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Thin"/>
      <p:regular r:id="rId13"/>
      <p:bold r:id="rId14"/>
      <p:italic r:id="rId15"/>
      <p:boldItalic r:id="rId16"/>
    </p:embeddedFont>
    <p:embeddedFont>
      <p:font typeface="Roboto Medium"/>
      <p:regular r:id="rId17"/>
      <p:bold r:id="rId18"/>
      <p:italic r:id="rId19"/>
      <p:boldItalic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30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02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Italic.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font" Target="fonts/RobotoThin-regular.fntdata"/><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Thin-italic.fntdata"/><Relationship Id="rId14" Type="http://schemas.openxmlformats.org/officeDocument/2006/relationships/font" Target="fonts/RobotoThin-bold.fntdata"/><Relationship Id="rId17" Type="http://schemas.openxmlformats.org/officeDocument/2006/relationships/font" Target="fonts/RobotoMedium-regular.fntdata"/><Relationship Id="rId16" Type="http://schemas.openxmlformats.org/officeDocument/2006/relationships/font" Target="fonts/RobotoThin-boldItalic.fntdata"/><Relationship Id="rId5" Type="http://schemas.openxmlformats.org/officeDocument/2006/relationships/notesMaster" Target="notesMasters/notesMaster1.xml"/><Relationship Id="rId19" Type="http://schemas.openxmlformats.org/officeDocument/2006/relationships/font" Target="fonts/RobotoMedium-italic.fntdata"/><Relationship Id="rId6" Type="http://schemas.openxmlformats.org/officeDocument/2006/relationships/slide" Target="slides/slide1.xml"/><Relationship Id="rId18"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80a28f58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80a28f58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80a28f58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80a28f58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80a28f58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80a28f58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80a28f5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80a28f5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92aadc72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92aadc72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71c5be240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71c5be240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268650" y="143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solidFill>
                  <a:srgbClr val="38761D"/>
                </a:solidFill>
                <a:latin typeface="Roboto Medium"/>
                <a:ea typeface="Roboto Medium"/>
                <a:cs typeface="Roboto Medium"/>
                <a:sym typeface="Roboto Medium"/>
              </a:rPr>
              <a:t>How Big Mountain Resort Can Maximize Returns ?</a:t>
            </a:r>
            <a:endParaRPr sz="2620">
              <a:solidFill>
                <a:srgbClr val="38761D"/>
              </a:solidFill>
              <a:latin typeface="Roboto Medium"/>
              <a:ea typeface="Roboto Medium"/>
              <a:cs typeface="Roboto Medium"/>
              <a:sym typeface="Roboto Medium"/>
            </a:endParaRPr>
          </a:p>
        </p:txBody>
      </p:sp>
      <p:sp>
        <p:nvSpPr>
          <p:cNvPr id="55" name="Google Shape;55;p13"/>
          <p:cNvSpPr txBox="1"/>
          <p:nvPr/>
        </p:nvSpPr>
        <p:spPr>
          <a:xfrm>
            <a:off x="291825" y="1093250"/>
            <a:ext cx="4165200" cy="1108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8761D"/>
                </a:solidFill>
                <a:latin typeface="Roboto"/>
                <a:ea typeface="Roboto"/>
                <a:cs typeface="Roboto"/>
                <a:sym typeface="Roboto"/>
              </a:rPr>
              <a:t>Big </a:t>
            </a:r>
            <a:r>
              <a:rPr lang="en" sz="1200">
                <a:solidFill>
                  <a:srgbClr val="38761D"/>
                </a:solidFill>
                <a:latin typeface="Roboto"/>
                <a:ea typeface="Roboto"/>
                <a:cs typeface="Roboto"/>
                <a:sym typeface="Roboto"/>
              </a:rPr>
              <a:t>mountain is a top class skiing resort in Montana. It has some of the finest facilities for skiers and riders of all levels and abilities. Around 350000 people visit and enjoy skiing and snowboarding each year at the resort. The resort charges premium in above average market prices. </a:t>
            </a:r>
            <a:endParaRPr sz="1200">
              <a:solidFill>
                <a:srgbClr val="38761D"/>
              </a:solidFill>
              <a:latin typeface="Roboto Medium"/>
              <a:ea typeface="Roboto Medium"/>
              <a:cs typeface="Roboto Medium"/>
              <a:sym typeface="Roboto Medium"/>
            </a:endParaRPr>
          </a:p>
        </p:txBody>
      </p:sp>
      <p:sp>
        <p:nvSpPr>
          <p:cNvPr id="56" name="Google Shape;56;p13"/>
          <p:cNvSpPr/>
          <p:nvPr/>
        </p:nvSpPr>
        <p:spPr>
          <a:xfrm>
            <a:off x="344725" y="812625"/>
            <a:ext cx="1000800" cy="258300"/>
          </a:xfrm>
          <a:prstGeom prst="snip1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Context</a:t>
            </a:r>
            <a:endParaRPr>
              <a:solidFill>
                <a:schemeClr val="dk1"/>
              </a:solidFill>
            </a:endParaRPr>
          </a:p>
        </p:txBody>
      </p:sp>
      <p:sp>
        <p:nvSpPr>
          <p:cNvPr id="57" name="Google Shape;57;p13"/>
          <p:cNvSpPr txBox="1"/>
          <p:nvPr/>
        </p:nvSpPr>
        <p:spPr>
          <a:xfrm>
            <a:off x="4711425" y="1093250"/>
            <a:ext cx="4165200" cy="92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8761D"/>
                </a:solidFill>
                <a:latin typeface="Roboto"/>
                <a:ea typeface="Roboto"/>
                <a:cs typeface="Roboto"/>
                <a:sym typeface="Roboto"/>
              </a:rPr>
              <a:t>How exactly Big Mountain can increase revenue without undermining profit through  </a:t>
            </a:r>
            <a:endParaRPr sz="1200">
              <a:solidFill>
                <a:srgbClr val="38761D"/>
              </a:solidFill>
              <a:latin typeface="Roboto"/>
              <a:ea typeface="Roboto"/>
              <a:cs typeface="Roboto"/>
              <a:sym typeface="Roboto"/>
            </a:endParaRPr>
          </a:p>
          <a:p>
            <a:pPr indent="-304800" lvl="0" marL="457200" rtl="0" algn="l">
              <a:spcBef>
                <a:spcPts val="0"/>
              </a:spcBef>
              <a:spcAft>
                <a:spcPts val="0"/>
              </a:spcAft>
              <a:buClr>
                <a:srgbClr val="38761D"/>
              </a:buClr>
              <a:buSzPts val="1200"/>
              <a:buFont typeface="Roboto"/>
              <a:buAutoNum type="arabicPeriod"/>
            </a:pPr>
            <a:r>
              <a:rPr lang="en" sz="1200">
                <a:solidFill>
                  <a:srgbClr val="38761D"/>
                </a:solidFill>
                <a:latin typeface="Roboto"/>
                <a:ea typeface="Roboto"/>
                <a:cs typeface="Roboto"/>
                <a:sym typeface="Roboto"/>
              </a:rPr>
              <a:t>Increasing ticket prices and/or</a:t>
            </a:r>
            <a:endParaRPr sz="1200">
              <a:solidFill>
                <a:srgbClr val="38761D"/>
              </a:solidFill>
              <a:latin typeface="Roboto"/>
              <a:ea typeface="Roboto"/>
              <a:cs typeface="Roboto"/>
              <a:sym typeface="Roboto"/>
            </a:endParaRPr>
          </a:p>
          <a:p>
            <a:pPr indent="-304800" lvl="0" marL="457200" rtl="0" algn="l">
              <a:spcBef>
                <a:spcPts val="0"/>
              </a:spcBef>
              <a:spcAft>
                <a:spcPts val="0"/>
              </a:spcAft>
              <a:buClr>
                <a:srgbClr val="38761D"/>
              </a:buClr>
              <a:buSzPts val="1200"/>
              <a:buFont typeface="Roboto"/>
              <a:buAutoNum type="arabicPeriod"/>
            </a:pPr>
            <a:r>
              <a:rPr lang="en" sz="1200">
                <a:solidFill>
                  <a:srgbClr val="38761D"/>
                </a:solidFill>
                <a:latin typeface="Roboto"/>
                <a:ea typeface="Roboto"/>
                <a:cs typeface="Roboto"/>
                <a:sym typeface="Roboto"/>
              </a:rPr>
              <a:t>Increasing facility utilization</a:t>
            </a:r>
            <a:endParaRPr sz="1200">
              <a:solidFill>
                <a:srgbClr val="38761D"/>
              </a:solidFill>
              <a:latin typeface="Roboto"/>
              <a:ea typeface="Roboto"/>
              <a:cs typeface="Roboto"/>
              <a:sym typeface="Roboto"/>
            </a:endParaRPr>
          </a:p>
        </p:txBody>
      </p:sp>
      <p:sp>
        <p:nvSpPr>
          <p:cNvPr id="58" name="Google Shape;58;p13"/>
          <p:cNvSpPr/>
          <p:nvPr/>
        </p:nvSpPr>
        <p:spPr>
          <a:xfrm>
            <a:off x="4764325" y="812625"/>
            <a:ext cx="1000800" cy="258300"/>
          </a:xfrm>
          <a:prstGeom prst="snip1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Problem</a:t>
            </a:r>
            <a:endParaRPr>
              <a:solidFill>
                <a:schemeClr val="dk1"/>
              </a:solidFill>
            </a:endParaRPr>
          </a:p>
        </p:txBody>
      </p:sp>
      <p:sp>
        <p:nvSpPr>
          <p:cNvPr id="59" name="Google Shape;59;p13"/>
          <p:cNvSpPr txBox="1"/>
          <p:nvPr/>
        </p:nvSpPr>
        <p:spPr>
          <a:xfrm>
            <a:off x="4711425" y="2617250"/>
            <a:ext cx="4165200" cy="89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8761D"/>
                </a:solidFill>
                <a:latin typeface="Roboto"/>
                <a:ea typeface="Roboto"/>
                <a:cs typeface="Roboto"/>
                <a:sym typeface="Roboto"/>
              </a:rPr>
              <a:t>Focus of this initiative is to analyse and predict fair ticket price which Big Mountain can charge in the next season.</a:t>
            </a:r>
            <a:endParaRPr sz="1200">
              <a:solidFill>
                <a:srgbClr val="38761D"/>
              </a:solidFill>
              <a:latin typeface="Roboto"/>
              <a:ea typeface="Roboto"/>
              <a:cs typeface="Roboto"/>
              <a:sym typeface="Roboto"/>
            </a:endParaRPr>
          </a:p>
          <a:p>
            <a:pPr indent="0" lvl="0" marL="0" rtl="0" algn="l">
              <a:spcBef>
                <a:spcPts val="0"/>
              </a:spcBef>
              <a:spcAft>
                <a:spcPts val="0"/>
              </a:spcAft>
              <a:buClr>
                <a:srgbClr val="000000"/>
              </a:buClr>
              <a:buSzPts val="1071"/>
              <a:buFont typeface="Arial"/>
              <a:buNone/>
            </a:pPr>
            <a:r>
              <a:rPr lang="en" sz="1200">
                <a:solidFill>
                  <a:srgbClr val="38761D"/>
                </a:solidFill>
                <a:latin typeface="Roboto"/>
                <a:ea typeface="Roboto"/>
                <a:cs typeface="Roboto"/>
                <a:sym typeface="Roboto"/>
              </a:rPr>
              <a:t>We will not analyse cost details as they are unavailable.</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p:txBody>
      </p:sp>
      <p:sp>
        <p:nvSpPr>
          <p:cNvPr id="60" name="Google Shape;60;p13"/>
          <p:cNvSpPr/>
          <p:nvPr/>
        </p:nvSpPr>
        <p:spPr>
          <a:xfrm>
            <a:off x="4764325" y="2336625"/>
            <a:ext cx="1000800" cy="258300"/>
          </a:xfrm>
          <a:prstGeom prst="snip1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Scope</a:t>
            </a:r>
            <a:endParaRPr>
              <a:solidFill>
                <a:schemeClr val="dk1"/>
              </a:solidFill>
            </a:endParaRPr>
          </a:p>
        </p:txBody>
      </p:sp>
      <p:sp>
        <p:nvSpPr>
          <p:cNvPr id="61" name="Google Shape;61;p13"/>
          <p:cNvSpPr txBox="1"/>
          <p:nvPr/>
        </p:nvSpPr>
        <p:spPr>
          <a:xfrm>
            <a:off x="291825" y="2617250"/>
            <a:ext cx="4122000" cy="92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8761D"/>
                </a:solidFill>
                <a:latin typeface="Roboto"/>
                <a:ea typeface="Roboto"/>
                <a:cs typeface="Roboto"/>
                <a:sym typeface="Roboto"/>
              </a:rPr>
              <a:t>We have up to date information about </a:t>
            </a:r>
            <a:r>
              <a:rPr lang="en" sz="1200">
                <a:solidFill>
                  <a:srgbClr val="38761D"/>
                </a:solidFill>
                <a:latin typeface="Roboto"/>
                <a:ea typeface="Roboto"/>
                <a:cs typeface="Roboto"/>
                <a:sym typeface="Roboto"/>
              </a:rPr>
              <a:t>resorts which operate in same market segment. This information contains details about location, facilities, number of days open, ticket price etc. </a:t>
            </a:r>
            <a:endParaRPr sz="1200">
              <a:solidFill>
                <a:srgbClr val="38761D"/>
              </a:solidFill>
              <a:latin typeface="Roboto Medium"/>
              <a:ea typeface="Roboto Medium"/>
              <a:cs typeface="Roboto Medium"/>
              <a:sym typeface="Roboto Medium"/>
            </a:endParaRPr>
          </a:p>
        </p:txBody>
      </p:sp>
      <p:sp>
        <p:nvSpPr>
          <p:cNvPr id="62" name="Google Shape;62;p13"/>
          <p:cNvSpPr/>
          <p:nvPr/>
        </p:nvSpPr>
        <p:spPr>
          <a:xfrm>
            <a:off x="344725" y="2336625"/>
            <a:ext cx="1000800" cy="258300"/>
          </a:xfrm>
          <a:prstGeom prst="snip1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Data</a:t>
            </a:r>
            <a:endParaRPr>
              <a:solidFill>
                <a:schemeClr val="dk1"/>
              </a:solidFill>
            </a:endParaRPr>
          </a:p>
        </p:txBody>
      </p:sp>
      <p:sp>
        <p:nvSpPr>
          <p:cNvPr id="63" name="Google Shape;63;p13"/>
          <p:cNvSpPr txBox="1"/>
          <p:nvPr/>
        </p:nvSpPr>
        <p:spPr>
          <a:xfrm>
            <a:off x="4711425" y="3935800"/>
            <a:ext cx="4165200" cy="665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071"/>
              <a:buFont typeface="Arial"/>
              <a:buNone/>
            </a:pPr>
            <a:r>
              <a:rPr lang="en" sz="1200">
                <a:solidFill>
                  <a:srgbClr val="38761D"/>
                </a:solidFill>
                <a:latin typeface="Roboto"/>
                <a:ea typeface="Roboto"/>
                <a:cs typeface="Roboto"/>
                <a:sym typeface="Roboto"/>
              </a:rPr>
              <a:t>Make a recommendation for a new pricing strategy to the executive members.</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p:txBody>
      </p:sp>
      <p:sp>
        <p:nvSpPr>
          <p:cNvPr id="64" name="Google Shape;64;p13"/>
          <p:cNvSpPr/>
          <p:nvPr/>
        </p:nvSpPr>
        <p:spPr>
          <a:xfrm>
            <a:off x="4764325" y="3632025"/>
            <a:ext cx="1704900" cy="258300"/>
          </a:xfrm>
          <a:prstGeom prst="snip1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Success </a:t>
            </a:r>
            <a:r>
              <a:rPr lang="en">
                <a:solidFill>
                  <a:schemeClr val="dk1"/>
                </a:solidFill>
              </a:rPr>
              <a:t>Criteria</a:t>
            </a:r>
            <a:endParaRPr>
              <a:solidFill>
                <a:schemeClr val="dk1"/>
              </a:solidFill>
            </a:endParaRPr>
          </a:p>
        </p:txBody>
      </p:sp>
      <p:sp>
        <p:nvSpPr>
          <p:cNvPr id="65" name="Google Shape;65;p13"/>
          <p:cNvSpPr txBox="1"/>
          <p:nvPr/>
        </p:nvSpPr>
        <p:spPr>
          <a:xfrm>
            <a:off x="281925" y="3889225"/>
            <a:ext cx="4122000" cy="7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8761D"/>
                </a:solidFill>
                <a:latin typeface="Roboto"/>
                <a:ea typeface="Roboto"/>
                <a:cs typeface="Roboto"/>
                <a:sym typeface="Roboto"/>
              </a:rPr>
              <a:t>Jimmy Blackburn - Director of Operations</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Alesha Eisen - Database Manager</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Executive members</a:t>
            </a:r>
            <a:endParaRPr sz="1200">
              <a:solidFill>
                <a:srgbClr val="38761D"/>
              </a:solidFill>
              <a:latin typeface="Roboto"/>
              <a:ea typeface="Roboto"/>
              <a:cs typeface="Roboto"/>
              <a:sym typeface="Roboto"/>
            </a:endParaRPr>
          </a:p>
        </p:txBody>
      </p:sp>
      <p:sp>
        <p:nvSpPr>
          <p:cNvPr id="66" name="Google Shape;66;p13"/>
          <p:cNvSpPr/>
          <p:nvPr/>
        </p:nvSpPr>
        <p:spPr>
          <a:xfrm>
            <a:off x="344725" y="3632025"/>
            <a:ext cx="1572900" cy="258300"/>
          </a:xfrm>
          <a:prstGeom prst="snip1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Stakeholders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268650" y="143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solidFill>
                  <a:srgbClr val="38761D"/>
                </a:solidFill>
                <a:latin typeface="Roboto Medium"/>
                <a:ea typeface="Roboto Medium"/>
                <a:cs typeface="Roboto Medium"/>
                <a:sym typeface="Roboto Medium"/>
              </a:rPr>
              <a:t>Recommendations</a:t>
            </a:r>
            <a:endParaRPr sz="2620">
              <a:solidFill>
                <a:srgbClr val="38761D"/>
              </a:solidFill>
              <a:latin typeface="Roboto Medium"/>
              <a:ea typeface="Roboto Medium"/>
              <a:cs typeface="Roboto Medium"/>
              <a:sym typeface="Roboto Medium"/>
            </a:endParaRPr>
          </a:p>
        </p:txBody>
      </p:sp>
      <p:grpSp>
        <p:nvGrpSpPr>
          <p:cNvPr id="72" name="Google Shape;72;p14"/>
          <p:cNvGrpSpPr/>
          <p:nvPr/>
        </p:nvGrpSpPr>
        <p:grpSpPr>
          <a:xfrm>
            <a:off x="503461" y="3909146"/>
            <a:ext cx="8076736" cy="664156"/>
            <a:chOff x="1593000" y="2322568"/>
            <a:chExt cx="5958052" cy="643500"/>
          </a:xfrm>
        </p:grpSpPr>
        <p:sp>
          <p:nvSpPr>
            <p:cNvPr id="73" name="Google Shape;73;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a:off x="2283025" y="2322575"/>
              <a:ext cx="1844400" cy="6426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5400000">
              <a:off x="3501574" y="1934671"/>
              <a:ext cx="643356" cy="1419149"/>
            </a:xfrm>
            <a:prstGeom prst="flowChartOffpageConnector">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Revenue : 	+ 3.5 million</a:t>
              </a:r>
              <a:endParaRPr b="1">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Profit : 	+ 1.8 million </a:t>
              </a:r>
              <a:endParaRPr>
                <a:solidFill>
                  <a:srgbClr val="FFFFFF"/>
                </a:solidFill>
                <a:latin typeface="Roboto Medium"/>
                <a:ea typeface="Roboto Medium"/>
                <a:cs typeface="Roboto Medium"/>
                <a:sym typeface="Roboto Medium"/>
              </a:endParaRPr>
            </a:p>
          </p:txBody>
        </p:sp>
        <p:sp>
          <p:nvSpPr>
            <p:cNvPr id="77" name="Google Shape;77;p14"/>
            <p:cNvSpPr/>
            <p:nvPr/>
          </p:nvSpPr>
          <p:spPr>
            <a:xfrm>
              <a:off x="1593000" y="2322568"/>
              <a:ext cx="690000" cy="642300"/>
            </a:xfrm>
            <a:prstGeom prst="rect">
              <a:avLst/>
            </a:prstGeom>
            <a:solidFill>
              <a:srgbClr val="0B7743"/>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1593000" y="2322575"/>
              <a:ext cx="690000" cy="6426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Thin"/>
                  <a:ea typeface="Roboto Thin"/>
                  <a:cs typeface="Roboto Thin"/>
                  <a:sym typeface="Roboto Thin"/>
                </a:rPr>
                <a:t>04</a:t>
              </a:r>
              <a:endParaRPr sz="2200">
                <a:solidFill>
                  <a:srgbClr val="FFFFFF"/>
                </a:solidFill>
                <a:latin typeface="Roboto Thin"/>
                <a:ea typeface="Roboto Thin"/>
                <a:cs typeface="Roboto Thin"/>
                <a:sym typeface="Roboto Thin"/>
              </a:endParaRPr>
            </a:p>
          </p:txBody>
        </p:sp>
        <p:sp>
          <p:nvSpPr>
            <p:cNvPr id="79" name="Google Shape;79;p14"/>
            <p:cNvSpPr/>
            <p:nvPr/>
          </p:nvSpPr>
          <p:spPr>
            <a:xfrm>
              <a:off x="4387852" y="2323741"/>
              <a:ext cx="3163200" cy="642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Clr>
                  <a:srgbClr val="0B7140"/>
                </a:buClr>
                <a:buSzPts val="1100"/>
                <a:buFont typeface="Roboto"/>
                <a:buChar char="●"/>
              </a:pPr>
              <a:r>
                <a:rPr lang="en" sz="1100">
                  <a:solidFill>
                    <a:srgbClr val="0B7140"/>
                  </a:solidFill>
                  <a:latin typeface="Roboto"/>
                  <a:ea typeface="Roboto"/>
                  <a:cs typeface="Roboto"/>
                  <a:sym typeface="Roboto"/>
                </a:rPr>
                <a:t>Scenario 03 + increase </a:t>
              </a:r>
              <a:r>
                <a:rPr lang="en" sz="1100">
                  <a:solidFill>
                    <a:srgbClr val="0B7140"/>
                  </a:solidFill>
                  <a:latin typeface="Roboto"/>
                  <a:ea typeface="Roboto"/>
                  <a:cs typeface="Roboto"/>
                  <a:sym typeface="Roboto"/>
                </a:rPr>
                <a:t>snowmaking</a:t>
              </a:r>
              <a:r>
                <a:rPr lang="en" sz="1100">
                  <a:solidFill>
                    <a:srgbClr val="0B7140"/>
                  </a:solidFill>
                  <a:latin typeface="Roboto"/>
                  <a:ea typeface="Roboto"/>
                  <a:cs typeface="Roboto"/>
                  <a:sym typeface="Roboto"/>
                </a:rPr>
                <a:t> area by 2 acres</a:t>
              </a:r>
              <a:endParaRPr sz="1100">
                <a:solidFill>
                  <a:srgbClr val="0B7140"/>
                </a:solidFill>
                <a:latin typeface="Roboto"/>
                <a:ea typeface="Roboto"/>
                <a:cs typeface="Roboto"/>
                <a:sym typeface="Roboto"/>
              </a:endParaRPr>
            </a:p>
            <a:p>
              <a:pPr indent="-292100" lvl="0" marL="457200" rtl="0" algn="l">
                <a:lnSpc>
                  <a:spcPct val="115000"/>
                </a:lnSpc>
                <a:spcBef>
                  <a:spcPts val="0"/>
                </a:spcBef>
                <a:spcAft>
                  <a:spcPts val="0"/>
                </a:spcAft>
                <a:buClr>
                  <a:srgbClr val="0B7140"/>
                </a:buClr>
                <a:buSzPts val="1000"/>
                <a:buFont typeface="Roboto"/>
                <a:buChar char="●"/>
              </a:pPr>
              <a:r>
                <a:rPr lang="en" sz="1100">
                  <a:solidFill>
                    <a:srgbClr val="0B7140"/>
                  </a:solidFill>
                  <a:latin typeface="Roboto"/>
                  <a:ea typeface="Roboto"/>
                  <a:cs typeface="Roboto"/>
                  <a:sym typeface="Roboto"/>
                </a:rPr>
                <a:t>Increase ticket by $2</a:t>
              </a:r>
              <a:endParaRPr sz="1000">
                <a:solidFill>
                  <a:srgbClr val="0B7140"/>
                </a:solidFill>
                <a:latin typeface="Roboto"/>
                <a:ea typeface="Roboto"/>
                <a:cs typeface="Roboto"/>
                <a:sym typeface="Roboto"/>
              </a:endParaRPr>
            </a:p>
            <a:p>
              <a:pPr indent="-298450" lvl="0" marL="457200" rtl="0" algn="l">
                <a:lnSpc>
                  <a:spcPct val="115000"/>
                </a:lnSpc>
                <a:spcBef>
                  <a:spcPts val="0"/>
                </a:spcBef>
                <a:spcAft>
                  <a:spcPts val="0"/>
                </a:spcAft>
                <a:buClr>
                  <a:srgbClr val="0B7140"/>
                </a:buClr>
                <a:buSzPts val="1100"/>
                <a:buFont typeface="Roboto"/>
                <a:buChar char="●"/>
              </a:pPr>
              <a:r>
                <a:rPr lang="en" sz="1100">
                  <a:solidFill>
                    <a:srgbClr val="0B7140"/>
                  </a:solidFill>
                  <a:latin typeface="Roboto"/>
                  <a:ea typeface="Roboto"/>
                  <a:cs typeface="Roboto"/>
                  <a:sym typeface="Roboto"/>
                </a:rPr>
                <a:t>Assume effective increase in per ticket cost is $1</a:t>
              </a:r>
              <a:endParaRPr sz="800">
                <a:solidFill>
                  <a:srgbClr val="0B7140"/>
                </a:solidFill>
                <a:latin typeface="Roboto"/>
                <a:ea typeface="Roboto"/>
                <a:cs typeface="Roboto"/>
                <a:sym typeface="Roboto"/>
              </a:endParaRPr>
            </a:p>
          </p:txBody>
        </p:sp>
      </p:grpSp>
      <p:grpSp>
        <p:nvGrpSpPr>
          <p:cNvPr id="80" name="Google Shape;80;p14"/>
          <p:cNvGrpSpPr/>
          <p:nvPr/>
        </p:nvGrpSpPr>
        <p:grpSpPr>
          <a:xfrm>
            <a:off x="503488" y="3233181"/>
            <a:ext cx="8285754" cy="664156"/>
            <a:chOff x="1593000" y="2322568"/>
            <a:chExt cx="6112241" cy="643500"/>
          </a:xfrm>
        </p:grpSpPr>
        <p:sp>
          <p:nvSpPr>
            <p:cNvPr id="81" name="Google Shape;81;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flipH="1">
              <a:off x="2283025" y="2322575"/>
              <a:ext cx="1844400" cy="6426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5400000">
              <a:off x="3501574" y="1934671"/>
              <a:ext cx="643356" cy="1419149"/>
            </a:xfrm>
            <a:prstGeom prst="flowChartOffpageConnector">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Revenue : 	+ 3.5 million</a:t>
              </a:r>
              <a:endParaRPr b="1">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Profit : 	+ 1.9 million </a:t>
              </a:r>
              <a:endParaRPr>
                <a:solidFill>
                  <a:srgbClr val="FFFFFF"/>
                </a:solidFill>
                <a:latin typeface="Roboto Medium"/>
                <a:ea typeface="Roboto Medium"/>
                <a:cs typeface="Roboto Medium"/>
                <a:sym typeface="Roboto Medium"/>
              </a:endParaRPr>
            </a:p>
          </p:txBody>
        </p:sp>
        <p:sp>
          <p:nvSpPr>
            <p:cNvPr id="85" name="Google Shape;85;p14"/>
            <p:cNvSpPr/>
            <p:nvPr/>
          </p:nvSpPr>
          <p:spPr>
            <a:xfrm>
              <a:off x="1593000" y="2322568"/>
              <a:ext cx="690000" cy="642300"/>
            </a:xfrm>
            <a:prstGeom prst="rect">
              <a:avLst/>
            </a:prstGeom>
            <a:solidFill>
              <a:srgbClr val="0B7743"/>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1593000" y="2322575"/>
              <a:ext cx="690000" cy="6426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Thin"/>
                  <a:ea typeface="Roboto Thin"/>
                  <a:cs typeface="Roboto Thin"/>
                  <a:sym typeface="Roboto Thin"/>
                </a:rPr>
                <a:t>03</a:t>
              </a:r>
              <a:endParaRPr sz="2200">
                <a:solidFill>
                  <a:srgbClr val="FFFFFF"/>
                </a:solidFill>
                <a:latin typeface="Roboto Thin"/>
                <a:ea typeface="Roboto Thin"/>
                <a:cs typeface="Roboto Thin"/>
                <a:sym typeface="Roboto Thin"/>
              </a:endParaRPr>
            </a:p>
          </p:txBody>
        </p:sp>
        <p:sp>
          <p:nvSpPr>
            <p:cNvPr id="87" name="Google Shape;87;p14"/>
            <p:cNvSpPr/>
            <p:nvPr/>
          </p:nvSpPr>
          <p:spPr>
            <a:xfrm>
              <a:off x="4387841" y="2399953"/>
              <a:ext cx="3317400" cy="5661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0B7140"/>
                </a:buClr>
                <a:buSzPts val="1000"/>
                <a:buFont typeface="Roboto"/>
                <a:buChar char="●"/>
              </a:pPr>
              <a:r>
                <a:rPr lang="en" sz="1100">
                  <a:solidFill>
                    <a:srgbClr val="0B7140"/>
                  </a:solidFill>
                  <a:latin typeface="Roboto"/>
                  <a:ea typeface="Roboto"/>
                  <a:cs typeface="Roboto"/>
                  <a:sym typeface="Roboto"/>
                </a:rPr>
                <a:t>Increase vertical drop by 150 feet, install a chair and add a run</a:t>
              </a:r>
              <a:endParaRPr sz="1000">
                <a:solidFill>
                  <a:srgbClr val="0B7140"/>
                </a:solidFill>
                <a:latin typeface="Roboto"/>
                <a:ea typeface="Roboto"/>
                <a:cs typeface="Roboto"/>
                <a:sym typeface="Roboto"/>
              </a:endParaRPr>
            </a:p>
            <a:p>
              <a:pPr indent="-292100" lvl="0" marL="457200" rtl="0" algn="l">
                <a:lnSpc>
                  <a:spcPct val="115000"/>
                </a:lnSpc>
                <a:spcBef>
                  <a:spcPts val="0"/>
                </a:spcBef>
                <a:spcAft>
                  <a:spcPts val="0"/>
                </a:spcAft>
                <a:buClr>
                  <a:srgbClr val="0B7140"/>
                </a:buClr>
                <a:buSzPts val="1000"/>
                <a:buFont typeface="Roboto"/>
                <a:buChar char="●"/>
              </a:pPr>
              <a:r>
                <a:rPr lang="en" sz="1100">
                  <a:solidFill>
                    <a:srgbClr val="0B7140"/>
                  </a:solidFill>
                  <a:latin typeface="Roboto"/>
                  <a:ea typeface="Roboto"/>
                  <a:cs typeface="Roboto"/>
                  <a:sym typeface="Roboto"/>
                </a:rPr>
                <a:t>Increase ticket by $2</a:t>
              </a:r>
              <a:endParaRPr sz="1000">
                <a:solidFill>
                  <a:srgbClr val="0B7140"/>
                </a:solidFill>
                <a:latin typeface="Roboto"/>
                <a:ea typeface="Roboto"/>
                <a:cs typeface="Roboto"/>
                <a:sym typeface="Roboto"/>
              </a:endParaRPr>
            </a:p>
            <a:p>
              <a:pPr indent="-298450" lvl="0" marL="457200" rtl="0" algn="l">
                <a:lnSpc>
                  <a:spcPct val="115000"/>
                </a:lnSpc>
                <a:spcBef>
                  <a:spcPts val="0"/>
                </a:spcBef>
                <a:spcAft>
                  <a:spcPts val="0"/>
                </a:spcAft>
                <a:buClr>
                  <a:srgbClr val="0B7140"/>
                </a:buClr>
                <a:buSzPts val="1100"/>
                <a:buFont typeface="Roboto"/>
                <a:buChar char="●"/>
              </a:pPr>
              <a:r>
                <a:rPr lang="en" sz="1100">
                  <a:solidFill>
                    <a:srgbClr val="0B7140"/>
                  </a:solidFill>
                  <a:latin typeface="Roboto"/>
                  <a:ea typeface="Roboto"/>
                  <a:cs typeface="Roboto"/>
                  <a:sym typeface="Roboto"/>
                </a:rPr>
                <a:t>Assume effective increase in per ticket cost is $0.9</a:t>
              </a:r>
              <a:endParaRPr sz="1100">
                <a:solidFill>
                  <a:srgbClr val="0B7140"/>
                </a:solidFill>
                <a:latin typeface="Roboto"/>
                <a:ea typeface="Roboto"/>
                <a:cs typeface="Roboto"/>
                <a:sym typeface="Roboto"/>
              </a:endParaRPr>
            </a:p>
          </p:txBody>
        </p:sp>
      </p:grpSp>
      <p:grpSp>
        <p:nvGrpSpPr>
          <p:cNvPr id="88" name="Google Shape;88;p14"/>
          <p:cNvGrpSpPr/>
          <p:nvPr/>
        </p:nvGrpSpPr>
        <p:grpSpPr>
          <a:xfrm>
            <a:off x="503522" y="2557385"/>
            <a:ext cx="8076737" cy="664256"/>
            <a:chOff x="1593000" y="2322568"/>
            <a:chExt cx="5958054" cy="643596"/>
          </a:xfrm>
        </p:grpSpPr>
        <p:sp>
          <p:nvSpPr>
            <p:cNvPr id="89" name="Google Shape;89;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flipH="1">
              <a:off x="2283025" y="2322575"/>
              <a:ext cx="1844400" cy="6426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5400000">
              <a:off x="3501574" y="1934671"/>
              <a:ext cx="643356" cy="1419149"/>
            </a:xfrm>
            <a:prstGeom prst="flowChartOffpageConnector">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Revenue : 	+ 5.9 million</a:t>
              </a:r>
              <a:endParaRPr b="1">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Profit : 	+ 4.2 million </a:t>
              </a:r>
              <a:endParaRPr b="1">
                <a:solidFill>
                  <a:srgbClr val="FFFFFF"/>
                </a:solidFill>
                <a:latin typeface="Roboto"/>
                <a:ea typeface="Roboto"/>
                <a:cs typeface="Roboto"/>
                <a:sym typeface="Roboto"/>
              </a:endParaRPr>
            </a:p>
          </p:txBody>
        </p:sp>
        <p:sp>
          <p:nvSpPr>
            <p:cNvPr id="93" name="Google Shape;93;p14"/>
            <p:cNvSpPr/>
            <p:nvPr/>
          </p:nvSpPr>
          <p:spPr>
            <a:xfrm>
              <a:off x="1593000" y="2322568"/>
              <a:ext cx="690000" cy="642300"/>
            </a:xfrm>
            <a:prstGeom prst="rect">
              <a:avLst/>
            </a:prstGeom>
            <a:solidFill>
              <a:srgbClr val="0B7743"/>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593000" y="2322575"/>
              <a:ext cx="690000" cy="6426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02</a:t>
              </a:r>
              <a:endParaRPr b="1" sz="2800">
                <a:solidFill>
                  <a:srgbClr val="FFFFFF"/>
                </a:solidFill>
                <a:latin typeface="Roboto"/>
                <a:ea typeface="Roboto"/>
                <a:cs typeface="Roboto"/>
                <a:sym typeface="Roboto"/>
              </a:endParaRPr>
            </a:p>
          </p:txBody>
        </p:sp>
        <p:sp>
          <p:nvSpPr>
            <p:cNvPr id="95" name="Google Shape;95;p14"/>
            <p:cNvSpPr/>
            <p:nvPr/>
          </p:nvSpPr>
          <p:spPr>
            <a:xfrm>
              <a:off x="4387854" y="2411164"/>
              <a:ext cx="3163200" cy="5550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Clr>
                  <a:srgbClr val="0B7140"/>
                </a:buClr>
                <a:buSzPts val="1100"/>
                <a:buFont typeface="Roboto"/>
                <a:buChar char="●"/>
              </a:pPr>
              <a:r>
                <a:rPr lang="en" sz="1100">
                  <a:solidFill>
                    <a:srgbClr val="0B7140"/>
                  </a:solidFill>
                  <a:latin typeface="Roboto"/>
                  <a:ea typeface="Roboto"/>
                  <a:cs typeface="Roboto"/>
                  <a:sym typeface="Roboto"/>
                </a:rPr>
                <a:t>Increase vertical drop by 200 feet, install new chair and close 5 least used </a:t>
              </a:r>
              <a:r>
                <a:rPr lang="en" sz="1100">
                  <a:solidFill>
                    <a:srgbClr val="0B7140"/>
                  </a:solidFill>
                  <a:latin typeface="Roboto"/>
                  <a:ea typeface="Roboto"/>
                  <a:cs typeface="Roboto"/>
                  <a:sym typeface="Roboto"/>
                </a:rPr>
                <a:t>runs</a:t>
              </a:r>
              <a:endParaRPr sz="1100">
                <a:solidFill>
                  <a:srgbClr val="0B7140"/>
                </a:solidFill>
                <a:latin typeface="Roboto"/>
                <a:ea typeface="Roboto"/>
                <a:cs typeface="Roboto"/>
                <a:sym typeface="Roboto"/>
              </a:endParaRPr>
            </a:p>
            <a:p>
              <a:pPr indent="-298450" lvl="0" marL="457200" rtl="0" algn="l">
                <a:lnSpc>
                  <a:spcPct val="115000"/>
                </a:lnSpc>
                <a:spcBef>
                  <a:spcPts val="0"/>
                </a:spcBef>
                <a:spcAft>
                  <a:spcPts val="0"/>
                </a:spcAft>
                <a:buClr>
                  <a:srgbClr val="0B7140"/>
                </a:buClr>
                <a:buSzPts val="1100"/>
                <a:buFont typeface="Roboto"/>
                <a:buChar char="●"/>
              </a:pPr>
              <a:r>
                <a:rPr lang="en" sz="1100">
                  <a:solidFill>
                    <a:srgbClr val="0B7140"/>
                  </a:solidFill>
                  <a:latin typeface="Roboto"/>
                  <a:ea typeface="Roboto"/>
                  <a:cs typeface="Roboto"/>
                  <a:sym typeface="Roboto"/>
                </a:rPr>
                <a:t>Increase ticket by $3.4</a:t>
              </a:r>
              <a:endParaRPr sz="1100">
                <a:solidFill>
                  <a:srgbClr val="0B7140"/>
                </a:solidFill>
                <a:latin typeface="Roboto"/>
                <a:ea typeface="Roboto"/>
                <a:cs typeface="Roboto"/>
                <a:sym typeface="Roboto"/>
              </a:endParaRPr>
            </a:p>
            <a:p>
              <a:pPr indent="-298450" lvl="0" marL="457200" rtl="0" algn="l">
                <a:lnSpc>
                  <a:spcPct val="115000"/>
                </a:lnSpc>
                <a:spcBef>
                  <a:spcPts val="0"/>
                </a:spcBef>
                <a:spcAft>
                  <a:spcPts val="0"/>
                </a:spcAft>
                <a:buClr>
                  <a:srgbClr val="0B7140"/>
                </a:buClr>
                <a:buSzPts val="1100"/>
                <a:buFont typeface="Roboto"/>
                <a:buChar char="●"/>
              </a:pPr>
              <a:r>
                <a:rPr lang="en" sz="1100">
                  <a:solidFill>
                    <a:srgbClr val="0B7140"/>
                  </a:solidFill>
                  <a:latin typeface="Roboto"/>
                  <a:ea typeface="Roboto"/>
                  <a:cs typeface="Roboto"/>
                  <a:sym typeface="Roboto"/>
                </a:rPr>
                <a:t>Assume effective cost </a:t>
              </a:r>
              <a:r>
                <a:rPr lang="en" sz="1100">
                  <a:solidFill>
                    <a:srgbClr val="0B7140"/>
                  </a:solidFill>
                  <a:latin typeface="Roboto"/>
                  <a:ea typeface="Roboto"/>
                  <a:cs typeface="Roboto"/>
                  <a:sym typeface="Roboto"/>
                </a:rPr>
                <a:t>change</a:t>
              </a:r>
              <a:r>
                <a:rPr lang="en" sz="1100">
                  <a:solidFill>
                    <a:srgbClr val="0B7140"/>
                  </a:solidFill>
                  <a:latin typeface="Roboto"/>
                  <a:ea typeface="Roboto"/>
                  <a:cs typeface="Roboto"/>
                  <a:sym typeface="Roboto"/>
                </a:rPr>
                <a:t> is $1 per ticket</a:t>
              </a:r>
              <a:endParaRPr sz="1100">
                <a:solidFill>
                  <a:srgbClr val="0B7140"/>
                </a:solidFill>
                <a:latin typeface="Roboto"/>
                <a:ea typeface="Roboto"/>
                <a:cs typeface="Roboto"/>
                <a:sym typeface="Roboto"/>
              </a:endParaRPr>
            </a:p>
          </p:txBody>
        </p:sp>
      </p:grpSp>
      <p:grpSp>
        <p:nvGrpSpPr>
          <p:cNvPr id="96" name="Google Shape;96;p14"/>
          <p:cNvGrpSpPr/>
          <p:nvPr/>
        </p:nvGrpSpPr>
        <p:grpSpPr>
          <a:xfrm>
            <a:off x="503418" y="1881481"/>
            <a:ext cx="8076631" cy="664156"/>
            <a:chOff x="1593000" y="2322568"/>
            <a:chExt cx="5957975" cy="643500"/>
          </a:xfrm>
        </p:grpSpPr>
        <p:sp>
          <p:nvSpPr>
            <p:cNvPr id="97" name="Google Shape;97;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flipH="1">
              <a:off x="2283025" y="2322575"/>
              <a:ext cx="1844400" cy="6426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5400000">
              <a:off x="3501574" y="1934671"/>
              <a:ext cx="643356" cy="1419149"/>
            </a:xfrm>
            <a:prstGeom prst="flowChartOffpageConnector">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Roboto Medium"/>
                  <a:ea typeface="Roboto Medium"/>
                  <a:cs typeface="Roboto Medium"/>
                  <a:sym typeface="Roboto Medium"/>
                </a:rPr>
                <a:t>Revenue : 	+ 7.0 million </a:t>
              </a:r>
              <a:endParaRPr>
                <a:solidFill>
                  <a:schemeClr val="dk1"/>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a:solidFill>
                    <a:schemeClr val="dk1"/>
                  </a:solidFill>
                  <a:latin typeface="Roboto Medium"/>
                  <a:ea typeface="Roboto Medium"/>
                  <a:cs typeface="Roboto Medium"/>
                  <a:sym typeface="Roboto Medium"/>
                </a:rPr>
                <a:t>Profit : 	+ 7.0 million </a:t>
              </a:r>
              <a:endParaRPr>
                <a:solidFill>
                  <a:schemeClr val="dk1"/>
                </a:solidFill>
                <a:latin typeface="Roboto Medium"/>
                <a:ea typeface="Roboto Medium"/>
                <a:cs typeface="Roboto Medium"/>
                <a:sym typeface="Roboto Medium"/>
              </a:endParaRPr>
            </a:p>
          </p:txBody>
        </p:sp>
        <p:sp>
          <p:nvSpPr>
            <p:cNvPr id="101" name="Google Shape;101;p14"/>
            <p:cNvSpPr/>
            <p:nvPr/>
          </p:nvSpPr>
          <p:spPr>
            <a:xfrm>
              <a:off x="1593000" y="2322568"/>
              <a:ext cx="690000" cy="642300"/>
            </a:xfrm>
            <a:prstGeom prst="rect">
              <a:avLst/>
            </a:prstGeom>
            <a:solidFill>
              <a:srgbClr val="0B7743"/>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1593000" y="2322575"/>
              <a:ext cx="690000" cy="6426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Thin"/>
                  <a:ea typeface="Roboto Thin"/>
                  <a:cs typeface="Roboto Thin"/>
                  <a:sym typeface="Roboto Thin"/>
                </a:rPr>
                <a:t>01</a:t>
              </a:r>
              <a:endParaRPr sz="2200">
                <a:solidFill>
                  <a:srgbClr val="FFFFFF"/>
                </a:solidFill>
                <a:latin typeface="Roboto Thin"/>
                <a:ea typeface="Roboto Thin"/>
                <a:cs typeface="Roboto Thin"/>
                <a:sym typeface="Roboto Thin"/>
              </a:endParaRPr>
            </a:p>
          </p:txBody>
        </p:sp>
        <p:sp>
          <p:nvSpPr>
            <p:cNvPr id="103" name="Google Shape;103;p14"/>
            <p:cNvSpPr/>
            <p:nvPr/>
          </p:nvSpPr>
          <p:spPr>
            <a:xfrm>
              <a:off x="4387848" y="2323759"/>
              <a:ext cx="3123300" cy="642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Clr>
                  <a:srgbClr val="0B7140"/>
                </a:buClr>
                <a:buSzPts val="1100"/>
                <a:buFont typeface="Roboto"/>
                <a:buChar char="●"/>
              </a:pPr>
              <a:r>
                <a:rPr lang="en" sz="1100">
                  <a:solidFill>
                    <a:srgbClr val="0B7140"/>
                  </a:solidFill>
                  <a:latin typeface="Roboto"/>
                  <a:ea typeface="Roboto"/>
                  <a:cs typeface="Roboto"/>
                  <a:sym typeface="Roboto"/>
                </a:rPr>
                <a:t>Increase the ticket price by $4.</a:t>
              </a:r>
              <a:endParaRPr sz="1100">
                <a:solidFill>
                  <a:srgbClr val="0B7140"/>
                </a:solidFill>
                <a:latin typeface="Roboto"/>
                <a:ea typeface="Roboto"/>
                <a:cs typeface="Roboto"/>
                <a:sym typeface="Roboto"/>
              </a:endParaRPr>
            </a:p>
            <a:p>
              <a:pPr indent="-298450" lvl="0" marL="457200" rtl="0" algn="l">
                <a:lnSpc>
                  <a:spcPct val="115000"/>
                </a:lnSpc>
                <a:spcBef>
                  <a:spcPts val="0"/>
                </a:spcBef>
                <a:spcAft>
                  <a:spcPts val="0"/>
                </a:spcAft>
                <a:buClr>
                  <a:srgbClr val="0B7140"/>
                </a:buClr>
                <a:buSzPts val="1100"/>
                <a:buFont typeface="Roboto"/>
                <a:buChar char="●"/>
              </a:pPr>
              <a:r>
                <a:rPr lang="en" sz="1100">
                  <a:solidFill>
                    <a:srgbClr val="0B7140"/>
                  </a:solidFill>
                  <a:latin typeface="Roboto"/>
                  <a:ea typeface="Roboto"/>
                  <a:cs typeface="Roboto"/>
                  <a:sym typeface="Roboto"/>
                </a:rPr>
                <a:t>The projected fair price is $95.8 with +/- $10.4 variation. </a:t>
              </a:r>
              <a:r>
                <a:rPr lang="en" sz="1100">
                  <a:solidFill>
                    <a:srgbClr val="0B7140"/>
                  </a:solidFill>
                  <a:latin typeface="Roboto"/>
                  <a:ea typeface="Roboto"/>
                  <a:cs typeface="Roboto"/>
                  <a:sym typeface="Roboto"/>
                </a:rPr>
                <a:t>W</a:t>
              </a:r>
              <a:r>
                <a:rPr lang="en" sz="1100">
                  <a:solidFill>
                    <a:srgbClr val="0B7140"/>
                  </a:solidFill>
                  <a:latin typeface="Roboto"/>
                  <a:ea typeface="Roboto"/>
                  <a:cs typeface="Roboto"/>
                  <a:sym typeface="Roboto"/>
                </a:rPr>
                <a:t>e can safely increase price to lower bound of $85.</a:t>
              </a:r>
              <a:endParaRPr sz="1100">
                <a:solidFill>
                  <a:srgbClr val="0B7140"/>
                </a:solidFill>
                <a:latin typeface="Roboto"/>
                <a:ea typeface="Roboto"/>
                <a:cs typeface="Roboto"/>
                <a:sym typeface="Roboto"/>
              </a:endParaRPr>
            </a:p>
          </p:txBody>
        </p:sp>
      </p:grpSp>
      <p:sp>
        <p:nvSpPr>
          <p:cNvPr id="104" name="Google Shape;104;p14"/>
          <p:cNvSpPr txBox="1"/>
          <p:nvPr/>
        </p:nvSpPr>
        <p:spPr>
          <a:xfrm>
            <a:off x="288600" y="673375"/>
            <a:ext cx="85668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38761D"/>
              </a:buClr>
              <a:buSzPts val="1100"/>
              <a:buFont typeface="Roboto"/>
              <a:buChar char="★"/>
            </a:pPr>
            <a:r>
              <a:rPr lang="en" sz="1100">
                <a:solidFill>
                  <a:srgbClr val="38761D"/>
                </a:solidFill>
                <a:latin typeface="Roboto"/>
                <a:ea typeface="Roboto"/>
                <a:cs typeface="Roboto"/>
                <a:sym typeface="Roboto"/>
              </a:rPr>
              <a:t>Big mountain resort charges $81 for a skiing ticket and it is the most expensive resort in Montana.</a:t>
            </a:r>
            <a:endParaRPr sz="1100">
              <a:solidFill>
                <a:srgbClr val="38761D"/>
              </a:solidFill>
              <a:latin typeface="Roboto"/>
              <a:ea typeface="Roboto"/>
              <a:cs typeface="Roboto"/>
              <a:sym typeface="Roboto"/>
            </a:endParaRPr>
          </a:p>
          <a:p>
            <a:pPr indent="-298450" lvl="0" marL="457200" rtl="0" algn="l">
              <a:spcBef>
                <a:spcPts val="0"/>
              </a:spcBef>
              <a:spcAft>
                <a:spcPts val="0"/>
              </a:spcAft>
              <a:buClr>
                <a:srgbClr val="38761D"/>
              </a:buClr>
              <a:buSzPts val="1100"/>
              <a:buFont typeface="Roboto"/>
              <a:buChar char="★"/>
            </a:pPr>
            <a:r>
              <a:rPr lang="en" sz="1100">
                <a:solidFill>
                  <a:srgbClr val="38761D"/>
                </a:solidFill>
                <a:latin typeface="Roboto"/>
                <a:ea typeface="Roboto"/>
                <a:cs typeface="Roboto"/>
                <a:sym typeface="Roboto"/>
              </a:rPr>
              <a:t>Our model is suggesting that there is scope to increase ticket prices. We propose some solutions below where we can justify the price hike to customers by adding additional facilities.</a:t>
            </a:r>
            <a:endParaRPr sz="1100">
              <a:solidFill>
                <a:srgbClr val="38761D"/>
              </a:solidFill>
              <a:latin typeface="Roboto"/>
              <a:ea typeface="Roboto"/>
              <a:cs typeface="Roboto"/>
              <a:sym typeface="Roboto"/>
            </a:endParaRPr>
          </a:p>
          <a:p>
            <a:pPr indent="-298450" lvl="0" marL="457200" rtl="0" algn="l">
              <a:spcBef>
                <a:spcPts val="0"/>
              </a:spcBef>
              <a:spcAft>
                <a:spcPts val="0"/>
              </a:spcAft>
              <a:buClr>
                <a:srgbClr val="38761D"/>
              </a:buClr>
              <a:buSzPts val="1100"/>
              <a:buFont typeface="Roboto"/>
              <a:buChar char="★"/>
            </a:pPr>
            <a:r>
              <a:rPr lang="en" sz="1100">
                <a:solidFill>
                  <a:srgbClr val="38761D"/>
                </a:solidFill>
                <a:latin typeface="Roboto"/>
                <a:ea typeface="Roboto"/>
                <a:cs typeface="Roboto"/>
                <a:sym typeface="Roboto"/>
              </a:rPr>
              <a:t>Solution 2 stands out in terms of profitability, feasibility and acceptability.</a:t>
            </a:r>
            <a:endParaRPr sz="1100">
              <a:solidFill>
                <a:srgbClr val="38761D"/>
              </a:solidFill>
              <a:latin typeface="Roboto"/>
              <a:ea typeface="Roboto"/>
              <a:cs typeface="Roboto"/>
              <a:sym typeface="Roboto"/>
            </a:endParaRPr>
          </a:p>
        </p:txBody>
      </p:sp>
      <p:sp>
        <p:nvSpPr>
          <p:cNvPr id="105" name="Google Shape;105;p14"/>
          <p:cNvSpPr txBox="1"/>
          <p:nvPr/>
        </p:nvSpPr>
        <p:spPr>
          <a:xfrm>
            <a:off x="245550" y="4591225"/>
            <a:ext cx="87738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38761D"/>
              </a:buClr>
              <a:buSzPts val="1100"/>
              <a:buFont typeface="Roboto"/>
              <a:buChar char="★"/>
            </a:pPr>
            <a:r>
              <a:rPr lang="en" sz="1100">
                <a:solidFill>
                  <a:srgbClr val="38761D"/>
                </a:solidFill>
                <a:latin typeface="Roboto"/>
                <a:ea typeface="Roboto"/>
                <a:cs typeface="Roboto"/>
                <a:sym typeface="Roboto"/>
              </a:rPr>
              <a:t>We are assuming 350,000 visitors in the next season and an average of 5 tickets/visitors. Vertical drop can be increase to 200 feet.</a:t>
            </a:r>
            <a:endParaRPr sz="1100">
              <a:solidFill>
                <a:srgbClr val="38761D"/>
              </a:solidFill>
              <a:latin typeface="Roboto"/>
              <a:ea typeface="Roboto"/>
              <a:cs typeface="Roboto"/>
              <a:sym typeface="Roboto"/>
            </a:endParaRPr>
          </a:p>
        </p:txBody>
      </p:sp>
      <p:sp>
        <p:nvSpPr>
          <p:cNvPr id="106" name="Google Shape;106;p14"/>
          <p:cNvSpPr/>
          <p:nvPr/>
        </p:nvSpPr>
        <p:spPr>
          <a:xfrm flipH="1">
            <a:off x="1444350" y="1663575"/>
            <a:ext cx="2937300" cy="2178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edium"/>
                <a:ea typeface="Roboto Medium"/>
                <a:cs typeface="Roboto Medium"/>
                <a:sym typeface="Roboto Medium"/>
              </a:rPr>
              <a:t>Impact</a:t>
            </a:r>
            <a:endParaRPr>
              <a:solidFill>
                <a:schemeClr val="dk1"/>
              </a:solidFill>
              <a:latin typeface="Roboto Medium"/>
              <a:ea typeface="Roboto Medium"/>
              <a:cs typeface="Roboto Medium"/>
              <a:sym typeface="Roboto Medium"/>
            </a:endParaRPr>
          </a:p>
        </p:txBody>
      </p:sp>
      <p:sp>
        <p:nvSpPr>
          <p:cNvPr id="107" name="Google Shape;107;p14"/>
          <p:cNvSpPr/>
          <p:nvPr/>
        </p:nvSpPr>
        <p:spPr>
          <a:xfrm>
            <a:off x="4381650" y="1651975"/>
            <a:ext cx="4198500" cy="217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rgbClr val="0B7140"/>
                </a:solidFill>
                <a:latin typeface="Roboto"/>
                <a:ea typeface="Roboto"/>
                <a:cs typeface="Roboto"/>
                <a:sym typeface="Roboto"/>
              </a:rPr>
              <a:t>Solution</a:t>
            </a:r>
            <a:endParaRPr b="1" sz="1300">
              <a:solidFill>
                <a:srgbClr val="0B714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15"/>
          <p:cNvSpPr txBox="1"/>
          <p:nvPr>
            <p:ph type="title"/>
          </p:nvPr>
        </p:nvSpPr>
        <p:spPr>
          <a:xfrm>
            <a:off x="192450" y="143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solidFill>
                  <a:srgbClr val="38761D"/>
                </a:solidFill>
                <a:latin typeface="Roboto Medium"/>
                <a:ea typeface="Roboto Medium"/>
                <a:cs typeface="Roboto Medium"/>
                <a:sym typeface="Roboto Medium"/>
              </a:rPr>
              <a:t>Data Processing </a:t>
            </a:r>
            <a:endParaRPr sz="2620">
              <a:solidFill>
                <a:srgbClr val="38761D"/>
              </a:solidFill>
              <a:latin typeface="Roboto Medium"/>
              <a:ea typeface="Roboto Medium"/>
              <a:cs typeface="Roboto Medium"/>
              <a:sym typeface="Roboto Medium"/>
            </a:endParaRPr>
          </a:p>
        </p:txBody>
      </p:sp>
      <p:grpSp>
        <p:nvGrpSpPr>
          <p:cNvPr id="113" name="Google Shape;113;p15"/>
          <p:cNvGrpSpPr/>
          <p:nvPr/>
        </p:nvGrpSpPr>
        <p:grpSpPr>
          <a:xfrm>
            <a:off x="85175" y="878050"/>
            <a:ext cx="1993350" cy="2135999"/>
            <a:chOff x="466173" y="1730498"/>
            <a:chExt cx="1993350" cy="1792998"/>
          </a:xfrm>
        </p:grpSpPr>
        <p:sp>
          <p:nvSpPr>
            <p:cNvPr id="114" name="Google Shape;114;p15"/>
            <p:cNvSpPr/>
            <p:nvPr/>
          </p:nvSpPr>
          <p:spPr>
            <a:xfrm>
              <a:off x="902781" y="3080265"/>
              <a:ext cx="15345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66173" y="3152096"/>
              <a:ext cx="1062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38761D"/>
                  </a:solidFill>
                  <a:latin typeface="Roboto"/>
                  <a:ea typeface="Roboto"/>
                  <a:cs typeface="Roboto"/>
                  <a:sym typeface="Roboto"/>
                </a:rPr>
                <a:t>Raw Data</a:t>
              </a:r>
              <a:endParaRPr b="1" sz="1300">
                <a:solidFill>
                  <a:srgbClr val="38761D"/>
                </a:solidFill>
                <a:latin typeface="Roboto"/>
                <a:ea typeface="Roboto"/>
                <a:cs typeface="Roboto"/>
                <a:sym typeface="Roboto"/>
              </a:endParaRPr>
            </a:p>
          </p:txBody>
        </p:sp>
        <p:grpSp>
          <p:nvGrpSpPr>
            <p:cNvPr id="116" name="Google Shape;116;p15"/>
            <p:cNvGrpSpPr/>
            <p:nvPr/>
          </p:nvGrpSpPr>
          <p:grpSpPr>
            <a:xfrm>
              <a:off x="851208" y="2800855"/>
              <a:ext cx="92400" cy="411825"/>
              <a:chOff x="845575" y="2563700"/>
              <a:chExt cx="92400" cy="411825"/>
            </a:xfrm>
          </p:grpSpPr>
          <p:cxnSp>
            <p:nvCxnSpPr>
              <p:cNvPr id="117" name="Google Shape;117;p1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8" name="Google Shape;118;p1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nvSpPr>
          <p:spPr>
            <a:xfrm>
              <a:off x="488523" y="1730498"/>
              <a:ext cx="1971000" cy="10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38761D"/>
                  </a:solidFill>
                  <a:latin typeface="Roboto"/>
                  <a:ea typeface="Roboto"/>
                  <a:cs typeface="Roboto"/>
                  <a:sym typeface="Roboto"/>
                </a:rPr>
                <a:t>Raw data contains </a:t>
              </a:r>
              <a:r>
                <a:rPr b="1" lang="en" sz="1100">
                  <a:solidFill>
                    <a:srgbClr val="38761D"/>
                  </a:solidFill>
                  <a:latin typeface="Roboto"/>
                  <a:ea typeface="Roboto"/>
                  <a:cs typeface="Roboto"/>
                  <a:sym typeface="Roboto"/>
                </a:rPr>
                <a:t>330 rows and 27 columns</a:t>
              </a:r>
              <a:r>
                <a:rPr lang="en" sz="1100">
                  <a:solidFill>
                    <a:srgbClr val="38761D"/>
                  </a:solidFill>
                  <a:latin typeface="Roboto"/>
                  <a:ea typeface="Roboto"/>
                  <a:cs typeface="Roboto"/>
                  <a:sym typeface="Roboto"/>
                </a:rPr>
                <a:t>.. Each row represents an unique  resort and each column represents a characteristic of that resort</a:t>
              </a:r>
              <a:r>
                <a:rPr lang="en" sz="1100">
                  <a:solidFill>
                    <a:srgbClr val="38761D"/>
                  </a:solidFill>
                  <a:latin typeface="Roboto"/>
                  <a:ea typeface="Roboto"/>
                  <a:cs typeface="Roboto"/>
                  <a:sym typeface="Roboto"/>
                </a:rPr>
                <a:t>. Data is already in tidy format.</a:t>
              </a:r>
              <a:endParaRPr b="1" sz="1100">
                <a:solidFill>
                  <a:srgbClr val="38761D"/>
                </a:solidFill>
                <a:latin typeface="Roboto"/>
                <a:ea typeface="Roboto"/>
                <a:cs typeface="Roboto"/>
                <a:sym typeface="Roboto"/>
              </a:endParaRPr>
            </a:p>
          </p:txBody>
        </p:sp>
      </p:grpSp>
      <p:grpSp>
        <p:nvGrpSpPr>
          <p:cNvPr id="120" name="Google Shape;120;p15"/>
          <p:cNvGrpSpPr/>
          <p:nvPr/>
        </p:nvGrpSpPr>
        <p:grpSpPr>
          <a:xfrm>
            <a:off x="1409550" y="2189450"/>
            <a:ext cx="2181300" cy="1637142"/>
            <a:chOff x="1790548" y="2831312"/>
            <a:chExt cx="2181300" cy="1374248"/>
          </a:xfrm>
        </p:grpSpPr>
        <p:sp>
          <p:nvSpPr>
            <p:cNvPr id="121" name="Google Shape;121;p15"/>
            <p:cNvSpPr/>
            <p:nvPr/>
          </p:nvSpPr>
          <p:spPr>
            <a:xfrm>
              <a:off x="2437281" y="3080265"/>
              <a:ext cx="15345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nvSpPr>
          <p:spPr>
            <a:xfrm>
              <a:off x="1790548" y="3439660"/>
              <a:ext cx="2181300" cy="7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8761D"/>
                  </a:solidFill>
                  <a:latin typeface="Roboto"/>
                  <a:ea typeface="Roboto"/>
                  <a:cs typeface="Roboto"/>
                  <a:sym typeface="Roboto"/>
                </a:rPr>
                <a:t>We have scrapped population data from Wikipedia to get state population &amp; area information. </a:t>
              </a:r>
              <a:endParaRPr b="1" sz="1100">
                <a:solidFill>
                  <a:srgbClr val="38761D"/>
                </a:solidFill>
                <a:latin typeface="Roboto"/>
                <a:ea typeface="Roboto"/>
                <a:cs typeface="Roboto"/>
                <a:sym typeface="Roboto"/>
              </a:endParaRPr>
            </a:p>
            <a:p>
              <a:pPr indent="0" lvl="0" marL="0" rtl="0" algn="l">
                <a:spcBef>
                  <a:spcPts val="1600"/>
                </a:spcBef>
                <a:spcAft>
                  <a:spcPts val="1600"/>
                </a:spcAft>
                <a:buNone/>
              </a:pPr>
              <a:r>
                <a:t/>
              </a:r>
              <a:endParaRPr b="1" sz="1100">
                <a:solidFill>
                  <a:srgbClr val="38761D"/>
                </a:solidFill>
                <a:latin typeface="Roboto"/>
                <a:ea typeface="Roboto"/>
                <a:cs typeface="Roboto"/>
                <a:sym typeface="Roboto"/>
              </a:endParaRPr>
            </a:p>
          </p:txBody>
        </p:sp>
        <p:sp>
          <p:nvSpPr>
            <p:cNvPr id="123" name="Google Shape;123;p15"/>
            <p:cNvSpPr txBox="1"/>
            <p:nvPr/>
          </p:nvSpPr>
          <p:spPr>
            <a:xfrm>
              <a:off x="1876223" y="2831312"/>
              <a:ext cx="11883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38761D"/>
                  </a:solidFill>
                  <a:latin typeface="Roboto"/>
                  <a:ea typeface="Roboto"/>
                  <a:cs typeface="Roboto"/>
                  <a:sym typeface="Roboto"/>
                </a:rPr>
                <a:t>External Data</a:t>
              </a:r>
              <a:endParaRPr b="1" sz="1300">
                <a:solidFill>
                  <a:srgbClr val="38761D"/>
                </a:solidFill>
                <a:latin typeface="Roboto"/>
                <a:ea typeface="Roboto"/>
                <a:cs typeface="Roboto"/>
                <a:sym typeface="Roboto"/>
              </a:endParaRPr>
            </a:p>
          </p:txBody>
        </p:sp>
        <p:grpSp>
          <p:nvGrpSpPr>
            <p:cNvPr id="124" name="Google Shape;124;p15"/>
            <p:cNvGrpSpPr/>
            <p:nvPr/>
          </p:nvGrpSpPr>
          <p:grpSpPr>
            <a:xfrm rot="10800000">
              <a:off x="2395183" y="3080258"/>
              <a:ext cx="92400" cy="411825"/>
              <a:chOff x="2070100" y="2563700"/>
              <a:chExt cx="92400" cy="411825"/>
            </a:xfrm>
          </p:grpSpPr>
          <p:cxnSp>
            <p:nvCxnSpPr>
              <p:cNvPr id="125" name="Google Shape;125;p1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6" name="Google Shape;126;p1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 name="Google Shape;127;p15"/>
          <p:cNvGrpSpPr/>
          <p:nvPr/>
        </p:nvGrpSpPr>
        <p:grpSpPr>
          <a:xfrm>
            <a:off x="2493175" y="739775"/>
            <a:ext cx="2632105" cy="2274254"/>
            <a:chOff x="2874173" y="1614427"/>
            <a:chExt cx="2632105" cy="1909052"/>
          </a:xfrm>
        </p:grpSpPr>
        <p:sp>
          <p:nvSpPr>
            <p:cNvPr id="128" name="Google Shape;128;p15"/>
            <p:cNvSpPr/>
            <p:nvPr/>
          </p:nvSpPr>
          <p:spPr>
            <a:xfrm>
              <a:off x="3971778" y="3080265"/>
              <a:ext cx="15345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5"/>
            <p:cNvGrpSpPr/>
            <p:nvPr/>
          </p:nvGrpSpPr>
          <p:grpSpPr>
            <a:xfrm>
              <a:off x="3924544" y="2800855"/>
              <a:ext cx="92400" cy="411825"/>
              <a:chOff x="845575" y="2563700"/>
              <a:chExt cx="92400" cy="411825"/>
            </a:xfrm>
          </p:grpSpPr>
          <p:cxnSp>
            <p:nvCxnSpPr>
              <p:cNvPr id="130" name="Google Shape;130;p1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1" name="Google Shape;131;p1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5"/>
            <p:cNvSpPr txBox="1"/>
            <p:nvPr/>
          </p:nvSpPr>
          <p:spPr>
            <a:xfrm>
              <a:off x="3642907" y="315208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38761D"/>
                  </a:solidFill>
                  <a:latin typeface="Roboto"/>
                  <a:ea typeface="Roboto"/>
                  <a:cs typeface="Roboto"/>
                  <a:sym typeface="Roboto"/>
                </a:rPr>
                <a:t>Target</a:t>
              </a:r>
              <a:endParaRPr b="1" sz="1300">
                <a:solidFill>
                  <a:srgbClr val="38761D"/>
                </a:solidFill>
                <a:latin typeface="Roboto"/>
                <a:ea typeface="Roboto"/>
                <a:cs typeface="Roboto"/>
                <a:sym typeface="Roboto"/>
              </a:endParaRPr>
            </a:p>
          </p:txBody>
        </p:sp>
        <p:sp>
          <p:nvSpPr>
            <p:cNvPr id="133" name="Google Shape;133;p15"/>
            <p:cNvSpPr txBox="1"/>
            <p:nvPr/>
          </p:nvSpPr>
          <p:spPr>
            <a:xfrm>
              <a:off x="2874173" y="1614427"/>
              <a:ext cx="2447700" cy="10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38761D"/>
                  </a:solidFill>
                  <a:latin typeface="Roboto"/>
                  <a:ea typeface="Roboto"/>
                  <a:cs typeface="Roboto"/>
                  <a:sym typeface="Roboto"/>
                </a:rPr>
                <a:t>We have two potential candidates for target namely AdultWeekday &amp; AdultWeekend ticket price. </a:t>
              </a:r>
              <a:r>
                <a:rPr lang="en" sz="1100">
                  <a:solidFill>
                    <a:srgbClr val="38761D"/>
                  </a:solidFill>
                  <a:latin typeface="Roboto"/>
                  <a:ea typeface="Roboto"/>
                  <a:cs typeface="Roboto"/>
                  <a:sym typeface="Roboto"/>
                </a:rPr>
                <a:t>AdultWeekend has less missing values, more variation and is always greater than AdultWeekday price. Hence, we choose </a:t>
              </a:r>
              <a:r>
                <a:rPr b="1" lang="en" sz="1100">
                  <a:solidFill>
                    <a:srgbClr val="38761D"/>
                  </a:solidFill>
                  <a:latin typeface="Roboto"/>
                  <a:ea typeface="Roboto"/>
                  <a:cs typeface="Roboto"/>
                  <a:sym typeface="Roboto"/>
                </a:rPr>
                <a:t>AdultWeekend </a:t>
              </a:r>
              <a:r>
                <a:rPr lang="en" sz="1100">
                  <a:solidFill>
                    <a:srgbClr val="38761D"/>
                  </a:solidFill>
                  <a:latin typeface="Roboto"/>
                  <a:ea typeface="Roboto"/>
                  <a:cs typeface="Roboto"/>
                  <a:sym typeface="Roboto"/>
                </a:rPr>
                <a:t>as our target.</a:t>
              </a:r>
              <a:endParaRPr sz="1100">
                <a:solidFill>
                  <a:srgbClr val="38761D"/>
                </a:solidFill>
                <a:latin typeface="Roboto"/>
                <a:ea typeface="Roboto"/>
                <a:cs typeface="Roboto"/>
                <a:sym typeface="Roboto"/>
              </a:endParaRPr>
            </a:p>
          </p:txBody>
        </p:sp>
      </p:grpSp>
      <p:grpSp>
        <p:nvGrpSpPr>
          <p:cNvPr id="134" name="Google Shape;134;p15"/>
          <p:cNvGrpSpPr/>
          <p:nvPr/>
        </p:nvGrpSpPr>
        <p:grpSpPr>
          <a:xfrm>
            <a:off x="3822125" y="2189450"/>
            <a:ext cx="2837700" cy="2603670"/>
            <a:chOff x="4203123" y="2831312"/>
            <a:chExt cx="2837700" cy="2185570"/>
          </a:xfrm>
        </p:grpSpPr>
        <p:sp>
          <p:nvSpPr>
            <p:cNvPr id="135" name="Google Shape;135;p15"/>
            <p:cNvSpPr/>
            <p:nvPr/>
          </p:nvSpPr>
          <p:spPr>
            <a:xfrm>
              <a:off x="5506276" y="3080265"/>
              <a:ext cx="15345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5"/>
            <p:cNvGrpSpPr/>
            <p:nvPr/>
          </p:nvGrpSpPr>
          <p:grpSpPr>
            <a:xfrm rot="10800000">
              <a:off x="5455515" y="3080258"/>
              <a:ext cx="92400" cy="411825"/>
              <a:chOff x="2070100" y="2563700"/>
              <a:chExt cx="92400" cy="411825"/>
            </a:xfrm>
          </p:grpSpPr>
          <p:cxnSp>
            <p:nvCxnSpPr>
              <p:cNvPr id="137" name="Google Shape;137;p1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8" name="Google Shape;138;p1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5"/>
            <p:cNvSpPr txBox="1"/>
            <p:nvPr/>
          </p:nvSpPr>
          <p:spPr>
            <a:xfrm>
              <a:off x="4902698" y="2831312"/>
              <a:ext cx="122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38761D"/>
                  </a:solidFill>
                  <a:latin typeface="Roboto"/>
                  <a:ea typeface="Roboto"/>
                  <a:cs typeface="Roboto"/>
                  <a:sym typeface="Roboto"/>
                </a:rPr>
                <a:t>Features</a:t>
              </a:r>
              <a:endParaRPr b="1" sz="1300">
                <a:solidFill>
                  <a:srgbClr val="38761D"/>
                </a:solidFill>
                <a:latin typeface="Roboto"/>
                <a:ea typeface="Roboto"/>
                <a:cs typeface="Roboto"/>
                <a:sym typeface="Roboto"/>
              </a:endParaRPr>
            </a:p>
          </p:txBody>
        </p:sp>
        <p:sp>
          <p:nvSpPr>
            <p:cNvPr id="140" name="Google Shape;140;p15"/>
            <p:cNvSpPr txBox="1"/>
            <p:nvPr/>
          </p:nvSpPr>
          <p:spPr>
            <a:xfrm>
              <a:off x="4203123" y="3440982"/>
              <a:ext cx="2837700" cy="15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8761D"/>
                  </a:solidFill>
                  <a:latin typeface="Roboto"/>
                  <a:ea typeface="Roboto"/>
                  <a:cs typeface="Roboto"/>
                  <a:sym typeface="Roboto"/>
                </a:rPr>
                <a:t>We have </a:t>
              </a:r>
              <a:r>
                <a:rPr b="1" lang="en" sz="1100">
                  <a:solidFill>
                    <a:srgbClr val="38761D"/>
                  </a:solidFill>
                  <a:latin typeface="Roboto"/>
                  <a:ea typeface="Roboto"/>
                  <a:cs typeface="Roboto"/>
                  <a:sym typeface="Roboto"/>
                </a:rPr>
                <a:t>resort attributes</a:t>
              </a:r>
              <a:r>
                <a:rPr lang="en" sz="1100">
                  <a:solidFill>
                    <a:srgbClr val="38761D"/>
                  </a:solidFill>
                  <a:latin typeface="Roboto"/>
                  <a:ea typeface="Roboto"/>
                  <a:cs typeface="Roboto"/>
                  <a:sym typeface="Roboto"/>
                </a:rPr>
                <a:t> as location, different types of  chairs, vertical drop, elevation, skiable  area during day and night, number of runs,  number of days open during etc of a resort. These look all plausible predictors of ticket price. In addition to this, we have </a:t>
              </a:r>
              <a:r>
                <a:rPr b="1" lang="en" sz="1100">
                  <a:solidFill>
                    <a:srgbClr val="38761D"/>
                  </a:solidFill>
                  <a:latin typeface="Roboto"/>
                  <a:ea typeface="Roboto"/>
                  <a:cs typeface="Roboto"/>
                  <a:sym typeface="Roboto"/>
                </a:rPr>
                <a:t>derived features </a:t>
              </a:r>
              <a:r>
                <a:rPr lang="en" sz="1100">
                  <a:solidFill>
                    <a:srgbClr val="38761D"/>
                  </a:solidFill>
                  <a:latin typeface="Roboto"/>
                  <a:ea typeface="Roboto"/>
                  <a:cs typeface="Roboto"/>
                  <a:sym typeface="Roboto"/>
                </a:rPr>
                <a:t>on</a:t>
              </a:r>
              <a:r>
                <a:rPr b="1" lang="en" sz="1100">
                  <a:solidFill>
                    <a:srgbClr val="38761D"/>
                  </a:solidFill>
                  <a:latin typeface="Roboto"/>
                  <a:ea typeface="Roboto"/>
                  <a:cs typeface="Roboto"/>
                  <a:sym typeface="Roboto"/>
                </a:rPr>
                <a:t> </a:t>
              </a:r>
              <a:r>
                <a:rPr lang="en" sz="1100">
                  <a:solidFill>
                    <a:srgbClr val="38761D"/>
                  </a:solidFill>
                  <a:latin typeface="Roboto"/>
                  <a:ea typeface="Roboto"/>
                  <a:cs typeface="Roboto"/>
                  <a:sym typeface="Roboto"/>
                </a:rPr>
                <a:t>state level competition like per capita and per area resort  density. The resort’s competitive standing is quantified using </a:t>
              </a:r>
              <a:r>
                <a:rPr b="1" lang="en" sz="1100">
                  <a:solidFill>
                    <a:srgbClr val="38761D"/>
                  </a:solidFill>
                  <a:latin typeface="Roboto"/>
                  <a:ea typeface="Roboto"/>
                  <a:cs typeface="Roboto"/>
                  <a:sym typeface="Roboto"/>
                </a:rPr>
                <a:t>ratio features</a:t>
              </a:r>
              <a:r>
                <a:rPr lang="en" sz="1100">
                  <a:solidFill>
                    <a:srgbClr val="38761D"/>
                  </a:solidFill>
                  <a:latin typeface="Roboto"/>
                  <a:ea typeface="Roboto"/>
                  <a:cs typeface="Roboto"/>
                  <a:sym typeface="Roboto"/>
                </a:rPr>
                <a:t> like ratio of resort’s skiable area to total state skiable area.</a:t>
              </a:r>
              <a:endParaRPr sz="1100">
                <a:solidFill>
                  <a:srgbClr val="38761D"/>
                </a:solidFill>
                <a:latin typeface="Roboto"/>
                <a:ea typeface="Roboto"/>
                <a:cs typeface="Roboto"/>
                <a:sym typeface="Roboto"/>
              </a:endParaRPr>
            </a:p>
            <a:p>
              <a:pPr indent="0" lvl="0" marL="0" rtl="0" algn="l">
                <a:spcBef>
                  <a:spcPts val="1600"/>
                </a:spcBef>
                <a:spcAft>
                  <a:spcPts val="1600"/>
                </a:spcAft>
                <a:buNone/>
              </a:pPr>
              <a:r>
                <a:t/>
              </a:r>
              <a:endParaRPr b="1" sz="1100">
                <a:solidFill>
                  <a:srgbClr val="38761D"/>
                </a:solidFill>
                <a:latin typeface="Roboto"/>
                <a:ea typeface="Roboto"/>
                <a:cs typeface="Roboto"/>
                <a:sym typeface="Roboto"/>
              </a:endParaRPr>
            </a:p>
          </p:txBody>
        </p:sp>
      </p:grpSp>
      <p:grpSp>
        <p:nvGrpSpPr>
          <p:cNvPr id="141" name="Google Shape;141;p15"/>
          <p:cNvGrpSpPr/>
          <p:nvPr/>
        </p:nvGrpSpPr>
        <p:grpSpPr>
          <a:xfrm>
            <a:off x="5809525" y="1022775"/>
            <a:ext cx="2198037" cy="1991274"/>
            <a:chOff x="6038838" y="1851983"/>
            <a:chExt cx="3107645" cy="1671513"/>
          </a:xfrm>
        </p:grpSpPr>
        <p:sp>
          <p:nvSpPr>
            <p:cNvPr id="142" name="Google Shape;142;p15"/>
            <p:cNvSpPr/>
            <p:nvPr/>
          </p:nvSpPr>
          <p:spPr>
            <a:xfrm>
              <a:off x="7040783" y="3080265"/>
              <a:ext cx="21057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5"/>
            <p:cNvGrpSpPr/>
            <p:nvPr/>
          </p:nvGrpSpPr>
          <p:grpSpPr>
            <a:xfrm>
              <a:off x="6994658" y="2800855"/>
              <a:ext cx="92400" cy="411825"/>
              <a:chOff x="845575" y="2563700"/>
              <a:chExt cx="92400" cy="411825"/>
            </a:xfrm>
          </p:grpSpPr>
          <p:cxnSp>
            <p:nvCxnSpPr>
              <p:cNvPr id="144" name="Google Shape;144;p1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5" name="Google Shape;145;p1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5"/>
            <p:cNvSpPr txBox="1"/>
            <p:nvPr/>
          </p:nvSpPr>
          <p:spPr>
            <a:xfrm>
              <a:off x="6038838" y="3152096"/>
              <a:ext cx="1978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38761D"/>
                  </a:solidFill>
                  <a:latin typeface="Roboto"/>
                  <a:ea typeface="Roboto"/>
                  <a:cs typeface="Roboto"/>
                  <a:sym typeface="Roboto"/>
                </a:rPr>
                <a:t>Missing values</a:t>
              </a:r>
              <a:endParaRPr b="1" sz="1300">
                <a:solidFill>
                  <a:srgbClr val="38761D"/>
                </a:solidFill>
                <a:latin typeface="Roboto"/>
                <a:ea typeface="Roboto"/>
                <a:cs typeface="Roboto"/>
                <a:sym typeface="Roboto"/>
              </a:endParaRPr>
            </a:p>
          </p:txBody>
        </p:sp>
        <p:sp>
          <p:nvSpPr>
            <p:cNvPr id="147" name="Google Shape;147;p15"/>
            <p:cNvSpPr txBox="1"/>
            <p:nvPr/>
          </p:nvSpPr>
          <p:spPr>
            <a:xfrm>
              <a:off x="6038838" y="1851983"/>
              <a:ext cx="28182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8761D"/>
                  </a:solidFill>
                  <a:latin typeface="Roboto"/>
                  <a:ea typeface="Roboto"/>
                  <a:cs typeface="Roboto"/>
                  <a:sym typeface="Roboto"/>
                </a:rPr>
                <a:t>We have </a:t>
              </a:r>
              <a:r>
                <a:rPr b="1" lang="en" sz="1100">
                  <a:solidFill>
                    <a:srgbClr val="38761D"/>
                  </a:solidFill>
                  <a:latin typeface="Roboto"/>
                  <a:ea typeface="Roboto"/>
                  <a:cs typeface="Roboto"/>
                  <a:sym typeface="Roboto"/>
                </a:rPr>
                <a:t>dropped </a:t>
              </a:r>
              <a:r>
                <a:rPr lang="en" sz="1100">
                  <a:solidFill>
                    <a:srgbClr val="38761D"/>
                  </a:solidFill>
                  <a:latin typeface="Roboto"/>
                  <a:ea typeface="Roboto"/>
                  <a:cs typeface="Roboto"/>
                  <a:sym typeface="Roboto"/>
                </a:rPr>
                <a:t>the </a:t>
              </a:r>
              <a:r>
                <a:rPr b="1" lang="en" sz="1100">
                  <a:solidFill>
                    <a:srgbClr val="38761D"/>
                  </a:solidFill>
                  <a:latin typeface="Roboto"/>
                  <a:ea typeface="Roboto"/>
                  <a:cs typeface="Roboto"/>
                  <a:sym typeface="Roboto"/>
                </a:rPr>
                <a:t>records</a:t>
              </a:r>
              <a:r>
                <a:rPr lang="en" sz="1100">
                  <a:solidFill>
                    <a:srgbClr val="38761D"/>
                  </a:solidFill>
                  <a:latin typeface="Roboto"/>
                  <a:ea typeface="Roboto"/>
                  <a:cs typeface="Roboto"/>
                  <a:sym typeface="Roboto"/>
                </a:rPr>
                <a:t>(~16%) where target </a:t>
              </a:r>
              <a:r>
                <a:rPr lang="en" sz="1100">
                  <a:solidFill>
                    <a:srgbClr val="38761D"/>
                  </a:solidFill>
                  <a:latin typeface="Roboto"/>
                  <a:ea typeface="Roboto"/>
                  <a:cs typeface="Roboto"/>
                  <a:sym typeface="Roboto"/>
                </a:rPr>
                <a:t>AdultWeekend is missing. We dropped AdultWeekday and fastEight </a:t>
              </a:r>
              <a:r>
                <a:rPr b="1" lang="en" sz="1100">
                  <a:solidFill>
                    <a:srgbClr val="38761D"/>
                  </a:solidFill>
                  <a:latin typeface="Roboto"/>
                  <a:ea typeface="Roboto"/>
                  <a:cs typeface="Roboto"/>
                  <a:sym typeface="Roboto"/>
                </a:rPr>
                <a:t>columns </a:t>
              </a:r>
              <a:r>
                <a:rPr lang="en" sz="1100">
                  <a:solidFill>
                    <a:srgbClr val="38761D"/>
                  </a:solidFill>
                  <a:latin typeface="Roboto"/>
                  <a:ea typeface="Roboto"/>
                  <a:cs typeface="Roboto"/>
                  <a:sym typeface="Roboto"/>
                </a:rPr>
                <a:t>because of high missing %.</a:t>
              </a:r>
              <a:endParaRPr sz="1100">
                <a:solidFill>
                  <a:srgbClr val="38761D"/>
                </a:solidFill>
                <a:latin typeface="Roboto"/>
                <a:ea typeface="Roboto"/>
                <a:cs typeface="Roboto"/>
                <a:sym typeface="Roboto"/>
              </a:endParaRPr>
            </a:p>
            <a:p>
              <a:pPr indent="0" lvl="0" marL="0" rtl="0" algn="l">
                <a:spcBef>
                  <a:spcPts val="1600"/>
                </a:spcBef>
                <a:spcAft>
                  <a:spcPts val="0"/>
                </a:spcAft>
                <a:buNone/>
              </a:pPr>
              <a:r>
                <a:t/>
              </a:r>
              <a:endParaRPr b="1" sz="800">
                <a:latin typeface="Roboto"/>
                <a:ea typeface="Roboto"/>
                <a:cs typeface="Roboto"/>
                <a:sym typeface="Roboto"/>
              </a:endParaRPr>
            </a:p>
          </p:txBody>
        </p:sp>
      </p:grpSp>
      <p:sp>
        <p:nvSpPr>
          <p:cNvPr id="148" name="Google Shape;148;p15"/>
          <p:cNvSpPr txBox="1"/>
          <p:nvPr/>
        </p:nvSpPr>
        <p:spPr>
          <a:xfrm>
            <a:off x="7394600" y="3019500"/>
            <a:ext cx="16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8761D"/>
                </a:solidFill>
                <a:latin typeface="Roboto"/>
                <a:ea typeface="Roboto"/>
                <a:cs typeface="Roboto"/>
                <a:sym typeface="Roboto"/>
              </a:rPr>
              <a:t>Finally, we have </a:t>
            </a:r>
            <a:r>
              <a:rPr b="1" lang="en" sz="1100">
                <a:solidFill>
                  <a:srgbClr val="38761D"/>
                </a:solidFill>
                <a:latin typeface="Roboto"/>
                <a:ea typeface="Roboto"/>
                <a:cs typeface="Roboto"/>
                <a:sym typeface="Roboto"/>
              </a:rPr>
              <a:t>277 rows and 37 columns</a:t>
            </a:r>
            <a:r>
              <a:rPr lang="en" sz="1100">
                <a:solidFill>
                  <a:srgbClr val="38761D"/>
                </a:solidFill>
                <a:latin typeface="Roboto"/>
                <a:ea typeface="Roboto"/>
                <a:cs typeface="Roboto"/>
                <a:sym typeface="Roboto"/>
              </a:rPr>
              <a:t>.</a:t>
            </a:r>
            <a:endParaRPr b="1" sz="1100">
              <a:solidFill>
                <a:srgbClr val="38761D"/>
              </a:solidFill>
              <a:latin typeface="Roboto"/>
              <a:ea typeface="Roboto"/>
              <a:cs typeface="Roboto"/>
              <a:sym typeface="Roboto"/>
            </a:endParaRPr>
          </a:p>
          <a:p>
            <a:pPr indent="0" lvl="0" marL="0" rtl="0" algn="l">
              <a:spcBef>
                <a:spcPts val="1600"/>
              </a:spcBef>
              <a:spcAft>
                <a:spcPts val="0"/>
              </a:spcAft>
              <a:buNone/>
            </a:pPr>
            <a:r>
              <a:t/>
            </a:r>
            <a:endParaRPr b="1" sz="800">
              <a:latin typeface="Roboto"/>
              <a:ea typeface="Roboto"/>
              <a:cs typeface="Roboto"/>
              <a:sym typeface="Roboto"/>
            </a:endParaRPr>
          </a:p>
        </p:txBody>
      </p:sp>
      <p:grpSp>
        <p:nvGrpSpPr>
          <p:cNvPr id="149" name="Google Shape;149;p15"/>
          <p:cNvGrpSpPr/>
          <p:nvPr/>
        </p:nvGrpSpPr>
        <p:grpSpPr>
          <a:xfrm rot="10800000">
            <a:off x="7970115" y="2485402"/>
            <a:ext cx="92400" cy="490607"/>
            <a:chOff x="2070100" y="2563700"/>
            <a:chExt cx="92400" cy="411825"/>
          </a:xfrm>
        </p:grpSpPr>
        <p:cxnSp>
          <p:nvCxnSpPr>
            <p:cNvPr id="150" name="Google Shape;150;p1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51" name="Google Shape;151;p1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5"/>
          <p:cNvSpPr txBox="1"/>
          <p:nvPr/>
        </p:nvSpPr>
        <p:spPr>
          <a:xfrm>
            <a:off x="7485931" y="2226106"/>
            <a:ext cx="1062900" cy="44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38761D"/>
                </a:solidFill>
                <a:latin typeface="Roboto"/>
                <a:ea typeface="Roboto"/>
                <a:cs typeface="Roboto"/>
                <a:sym typeface="Roboto"/>
              </a:rPr>
              <a:t>Clean Data</a:t>
            </a:r>
            <a:endParaRPr b="1" sz="1200">
              <a:solidFill>
                <a:srgbClr val="38761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16"/>
          <p:cNvSpPr txBox="1"/>
          <p:nvPr>
            <p:ph type="title"/>
          </p:nvPr>
        </p:nvSpPr>
        <p:spPr>
          <a:xfrm>
            <a:off x="268650" y="-8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solidFill>
                  <a:srgbClr val="38761D"/>
                </a:solidFill>
                <a:latin typeface="Roboto Medium"/>
                <a:ea typeface="Roboto Medium"/>
                <a:cs typeface="Roboto Medium"/>
                <a:sym typeface="Roboto Medium"/>
              </a:rPr>
              <a:t>Data Insights</a:t>
            </a:r>
            <a:endParaRPr sz="2620">
              <a:solidFill>
                <a:srgbClr val="38761D"/>
              </a:solidFill>
              <a:latin typeface="Roboto Medium"/>
              <a:ea typeface="Roboto Medium"/>
              <a:cs typeface="Roboto Medium"/>
              <a:sym typeface="Roboto Medium"/>
            </a:endParaRPr>
          </a:p>
        </p:txBody>
      </p:sp>
      <p:pic>
        <p:nvPicPr>
          <p:cNvPr id="158" name="Google Shape;158;p16"/>
          <p:cNvPicPr preferRelativeResize="0"/>
          <p:nvPr/>
        </p:nvPicPr>
        <p:blipFill>
          <a:blip r:embed="rId3">
            <a:alphaModFix/>
          </a:blip>
          <a:stretch>
            <a:fillRect/>
          </a:stretch>
        </p:blipFill>
        <p:spPr>
          <a:xfrm>
            <a:off x="4084075" y="512200"/>
            <a:ext cx="5058000" cy="4564525"/>
          </a:xfrm>
          <a:prstGeom prst="rect">
            <a:avLst/>
          </a:prstGeom>
          <a:noFill/>
          <a:ln>
            <a:noFill/>
          </a:ln>
        </p:spPr>
      </p:pic>
      <p:sp>
        <p:nvSpPr>
          <p:cNvPr id="159" name="Google Shape;159;p16"/>
          <p:cNvSpPr txBox="1"/>
          <p:nvPr/>
        </p:nvSpPr>
        <p:spPr>
          <a:xfrm>
            <a:off x="268650" y="531100"/>
            <a:ext cx="4016100" cy="4393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8761D"/>
                </a:solidFill>
                <a:latin typeface="Roboto"/>
                <a:ea typeface="Roboto"/>
                <a:cs typeface="Roboto"/>
                <a:sym typeface="Roboto"/>
              </a:rPr>
              <a:t>Shall we treat </a:t>
            </a:r>
            <a:r>
              <a:rPr b="1" lang="en" sz="1200">
                <a:solidFill>
                  <a:srgbClr val="38761D"/>
                </a:solidFill>
                <a:latin typeface="Roboto"/>
                <a:ea typeface="Roboto"/>
                <a:cs typeface="Roboto"/>
                <a:sym typeface="Roboto"/>
              </a:rPr>
              <a:t>all states on equal footing? Yes</a:t>
            </a:r>
            <a:r>
              <a:rPr b="1" lang="en">
                <a:solidFill>
                  <a:srgbClr val="38761D"/>
                </a:solidFill>
                <a:latin typeface="Roboto"/>
                <a:ea typeface="Roboto"/>
                <a:cs typeface="Roboto"/>
                <a:sym typeface="Roboto"/>
              </a:rPr>
              <a:t>: </a:t>
            </a:r>
            <a:endParaRPr b="1">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We performed  PCA using state features and analyzed the spread of state wise average ticket price on the first 2 PCA components. These 2 components seem to capture the relevant information about states with respect to ticket prices.</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b="1" lang="en" sz="1200">
                <a:solidFill>
                  <a:srgbClr val="38761D"/>
                </a:solidFill>
                <a:latin typeface="Roboto"/>
                <a:ea typeface="Roboto"/>
                <a:cs typeface="Roboto"/>
                <a:sym typeface="Roboto"/>
              </a:rPr>
              <a:t>Correlation with target:</a:t>
            </a:r>
            <a:endParaRPr b="1"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Ticket price is highly correlated with Snow Making acres. This correlation is stronger than correlation with total skiing area. It suggests that some guarantee of snow can fetch premium in ticket price. Vertical drop is positively correlated with ticket price. This is intuitive as it will incur higher </a:t>
            </a:r>
            <a:r>
              <a:rPr lang="en" sz="1200">
                <a:solidFill>
                  <a:srgbClr val="38761D"/>
                </a:solidFill>
                <a:latin typeface="Roboto"/>
                <a:ea typeface="Roboto"/>
                <a:cs typeface="Roboto"/>
                <a:sym typeface="Roboto"/>
              </a:rPr>
              <a:t>transport &amp; maintenance </a:t>
            </a:r>
            <a:r>
              <a:rPr lang="en" sz="1200">
                <a:solidFill>
                  <a:srgbClr val="38761D"/>
                </a:solidFill>
                <a:latin typeface="Roboto"/>
                <a:ea typeface="Roboto"/>
                <a:cs typeface="Roboto"/>
                <a:sym typeface="Roboto"/>
              </a:rPr>
              <a:t>costs. fastQuads , Runs are highly correlated with ticket price.</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b="1" lang="en" sz="1200">
                <a:solidFill>
                  <a:srgbClr val="38761D"/>
                </a:solidFill>
                <a:latin typeface="Roboto"/>
                <a:ea typeface="Roboto"/>
                <a:cs typeface="Roboto"/>
                <a:sym typeface="Roboto"/>
              </a:rPr>
              <a:t>Correlation within features:</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Total chairs and </a:t>
            </a:r>
            <a:r>
              <a:rPr lang="en" sz="1200">
                <a:solidFill>
                  <a:srgbClr val="38761D"/>
                </a:solidFill>
                <a:latin typeface="Roboto"/>
                <a:ea typeface="Roboto"/>
                <a:cs typeface="Roboto"/>
                <a:sym typeface="Roboto"/>
              </a:rPr>
              <a:t>Runs </a:t>
            </a:r>
            <a:r>
              <a:rPr lang="en" sz="1200">
                <a:solidFill>
                  <a:srgbClr val="38761D"/>
                </a:solidFill>
                <a:latin typeface="Roboto"/>
                <a:ea typeface="Roboto"/>
                <a:cs typeface="Roboto"/>
                <a:sym typeface="Roboto"/>
              </a:rPr>
              <a:t>are correlated with each other. His seems intuitive as more runs means more chairs to ferry people. Ratio features are negatively correlated with the number of resorts in each state because if you increase the number of resorts in a state, the share of all the other state features will drop for each.</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b="1">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sp>
        <p:nvSpPr>
          <p:cNvPr id="164" name="Google Shape;164;p17"/>
          <p:cNvSpPr txBox="1"/>
          <p:nvPr>
            <p:ph type="title"/>
          </p:nvPr>
        </p:nvSpPr>
        <p:spPr>
          <a:xfrm>
            <a:off x="268650" y="-8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solidFill>
                  <a:srgbClr val="38761D"/>
                </a:solidFill>
                <a:latin typeface="Roboto Medium"/>
                <a:ea typeface="Roboto Medium"/>
                <a:cs typeface="Roboto Medium"/>
                <a:sym typeface="Roboto Medium"/>
              </a:rPr>
              <a:t>Modelling</a:t>
            </a:r>
            <a:endParaRPr sz="2620">
              <a:solidFill>
                <a:srgbClr val="38761D"/>
              </a:solidFill>
              <a:latin typeface="Roboto Medium"/>
              <a:ea typeface="Roboto Medium"/>
              <a:cs typeface="Roboto Medium"/>
              <a:sym typeface="Roboto Medium"/>
            </a:endParaRPr>
          </a:p>
        </p:txBody>
      </p:sp>
      <p:pic>
        <p:nvPicPr>
          <p:cNvPr id="165" name="Google Shape;165;p17"/>
          <p:cNvPicPr preferRelativeResize="0"/>
          <p:nvPr/>
        </p:nvPicPr>
        <p:blipFill>
          <a:blip r:embed="rId3">
            <a:alphaModFix/>
          </a:blip>
          <a:stretch>
            <a:fillRect/>
          </a:stretch>
        </p:blipFill>
        <p:spPr>
          <a:xfrm>
            <a:off x="3581400" y="868825"/>
            <a:ext cx="5491824" cy="4122275"/>
          </a:xfrm>
          <a:prstGeom prst="rect">
            <a:avLst/>
          </a:prstGeom>
          <a:noFill/>
          <a:ln>
            <a:noFill/>
          </a:ln>
        </p:spPr>
      </p:pic>
      <p:sp>
        <p:nvSpPr>
          <p:cNvPr id="166" name="Google Shape;166;p17"/>
          <p:cNvSpPr txBox="1"/>
          <p:nvPr/>
        </p:nvSpPr>
        <p:spPr>
          <a:xfrm>
            <a:off x="268650" y="487825"/>
            <a:ext cx="34242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8761D"/>
                </a:solidFill>
                <a:latin typeface="Roboto"/>
                <a:ea typeface="Roboto"/>
                <a:cs typeface="Roboto"/>
                <a:sym typeface="Roboto"/>
              </a:rPr>
              <a:t>Data Split : </a:t>
            </a:r>
            <a:r>
              <a:rPr lang="en" sz="1200">
                <a:solidFill>
                  <a:srgbClr val="38761D"/>
                </a:solidFill>
                <a:latin typeface="Roboto"/>
                <a:ea typeface="Roboto"/>
                <a:cs typeface="Roboto"/>
                <a:sym typeface="Roboto"/>
              </a:rPr>
              <a:t>We exclude </a:t>
            </a:r>
            <a:r>
              <a:rPr lang="en" sz="1200">
                <a:solidFill>
                  <a:srgbClr val="38761D"/>
                </a:solidFill>
                <a:latin typeface="Roboto"/>
                <a:ea typeface="Roboto"/>
                <a:cs typeface="Roboto"/>
                <a:sym typeface="Roboto"/>
              </a:rPr>
              <a:t>Big Mountain Resort entry and then split the data in </a:t>
            </a:r>
            <a:r>
              <a:rPr lang="en" sz="1200">
                <a:solidFill>
                  <a:srgbClr val="38761D"/>
                </a:solidFill>
                <a:latin typeface="Roboto"/>
                <a:ea typeface="Roboto"/>
                <a:cs typeface="Roboto"/>
                <a:sym typeface="Roboto"/>
              </a:rPr>
              <a:t>70/30 for train/test.</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b="1" sz="1200">
              <a:solidFill>
                <a:srgbClr val="38761D"/>
              </a:solidFill>
              <a:latin typeface="Roboto"/>
              <a:ea typeface="Roboto"/>
              <a:cs typeface="Roboto"/>
              <a:sym typeface="Roboto"/>
            </a:endParaRPr>
          </a:p>
          <a:p>
            <a:pPr indent="0" lvl="0" marL="0" rtl="0" algn="l">
              <a:spcBef>
                <a:spcPts val="0"/>
              </a:spcBef>
              <a:spcAft>
                <a:spcPts val="0"/>
              </a:spcAft>
              <a:buNone/>
            </a:pPr>
            <a:r>
              <a:rPr b="1" lang="en" sz="1200">
                <a:solidFill>
                  <a:srgbClr val="38761D"/>
                </a:solidFill>
                <a:latin typeface="Roboto"/>
                <a:ea typeface="Roboto"/>
                <a:cs typeface="Roboto"/>
                <a:sym typeface="Roboto"/>
              </a:rPr>
              <a:t>Matrix: </a:t>
            </a:r>
            <a:r>
              <a:rPr lang="en" sz="1200">
                <a:solidFill>
                  <a:srgbClr val="38761D"/>
                </a:solidFill>
                <a:latin typeface="Roboto"/>
                <a:ea typeface="Roboto"/>
                <a:cs typeface="Roboto"/>
                <a:sym typeface="Roboto"/>
              </a:rPr>
              <a:t>We are using Mean Absolute Error(MAE)  to access how good our </a:t>
            </a:r>
            <a:r>
              <a:rPr lang="en" sz="1200">
                <a:solidFill>
                  <a:srgbClr val="38761D"/>
                </a:solidFill>
                <a:latin typeface="Roboto"/>
                <a:ea typeface="Roboto"/>
                <a:cs typeface="Roboto"/>
                <a:sym typeface="Roboto"/>
              </a:rPr>
              <a:t>model</a:t>
            </a:r>
            <a:r>
              <a:rPr lang="en" sz="1200">
                <a:solidFill>
                  <a:srgbClr val="38761D"/>
                </a:solidFill>
                <a:latin typeface="Roboto"/>
                <a:ea typeface="Roboto"/>
                <a:cs typeface="Roboto"/>
                <a:sym typeface="Roboto"/>
              </a:rPr>
              <a:t> </a:t>
            </a:r>
            <a:r>
              <a:rPr lang="en" sz="1200">
                <a:solidFill>
                  <a:srgbClr val="38761D"/>
                </a:solidFill>
                <a:latin typeface="Roboto"/>
                <a:ea typeface="Roboto"/>
                <a:cs typeface="Roboto"/>
                <a:sym typeface="Roboto"/>
              </a:rPr>
              <a:t>prediction</a:t>
            </a:r>
            <a:r>
              <a:rPr lang="en" sz="1200">
                <a:solidFill>
                  <a:srgbClr val="38761D"/>
                </a:solidFill>
                <a:latin typeface="Roboto"/>
                <a:ea typeface="Roboto"/>
                <a:cs typeface="Roboto"/>
                <a:sym typeface="Roboto"/>
              </a:rPr>
              <a:t> is.</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b="1" lang="en" sz="1200">
                <a:solidFill>
                  <a:srgbClr val="38761D"/>
                </a:solidFill>
                <a:latin typeface="Roboto"/>
                <a:ea typeface="Roboto"/>
                <a:cs typeface="Roboto"/>
                <a:sym typeface="Roboto"/>
              </a:rPr>
              <a:t>Cross-Validation: </a:t>
            </a:r>
            <a:r>
              <a:rPr lang="en" sz="1200">
                <a:solidFill>
                  <a:srgbClr val="38761D"/>
                </a:solidFill>
                <a:latin typeface="Roboto"/>
                <a:ea typeface="Roboto"/>
                <a:cs typeface="Roboto"/>
                <a:sym typeface="Roboto"/>
              </a:rPr>
              <a:t>Using</a:t>
            </a:r>
            <a:r>
              <a:rPr b="1" lang="en" sz="1200">
                <a:solidFill>
                  <a:srgbClr val="38761D"/>
                </a:solidFill>
                <a:latin typeface="Roboto"/>
                <a:ea typeface="Roboto"/>
                <a:cs typeface="Roboto"/>
                <a:sym typeface="Roboto"/>
              </a:rPr>
              <a:t> </a:t>
            </a:r>
            <a:r>
              <a:rPr lang="en" sz="1200">
                <a:solidFill>
                  <a:srgbClr val="38761D"/>
                </a:solidFill>
                <a:latin typeface="Roboto"/>
                <a:ea typeface="Roboto"/>
                <a:cs typeface="Roboto"/>
                <a:sym typeface="Roboto"/>
              </a:rPr>
              <a:t>cross-validation, we </a:t>
            </a:r>
            <a:r>
              <a:rPr lang="en" sz="1200">
                <a:solidFill>
                  <a:srgbClr val="38761D"/>
                </a:solidFill>
                <a:latin typeface="Roboto"/>
                <a:ea typeface="Roboto"/>
                <a:cs typeface="Roboto"/>
                <a:sym typeface="Roboto"/>
              </a:rPr>
              <a:t>observe</a:t>
            </a:r>
            <a:r>
              <a:rPr lang="en" sz="1200">
                <a:solidFill>
                  <a:srgbClr val="38761D"/>
                </a:solidFill>
                <a:latin typeface="Roboto"/>
                <a:ea typeface="Roboto"/>
                <a:cs typeface="Roboto"/>
                <a:sym typeface="Roboto"/>
              </a:rPr>
              <a:t> that MAE in </a:t>
            </a:r>
            <a:endParaRPr sz="1200">
              <a:solidFill>
                <a:srgbClr val="38761D"/>
              </a:solidFill>
              <a:latin typeface="Roboto"/>
              <a:ea typeface="Roboto"/>
              <a:cs typeface="Roboto"/>
              <a:sym typeface="Roboto"/>
            </a:endParaRPr>
          </a:p>
          <a:p>
            <a:pPr indent="-304800" lvl="0" marL="457200" rtl="0" algn="l">
              <a:spcBef>
                <a:spcPts val="0"/>
              </a:spcBef>
              <a:spcAft>
                <a:spcPts val="0"/>
              </a:spcAft>
              <a:buClr>
                <a:srgbClr val="38761D"/>
              </a:buClr>
              <a:buSzPts val="1200"/>
              <a:buFont typeface="Roboto"/>
              <a:buAutoNum type="arabicPeriod"/>
            </a:pPr>
            <a:r>
              <a:rPr lang="en" sz="1200">
                <a:solidFill>
                  <a:srgbClr val="38761D"/>
                </a:solidFill>
                <a:latin typeface="Roboto"/>
                <a:ea typeface="Roboto"/>
                <a:cs typeface="Roboto"/>
                <a:sym typeface="Roboto"/>
              </a:rPr>
              <a:t>Median &lt; Mean</a:t>
            </a:r>
            <a:r>
              <a:rPr b="1" lang="en" sz="1200">
                <a:solidFill>
                  <a:srgbClr val="38761D"/>
                </a:solidFill>
                <a:latin typeface="Roboto"/>
                <a:ea typeface="Roboto"/>
                <a:cs typeface="Roboto"/>
                <a:sym typeface="Roboto"/>
              </a:rPr>
              <a:t> </a:t>
            </a:r>
            <a:r>
              <a:rPr lang="en" sz="1200">
                <a:solidFill>
                  <a:srgbClr val="38761D"/>
                </a:solidFill>
                <a:latin typeface="Roboto"/>
                <a:ea typeface="Roboto"/>
                <a:cs typeface="Roboto"/>
                <a:sym typeface="Roboto"/>
              </a:rPr>
              <a:t>imputation</a:t>
            </a:r>
            <a:endParaRPr sz="1200">
              <a:solidFill>
                <a:srgbClr val="38761D"/>
              </a:solidFill>
              <a:latin typeface="Roboto"/>
              <a:ea typeface="Roboto"/>
              <a:cs typeface="Roboto"/>
              <a:sym typeface="Roboto"/>
            </a:endParaRPr>
          </a:p>
          <a:p>
            <a:pPr indent="-304800" lvl="0" marL="457200" rtl="0" algn="l">
              <a:spcBef>
                <a:spcPts val="0"/>
              </a:spcBef>
              <a:spcAft>
                <a:spcPts val="0"/>
              </a:spcAft>
              <a:buClr>
                <a:srgbClr val="38761D"/>
              </a:buClr>
              <a:buSzPts val="1200"/>
              <a:buFont typeface="Roboto"/>
              <a:buAutoNum type="arabicPeriod"/>
            </a:pPr>
            <a:r>
              <a:rPr lang="en" sz="1200">
                <a:solidFill>
                  <a:srgbClr val="38761D"/>
                </a:solidFill>
                <a:latin typeface="Roboto"/>
                <a:ea typeface="Roboto"/>
                <a:cs typeface="Roboto"/>
                <a:sym typeface="Roboto"/>
              </a:rPr>
              <a:t>Random Forest &lt; Linear Regression</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Hence, we choose Median imputation &amp; Random Forest </a:t>
            </a:r>
            <a:r>
              <a:rPr lang="en" sz="1200">
                <a:solidFill>
                  <a:srgbClr val="38761D"/>
                </a:solidFill>
                <a:latin typeface="Roboto"/>
                <a:ea typeface="Roboto"/>
                <a:cs typeface="Roboto"/>
                <a:sym typeface="Roboto"/>
              </a:rPr>
              <a:t>model</a:t>
            </a:r>
            <a:r>
              <a:rPr lang="en" sz="1200">
                <a:solidFill>
                  <a:srgbClr val="38761D"/>
                </a:solidFill>
                <a:latin typeface="Roboto"/>
                <a:ea typeface="Roboto"/>
                <a:cs typeface="Roboto"/>
                <a:sym typeface="Roboto"/>
              </a:rPr>
              <a:t> for better predictions.</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b="1" lang="en" sz="1200">
                <a:solidFill>
                  <a:srgbClr val="38761D"/>
                </a:solidFill>
                <a:latin typeface="Roboto"/>
                <a:ea typeface="Roboto"/>
                <a:cs typeface="Roboto"/>
                <a:sym typeface="Roboto"/>
              </a:rPr>
              <a:t>Feature importance: </a:t>
            </a:r>
            <a:endParaRPr b="1" sz="1200">
              <a:solidFill>
                <a:srgbClr val="38761D"/>
              </a:solidFill>
              <a:latin typeface="Roboto"/>
              <a:ea typeface="Roboto"/>
              <a:cs typeface="Roboto"/>
              <a:sym typeface="Roboto"/>
            </a:endParaRPr>
          </a:p>
          <a:p>
            <a:pPr indent="-304800" lvl="0" marL="457200" rtl="0" algn="l">
              <a:spcBef>
                <a:spcPts val="0"/>
              </a:spcBef>
              <a:spcAft>
                <a:spcPts val="0"/>
              </a:spcAft>
              <a:buClr>
                <a:srgbClr val="38761D"/>
              </a:buClr>
              <a:buSzPts val="1200"/>
              <a:buFont typeface="Roboto"/>
              <a:buAutoNum type="arabicPeriod"/>
            </a:pPr>
            <a:r>
              <a:rPr lang="en" sz="1200">
                <a:solidFill>
                  <a:srgbClr val="38761D"/>
                </a:solidFill>
                <a:latin typeface="Roboto"/>
                <a:ea typeface="Roboto"/>
                <a:cs typeface="Roboto"/>
                <a:sym typeface="Roboto"/>
              </a:rPr>
              <a:t>Top 4 features are common in both the RF &amp; LR models, indicating stability.</a:t>
            </a:r>
            <a:endParaRPr sz="1200">
              <a:solidFill>
                <a:srgbClr val="38761D"/>
              </a:solidFill>
              <a:latin typeface="Roboto"/>
              <a:ea typeface="Roboto"/>
              <a:cs typeface="Roboto"/>
              <a:sym typeface="Roboto"/>
            </a:endParaRPr>
          </a:p>
          <a:p>
            <a:pPr indent="-304800" lvl="0" marL="457200" rtl="0" algn="l">
              <a:spcBef>
                <a:spcPts val="0"/>
              </a:spcBef>
              <a:spcAft>
                <a:spcPts val="0"/>
              </a:spcAft>
              <a:buClr>
                <a:srgbClr val="38761D"/>
              </a:buClr>
              <a:buSzPts val="1200"/>
              <a:buFont typeface="Roboto"/>
              <a:buAutoNum type="arabicPeriod"/>
            </a:pPr>
            <a:r>
              <a:rPr lang="en" sz="1200">
                <a:solidFill>
                  <a:srgbClr val="38761D"/>
                </a:solidFill>
                <a:latin typeface="Roboto"/>
                <a:ea typeface="Roboto"/>
                <a:cs typeface="Roboto"/>
                <a:sym typeface="Roboto"/>
              </a:rPr>
              <a:t>These are fastQuads, Runs, Snow making acres, vertical drop. This makes intuitive sense and is consistent with observed correlation.</a:t>
            </a:r>
            <a:endParaRPr sz="1200">
              <a:solidFill>
                <a:srgbClr val="38761D"/>
              </a:solidFill>
              <a:latin typeface="Roboto"/>
              <a:ea typeface="Roboto"/>
              <a:cs typeface="Roboto"/>
              <a:sym typeface="Roboto"/>
            </a:endParaRPr>
          </a:p>
          <a:p>
            <a:pPr indent="-304800" lvl="0" marL="457200" rtl="0" algn="l">
              <a:spcBef>
                <a:spcPts val="0"/>
              </a:spcBef>
              <a:spcAft>
                <a:spcPts val="0"/>
              </a:spcAft>
              <a:buClr>
                <a:srgbClr val="38761D"/>
              </a:buClr>
              <a:buSzPts val="1200"/>
              <a:buFont typeface="Roboto"/>
              <a:buAutoNum type="arabicPeriod"/>
            </a:pPr>
            <a:r>
              <a:rPr lang="en" sz="1200">
                <a:solidFill>
                  <a:srgbClr val="38761D"/>
                </a:solidFill>
                <a:latin typeface="Roboto"/>
                <a:ea typeface="Roboto"/>
                <a:cs typeface="Roboto"/>
                <a:sym typeface="Roboto"/>
              </a:rPr>
              <a:t>Selecting top 8 features in RF gives us best bias-variance trade-off .</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b="1"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0" name="Shape 170"/>
        <p:cNvGrpSpPr/>
        <p:nvPr/>
      </p:nvGrpSpPr>
      <p:grpSpPr>
        <a:xfrm>
          <a:off x="0" y="0"/>
          <a:ext cx="0" cy="0"/>
          <a:chOff x="0" y="0"/>
          <a:chExt cx="0" cy="0"/>
        </a:xfrm>
      </p:grpSpPr>
      <p:sp>
        <p:nvSpPr>
          <p:cNvPr id="171" name="Google Shape;171;p18"/>
          <p:cNvSpPr txBox="1"/>
          <p:nvPr>
            <p:ph type="title"/>
          </p:nvPr>
        </p:nvSpPr>
        <p:spPr>
          <a:xfrm>
            <a:off x="268650" y="67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solidFill>
                  <a:srgbClr val="38761D"/>
                </a:solidFill>
                <a:latin typeface="Roboto Medium"/>
                <a:ea typeface="Roboto Medium"/>
                <a:cs typeface="Roboto Medium"/>
                <a:sym typeface="Roboto Medium"/>
              </a:rPr>
              <a:t>Conclusion</a:t>
            </a:r>
            <a:endParaRPr sz="2620">
              <a:solidFill>
                <a:srgbClr val="38761D"/>
              </a:solidFill>
              <a:latin typeface="Roboto Medium"/>
              <a:ea typeface="Roboto Medium"/>
              <a:cs typeface="Roboto Medium"/>
              <a:sym typeface="Roboto Medium"/>
            </a:endParaRPr>
          </a:p>
        </p:txBody>
      </p:sp>
      <p:sp>
        <p:nvSpPr>
          <p:cNvPr id="172" name="Google Shape;172;p18"/>
          <p:cNvSpPr/>
          <p:nvPr/>
        </p:nvSpPr>
        <p:spPr>
          <a:xfrm>
            <a:off x="2657052" y="1442874"/>
            <a:ext cx="663900" cy="411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73" name="Google Shape;173;p18"/>
          <p:cNvGrpSpPr/>
          <p:nvPr/>
        </p:nvGrpSpPr>
        <p:grpSpPr>
          <a:xfrm>
            <a:off x="749545" y="1902443"/>
            <a:ext cx="2171346" cy="2613571"/>
            <a:chOff x="594488" y="2660925"/>
            <a:chExt cx="1943039" cy="2347800"/>
          </a:xfrm>
        </p:grpSpPr>
        <p:sp>
          <p:nvSpPr>
            <p:cNvPr id="174" name="Google Shape;174;p18"/>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72A1E"/>
                  </a:solidFill>
                  <a:latin typeface="Roboto"/>
                  <a:ea typeface="Roboto"/>
                  <a:cs typeface="Roboto"/>
                  <a:sym typeface="Roboto"/>
                </a:rPr>
                <a:t>Top Class Resort</a:t>
              </a:r>
              <a:endParaRPr b="1">
                <a:solidFill>
                  <a:srgbClr val="A72A1E"/>
                </a:solidFill>
                <a:latin typeface="Roboto"/>
                <a:ea typeface="Roboto"/>
                <a:cs typeface="Roboto"/>
                <a:sym typeface="Roboto"/>
              </a:endParaRPr>
            </a:p>
          </p:txBody>
        </p:sp>
        <p:sp>
          <p:nvSpPr>
            <p:cNvPr id="175" name="Google Shape;175;p18"/>
            <p:cNvSpPr txBox="1"/>
            <p:nvPr/>
          </p:nvSpPr>
          <p:spPr>
            <a:xfrm>
              <a:off x="639727" y="3254625"/>
              <a:ext cx="1897800" cy="175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A72A1E"/>
                  </a:solidFill>
                  <a:latin typeface="Roboto"/>
                  <a:ea typeface="Roboto"/>
                  <a:cs typeface="Roboto"/>
                  <a:sym typeface="Roboto"/>
                </a:rPr>
                <a:t>The Big Mountain is a top class resort in term of facilities it offers. It is amongst the resorts with the largest amount of skiable terrain. A very few resorts have more chairs, fastQuads, Longest Run than Big Mountain. It is the most expensive resort in Montana.</a:t>
              </a:r>
              <a:endParaRPr sz="1100">
                <a:solidFill>
                  <a:srgbClr val="A72A1E"/>
                </a:solidFill>
                <a:latin typeface="Roboto"/>
                <a:ea typeface="Roboto"/>
                <a:cs typeface="Roboto"/>
                <a:sym typeface="Roboto"/>
              </a:endParaRPr>
            </a:p>
          </p:txBody>
        </p:sp>
      </p:grpSp>
      <p:grpSp>
        <p:nvGrpSpPr>
          <p:cNvPr id="176" name="Google Shape;176;p18"/>
          <p:cNvGrpSpPr/>
          <p:nvPr/>
        </p:nvGrpSpPr>
        <p:grpSpPr>
          <a:xfrm>
            <a:off x="3254199" y="1932950"/>
            <a:ext cx="2120794" cy="1451274"/>
            <a:chOff x="2699412" y="2688330"/>
            <a:chExt cx="1897802" cy="1303695"/>
          </a:xfrm>
        </p:grpSpPr>
        <p:sp>
          <p:nvSpPr>
            <p:cNvPr id="177" name="Google Shape;177;p18"/>
            <p:cNvSpPr txBox="1"/>
            <p:nvPr/>
          </p:nvSpPr>
          <p:spPr>
            <a:xfrm>
              <a:off x="2699415" y="2688330"/>
              <a:ext cx="18978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72A1E"/>
                  </a:solidFill>
                  <a:latin typeface="Roboto"/>
                  <a:ea typeface="Roboto"/>
                  <a:cs typeface="Roboto"/>
                  <a:sym typeface="Roboto"/>
                </a:rPr>
                <a:t>Scope to increase price</a:t>
              </a:r>
              <a:endParaRPr b="1">
                <a:solidFill>
                  <a:srgbClr val="A72A1E"/>
                </a:solidFill>
                <a:latin typeface="Roboto"/>
                <a:ea typeface="Roboto"/>
                <a:cs typeface="Roboto"/>
                <a:sym typeface="Roboto"/>
              </a:endParaRPr>
            </a:p>
          </p:txBody>
        </p:sp>
        <p:sp>
          <p:nvSpPr>
            <p:cNvPr id="178" name="Google Shape;178;p18"/>
            <p:cNvSpPr txBox="1"/>
            <p:nvPr/>
          </p:nvSpPr>
          <p:spPr>
            <a:xfrm>
              <a:off x="2699412" y="3254625"/>
              <a:ext cx="18978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A72A1E"/>
                  </a:solidFill>
                  <a:latin typeface="Roboto"/>
                  <a:ea typeface="Roboto"/>
                  <a:cs typeface="Roboto"/>
                  <a:sym typeface="Roboto"/>
                </a:rPr>
                <a:t>Big Mountain is charging $81 per ticket,. Given the facilities Big Mountain offers, there is a good </a:t>
              </a:r>
              <a:r>
                <a:rPr lang="en" sz="1100">
                  <a:solidFill>
                    <a:srgbClr val="A72A1E"/>
                  </a:solidFill>
                  <a:latin typeface="Roboto"/>
                  <a:ea typeface="Roboto"/>
                  <a:cs typeface="Roboto"/>
                  <a:sym typeface="Roboto"/>
                </a:rPr>
                <a:t>opportunity</a:t>
              </a:r>
              <a:r>
                <a:rPr lang="en" sz="1100">
                  <a:solidFill>
                    <a:srgbClr val="A72A1E"/>
                  </a:solidFill>
                  <a:latin typeface="Roboto"/>
                  <a:ea typeface="Roboto"/>
                  <a:cs typeface="Roboto"/>
                  <a:sym typeface="Roboto"/>
                </a:rPr>
                <a:t> to increase the ticket price by $14 as per best estimate and $4 as per  conservative estimate. This is  without adding a new facility or service.</a:t>
              </a:r>
              <a:endParaRPr sz="1000">
                <a:solidFill>
                  <a:srgbClr val="A72A1E"/>
                </a:solidFill>
                <a:latin typeface="Roboto"/>
                <a:ea typeface="Roboto"/>
                <a:cs typeface="Roboto"/>
                <a:sym typeface="Roboto"/>
              </a:endParaRPr>
            </a:p>
          </p:txBody>
        </p:sp>
      </p:grpSp>
      <p:sp>
        <p:nvSpPr>
          <p:cNvPr id="179" name="Google Shape;179;p18"/>
          <p:cNvSpPr/>
          <p:nvPr/>
        </p:nvSpPr>
        <p:spPr>
          <a:xfrm>
            <a:off x="5346250" y="1451499"/>
            <a:ext cx="663900" cy="411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8"/>
          <p:cNvSpPr/>
          <p:nvPr/>
        </p:nvSpPr>
        <p:spPr>
          <a:xfrm>
            <a:off x="1419900" y="1122025"/>
            <a:ext cx="605100" cy="572700"/>
          </a:xfrm>
          <a:prstGeom prst="star6">
            <a:avLst>
              <a:gd fmla="val 28868" name="adj"/>
              <a:gd fmla="val 115470" name="hf"/>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3874825" y="1176725"/>
            <a:ext cx="663900" cy="572700"/>
          </a:xfrm>
          <a:prstGeom prst="diamond">
            <a:avLst/>
          </a:prstGeom>
          <a:solidFill>
            <a:srgbClr val="FFD966"/>
          </a:solid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cxnSp>
        <p:nvCxnSpPr>
          <p:cNvPr id="182" name="Google Shape;182;p18"/>
          <p:cNvCxnSpPr>
            <a:stCxn id="181" idx="2"/>
            <a:endCxn id="181" idx="2"/>
          </p:cNvCxnSpPr>
          <p:nvPr/>
        </p:nvCxnSpPr>
        <p:spPr>
          <a:xfrm>
            <a:off x="4206775" y="1749425"/>
            <a:ext cx="0" cy="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18"/>
          <p:cNvCxnSpPr/>
          <p:nvPr/>
        </p:nvCxnSpPr>
        <p:spPr>
          <a:xfrm>
            <a:off x="4198375" y="1749425"/>
            <a:ext cx="8400" cy="219000"/>
          </a:xfrm>
          <a:prstGeom prst="straightConnector1">
            <a:avLst/>
          </a:prstGeom>
          <a:noFill/>
          <a:ln cap="flat" cmpd="sng" w="28575">
            <a:solidFill>
              <a:srgbClr val="38761D"/>
            </a:solidFill>
            <a:prstDash val="solid"/>
            <a:round/>
            <a:headEnd len="med" w="med" type="none"/>
            <a:tailEnd len="med" w="med" type="none"/>
          </a:ln>
        </p:spPr>
      </p:cxnSp>
      <p:grpSp>
        <p:nvGrpSpPr>
          <p:cNvPr id="184" name="Google Shape;184;p18"/>
          <p:cNvGrpSpPr/>
          <p:nvPr/>
        </p:nvGrpSpPr>
        <p:grpSpPr>
          <a:xfrm>
            <a:off x="5867211" y="1146025"/>
            <a:ext cx="2196981" cy="3293846"/>
            <a:chOff x="2699425" y="1981426"/>
            <a:chExt cx="1965978" cy="2958899"/>
          </a:xfrm>
        </p:grpSpPr>
        <p:sp>
          <p:nvSpPr>
            <p:cNvPr id="185" name="Google Shape;185;p18"/>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72A1E"/>
                  </a:solidFill>
                  <a:latin typeface="Roboto"/>
                  <a:ea typeface="Roboto"/>
                  <a:cs typeface="Roboto"/>
                  <a:sym typeface="Roboto"/>
                </a:rPr>
                <a:t>Recommendation </a:t>
              </a:r>
              <a:endParaRPr b="1" sz="1200">
                <a:solidFill>
                  <a:srgbClr val="A72A1E"/>
                </a:solidFill>
                <a:latin typeface="Roboto"/>
                <a:ea typeface="Roboto"/>
                <a:cs typeface="Roboto"/>
                <a:sym typeface="Roboto"/>
              </a:endParaRPr>
            </a:p>
          </p:txBody>
        </p:sp>
        <p:sp>
          <p:nvSpPr>
            <p:cNvPr id="186" name="Google Shape;186;p18"/>
            <p:cNvSpPr txBox="1"/>
            <p:nvPr/>
          </p:nvSpPr>
          <p:spPr>
            <a:xfrm>
              <a:off x="2767604" y="3254625"/>
              <a:ext cx="1897800" cy="16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A72A1E"/>
                  </a:solidFill>
                  <a:latin typeface="Roboto"/>
                  <a:ea typeface="Roboto"/>
                  <a:cs typeface="Roboto"/>
                  <a:sym typeface="Roboto"/>
                </a:rPr>
                <a:t>Big </a:t>
              </a:r>
              <a:r>
                <a:rPr lang="en" sz="1100">
                  <a:solidFill>
                    <a:srgbClr val="A72A1E"/>
                  </a:solidFill>
                  <a:latin typeface="Roboto"/>
                  <a:ea typeface="Roboto"/>
                  <a:cs typeface="Roboto"/>
                  <a:sym typeface="Roboto"/>
                </a:rPr>
                <a:t>Mountain can </a:t>
              </a:r>
              <a:r>
                <a:rPr lang="en" sz="1100">
                  <a:solidFill>
                    <a:srgbClr val="0B7140"/>
                  </a:solidFill>
                  <a:latin typeface="Roboto"/>
                  <a:ea typeface="Roboto"/>
                  <a:cs typeface="Roboto"/>
                  <a:sym typeface="Roboto"/>
                </a:rPr>
                <a:t>increase ticket price by $3.4. And, it can increase  vertical drop by 200 feet, install a new chair and close 5 least used runs. This will lead to $4.2 million increase in profit.</a:t>
              </a:r>
              <a:r>
                <a:rPr lang="en" sz="1100">
                  <a:solidFill>
                    <a:srgbClr val="A72A1E"/>
                  </a:solidFill>
                  <a:latin typeface="Roboto"/>
                  <a:ea typeface="Roboto"/>
                  <a:cs typeface="Roboto"/>
                  <a:sym typeface="Roboto"/>
                </a:rPr>
                <a:t> It is feasible to do so and will lead to more acceptability of price hike among customers.</a:t>
              </a:r>
              <a:endParaRPr sz="800">
                <a:solidFill>
                  <a:srgbClr val="A72A1E"/>
                </a:solidFill>
                <a:latin typeface="Roboto"/>
                <a:ea typeface="Roboto"/>
                <a:cs typeface="Roboto"/>
                <a:sym typeface="Roboto"/>
              </a:endParaRPr>
            </a:p>
          </p:txBody>
        </p:sp>
        <p:sp>
          <p:nvSpPr>
            <p:cNvPr id="187" name="Google Shape;187;p18"/>
            <p:cNvSpPr txBox="1"/>
            <p:nvPr/>
          </p:nvSpPr>
          <p:spPr>
            <a:xfrm>
              <a:off x="3286262" y="1981426"/>
              <a:ext cx="643200" cy="377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400">
                  <a:solidFill>
                    <a:srgbClr val="A72A1E"/>
                  </a:solidFill>
                  <a:latin typeface="Roboto"/>
                  <a:ea typeface="Roboto"/>
                  <a:cs typeface="Roboto"/>
                  <a:sym typeface="Roboto"/>
                </a:rPr>
                <a:t>$$$</a:t>
              </a:r>
              <a:endParaRPr sz="2400">
                <a:solidFill>
                  <a:srgbClr val="A72A1E"/>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sp>
        <p:nvSpPr>
          <p:cNvPr id="192" name="Google Shape;192;p19"/>
          <p:cNvSpPr txBox="1"/>
          <p:nvPr>
            <p:ph type="title"/>
          </p:nvPr>
        </p:nvSpPr>
        <p:spPr>
          <a:xfrm>
            <a:off x="268650" y="143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solidFill>
                  <a:srgbClr val="38761D"/>
                </a:solidFill>
                <a:latin typeface="Roboto Medium"/>
                <a:ea typeface="Roboto Medium"/>
                <a:cs typeface="Roboto Medium"/>
                <a:sym typeface="Roboto Medium"/>
              </a:rPr>
              <a:t>Next Steps </a:t>
            </a:r>
            <a:endParaRPr sz="2620">
              <a:solidFill>
                <a:srgbClr val="38761D"/>
              </a:solidFill>
              <a:latin typeface="Roboto Medium"/>
              <a:ea typeface="Roboto Medium"/>
              <a:cs typeface="Roboto Medium"/>
              <a:sym typeface="Roboto Medium"/>
            </a:endParaRPr>
          </a:p>
        </p:txBody>
      </p:sp>
      <p:grpSp>
        <p:nvGrpSpPr>
          <p:cNvPr id="193" name="Google Shape;193;p19"/>
          <p:cNvGrpSpPr/>
          <p:nvPr/>
        </p:nvGrpSpPr>
        <p:grpSpPr>
          <a:xfrm>
            <a:off x="53800" y="942507"/>
            <a:ext cx="4666656" cy="2980971"/>
            <a:chOff x="0" y="1189989"/>
            <a:chExt cx="3546900" cy="3482849"/>
          </a:xfrm>
        </p:grpSpPr>
        <p:sp>
          <p:nvSpPr>
            <p:cNvPr id="194" name="Google Shape;194;p19"/>
            <p:cNvSpPr/>
            <p:nvPr/>
          </p:nvSpPr>
          <p:spPr>
            <a:xfrm>
              <a:off x="0" y="1189989"/>
              <a:ext cx="3546900" cy="6690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a:t>
              </a:r>
              <a:r>
                <a:rPr lang="en">
                  <a:solidFill>
                    <a:srgbClr val="FFFFFF"/>
                  </a:solidFill>
                  <a:latin typeface="Roboto"/>
                  <a:ea typeface="Roboto"/>
                  <a:cs typeface="Roboto"/>
                  <a:sym typeface="Roboto"/>
                </a:rPr>
                <a:t>1 - Add Expenses </a:t>
              </a:r>
              <a:endParaRPr>
                <a:solidFill>
                  <a:srgbClr val="FFFFFF"/>
                </a:solidFill>
                <a:latin typeface="Roboto"/>
                <a:ea typeface="Roboto"/>
                <a:cs typeface="Roboto"/>
                <a:sym typeface="Roboto"/>
              </a:endParaRPr>
            </a:p>
          </p:txBody>
        </p:sp>
        <p:sp>
          <p:nvSpPr>
            <p:cNvPr id="195" name="Google Shape;195;p19"/>
            <p:cNvSpPr txBox="1"/>
            <p:nvPr/>
          </p:nvSpPr>
          <p:spPr>
            <a:xfrm>
              <a:off x="508703" y="2057139"/>
              <a:ext cx="2478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8761D"/>
                  </a:solidFill>
                  <a:latin typeface="Roboto"/>
                  <a:ea typeface="Roboto"/>
                  <a:cs typeface="Roboto"/>
                  <a:sym typeface="Roboto"/>
                </a:rPr>
                <a:t>We do not have operating cost information for facilities except for new chair. With additional information on operational costs, we can quantify and analyze marginal profit of adding/removing particular resource.</a:t>
              </a:r>
              <a:endParaRPr>
                <a:solidFill>
                  <a:srgbClr val="38761D"/>
                </a:solidFill>
                <a:latin typeface="Roboto"/>
                <a:ea typeface="Roboto"/>
                <a:cs typeface="Roboto"/>
                <a:sym typeface="Roboto"/>
              </a:endParaRPr>
            </a:p>
          </p:txBody>
        </p:sp>
      </p:grpSp>
      <p:grpSp>
        <p:nvGrpSpPr>
          <p:cNvPr id="196" name="Google Shape;196;p19"/>
          <p:cNvGrpSpPr/>
          <p:nvPr/>
        </p:nvGrpSpPr>
        <p:grpSpPr>
          <a:xfrm>
            <a:off x="3927489" y="942323"/>
            <a:ext cx="4349309" cy="2981154"/>
            <a:chOff x="2944204" y="1189775"/>
            <a:chExt cx="3305700" cy="3483064"/>
          </a:xfrm>
        </p:grpSpPr>
        <p:sp>
          <p:nvSpPr>
            <p:cNvPr id="197" name="Google Shape;197;p19"/>
            <p:cNvSpPr/>
            <p:nvPr/>
          </p:nvSpPr>
          <p:spPr>
            <a:xfrm>
              <a:off x="2944204" y="1189775"/>
              <a:ext cx="33057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a:t>
              </a:r>
              <a:r>
                <a:rPr lang="en">
                  <a:solidFill>
                    <a:srgbClr val="FFFFFF"/>
                  </a:solidFill>
                  <a:latin typeface="Roboto"/>
                  <a:ea typeface="Roboto"/>
                  <a:cs typeface="Roboto"/>
                  <a:sym typeface="Roboto"/>
                </a:rPr>
                <a:t>2 - Add Consumer Attributes</a:t>
              </a:r>
              <a:endParaRPr>
                <a:solidFill>
                  <a:srgbClr val="FFFFFF"/>
                </a:solidFill>
                <a:latin typeface="Roboto"/>
                <a:ea typeface="Roboto"/>
                <a:cs typeface="Roboto"/>
                <a:sym typeface="Roboto"/>
              </a:endParaRPr>
            </a:p>
          </p:txBody>
        </p:sp>
        <p:sp>
          <p:nvSpPr>
            <p:cNvPr id="198" name="Google Shape;198;p19"/>
            <p:cNvSpPr txBox="1"/>
            <p:nvPr/>
          </p:nvSpPr>
          <p:spPr>
            <a:xfrm>
              <a:off x="3363001" y="2057139"/>
              <a:ext cx="26907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8761D"/>
                  </a:solidFill>
                  <a:latin typeface="Roboto"/>
                  <a:ea typeface="Roboto"/>
                  <a:cs typeface="Roboto"/>
                  <a:sym typeface="Roboto"/>
                </a:rPr>
                <a:t>We do not know anything about number of customers visiting other resorts. With this, we can gain insight into popularity and price appeal of resorts, and we can </a:t>
              </a:r>
              <a:r>
                <a:rPr lang="en">
                  <a:solidFill>
                    <a:srgbClr val="38761D"/>
                  </a:solidFill>
                  <a:latin typeface="Roboto"/>
                  <a:ea typeface="Roboto"/>
                  <a:cs typeface="Roboto"/>
                  <a:sym typeface="Roboto"/>
                </a:rPr>
                <a:t>perform</a:t>
              </a:r>
              <a:r>
                <a:rPr lang="en">
                  <a:solidFill>
                    <a:srgbClr val="38761D"/>
                  </a:solidFill>
                  <a:latin typeface="Roboto"/>
                  <a:ea typeface="Roboto"/>
                  <a:cs typeface="Roboto"/>
                  <a:sym typeface="Roboto"/>
                </a:rPr>
                <a:t> price elasticity analysis. It will also help us in determining optimum resource utilization of a resort eg total chairs to number of daily </a:t>
              </a:r>
              <a:r>
                <a:rPr lang="en">
                  <a:solidFill>
                    <a:srgbClr val="38761D"/>
                  </a:solidFill>
                  <a:latin typeface="Roboto"/>
                  <a:ea typeface="Roboto"/>
                  <a:cs typeface="Roboto"/>
                  <a:sym typeface="Roboto"/>
                </a:rPr>
                <a:t>visitors</a:t>
              </a:r>
              <a:r>
                <a:rPr lang="en">
                  <a:solidFill>
                    <a:srgbClr val="38761D"/>
                  </a:solidFill>
                  <a:latin typeface="Roboto"/>
                  <a:ea typeface="Roboto"/>
                  <a:cs typeface="Roboto"/>
                  <a:sym typeface="Roboto"/>
                </a:rPr>
                <a:t> ratio.</a:t>
              </a:r>
              <a:endParaRPr>
                <a:solidFill>
                  <a:srgbClr val="38761D"/>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