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2"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ohanadepu26/Stego_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ROHAN ADEPU</a:t>
            </a:r>
          </a:p>
          <a:p>
            <a:r>
              <a:rPr lang="en-US" sz="2000" b="1" dirty="0">
                <a:solidFill>
                  <a:schemeClr val="accent1">
                    <a:lumMod val="75000"/>
                  </a:schemeClr>
                </a:solidFill>
                <a:latin typeface="Arial"/>
                <a:cs typeface="Arial"/>
              </a:rPr>
              <a:t>Student Name : ROHAN ADEPU</a:t>
            </a:r>
          </a:p>
          <a:p>
            <a:r>
              <a:rPr lang="en-US" sz="2000" b="1" dirty="0">
                <a:solidFill>
                  <a:schemeClr val="accent1">
                    <a:lumMod val="75000"/>
                  </a:schemeClr>
                </a:solidFill>
                <a:latin typeface="Arial"/>
                <a:cs typeface="Arial"/>
              </a:rPr>
              <a:t>College Name &amp; Department : CMR Institute Of Technology, </a:t>
            </a:r>
            <a:r>
              <a:rPr lang="en-US" sz="2000" b="1" dirty="0" err="1">
                <a:solidFill>
                  <a:schemeClr val="accent1">
                    <a:lumMod val="75000"/>
                  </a:schemeClr>
                </a:solidFill>
                <a:latin typeface="Arial"/>
                <a:cs typeface="Arial"/>
              </a:rPr>
              <a:t>Hyd</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702156"/>
            <a:ext cx="10900826" cy="4524470"/>
          </a:xfrm>
        </p:spPr>
        <p:txBody>
          <a:bodyPr>
            <a:normAutofit/>
          </a:bodyPr>
          <a:lstStyle/>
          <a:p>
            <a:pPr marL="0" indent="0" algn="just">
              <a:lnSpc>
                <a:spcPct val="100000"/>
              </a:lnSpc>
              <a:buNone/>
            </a:pPr>
            <a:r>
              <a:rPr lang="en-US" sz="2400" dirty="0"/>
              <a:t>In the modern digital era, the exchange of sensitive information over the internet has increased dramatically, leading to concerns regarding privacy and security. One technique to safeguard confidential data during transmission is </a:t>
            </a:r>
            <a:r>
              <a:rPr lang="en-US" sz="2400" b="1" dirty="0"/>
              <a:t>steganography</a:t>
            </a:r>
            <a:r>
              <a:rPr lang="en-US" sz="2400" dirty="0"/>
              <a:t>, which involves embedding hidden information within a cover medium, such as an image, in a way that prevents detection by unauthorized individuals. However, existing steganographic methods face challenges in ensuring both the </a:t>
            </a:r>
            <a:r>
              <a:rPr lang="en-US" sz="2400" b="1" dirty="0"/>
              <a:t>security</a:t>
            </a:r>
            <a:r>
              <a:rPr lang="en-US" sz="2400" dirty="0"/>
              <a:t> and </a:t>
            </a:r>
            <a:r>
              <a:rPr lang="en-US" sz="2400" b="1" dirty="0"/>
              <a:t>imperceptibility</a:t>
            </a:r>
            <a:r>
              <a:rPr lang="en-US" sz="2400" dirty="0"/>
              <a:t> of the hidden data, particularly in environments with high security risks.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00200"/>
            <a:ext cx="11613485" cy="5051151"/>
          </a:xfrm>
        </p:spPr>
        <p:txBody>
          <a:bodyPr vert="horz" lIns="91440" tIns="45720" rIns="91440" bIns="45720" rtlCol="0" anchor="ctr">
            <a:noAutofit/>
          </a:bodyPr>
          <a:lstStyle/>
          <a:p>
            <a:r>
              <a:rPr lang="en-IN" sz="1800" b="1" dirty="0"/>
              <a:t>Libraries:</a:t>
            </a:r>
          </a:p>
          <a:p>
            <a:pPr>
              <a:buFont typeface="+mj-lt"/>
              <a:buAutoNum type="arabicPeriod"/>
            </a:pPr>
            <a:r>
              <a:rPr lang="en-IN" sz="1800" b="1" dirty="0"/>
              <a:t>OpenCV</a:t>
            </a:r>
            <a:r>
              <a:rPr lang="en-IN" sz="1800" dirty="0"/>
              <a:t> (Python)</a:t>
            </a:r>
          </a:p>
          <a:p>
            <a:pPr>
              <a:buFont typeface="+mj-lt"/>
              <a:buAutoNum type="arabicPeriod"/>
            </a:pPr>
            <a:r>
              <a:rPr lang="en-IN" sz="1800" b="1" dirty="0"/>
              <a:t>Pillow (PIL)</a:t>
            </a:r>
            <a:r>
              <a:rPr lang="en-IN" sz="1800" dirty="0"/>
              <a:t> (Python)</a:t>
            </a:r>
          </a:p>
          <a:p>
            <a:pPr>
              <a:buFont typeface="+mj-lt"/>
              <a:buAutoNum type="arabicPeriod"/>
            </a:pPr>
            <a:r>
              <a:rPr lang="en-IN" sz="1800" b="1" dirty="0"/>
              <a:t>NumPy</a:t>
            </a:r>
            <a:r>
              <a:rPr lang="en-IN" sz="1800" dirty="0"/>
              <a:t> (Python)</a:t>
            </a:r>
          </a:p>
          <a:p>
            <a:pPr>
              <a:buFont typeface="+mj-lt"/>
              <a:buAutoNum type="arabicPeriod"/>
            </a:pPr>
            <a:r>
              <a:rPr lang="en-IN" sz="1800" b="1" dirty="0"/>
              <a:t>Matplotlib</a:t>
            </a:r>
            <a:r>
              <a:rPr lang="en-IN" sz="1800" dirty="0"/>
              <a:t> (Python)</a:t>
            </a:r>
          </a:p>
          <a:p>
            <a:pPr>
              <a:buFont typeface="+mj-lt"/>
              <a:buAutoNum type="arabicPeriod"/>
            </a:pPr>
            <a:r>
              <a:rPr lang="en-IN" sz="1800" b="1" dirty="0" err="1"/>
              <a:t>PyCryptodome</a:t>
            </a:r>
            <a:r>
              <a:rPr lang="en-IN" sz="1800" dirty="0"/>
              <a:t> (Python)</a:t>
            </a:r>
          </a:p>
          <a:p>
            <a:pPr>
              <a:buFont typeface="+mj-lt"/>
              <a:buAutoNum type="arabicPeriod"/>
            </a:pPr>
            <a:r>
              <a:rPr lang="en-IN" sz="1800" b="1" dirty="0"/>
              <a:t>Cryptography</a:t>
            </a:r>
            <a:r>
              <a:rPr lang="en-IN" sz="1800" dirty="0"/>
              <a:t> (Python)</a:t>
            </a:r>
          </a:p>
          <a:p>
            <a:r>
              <a:rPr lang="en-IN" sz="1800" b="1" dirty="0"/>
              <a:t>Platforms:</a:t>
            </a:r>
          </a:p>
          <a:p>
            <a:pPr>
              <a:buFont typeface="+mj-lt"/>
              <a:buAutoNum type="arabicPeriod"/>
            </a:pPr>
            <a:r>
              <a:rPr lang="en-IN" sz="1800" b="1" dirty="0"/>
              <a:t>Python : </a:t>
            </a:r>
            <a:r>
              <a:rPr lang="en-IN" sz="1800" dirty="0"/>
              <a:t>A widely-used programming language for implementing steganography algorithms and cryptographic techniques, with strong support through libraries like OpenCV, Pillow, NumPy, and TensorFlow.</a:t>
            </a:r>
          </a:p>
          <a:p>
            <a:pPr>
              <a:buFont typeface="+mj-lt"/>
              <a:buAutoNum type="arabicPeriod"/>
            </a:pPr>
            <a:r>
              <a:rPr lang="en-IN" sz="1800" b="1" dirty="0" err="1"/>
              <a:t>Jupyter</a:t>
            </a:r>
            <a:r>
              <a:rPr lang="en-IN" sz="1800" b="1" dirty="0"/>
              <a:t> Notebooks : </a:t>
            </a:r>
            <a:r>
              <a:rPr lang="en-IN" sz="1800" dirty="0"/>
              <a:t>A platform for experimenting and testing Python code interactively, useful for prototyping steganography algorithms with libraries like OpenCV, TensorFlow, and </a:t>
            </a:r>
            <a:r>
              <a:rPr lang="en-IN" sz="1800" dirty="0" err="1"/>
              <a:t>PyCryptodome</a:t>
            </a:r>
            <a:r>
              <a:rPr lang="en-IN" sz="1800"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5BA87BE3-A98F-497B-89FE-618457C7F75B}"/>
              </a:ext>
            </a:extLst>
          </p:cNvPr>
          <p:cNvSpPr>
            <a:spLocks noGrp="1" noChangeArrowheads="1"/>
          </p:cNvSpPr>
          <p:nvPr>
            <p:ph idx="1"/>
          </p:nvPr>
        </p:nvSpPr>
        <p:spPr bwMode="auto">
          <a:xfrm>
            <a:off x="372317" y="1419491"/>
            <a:ext cx="11447365" cy="4438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Hybrid Steganography with Encryption</a:t>
            </a:r>
            <a:r>
              <a:rPr kumimoji="0" lang="en-US" altLang="en-US" sz="1800" b="0" i="0" u="none" strike="noStrike" cap="none" normalizeH="0" baseline="0" dirty="0">
                <a:ln>
                  <a:noFill/>
                </a:ln>
                <a:solidFill>
                  <a:schemeClr val="tx1"/>
                </a:solidFill>
                <a:effectLst/>
                <a:latin typeface="Arial" panose="020B0604020202020204" pitchFamily="34" charset="0"/>
              </a:rPr>
              <a:t> for double security.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AI &amp; Deep Learning</a:t>
            </a:r>
            <a:r>
              <a:rPr kumimoji="0" lang="en-US" altLang="en-US" sz="1800" b="0" i="0" u="none" strike="noStrike" cap="none" normalizeH="0" baseline="0" dirty="0">
                <a:ln>
                  <a:noFill/>
                </a:ln>
                <a:solidFill>
                  <a:schemeClr val="tx1"/>
                </a:solidFill>
                <a:effectLst/>
                <a:latin typeface="Arial" panose="020B0604020202020204" pitchFamily="34" charset="0"/>
              </a:rPr>
              <a:t> to </a:t>
            </a:r>
            <a:r>
              <a:rPr kumimoji="0" lang="en-US" altLang="en-US" sz="1800" b="1" i="0" u="none" strike="noStrike" cap="none" normalizeH="0" baseline="0" dirty="0">
                <a:ln>
                  <a:noFill/>
                </a:ln>
                <a:solidFill>
                  <a:schemeClr val="tx1"/>
                </a:solidFill>
                <a:effectLst/>
                <a:latin typeface="Arial" panose="020B0604020202020204" pitchFamily="34" charset="0"/>
              </a:rPr>
              <a:t>adaptively</a:t>
            </a:r>
            <a:r>
              <a:rPr kumimoji="0" lang="en-US" altLang="en-US" sz="1800" b="0" i="0" u="none" strike="noStrike" cap="none" normalizeH="0" baseline="0" dirty="0">
                <a:ln>
                  <a:noFill/>
                </a:ln>
                <a:solidFill>
                  <a:schemeClr val="tx1"/>
                </a:solidFill>
                <a:effectLst/>
                <a:latin typeface="Arial" panose="020B0604020202020204" pitchFamily="34" charset="0"/>
              </a:rPr>
              <a:t> hide data in the most efficient and least detectable way.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Compression and Noise Robustness</a:t>
            </a:r>
            <a:r>
              <a:rPr kumimoji="0" lang="en-US" altLang="en-US" sz="1800" b="0" i="0" u="none" strike="noStrike" cap="none" normalizeH="0" baseline="0" dirty="0">
                <a:ln>
                  <a:noFill/>
                </a:ln>
                <a:solidFill>
                  <a:schemeClr val="tx1"/>
                </a:solidFill>
                <a:effectLst/>
                <a:latin typeface="Arial" panose="020B0604020202020204" pitchFamily="34" charset="0"/>
              </a:rPr>
              <a:t> to ensure data survival through various image processing techniques.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Invisible Watermarking</a:t>
            </a:r>
            <a:r>
              <a:rPr kumimoji="0" lang="en-US" altLang="en-US" sz="1800" b="0" i="0" u="none" strike="noStrike" cap="none" normalizeH="0" baseline="0" dirty="0">
                <a:ln>
                  <a:noFill/>
                </a:ln>
                <a:solidFill>
                  <a:schemeClr val="tx1"/>
                </a:solidFill>
                <a:effectLst/>
                <a:latin typeface="Arial" panose="020B0604020202020204" pitchFamily="34" charset="0"/>
              </a:rPr>
              <a:t> to verify data integrity.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Real-Time Embedding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Extraction</a:t>
            </a:r>
            <a:r>
              <a:rPr kumimoji="0" lang="en-US" altLang="en-US" sz="1800" b="0" i="0" u="none" strike="noStrike" cap="none" normalizeH="0" baseline="0" dirty="0">
                <a:ln>
                  <a:noFill/>
                </a:ln>
                <a:solidFill>
                  <a:schemeClr val="tx1"/>
                </a:solidFill>
                <a:effectLst/>
                <a:latin typeface="Arial" panose="020B0604020202020204" pitchFamily="34" charset="0"/>
              </a:rPr>
              <a:t> with instant feedback on image quality.</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Cross-Platform compatibility</a:t>
            </a:r>
            <a:r>
              <a:rPr kumimoji="0" lang="en-US" altLang="en-US" sz="1800" b="0" i="0" u="none" strike="noStrike" cap="none" normalizeH="0" baseline="0" dirty="0">
                <a:ln>
                  <a:noFill/>
                </a:ln>
                <a:solidFill>
                  <a:schemeClr val="tx1"/>
                </a:solidFill>
                <a:effectLst/>
                <a:latin typeface="Arial" panose="020B0604020202020204" pitchFamily="34" charset="0"/>
              </a:rPr>
              <a:t> for mobile, desktop, and web-based access.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Blockchain-based verification</a:t>
            </a:r>
            <a:r>
              <a:rPr kumimoji="0" lang="en-US" altLang="en-US" sz="1800" b="0" i="0" u="none" strike="noStrike" cap="none" normalizeH="0" baseline="0" dirty="0">
                <a:ln>
                  <a:noFill/>
                </a:ln>
                <a:solidFill>
                  <a:schemeClr val="tx1"/>
                </a:solidFill>
                <a:effectLst/>
                <a:latin typeface="Arial" panose="020B0604020202020204" pitchFamily="34" charset="0"/>
              </a:rPr>
              <a:t> for immutable integrity tracking.</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Quantum-Resistant Encryption</a:t>
            </a:r>
            <a:r>
              <a:rPr kumimoji="0" lang="en-US" altLang="en-US" sz="1800" b="0" i="0" u="none" strike="noStrike" cap="none" normalizeH="0" baseline="0" dirty="0">
                <a:ln>
                  <a:noFill/>
                </a:ln>
                <a:solidFill>
                  <a:schemeClr val="tx1"/>
                </a:solidFill>
                <a:effectLst/>
                <a:latin typeface="Arial" panose="020B0604020202020204" pitchFamily="34" charset="0"/>
              </a:rPr>
              <a:t> to secure data in the age of future technology.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911926"/>
            <a:ext cx="11029615" cy="4063423"/>
          </a:xfrm>
        </p:spPr>
        <p:txBody>
          <a:bodyPr>
            <a:normAutofit fontScale="25000" lnSpcReduction="20000"/>
          </a:bodyPr>
          <a:lstStyle/>
          <a:p>
            <a:pPr algn="just">
              <a:lnSpc>
                <a:spcPct val="160000"/>
              </a:lnSpc>
              <a:buFont typeface="Arial" panose="020B0604020202020204" pitchFamily="34" charset="0"/>
              <a:buChar char="•"/>
            </a:pPr>
            <a:r>
              <a:rPr lang="en-US" sz="7200" b="1" dirty="0"/>
              <a:t>Government &amp; Military</a:t>
            </a:r>
            <a:r>
              <a:rPr lang="en-US" sz="7200" dirty="0"/>
              <a:t>: Secure communication of classified information.</a:t>
            </a:r>
          </a:p>
          <a:p>
            <a:pPr algn="just">
              <a:lnSpc>
                <a:spcPct val="160000"/>
              </a:lnSpc>
              <a:buFont typeface="Arial" panose="020B0604020202020204" pitchFamily="34" charset="0"/>
              <a:buChar char="•"/>
            </a:pPr>
            <a:r>
              <a:rPr lang="en-US" sz="7200" b="1" dirty="0"/>
              <a:t>Corporate &amp; Financial Institutions</a:t>
            </a:r>
            <a:r>
              <a:rPr lang="en-US" sz="7200" dirty="0"/>
              <a:t>: Protect sensitive business or financial data.</a:t>
            </a:r>
          </a:p>
          <a:p>
            <a:pPr algn="just">
              <a:lnSpc>
                <a:spcPct val="160000"/>
              </a:lnSpc>
              <a:buFont typeface="Arial" panose="020B0604020202020204" pitchFamily="34" charset="0"/>
              <a:buChar char="•"/>
            </a:pPr>
            <a:r>
              <a:rPr lang="en-US" sz="7200" b="1" dirty="0"/>
              <a:t>Law Enforcement &amp; Security Agencies</a:t>
            </a:r>
            <a:r>
              <a:rPr lang="en-US" sz="7200" dirty="0"/>
              <a:t>: Covert communication in investigations.</a:t>
            </a:r>
          </a:p>
          <a:p>
            <a:pPr algn="just">
              <a:lnSpc>
                <a:spcPct val="160000"/>
              </a:lnSpc>
              <a:buFont typeface="Arial" panose="020B0604020202020204" pitchFamily="34" charset="0"/>
              <a:buChar char="•"/>
            </a:pPr>
            <a:r>
              <a:rPr lang="en-US" sz="7200" b="1" dirty="0"/>
              <a:t>Healthcare Providers</a:t>
            </a:r>
            <a:r>
              <a:rPr lang="en-US" sz="7200" dirty="0"/>
              <a:t>: Safeguard patient data.</a:t>
            </a:r>
          </a:p>
          <a:p>
            <a:pPr algn="just">
              <a:lnSpc>
                <a:spcPct val="160000"/>
              </a:lnSpc>
              <a:buFont typeface="Arial" panose="020B0604020202020204" pitchFamily="34" charset="0"/>
              <a:buChar char="•"/>
            </a:pPr>
            <a:r>
              <a:rPr lang="en-US" sz="7200" b="1" dirty="0"/>
              <a:t>Journalists &amp; Whistleblowers</a:t>
            </a:r>
            <a:r>
              <a:rPr lang="en-US" sz="7200" dirty="0"/>
              <a:t>: Protect sensitive revelations.</a:t>
            </a:r>
          </a:p>
          <a:p>
            <a:pPr algn="just">
              <a:lnSpc>
                <a:spcPct val="160000"/>
              </a:lnSpc>
              <a:buFont typeface="Arial" panose="020B0604020202020204" pitchFamily="34" charset="0"/>
              <a:buChar char="•"/>
            </a:pPr>
            <a:r>
              <a:rPr lang="en-US" sz="7200" b="1" dirty="0"/>
              <a:t>Cryptocurrency Users</a:t>
            </a:r>
            <a:r>
              <a:rPr lang="en-US" sz="7200" dirty="0"/>
              <a:t>: Safeguard wallet keys and transactions.</a:t>
            </a:r>
          </a:p>
          <a:p>
            <a:pPr algn="just">
              <a:lnSpc>
                <a:spcPct val="160000"/>
              </a:lnSpc>
              <a:buFont typeface="Arial" panose="020B0604020202020204" pitchFamily="34" charset="0"/>
              <a:buChar char="•"/>
            </a:pPr>
            <a:r>
              <a:rPr lang="en-US" sz="7200" b="1" dirty="0"/>
              <a:t>Educational &amp; Research Institutions</a:t>
            </a:r>
            <a:r>
              <a:rPr lang="en-US" sz="7200" dirty="0"/>
              <a:t>: Secure academic work and data.</a:t>
            </a:r>
          </a:p>
          <a:p>
            <a:pPr algn="just">
              <a:lnSpc>
                <a:spcPct val="160000"/>
              </a:lnSpc>
              <a:buFont typeface="Arial" panose="020B0604020202020204" pitchFamily="34" charset="0"/>
              <a:buChar char="•"/>
            </a:pPr>
            <a:r>
              <a:rPr lang="en-US" sz="7200" b="1" dirty="0"/>
              <a:t>Privacy-Conscious Individuals</a:t>
            </a:r>
            <a:r>
              <a:rPr lang="en-US" sz="7200" dirty="0"/>
              <a:t>: Protect personal data.</a:t>
            </a:r>
          </a:p>
          <a:p>
            <a:pPr algn="just">
              <a:lnSpc>
                <a:spcPct val="160000"/>
              </a:lnSpc>
              <a:buFont typeface="Arial" panose="020B0604020202020204" pitchFamily="34" charset="0"/>
              <a:buChar char="•"/>
            </a:pPr>
            <a:r>
              <a:rPr lang="en-US" sz="7200" b="1" dirty="0"/>
              <a:t>Digital Forensics &amp; Cybersecurity Experts</a:t>
            </a:r>
            <a:r>
              <a:rPr lang="en-US" sz="7200" dirty="0"/>
              <a:t>: Detect hidden malicious data.</a:t>
            </a:r>
          </a:p>
          <a:p>
            <a:pPr algn="just">
              <a:lnSpc>
                <a:spcPct val="160000"/>
              </a:lnSpc>
              <a:buFont typeface="Arial" panose="020B0604020202020204" pitchFamily="34" charset="0"/>
              <a:buChar char="•"/>
            </a:pPr>
            <a:r>
              <a:rPr lang="en-US" sz="7200" b="1" dirty="0"/>
              <a:t>Content Creators &amp; Digital Artists</a:t>
            </a:r>
            <a:r>
              <a:rPr lang="en-US" sz="7200" dirty="0"/>
              <a:t>: Safeguard digital content with embedded data.</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Description automatically generated">
            <a:extLst>
              <a:ext uri="{FF2B5EF4-FFF2-40B4-BE49-F238E27FC236}">
                <a16:creationId xmlns:a16="http://schemas.microsoft.com/office/drawing/2014/main" id="{13443327-2D37-4425-9849-4EF76F25F7DB}"/>
              </a:ext>
            </a:extLst>
          </p:cNvPr>
          <p:cNvPicPr>
            <a:picLocks noGrp="1" noChangeAspect="1"/>
          </p:cNvPicPr>
          <p:nvPr>
            <p:ph idx="1"/>
          </p:nvPr>
        </p:nvPicPr>
        <p:blipFill>
          <a:blip r:embed="rId2"/>
          <a:stretch>
            <a:fillRect/>
          </a:stretch>
        </p:blipFill>
        <p:spPr>
          <a:xfrm>
            <a:off x="662789" y="1232452"/>
            <a:ext cx="4428755" cy="4923391"/>
          </a:xfrm>
        </p:spPr>
      </p:pic>
      <p:pic>
        <p:nvPicPr>
          <p:cNvPr id="7" name="Picture 6" descr="A person in a suit&#10;&#10;Description automatically generated">
            <a:extLst>
              <a:ext uri="{FF2B5EF4-FFF2-40B4-BE49-F238E27FC236}">
                <a16:creationId xmlns:a16="http://schemas.microsoft.com/office/drawing/2014/main" id="{BC8C23FD-B891-443F-A2BD-869CBFEED867}"/>
              </a:ext>
            </a:extLst>
          </p:cNvPr>
          <p:cNvPicPr>
            <a:picLocks noChangeAspect="1"/>
          </p:cNvPicPr>
          <p:nvPr/>
        </p:nvPicPr>
        <p:blipFill>
          <a:blip r:embed="rId3"/>
          <a:stretch>
            <a:fillRect/>
          </a:stretch>
        </p:blipFill>
        <p:spPr>
          <a:xfrm>
            <a:off x="5440187" y="1232452"/>
            <a:ext cx="3163485" cy="4441688"/>
          </a:xfrm>
          <a:prstGeom prst="rect">
            <a:avLst/>
          </a:prstGeom>
        </p:spPr>
      </p:pic>
      <p:pic>
        <p:nvPicPr>
          <p:cNvPr id="9" name="Picture 8" descr="A person smiling for a picture&#10;&#10;Description automatically generated">
            <a:extLst>
              <a:ext uri="{FF2B5EF4-FFF2-40B4-BE49-F238E27FC236}">
                <a16:creationId xmlns:a16="http://schemas.microsoft.com/office/drawing/2014/main" id="{AE67FFCE-5C10-4186-B5FB-11048FAC93A2}"/>
              </a:ext>
            </a:extLst>
          </p:cNvPr>
          <p:cNvPicPr>
            <a:picLocks noChangeAspect="1"/>
          </p:cNvPicPr>
          <p:nvPr/>
        </p:nvPicPr>
        <p:blipFill>
          <a:blip r:embed="rId4"/>
          <a:stretch>
            <a:fillRect/>
          </a:stretch>
        </p:blipFill>
        <p:spPr>
          <a:xfrm>
            <a:off x="8699820" y="1232452"/>
            <a:ext cx="3259631" cy="444168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218210"/>
            <a:ext cx="11029615" cy="4520046"/>
          </a:xfrm>
        </p:spPr>
        <p:txBody>
          <a:bodyPr>
            <a:normAutofit/>
          </a:bodyPr>
          <a:lstStyle/>
          <a:p>
            <a:pPr marL="0" indent="0">
              <a:buNone/>
            </a:pPr>
            <a:r>
              <a:rPr lang="en-US" sz="2000" dirty="0"/>
              <a:t>In conclusion, </a:t>
            </a:r>
            <a:r>
              <a:rPr lang="en-US" sz="2000" b="1" dirty="0"/>
              <a:t>Secure Data Hiding in Image Using Steganography</a:t>
            </a:r>
            <a:r>
              <a:rPr lang="en-US" sz="2000" dirty="0"/>
              <a:t> provides a highly efficient, secure, and practical method for embedding and retrieving sensitive data in digital images. The system ensures </a:t>
            </a:r>
            <a:r>
              <a:rPr lang="en-US" sz="2000" b="1" dirty="0"/>
              <a:t>data security</a:t>
            </a:r>
            <a:r>
              <a:rPr lang="en-US" sz="2000" dirty="0"/>
              <a:t>, maintains </a:t>
            </a:r>
            <a:r>
              <a:rPr lang="en-US" sz="2000" b="1" dirty="0"/>
              <a:t>image integrity</a:t>
            </a:r>
            <a:r>
              <a:rPr lang="en-US" sz="2000" dirty="0"/>
              <a:t>, and allows for </a:t>
            </a:r>
            <a:r>
              <a:rPr lang="en-US" sz="2000" b="1" dirty="0"/>
              <a:t>robust data hiding</a:t>
            </a:r>
            <a:r>
              <a:rPr lang="en-US" sz="2000" dirty="0"/>
              <a:t> with practical applications in various fields, from </a:t>
            </a:r>
            <a:r>
              <a:rPr lang="en-US" sz="2000" b="1" dirty="0"/>
              <a:t>cybersecurity</a:t>
            </a:r>
            <a:r>
              <a:rPr lang="en-US" sz="2000" dirty="0"/>
              <a:t> to </a:t>
            </a:r>
            <a:r>
              <a:rPr lang="en-US" sz="2000" b="1" dirty="0"/>
              <a:t>personal privacy</a:t>
            </a:r>
            <a:r>
              <a:rPr lang="en-US" sz="2000" dirty="0"/>
              <a:t>. With advancements in encryption and detection methods, this approach is a powerful tool for future-proofing sensitive communications.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829340"/>
            <a:ext cx="11029615" cy="1765004"/>
          </a:xfrm>
        </p:spPr>
        <p:txBody>
          <a:bodyPr>
            <a:normAutofit/>
          </a:bodyPr>
          <a:lstStyle/>
          <a:p>
            <a:pPr marL="0" indent="0">
              <a:buNone/>
            </a:pPr>
            <a:r>
              <a:rPr lang="en-IN" sz="2000" b="1" dirty="0">
                <a:hlinkClick r:id="rId2"/>
              </a:rPr>
              <a:t>https://github.com/rohanadepu26/Stego_project</a:t>
            </a:r>
            <a:endParaRPr lang="en-IN" sz="20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519</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rohanadepu26@gmail.com</cp:lastModifiedBy>
  <cp:revision>34</cp:revision>
  <dcterms:created xsi:type="dcterms:W3CDTF">2021-05-26T16:50:10Z</dcterms:created>
  <dcterms:modified xsi:type="dcterms:W3CDTF">2025-02-26T18:35:15Z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