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22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4" r:id="rId17"/>
    <p:sldId id="269" r:id="rId18"/>
    <p:sldId id="271" r:id="rId19"/>
    <p:sldId id="272" r:id="rId20"/>
    <p:sldId id="273" r:id="rId2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80" y="6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5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5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5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51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7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6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6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097154" name="Picture 3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097155" name="Picture 3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1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5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6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4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4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3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3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097152" name="Picture 7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097153" name="Picture 7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7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7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7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7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9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9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9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7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7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7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7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7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7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7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70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70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7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70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097156" name="Picture 10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097157" name="Picture 11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73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7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7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7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7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7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72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7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7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75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7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7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74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7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74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7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7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7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7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7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72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097158" name="Picture 14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097159" name="Picture 14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867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</a:p>
        </p:txBody>
      </p:sp>
      <p:sp>
        <p:nvSpPr>
          <p:cNvPr id="10486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CustomShape 1"/>
          <p:cNvSpPr/>
          <p:nvPr/>
        </p:nvSpPr>
        <p:spPr>
          <a:xfrm>
            <a:off x="9201240" y="369000"/>
            <a:ext cx="577440" cy="52632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</p:sp>
      <p:sp>
        <p:nvSpPr>
          <p:cNvPr id="1048577" name="CustomShape 2"/>
          <p:cNvSpPr/>
          <p:nvPr/>
        </p:nvSpPr>
        <p:spPr>
          <a:xfrm>
            <a:off x="167760" y="0"/>
            <a:ext cx="835920" cy="1087920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>
            <a:noFill/>
          </a:ln>
        </p:spPr>
      </p:sp>
      <p:sp>
        <p:nvSpPr>
          <p:cNvPr id="1048578" name="PlaceHolder 3"/>
          <p:cNvSpPr>
            <a:spLocks noGrp="1"/>
          </p:cNvSpPr>
          <p:nvPr>
            <p:ph type="title"/>
          </p:nvPr>
        </p:nvSpPr>
        <p:spPr>
          <a:xfrm>
            <a:off x="395640" y="128160"/>
            <a:ext cx="9288360" cy="1121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</a:p>
        </p:txBody>
      </p:sp>
      <p:sp>
        <p:nvSpPr>
          <p:cNvPr id="1048579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CustomShape 1"/>
          <p:cNvSpPr/>
          <p:nvPr/>
        </p:nvSpPr>
        <p:spPr>
          <a:xfrm>
            <a:off x="9201240" y="369000"/>
            <a:ext cx="577440" cy="52632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</p:sp>
      <p:sp>
        <p:nvSpPr>
          <p:cNvPr id="1048595" name="CustomShape 2"/>
          <p:cNvSpPr/>
          <p:nvPr/>
        </p:nvSpPr>
        <p:spPr>
          <a:xfrm>
            <a:off x="167760" y="0"/>
            <a:ext cx="835920" cy="1087920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>
            <a:noFill/>
          </a:ln>
        </p:spPr>
      </p:sp>
      <p:sp>
        <p:nvSpPr>
          <p:cNvPr id="1048596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</a:p>
        </p:txBody>
      </p:sp>
      <p:sp>
        <p:nvSpPr>
          <p:cNvPr id="1048597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CustomShape 1"/>
          <p:cNvSpPr/>
          <p:nvPr/>
        </p:nvSpPr>
        <p:spPr>
          <a:xfrm>
            <a:off x="9201240" y="369000"/>
            <a:ext cx="577080" cy="52596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</p:sp>
      <p:sp>
        <p:nvSpPr>
          <p:cNvPr id="1048621" name="CustomShape 2"/>
          <p:cNvSpPr/>
          <p:nvPr/>
        </p:nvSpPr>
        <p:spPr>
          <a:xfrm>
            <a:off x="167760" y="0"/>
            <a:ext cx="835560" cy="1087560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>
            <a:noFill/>
          </a:ln>
        </p:spPr>
      </p:sp>
      <p:sp>
        <p:nvSpPr>
          <p:cNvPr id="1048622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</a:p>
        </p:txBody>
      </p:sp>
      <p:sp>
        <p:nvSpPr>
          <p:cNvPr id="1048623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NewsDataSet" TargetMode="Externa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TextShape 1"/>
          <p:cNvSpPr txBox="1"/>
          <p:nvPr/>
        </p:nvSpPr>
        <p:spPr>
          <a:xfrm>
            <a:off x="504312" y="579437"/>
            <a:ext cx="9412800" cy="6980238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3200" dirty="0">
                <a:latin typeface="Arial"/>
              </a:rPr>
              <a:t>Department of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IN" sz="3200" dirty="0">
                <a:latin typeface="Arial"/>
              </a:rPr>
              <a:t>ELECTRONICS AND COMMUNICATION ENGINEERING</a:t>
            </a:r>
          </a:p>
          <a:p>
            <a:pPr algn="ctr">
              <a:lnSpc>
                <a:spcPct val="100000"/>
              </a:lnSpc>
            </a:pPr>
            <a:endParaRPr lang="en-IN" sz="3200" b="1" u="sng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1" u="sng" dirty="0">
                <a:latin typeface="Arial"/>
              </a:rPr>
              <a:t>MACHINE LEARNING PROJECT</a:t>
            </a:r>
            <a:br>
              <a:rPr lang="en-IN" sz="3200" b="1" u="sng" dirty="0">
                <a:latin typeface="Arial"/>
              </a:rPr>
            </a:br>
            <a:r>
              <a:rPr lang="en-IN" sz="3200" b="1" u="sng" dirty="0">
                <a:latin typeface="Arial"/>
              </a:rPr>
              <a:t>Course Code:UE17EC337</a:t>
            </a:r>
          </a:p>
          <a:p>
            <a:pPr algn="ctr" fontAlgn="base"/>
            <a:endParaRPr lang="en-IN" sz="2800" u="sng" dirty="0"/>
          </a:p>
          <a:p>
            <a:pPr algn="ctr" fontAlgn="base"/>
            <a:endParaRPr lang="en-IN" sz="2800" u="sng" dirty="0"/>
          </a:p>
          <a:p>
            <a:pPr algn="ctr" fontAlgn="base"/>
            <a:r>
              <a:rPr lang="en-IN" sz="2800" u="sng" dirty="0"/>
              <a:t>Topic- NEWS VALIDATON using Python</a:t>
            </a:r>
            <a:endParaRPr lang="en-IN" sz="2800" b="1" u="sng" dirty="0"/>
          </a:p>
          <a:p>
            <a:pPr algn="ctr">
              <a:lnSpc>
                <a:spcPct val="100000"/>
              </a:lnSpc>
            </a:pPr>
            <a:endParaRPr lang="en-IN" sz="1600" dirty="0">
              <a:latin typeface="Arial"/>
            </a:endParaRPr>
          </a:p>
          <a:p>
            <a:pPr algn="r"/>
            <a:r>
              <a:rPr lang="en-IN" sz="2400" u="sng" dirty="0"/>
              <a:t>Group members</a:t>
            </a:r>
          </a:p>
          <a:p>
            <a:pPr algn="r"/>
            <a:r>
              <a:rPr lang="en-IN" sz="2400" dirty="0"/>
              <a:t>      Rohan Ajay – PES1201700454</a:t>
            </a:r>
          </a:p>
          <a:p>
            <a:pPr algn="r"/>
            <a:r>
              <a:rPr lang="en-IN" sz="2400" dirty="0"/>
              <a:t>M. </a:t>
            </a:r>
            <a:r>
              <a:rPr lang="en-IN" sz="2400" dirty="0" err="1"/>
              <a:t>Tejeshwar</a:t>
            </a:r>
            <a:r>
              <a:rPr lang="en-IN" sz="2400" dirty="0"/>
              <a:t> – PES1201700675</a:t>
            </a:r>
          </a:p>
          <a:p>
            <a:pPr algn="r"/>
            <a:r>
              <a:rPr lang="en-IN" sz="2400" dirty="0"/>
              <a:t>Ajay Raj K T – PES1201700685</a:t>
            </a:r>
          </a:p>
          <a:p>
            <a:pPr algn="r">
              <a:lnSpc>
                <a:spcPct val="100000"/>
              </a:lnSpc>
            </a:pPr>
            <a:r>
              <a:rPr lang="en-IN" sz="1600" dirty="0">
                <a:latin typeface="Arial"/>
              </a:rPr>
              <a:t>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F24D07E-DBFE-472D-99DE-6B1C888249B7}"/>
              </a:ext>
            </a:extLst>
          </p:cNvPr>
          <p:cNvSpPr txBox="1"/>
          <p:nvPr/>
        </p:nvSpPr>
        <p:spPr>
          <a:xfrm>
            <a:off x="163511" y="783748"/>
            <a:ext cx="97536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/>
              <a:t>The Dataset:</a:t>
            </a:r>
            <a:endParaRPr lang="en-I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dataset we have for this python project is named </a:t>
            </a:r>
            <a:r>
              <a:rPr lang="en-IN" sz="2800" b="1" dirty="0"/>
              <a:t>“news.csv”.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This dataset has a shape of </a:t>
            </a:r>
            <a:r>
              <a:rPr lang="en-IN" sz="2800" b="1" dirty="0"/>
              <a:t>7796×4.</a:t>
            </a:r>
            <a:r>
              <a:rPr lang="en-IN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first column identifies the news, the second and third are the </a:t>
            </a:r>
            <a:r>
              <a:rPr lang="en-IN" sz="2800" b="1" dirty="0"/>
              <a:t>title and text, and the fourth column has labels denoting whether the news is REAL or FAKE</a:t>
            </a:r>
            <a:r>
              <a:rPr lang="en-IN" sz="2800" dirty="0"/>
              <a:t>.</a:t>
            </a:r>
          </a:p>
          <a:p>
            <a:r>
              <a:rPr lang="en-IN" sz="2800" dirty="0"/>
              <a:t> </a:t>
            </a:r>
          </a:p>
          <a:p>
            <a:r>
              <a:rPr lang="en-IN" sz="2800" dirty="0"/>
              <a:t>Link to the dataset : </a:t>
            </a:r>
          </a:p>
          <a:p>
            <a:r>
              <a:rPr lang="en-IN" sz="2800" u="sng" dirty="0">
                <a:hlinkClick r:id="rId2"/>
              </a:rPr>
              <a:t>https://tinyurl.com/NewsDataSet</a:t>
            </a:r>
            <a:r>
              <a:rPr lang="en-IN" sz="2800" dirty="0"/>
              <a:t>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491EB5-3F35-4A8D-9616-50DB2C06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</a:t>
            </a:r>
            <a:r>
              <a:rPr lang="en-IN" u="sng" dirty="0"/>
              <a:t>Implementation: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C19898-3EB6-46E4-932A-A045B63BAAF9}"/>
              </a:ext>
            </a:extLst>
          </p:cNvPr>
          <p:cNvSpPr txBox="1"/>
          <p:nvPr/>
        </p:nvSpPr>
        <p:spPr>
          <a:xfrm>
            <a:off x="163512" y="1341437"/>
            <a:ext cx="9829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dirty="0"/>
              <a:t>Downloaded necessary libraries and modules specified above.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dirty="0"/>
              <a:t>Implemented the code on </a:t>
            </a:r>
            <a:r>
              <a:rPr lang="en-IN" sz="2800" dirty="0" err="1"/>
              <a:t>Jupyter</a:t>
            </a:r>
            <a:r>
              <a:rPr lang="en-IN" sz="2800" dirty="0"/>
              <a:t> Notebook.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D1E7271-DF21-4F91-B860-44FE804181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512" y="2789237"/>
            <a:ext cx="9688512" cy="4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2C5788F-389F-4320-8C23-70AB3FDD4D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8312" y="1646237"/>
            <a:ext cx="9067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BE39D88-C68B-4D17-BFE4-55AF5F8585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0712" y="1493837"/>
            <a:ext cx="8382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CC47243-A703-48DF-9035-0449233F3B5A}"/>
              </a:ext>
            </a:extLst>
          </p:cNvPr>
          <p:cNvPicPr/>
          <p:nvPr/>
        </p:nvPicPr>
        <p:blipFill rotWithShape="1">
          <a:blip r:embed="rId2"/>
          <a:srcRect b="64530"/>
          <a:stretch/>
        </p:blipFill>
        <p:spPr>
          <a:xfrm>
            <a:off x="392112" y="1189037"/>
            <a:ext cx="8219440" cy="1591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CBF1BF3-3839-4504-9F69-0CD3AC3D41C8}"/>
              </a:ext>
            </a:extLst>
          </p:cNvPr>
          <p:cNvSpPr txBox="1"/>
          <p:nvPr/>
        </p:nvSpPr>
        <p:spPr>
          <a:xfrm>
            <a:off x="407706" y="2825729"/>
            <a:ext cx="8991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/>
              <a:t>Results:</a:t>
            </a:r>
            <a:endParaRPr lang="en-IN" sz="2800" dirty="0"/>
          </a:p>
          <a:p>
            <a:pPr lvl="0"/>
            <a:r>
              <a:rPr lang="en-IN" sz="2400" dirty="0"/>
              <a:t>Obtained an accuracy score of  95.11% for a train to test ratio of  9:1.</a:t>
            </a:r>
          </a:p>
          <a:p>
            <a:pPr lvl="0"/>
            <a:r>
              <a:rPr lang="en-IN" sz="2400" dirty="0"/>
              <a:t>The confusion matrix obtained was :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60532C7-4878-44C2-8A51-510C8A7C35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54312" y="4541837"/>
            <a:ext cx="4031615" cy="28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94D07B2-644A-4D51-8A2D-FE0E066BA353}"/>
              </a:ext>
            </a:extLst>
          </p:cNvPr>
          <p:cNvSpPr txBox="1"/>
          <p:nvPr/>
        </p:nvSpPr>
        <p:spPr>
          <a:xfrm>
            <a:off x="4580964" y="332142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E25DCE8-16DC-47B0-87C1-B48863C58383}"/>
              </a:ext>
            </a:extLst>
          </p:cNvPr>
          <p:cNvSpPr txBox="1"/>
          <p:nvPr/>
        </p:nvSpPr>
        <p:spPr>
          <a:xfrm>
            <a:off x="315912" y="1189037"/>
            <a:ext cx="876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/>
              <a:t>Analysis:</a:t>
            </a:r>
            <a:endParaRPr lang="en-IN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dirty="0"/>
              <a:t>Accuracy </a:t>
            </a:r>
            <a:r>
              <a:rPr lang="en-IN" sz="2800" b="1" dirty="0"/>
              <a:t>improved as we decreased test size</a:t>
            </a:r>
            <a:r>
              <a:rPr lang="en-IN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Accuracy kept on increasing as on multiple executions of the code.</a:t>
            </a:r>
          </a:p>
          <a:p>
            <a:endParaRPr lang="en-IN" sz="2800" dirty="0"/>
          </a:p>
          <a:p>
            <a:pPr algn="ctr"/>
            <a:r>
              <a:rPr lang="en-IN" sz="2800" b="1" u="sng" dirty="0"/>
              <a:t>Conclusions</a:t>
            </a:r>
            <a:r>
              <a:rPr lang="en-IN" b="1" u="sng" dirty="0"/>
              <a:t>:</a:t>
            </a:r>
            <a:endParaRPr lang="en-IN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/>
              <a:t>Built a ML model and obtained a confusion matrix and an accuracy score successfully.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Accuracy improves by providing a larger training dataset and multiple iterations.</a:t>
            </a:r>
          </a:p>
        </p:txBody>
      </p:sp>
      <p:pic>
        <p:nvPicPr>
          <p:cNvPr id="8194" name="Picture 2" descr="Free Cartoon Light Bulb, Download Free Clip Art, Free Clip Art on ...">
            <a:extLst>
              <a:ext uri="{FF2B5EF4-FFF2-40B4-BE49-F238E27FC236}">
                <a16:creationId xmlns="" xmlns:a16="http://schemas.microsoft.com/office/drawing/2014/main" id="{6848BD17-9D97-43E9-8422-3D8EAB229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316">
            <a:off x="7600903" y="2375825"/>
            <a:ext cx="144136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6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59770E2-4BA5-4FFC-9206-A66217939AE6}"/>
              </a:ext>
            </a:extLst>
          </p:cNvPr>
          <p:cNvSpPr txBox="1"/>
          <p:nvPr/>
        </p:nvSpPr>
        <p:spPr>
          <a:xfrm>
            <a:off x="315912" y="1341437"/>
            <a:ext cx="9296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Future Scope:</a:t>
            </a:r>
            <a:endParaRPr lang="en-US" sz="28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Can include user entered news by appending it to the CSV file.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Can predict and display the result of a particular entry of the dataset.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Can improve accuracy by adding enough entries to the dataset</a:t>
            </a:r>
            <a:r>
              <a:rPr lang="en-US" dirty="0"/>
              <a:t>.</a:t>
            </a:r>
          </a:p>
        </p:txBody>
      </p:sp>
      <p:pic>
        <p:nvPicPr>
          <p:cNvPr id="10242" name="Picture 2" descr="Future scope clipart 7 » Clipart Station">
            <a:extLst>
              <a:ext uri="{FF2B5EF4-FFF2-40B4-BE49-F238E27FC236}">
                <a16:creationId xmlns="" xmlns:a16="http://schemas.microsoft.com/office/drawing/2014/main" id="{DCC10D27-AD92-454F-9D48-D2CB135E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4080648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6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5712" y="2713037"/>
            <a:ext cx="45263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AR BLANCA" panose="02000000000000000000" pitchFamily="2" charset="0"/>
              </a:rPr>
              <a:t>THANK</a:t>
            </a:r>
            <a:r>
              <a:rPr lang="en-US" sz="9600" dirty="0" smtClean="0">
                <a:latin typeface="AR BLANCA" panose="02000000000000000000" pitchFamily="2" charset="0"/>
              </a:rPr>
              <a:t/>
            </a:r>
            <a:br>
              <a:rPr lang="en-US" sz="9600" dirty="0" smtClean="0">
                <a:latin typeface="AR BLANCA" panose="02000000000000000000" pitchFamily="2" charset="0"/>
              </a:rPr>
            </a:br>
            <a:r>
              <a:rPr lang="en-US" sz="9600" dirty="0" smtClean="0">
                <a:latin typeface="AR BLANCA" panose="02000000000000000000" pitchFamily="2" charset="0"/>
              </a:rPr>
              <a:t>YOU !</a:t>
            </a:r>
            <a:endParaRPr lang="en-US" sz="9600" dirty="0"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CustomShape 1"/>
          <p:cNvSpPr/>
          <p:nvPr/>
        </p:nvSpPr>
        <p:spPr>
          <a:xfrm>
            <a:off x="395640" y="128160"/>
            <a:ext cx="9288360" cy="112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990">
                <a:latin typeface="Calibri"/>
              </a:rPr>
              <a:t>                        </a:t>
            </a:r>
          </a:p>
        </p:txBody>
      </p:sp>
      <p:sp>
        <p:nvSpPr>
          <p:cNvPr id="1048589" name="CustomShape 2"/>
          <p:cNvSpPr/>
          <p:nvPr/>
        </p:nvSpPr>
        <p:spPr>
          <a:xfrm>
            <a:off x="2948400" y="143717"/>
            <a:ext cx="4182840" cy="224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200" u="sng" dirty="0">
                <a:latin typeface="Arial"/>
              </a:rPr>
              <a:t>INTRODUCTION</a:t>
            </a:r>
            <a:endParaRPr u="sng" dirty="0"/>
          </a:p>
        </p:txBody>
      </p:sp>
      <p:sp>
        <p:nvSpPr>
          <p:cNvPr id="1048590" name="TextBox 1"/>
          <p:cNvSpPr txBox="1"/>
          <p:nvPr/>
        </p:nvSpPr>
        <p:spPr>
          <a:xfrm>
            <a:off x="468312" y="1722437"/>
            <a:ext cx="834439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/>
              <a:t>Yellow journalism</a:t>
            </a:r>
            <a:r>
              <a:rPr lang="en-US" sz="2800" dirty="0"/>
              <a:t> is a type of </a:t>
            </a:r>
            <a:r>
              <a:rPr lang="en-US" sz="2800" b="1" dirty="0"/>
              <a:t>journalism</a:t>
            </a:r>
            <a:r>
              <a:rPr lang="en-US" sz="2800" dirty="0"/>
              <a:t> that does not report much real news with facts.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fake news encapsulates pieces of news that may be hoaxes and is generally spread through social media and other online media.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This is often done to further or impose certain ideas and is often achieved with political agendas.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By practicing this </a:t>
            </a:r>
            <a:r>
              <a:rPr lang="en-US" sz="2800" b="1" dirty="0"/>
              <a:t>advanced python project </a:t>
            </a:r>
            <a:r>
              <a:rPr lang="en-US" sz="2800" dirty="0"/>
              <a:t>of detecting fake news, </a:t>
            </a:r>
            <a:r>
              <a:rPr lang="en-US" sz="2800" b="1" dirty="0"/>
              <a:t>we can easily sort out the real news from the fake ones</a:t>
            </a:r>
            <a:r>
              <a:rPr lang="en-US" sz="2800" dirty="0"/>
              <a:t>.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CustomShape 1"/>
          <p:cNvSpPr/>
          <p:nvPr/>
        </p:nvSpPr>
        <p:spPr>
          <a:xfrm>
            <a:off x="395640" y="128160"/>
            <a:ext cx="9288360" cy="1120680"/>
          </a:xfrm>
          <a:prstGeom prst="rect">
            <a:avLst/>
          </a:prstGeom>
          <a:noFill/>
          <a:ln>
            <a:noFill/>
          </a:ln>
        </p:spPr>
      </p:sp>
      <p:sp>
        <p:nvSpPr>
          <p:cNvPr id="1048592" name="CustomShape 2"/>
          <p:cNvSpPr/>
          <p:nvPr/>
        </p:nvSpPr>
        <p:spPr>
          <a:xfrm>
            <a:off x="2948400" y="126180"/>
            <a:ext cx="4182840" cy="224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200" u="sng" dirty="0">
                <a:latin typeface="Arial"/>
              </a:rPr>
              <a:t>PROBLEM STATEMENT</a:t>
            </a:r>
            <a:endParaRPr lang="en-IN" u="sng" dirty="0"/>
          </a:p>
        </p:txBody>
      </p:sp>
      <p:sp>
        <p:nvSpPr>
          <p:cNvPr id="1048593" name="Rectangle 1"/>
          <p:cNvSpPr/>
          <p:nvPr/>
        </p:nvSpPr>
        <p:spPr>
          <a:xfrm>
            <a:off x="267929" y="2674937"/>
            <a:ext cx="1002224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Build a model to accurately classify a piece of news as REAL or FAKE using Python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To detect fake news from the given data set with maximum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0" name="Picture 6" descr="It's Time to Say Goodbye to &quot;Fake News&quot;">
            <a:extLst>
              <a:ext uri="{FF2B5EF4-FFF2-40B4-BE49-F238E27FC236}">
                <a16:creationId xmlns="" xmlns:a16="http://schemas.microsoft.com/office/drawing/2014/main" id="{98D37BC5-276A-4FFA-AA3A-66D112A80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2" y="4999037"/>
            <a:ext cx="4114800" cy="183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ustomShape 1"/>
          <p:cNvSpPr/>
          <p:nvPr/>
        </p:nvSpPr>
        <p:spPr>
          <a:xfrm>
            <a:off x="2982912" y="291514"/>
            <a:ext cx="4182840" cy="9737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IN" sz="3200" u="sng" dirty="0">
                <a:latin typeface="Arial"/>
              </a:rPr>
              <a:t>OBJECTIVES:</a:t>
            </a:r>
            <a:endParaRPr u="sng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E49ABDF-E394-40E7-90F4-AAD50AA213AB}"/>
              </a:ext>
            </a:extLst>
          </p:cNvPr>
          <p:cNvSpPr txBox="1"/>
          <p:nvPr/>
        </p:nvSpPr>
        <p:spPr>
          <a:xfrm>
            <a:off x="468312" y="1570037"/>
            <a:ext cx="9448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3200" dirty="0"/>
              <a:t>Obtain a valid dataset (.csv file).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3200" dirty="0"/>
              <a:t>Split the dataset for training and testing of the ML model.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3200" dirty="0"/>
              <a:t>Train the model using a selected range of the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3200" dirty="0"/>
              <a:t>Using this, predict the outcome of the test dataset.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3200" dirty="0"/>
              <a:t>Compare the predicted values with test values to obtain an accuracy score.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3200" dirty="0"/>
              <a:t>Plot confusion matrix for the same.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ustomShape 1"/>
          <p:cNvSpPr/>
          <p:nvPr/>
        </p:nvSpPr>
        <p:spPr>
          <a:xfrm>
            <a:off x="395640" y="128160"/>
            <a:ext cx="9288360" cy="112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1990">
                <a:latin typeface="Calibri"/>
              </a:rPr>
              <a:t>                         </a:t>
            </a:r>
          </a:p>
        </p:txBody>
      </p:sp>
      <p:sp>
        <p:nvSpPr>
          <p:cNvPr id="1048610" name="CustomShape 2"/>
          <p:cNvSpPr/>
          <p:nvPr/>
        </p:nvSpPr>
        <p:spPr>
          <a:xfrm>
            <a:off x="2948400" y="354039"/>
            <a:ext cx="4182840" cy="6689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200" u="sng" dirty="0">
                <a:latin typeface="Arial"/>
              </a:rPr>
              <a:t>TOOLS USED </a:t>
            </a:r>
            <a:endParaRPr u="sng" dirty="0"/>
          </a:p>
        </p:txBody>
      </p:sp>
      <p:sp>
        <p:nvSpPr>
          <p:cNvPr id="1048611" name="TextBox 1"/>
          <p:cNvSpPr txBox="1"/>
          <p:nvPr/>
        </p:nvSpPr>
        <p:spPr>
          <a:xfrm>
            <a:off x="327830" y="1107177"/>
            <a:ext cx="9380729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u="sng" dirty="0"/>
              <a:t>Python 3</a:t>
            </a:r>
          </a:p>
          <a:p>
            <a:pPr marL="342900" indent="-342900">
              <a:buFont typeface="+mj-lt"/>
              <a:buAutoNum type="arabicPeriod"/>
            </a:pPr>
            <a:endParaRPr lang="en-US" sz="2800" u="sng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r>
              <a:rPr lang="en-US" sz="2800" dirty="0"/>
              <a:t>2.</a:t>
            </a:r>
            <a:r>
              <a:rPr lang="en-US" sz="2800" u="sng" dirty="0"/>
              <a:t>Jupyter lab 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2050" name="Picture 2" descr="Jupyter Lab: Evolution of the Jupyter Notebook - Towards Data Science">
            <a:extLst>
              <a:ext uri="{FF2B5EF4-FFF2-40B4-BE49-F238E27FC236}">
                <a16:creationId xmlns="" xmlns:a16="http://schemas.microsoft.com/office/drawing/2014/main" id="{15DD18BE-6572-4BDE-BBD5-526056766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12" y="4465637"/>
            <a:ext cx="2591666" cy="300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quick guide to nonlocal in Python 3 - Learn How to Code and Make ...">
            <a:extLst>
              <a:ext uri="{FF2B5EF4-FFF2-40B4-BE49-F238E27FC236}">
                <a16:creationId xmlns="" xmlns:a16="http://schemas.microsoft.com/office/drawing/2014/main" id="{A38B2856-9A5A-4EDE-9C40-F9133D070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283" y="1245571"/>
            <a:ext cx="3143250" cy="288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extShape 1"/>
          <p:cNvSpPr txBox="1"/>
          <p:nvPr/>
        </p:nvSpPr>
        <p:spPr>
          <a:xfrm>
            <a:off x="395640" y="128160"/>
            <a:ext cx="9288360" cy="1121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8615" name="TextShape 2"/>
          <p:cNvSpPr txBox="1"/>
          <p:nvPr/>
        </p:nvSpPr>
        <p:spPr>
          <a:xfrm>
            <a:off x="395640" y="3779837"/>
            <a:ext cx="9180672" cy="548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800" b="1" u="sng" dirty="0"/>
              <a:t>MODULES USED </a:t>
            </a:r>
          </a:p>
          <a:p>
            <a:pPr fontAlgn="base"/>
            <a:r>
              <a:rPr lang="en-US" b="1" u="sng" dirty="0" err="1"/>
              <a:t>Numpy</a:t>
            </a:r>
            <a:r>
              <a:rPr lang="en-US" dirty="0"/>
              <a:t> –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NumPy is a library for the Python programming language.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adding support for large, multi-dimensional arrays and matrices, along with a large collection of high-level mathematical functions to operate on these arrays.</a:t>
            </a:r>
          </a:p>
          <a:p>
            <a:pPr fontAlgn="base"/>
            <a:r>
              <a:rPr lang="en-US" sz="2800" dirty="0"/>
              <a:t/>
            </a:r>
            <a:br>
              <a:rPr lang="en-US" sz="2800" dirty="0"/>
            </a:br>
            <a:r>
              <a:rPr lang="en-US" b="1" u="sng" dirty="0"/>
              <a:t>Pandas</a:t>
            </a:r>
            <a:r>
              <a:rPr lang="en-US" dirty="0"/>
              <a:t> –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Pandas is a software library written for the Python programming language for data manipulation and analysis.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In particular, it offers data structures and operations for manipulating numerical tables and time series.</a:t>
            </a:r>
          </a:p>
          <a:p>
            <a:endParaRPr lang="en-US" sz="2800" b="1" u="sng" dirty="0"/>
          </a:p>
          <a:p>
            <a:r>
              <a:rPr lang="en-US" b="1" u="sng" dirty="0" err="1"/>
              <a:t>Sklearn</a:t>
            </a:r>
            <a:r>
              <a:rPr lang="en-US" b="1" u="sng" dirty="0"/>
              <a:t> </a:t>
            </a:r>
            <a:r>
              <a:rPr lang="en-US" dirty="0"/>
              <a:t>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Sklearn</a:t>
            </a:r>
            <a:r>
              <a:rPr lang="en-US" dirty="0"/>
              <a:t> is a free software machine learning library for the Python programming language.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features various classification, regression and clustering algorithms  and is designed to interoperate with the Python numerical and scientific libraries NumPy and SciPy.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sz="2800" dirty="0"/>
          </a:p>
        </p:txBody>
      </p:sp>
      <p:pic>
        <p:nvPicPr>
          <p:cNvPr id="3074" name="Picture 2" descr="How to create NumPy arrays from scratch? - Towards Data Science">
            <a:extLst>
              <a:ext uri="{FF2B5EF4-FFF2-40B4-BE49-F238E27FC236}">
                <a16:creationId xmlns="" xmlns:a16="http://schemas.microsoft.com/office/drawing/2014/main" id="{ABBE17D4-3FC2-4AE1-A24F-4FF37B2B4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2" y="1341437"/>
            <a:ext cx="2305050" cy="69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andas on Ray - A Library to Make Pandas Faster with Just One Line ...">
            <a:extLst>
              <a:ext uri="{FF2B5EF4-FFF2-40B4-BE49-F238E27FC236}">
                <a16:creationId xmlns="" xmlns:a16="http://schemas.microsoft.com/office/drawing/2014/main" id="{30782279-A87C-4BDF-9D5A-C1C2AC22C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893" y="4313237"/>
            <a:ext cx="1367088" cy="85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oston Dataset scikit-learn Machine Learning in Python">
            <a:extLst>
              <a:ext uri="{FF2B5EF4-FFF2-40B4-BE49-F238E27FC236}">
                <a16:creationId xmlns="" xmlns:a16="http://schemas.microsoft.com/office/drawing/2014/main" id="{DF16B288-512D-4338-A96A-D127CEF6C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2" y="5532437"/>
            <a:ext cx="1515837" cy="53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CustomShape 1"/>
          <p:cNvSpPr/>
          <p:nvPr/>
        </p:nvSpPr>
        <p:spPr>
          <a:xfrm>
            <a:off x="395640" y="128160"/>
            <a:ext cx="9288360" cy="112068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8CA4C61-2C2D-4C64-B736-2C5023D67915}"/>
              </a:ext>
            </a:extLst>
          </p:cNvPr>
          <p:cNvSpPr txBox="1"/>
          <p:nvPr/>
        </p:nvSpPr>
        <p:spPr>
          <a:xfrm>
            <a:off x="239712" y="1248840"/>
            <a:ext cx="94442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u="sng" dirty="0"/>
              <a:t>Matplotlib</a:t>
            </a:r>
            <a:r>
              <a:rPr lang="en-US" dirty="0"/>
              <a:t> –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 Matplotlib is a plotting library for the Python programming language and its numerical mathematics extension NumPy.</a:t>
            </a:r>
          </a:p>
          <a:p>
            <a:pPr fontAlgn="base"/>
            <a:r>
              <a:rPr lang="en-US" dirty="0"/>
              <a:t>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It provides an object-oriented API for embedding plots into applications using general-purpose GUI toolkits.</a:t>
            </a:r>
          </a:p>
          <a:p>
            <a:pPr fontAlgn="base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fontAlgn="base"/>
            <a:r>
              <a:rPr lang="en-US" b="1" u="sng" dirty="0" err="1"/>
              <a:t>Itertools</a:t>
            </a:r>
            <a:r>
              <a:rPr lang="en-US" b="1" u="sng" dirty="0"/>
              <a:t> </a:t>
            </a:r>
            <a:r>
              <a:rPr lang="en-US" dirty="0"/>
              <a:t>- 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Functions creating iterators for efficient looping.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4098" name="Picture 2" descr="Python Itertools Tutorial - A Quick and Easy Guide - DataFlair">
            <a:extLst>
              <a:ext uri="{FF2B5EF4-FFF2-40B4-BE49-F238E27FC236}">
                <a16:creationId xmlns="" xmlns:a16="http://schemas.microsoft.com/office/drawing/2014/main" id="{1B07CE4D-5A3D-47FA-931E-53D0A6E11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06" y="4999037"/>
            <a:ext cx="424227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Plot Charts in Python with Matplotlib">
            <a:extLst>
              <a:ext uri="{FF2B5EF4-FFF2-40B4-BE49-F238E27FC236}">
                <a16:creationId xmlns="" xmlns:a16="http://schemas.microsoft.com/office/drawing/2014/main" id="{4F757BAC-29B6-4DFA-AC8D-63E50254F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2" y="4999037"/>
            <a:ext cx="4076700" cy="22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B1359E6-B39D-4FD9-830C-8A5083CE71FC}"/>
              </a:ext>
            </a:extLst>
          </p:cNvPr>
          <p:cNvSpPr txBox="1"/>
          <p:nvPr/>
        </p:nvSpPr>
        <p:spPr>
          <a:xfrm>
            <a:off x="239712" y="808037"/>
            <a:ext cx="93726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/>
              <a:t>Concepts used :</a:t>
            </a:r>
            <a:endParaRPr lang="en-IN" sz="2800" dirty="0"/>
          </a:p>
          <a:p>
            <a:pPr marL="342900" lvl="0" indent="-342900">
              <a:buFont typeface="+mj-lt"/>
              <a:buAutoNum type="arabicPeriod"/>
            </a:pPr>
            <a:r>
              <a:rPr lang="en-US" b="1" u="sng" dirty="0"/>
              <a:t>TF (Term Frequency):</a:t>
            </a:r>
            <a:r>
              <a:rPr lang="en-US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number of times a word appears in a document is its Term Frequency.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 higher value means a term appears more often than others, and so, the document is a good match when the term is part of the search terms.</a:t>
            </a:r>
            <a:endParaRPr lang="en-IN" dirty="0"/>
          </a:p>
          <a:p>
            <a:pPr lvl="0"/>
            <a:endParaRPr lang="en-US" b="1" u="sng" dirty="0"/>
          </a:p>
          <a:p>
            <a:pPr lvl="0"/>
            <a:r>
              <a:rPr lang="en-US" b="1" dirty="0"/>
              <a:t>2.  </a:t>
            </a:r>
            <a:r>
              <a:rPr lang="en-US" b="1" u="sng" dirty="0"/>
              <a:t>IDF (Inverse Document Frequency):</a:t>
            </a:r>
            <a:r>
              <a:rPr lang="en-US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Words that occur many times a document, but also occur many times in many others, may be irrelevant.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IDF is a measure of how significant a term is in the entire corpus.</a:t>
            </a:r>
            <a:endParaRPr lang="en-IN" dirty="0"/>
          </a:p>
          <a:p>
            <a:pPr lvl="0"/>
            <a:endParaRPr lang="en-US" b="1" u="sng" dirty="0"/>
          </a:p>
          <a:p>
            <a:pPr lvl="0"/>
            <a:r>
              <a:rPr lang="en-US" b="1" dirty="0"/>
              <a:t>3.  </a:t>
            </a:r>
            <a:r>
              <a:rPr lang="en-US" b="1" u="sng" dirty="0"/>
              <a:t>Passive Aggressive Classifier</a:t>
            </a:r>
            <a:r>
              <a:rPr lang="en-US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An algorithm remains passive for a correct classification outcome, and turns aggressive in the event of a miscalculation, updating and adjusting.</a:t>
            </a:r>
            <a:endParaRPr lang="en-US" b="1" u="sng" dirty="0"/>
          </a:p>
          <a:p>
            <a:pPr lvl="0"/>
            <a:r>
              <a:rPr lang="en-US" b="1" dirty="0"/>
              <a:t>4.  </a:t>
            </a:r>
            <a:r>
              <a:rPr lang="en-US" b="1" u="sng" dirty="0"/>
              <a:t>Accuracy Score </a:t>
            </a:r>
            <a:r>
              <a:rPr lang="en-US" b="1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It is a function that compares the predicted values to the actual test values of out dataset and returns the accuracy of our ML model.</a:t>
            </a:r>
            <a:endParaRPr lang="en-IN" dirty="0"/>
          </a:p>
          <a:p>
            <a:endParaRPr lang="en-IN" b="1" u="sng" dirty="0"/>
          </a:p>
          <a:p>
            <a:r>
              <a:rPr lang="en-IN" b="1" dirty="0"/>
              <a:t>5.  </a:t>
            </a:r>
            <a:r>
              <a:rPr lang="en-IN" b="1" u="sng" dirty="0"/>
              <a:t>Confusion Matrix :</a:t>
            </a:r>
            <a:r>
              <a:rPr lang="en-IN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confusion matrix is a 2x2 matrix which gives us the number of True Positives, False positives, False Negatives and True Negatives of predictions made by an ML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CustomShape 1"/>
          <p:cNvSpPr/>
          <p:nvPr/>
        </p:nvSpPr>
        <p:spPr>
          <a:xfrm>
            <a:off x="395640" y="128160"/>
            <a:ext cx="9288000" cy="112032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25" name="CustomShape 2"/>
          <p:cNvSpPr/>
          <p:nvPr/>
        </p:nvSpPr>
        <p:spPr>
          <a:xfrm>
            <a:off x="2948040" y="2584440"/>
            <a:ext cx="4182480" cy="224496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26" name="CustomShape 3"/>
          <p:cNvSpPr/>
          <p:nvPr/>
        </p:nvSpPr>
        <p:spPr>
          <a:xfrm>
            <a:off x="504000" y="1768679"/>
            <a:ext cx="9071640" cy="50591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</a:pPr>
            <a:endParaRPr dirty="0"/>
          </a:p>
        </p:txBody>
      </p:sp>
      <p:sp>
        <p:nvSpPr>
          <p:cNvPr id="1048627" name="CustomShape 4"/>
          <p:cNvSpPr/>
          <p:nvPr/>
        </p:nvSpPr>
        <p:spPr>
          <a:xfrm>
            <a:off x="395640" y="128160"/>
            <a:ext cx="9288000" cy="112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en-IN" sz="3200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E959FA1-CB56-4782-8DCB-5736EFFB724F}"/>
              </a:ext>
            </a:extLst>
          </p:cNvPr>
          <p:cNvSpPr txBox="1"/>
          <p:nvPr/>
        </p:nvSpPr>
        <p:spPr>
          <a:xfrm>
            <a:off x="87312" y="1248480"/>
            <a:ext cx="89154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/>
              <a:t>Methodology</a:t>
            </a:r>
            <a:r>
              <a:rPr lang="en-IN" sz="3600" b="1" dirty="0"/>
              <a:t> :</a:t>
            </a:r>
            <a:endParaRPr lang="en-IN" sz="3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This project deals with fake and real news.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Using </a:t>
            </a:r>
            <a:r>
              <a:rPr lang="en-IN" sz="2400" b="1" dirty="0" err="1"/>
              <a:t>sklearn</a:t>
            </a:r>
            <a:r>
              <a:rPr lang="en-IN" sz="2400" dirty="0"/>
              <a:t>, we build a </a:t>
            </a:r>
            <a:r>
              <a:rPr lang="en-IN" sz="2400" b="1" dirty="0" err="1"/>
              <a:t>TfidfVectorizer</a:t>
            </a:r>
            <a:r>
              <a:rPr lang="en-IN" sz="2400" dirty="0"/>
              <a:t> on our dataset.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b="1" dirty="0" err="1"/>
              <a:t>TfidfVectorizer</a:t>
            </a:r>
            <a:r>
              <a:rPr lang="en-IN" sz="2400" b="1" dirty="0"/>
              <a:t> </a:t>
            </a:r>
            <a:r>
              <a:rPr lang="en-IN" sz="2400" dirty="0"/>
              <a:t>converts a collection of raw documents into a matrix of TF-IDF features.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Then, we initialize a </a:t>
            </a:r>
            <a:r>
              <a:rPr lang="en-IN" sz="2400" b="1" dirty="0" err="1"/>
              <a:t>PassiveAggressive</a:t>
            </a:r>
            <a:r>
              <a:rPr lang="en-IN" sz="2400" dirty="0"/>
              <a:t> Classifier and fit the model.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 In the end, the accuracy score and the confusion matrix tell us how well our model fares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5122" name="Picture 2" descr="Process Text using TFIDF in Python - Towards Data Science">
            <a:extLst>
              <a:ext uri="{FF2B5EF4-FFF2-40B4-BE49-F238E27FC236}">
                <a16:creationId xmlns="" xmlns:a16="http://schemas.microsoft.com/office/drawing/2014/main" id="{A1D2031A-06BE-4508-A3DD-B3E36E4E3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12" y="431760"/>
            <a:ext cx="2921492" cy="21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647</Words>
  <Application>Microsoft Office PowerPoint</Application>
  <PresentationFormat>Custom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 BLANCA</vt:lpstr>
      <vt:lpstr>Arial</vt:lpstr>
      <vt:lpstr>Calibri</vt:lpstr>
      <vt:lpstr>DejaVu Sans</vt:lpstr>
      <vt:lpstr>Segoe UI</vt:lpstr>
      <vt:lpstr>StarSymbol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Implementation: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Prof.Anuradha</dc:creator>
  <cp:lastModifiedBy>Rohan Ajay</cp:lastModifiedBy>
  <cp:revision>21</cp:revision>
  <dcterms:created xsi:type="dcterms:W3CDTF">2019-04-06T12:19:05Z</dcterms:created>
  <dcterms:modified xsi:type="dcterms:W3CDTF">2020-04-20T15:51:59Z</dcterms:modified>
</cp:coreProperties>
</file>