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01" r:id="rId5"/>
    <p:sldId id="305" r:id="rId6"/>
    <p:sldId id="343" r:id="rId7"/>
    <p:sldId id="336" r:id="rId8"/>
    <p:sldId id="312" r:id="rId9"/>
    <p:sldId id="337" r:id="rId10"/>
    <p:sldId id="344" r:id="rId11"/>
    <p:sldId id="311" r:id="rId12"/>
    <p:sldId id="338" r:id="rId13"/>
    <p:sldId id="329" r:id="rId14"/>
    <p:sldId id="345" r:id="rId15"/>
    <p:sldId id="32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A71315-D290-4571-DB01-FAF6BA690B31}" name="Elizabeth Feldbruegge (Aston Carter)" initials="EF(C" userId="S::v-elizabethf@microsoft.com::8d9d97b7-22ed-43c2-af3e-b07e46fd6454" providerId="AD"/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CB114-5E08-A9AB-BB8F-84696704C0B6}" v="1008" dt="2025-04-24T11:04:18.275"/>
  </p1510:revLst>
</p1510:revInfo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 autoAdjust="0"/>
    <p:restoredTop sz="94347" autoAdjust="0"/>
  </p:normalViewPr>
  <p:slideViewPr>
    <p:cSldViewPr>
      <p:cViewPr>
        <p:scale>
          <a:sx n="100" d="100"/>
          <a:sy n="100" d="100"/>
        </p:scale>
        <p:origin x="-1032" y="-523"/>
      </p:cViewPr>
      <p:guideLst>
        <p:guide pos="3840"/>
        <p:guide pos="6816"/>
        <p:guide pos="336"/>
        <p:guide orient="horz" pos="1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4/24/2025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4/24/2025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93D5A-F8B8-8C2B-FCAE-05ED2FCE8F54}"/>
              </a:ext>
            </a:extLst>
          </p:cNvPr>
          <p:cNvSpPr/>
          <p:nvPr userDrawn="1"/>
        </p:nvSpPr>
        <p:spPr>
          <a:xfrm>
            <a:off x="0" y="5603786"/>
            <a:ext cx="12188952" cy="1254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D55A8-DC6B-7CD4-984D-F2CF5B782DAB}"/>
              </a:ext>
            </a:extLst>
          </p:cNvPr>
          <p:cNvSpPr/>
          <p:nvPr userDrawn="1"/>
        </p:nvSpPr>
        <p:spPr>
          <a:xfrm>
            <a:off x="0" y="0"/>
            <a:ext cx="12192000" cy="281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C68E0-D9CA-4632-6C16-A37FF1C296C0}"/>
              </a:ext>
            </a:extLst>
          </p:cNvPr>
          <p:cNvCxnSpPr>
            <a:cxnSpLocks/>
          </p:cNvCxnSpPr>
          <p:nvPr userDrawn="1"/>
        </p:nvCxnSpPr>
        <p:spPr>
          <a:xfrm>
            <a:off x="0" y="5614416"/>
            <a:ext cx="1218895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775A23F-BECF-11F7-0296-411179417D7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0352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44580E1-0D73-CE94-C207-D61D9D2303E6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421886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2B25869-DAD9-F98F-4401-472BF13B638C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313420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8" name="Graphic 16">
            <a:extLst>
              <a:ext uri="{FF2B5EF4-FFF2-40B4-BE49-F238E27FC236}">
                <a16:creationId xmlns:a16="http://schemas.microsoft.com/office/drawing/2014/main" id="{5FE60644-06BE-BB5F-124E-5064D05EB32C}"/>
              </a:ext>
            </a:extLst>
          </p:cNvPr>
          <p:cNvGrpSpPr/>
          <p:nvPr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951A35A-F4D7-545D-8528-2736ED0B0F33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5144E32-E7BE-EAAC-8BD8-E9981F436BF4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025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44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2971800"/>
            <a:ext cx="1104595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46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94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BDA8E3-4A22-4F30-2CBB-DFBA0B6063D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36011-0CC6-C389-EAAB-90C4ACC2D522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A3FF9-4C9C-8494-A2BB-F7781639333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47151" y="1527048"/>
            <a:ext cx="5187649" cy="50200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C3BBC-129A-FBDC-E6A0-294EF21E1914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6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86B28-A98B-0D98-5ED4-C8422E49C808}"/>
              </a:ext>
            </a:extLst>
          </p:cNvPr>
          <p:cNvGrpSpPr/>
          <p:nvPr userDrawn="1"/>
        </p:nvGrpSpPr>
        <p:grpSpPr>
          <a:xfrm>
            <a:off x="516591" y="355997"/>
            <a:ext cx="3750609" cy="632636"/>
            <a:chOff x="516591" y="355997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B848D6FC-B5F4-D029-DBB8-11C46A0856B4}"/>
                </a:ext>
              </a:extLst>
            </p:cNvPr>
            <p:cNvGrpSpPr/>
            <p:nvPr/>
          </p:nvGrpSpPr>
          <p:grpSpPr>
            <a:xfrm flipH="1">
              <a:off x="516591" y="355997"/>
              <a:ext cx="2247898" cy="632636"/>
              <a:chOff x="516591" y="355997"/>
              <a:chExt cx="2247898" cy="63263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5A04C0E-365F-3B06-1EA3-05B2F8F8CFAE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F649C9-96CE-047E-9440-177154C63F50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6DC255-D0C4-CE6D-2A0F-2A757B8D9E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1564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FE056-1AC1-BB94-30F3-EE44BDDABDB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175760" y="61188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EB2A61-AC40-2F91-DCA2-08DF634920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9570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6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BDA8E3-4A22-4F30-2CBB-DFBA0B6063D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36011-0CC6-C389-EAAB-90C4ACC2D522}"/>
              </a:ext>
            </a:extLst>
          </p:cNvPr>
          <p:cNvSpPr/>
          <p:nvPr userDrawn="1"/>
        </p:nvSpPr>
        <p:spPr>
          <a:xfrm>
            <a:off x="1" y="6096000"/>
            <a:ext cx="6095999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1527048"/>
            <a:ext cx="5181600" cy="4636293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46FE-2CCD-1628-C75B-ABAC2022D9E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632" y="457200"/>
            <a:ext cx="5157216" cy="25146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A3FF9-4C9C-8494-A2BB-F7781639333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429000"/>
            <a:ext cx="5187649" cy="2514600"/>
          </a:xfrm>
        </p:spPr>
        <p:txBody>
          <a:bodyPr tIns="45720" bIns="45720">
            <a:normAutofit/>
          </a:bodyPr>
          <a:lstStyle>
            <a:lvl1pPr marL="4572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C3BBC-129A-FBDC-E6A0-294EF21E1914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6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86B28-A98B-0D98-5ED4-C8422E49C808}"/>
              </a:ext>
            </a:extLst>
          </p:cNvPr>
          <p:cNvGrpSpPr/>
          <p:nvPr userDrawn="1"/>
        </p:nvGrpSpPr>
        <p:grpSpPr>
          <a:xfrm flipH="1">
            <a:off x="7755591" y="355997"/>
            <a:ext cx="3750609" cy="632636"/>
            <a:chOff x="516591" y="355997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B848D6FC-B5F4-D029-DBB8-11C46A0856B4}"/>
                </a:ext>
              </a:extLst>
            </p:cNvPr>
            <p:cNvGrpSpPr/>
            <p:nvPr/>
          </p:nvGrpSpPr>
          <p:grpSpPr>
            <a:xfrm flipH="1">
              <a:off x="516591" y="355997"/>
              <a:ext cx="2247898" cy="632636"/>
              <a:chOff x="516591" y="355997"/>
              <a:chExt cx="2247898" cy="63263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5A04C0E-365F-3B06-1EA3-05B2F8F8CFAE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F649C9-96CE-047E-9440-177154C63F50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6DC255-D0C4-CE6D-2A0F-2A757B8D9E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1564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FE056-1AC1-BB94-30F3-EE44BDDABDB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175760" y="61188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EB2A61-AC40-2F91-DCA2-08DF634920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9570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6F1A-01F6-616D-199F-9E02AC2551FB}"/>
              </a:ext>
            </a:extLst>
          </p:cNvPr>
          <p:cNvSpPr/>
          <p:nvPr userDrawn="1"/>
        </p:nvSpPr>
        <p:spPr>
          <a:xfrm>
            <a:off x="6095998" y="2560320"/>
            <a:ext cx="6096001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1430000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B610F9E-C699-B370-106D-17BDF99159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0352" y="3017520"/>
            <a:ext cx="5181600" cy="261745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A0C691-BA31-F98C-EFBE-A27B2B391F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0151" y="3017519"/>
            <a:ext cx="5260849" cy="3078479"/>
          </a:xfrm>
        </p:spPr>
        <p:txBody>
          <a:bodyPr tIns="45720" bIns="45720">
            <a:normAutofit/>
          </a:bodyPr>
          <a:lstStyle>
            <a:lvl1pPr marL="45720" indent="0">
              <a:buNone/>
              <a:defRPr sz="2400">
                <a:solidFill>
                  <a:schemeClr val="bg1"/>
                </a:solidFill>
              </a:defRPr>
            </a:lvl1pPr>
            <a:lvl2pPr>
              <a:buClrTx/>
              <a:defRPr sz="2000">
                <a:solidFill>
                  <a:schemeClr val="bg1"/>
                </a:solidFill>
              </a:defRPr>
            </a:lvl2pPr>
            <a:lvl3pPr>
              <a:buClrTx/>
              <a:defRPr sz="1800">
                <a:solidFill>
                  <a:schemeClr val="bg1"/>
                </a:solidFill>
              </a:defRPr>
            </a:lvl3pPr>
            <a:lvl4pPr>
              <a:buClrTx/>
              <a:defRPr sz="1600">
                <a:solidFill>
                  <a:schemeClr val="bg1"/>
                </a:solidFill>
              </a:defRPr>
            </a:lvl4pPr>
            <a:lvl5pPr>
              <a:buClrTx/>
              <a:defRPr sz="16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904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5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DB9B24-BCB9-43F0-06E4-89671329A6E6}"/>
              </a:ext>
            </a:extLst>
          </p:cNvPr>
          <p:cNvSpPr/>
          <p:nvPr userDrawn="1"/>
        </p:nvSpPr>
        <p:spPr>
          <a:xfrm>
            <a:off x="6081578" y="0"/>
            <a:ext cx="611042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1527048"/>
            <a:ext cx="5257800" cy="4187952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AFC54D-0217-DF64-554E-547F9A9CA0A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632" y="457200"/>
            <a:ext cx="5184648" cy="230428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373C8E-E782-1D19-E1FC-426D3C9FD34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273552"/>
            <a:ext cx="5187649" cy="2350008"/>
          </a:xfrm>
        </p:spPr>
        <p:txBody>
          <a:bodyPr tIns="0" bIns="0">
            <a:normAutofit/>
          </a:bodyPr>
          <a:lstStyle>
            <a:lvl1pPr marL="347472" indent="-347472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749808" indent="-347472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188720" indent="-347472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36192" indent="-347472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1920240" indent="-347472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49B68-4165-33F8-B6DC-2EA1F9C89560}"/>
              </a:ext>
            </a:extLst>
          </p:cNvPr>
          <p:cNvSpPr/>
          <p:nvPr userDrawn="1"/>
        </p:nvSpPr>
        <p:spPr>
          <a:xfrm>
            <a:off x="1" y="6096000"/>
            <a:ext cx="6081577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8DCABC-882F-DC19-E7E3-47F84A660FBF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8157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E4305-14C9-018D-E409-0B8F52D2A338}"/>
              </a:ext>
            </a:extLst>
          </p:cNvPr>
          <p:cNvGrpSpPr/>
          <p:nvPr userDrawn="1"/>
        </p:nvGrpSpPr>
        <p:grpSpPr>
          <a:xfrm>
            <a:off x="8229600" y="5768164"/>
            <a:ext cx="3750609" cy="632636"/>
            <a:chOff x="8229600" y="5768164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4290FB6A-A18A-AD46-DB8D-069CD8C2C1D8}"/>
                </a:ext>
              </a:extLst>
            </p:cNvPr>
            <p:cNvGrpSpPr/>
            <p:nvPr/>
          </p:nvGrpSpPr>
          <p:grpSpPr>
            <a:xfrm>
              <a:off x="9732311" y="5768164"/>
              <a:ext cx="2247898" cy="632636"/>
              <a:chOff x="516591" y="355997"/>
              <a:chExt cx="2247898" cy="632636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2DAA3-6E75-ABD2-1B01-AED8716443C0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A5F60A3-B995-EED7-CC81-BCD01621C28A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514D2B-279C-DAE4-0520-4CBE5CED6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189720" y="602176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81E935-45D1-A9B3-D15E-12975FC0C4B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229600" y="602404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F6AE22-59FC-D70A-9414-FBD054A9B9E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09660" y="602176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8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A0A4E6-7970-BDE5-78BB-75E86B0CF85A}"/>
              </a:ext>
            </a:extLst>
          </p:cNvPr>
          <p:cNvSpPr/>
          <p:nvPr userDrawn="1"/>
        </p:nvSpPr>
        <p:spPr>
          <a:xfrm>
            <a:off x="0" y="6263"/>
            <a:ext cx="7450402" cy="6851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2499194"/>
            <a:ext cx="6464808" cy="3840480"/>
          </a:xfrm>
        </p:spPr>
        <p:txBody>
          <a:bodyPr lIns="0" tIns="0" rIns="0" bIns="0" anchor="b" anchorCtr="0">
            <a:normAutofit/>
          </a:bodyPr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93D5A-F8B8-8C2B-FCAE-05ED2FCE8F54}"/>
              </a:ext>
            </a:extLst>
          </p:cNvPr>
          <p:cNvSpPr/>
          <p:nvPr userDrawn="1"/>
        </p:nvSpPr>
        <p:spPr>
          <a:xfrm>
            <a:off x="0" y="6263"/>
            <a:ext cx="12188952" cy="1254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C68E0-D9CA-4632-6C16-A37FF1C296C0}"/>
              </a:ext>
            </a:extLst>
          </p:cNvPr>
          <p:cNvCxnSpPr>
            <a:cxnSpLocks/>
          </p:cNvCxnSpPr>
          <p:nvPr userDrawn="1"/>
        </p:nvCxnSpPr>
        <p:spPr>
          <a:xfrm>
            <a:off x="0" y="1252728"/>
            <a:ext cx="1218895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775A23F-BECF-11F7-0296-411179417D7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942654" y="1752600"/>
            <a:ext cx="3753001" cy="45720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7" name="Graphic 16">
            <a:extLst>
              <a:ext uri="{FF2B5EF4-FFF2-40B4-BE49-F238E27FC236}">
                <a16:creationId xmlns:a16="http://schemas.microsoft.com/office/drawing/2014/main" id="{DA33DA21-E511-612E-A925-1BD25A1CC5F7}"/>
              </a:ext>
            </a:extLst>
          </p:cNvPr>
          <p:cNvGrpSpPr/>
          <p:nvPr/>
        </p:nvGrpSpPr>
        <p:grpSpPr>
          <a:xfrm flipH="1">
            <a:off x="529167" y="1729564"/>
            <a:ext cx="2247898" cy="632636"/>
            <a:chOff x="516591" y="355997"/>
            <a:chExt cx="2247898" cy="63263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55E5B9-5B7C-3ED3-97DB-94732D570973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1AA5AA3-18B0-C0D3-2AED-133F81E30A53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E22E86-19B4-9281-CF01-615546414760}"/>
              </a:ext>
            </a:extLst>
          </p:cNvPr>
          <p:cNvSpPr>
            <a:spLocks noChangeAspect="1"/>
          </p:cNvSpPr>
          <p:nvPr userDrawn="1"/>
        </p:nvSpPr>
        <p:spPr>
          <a:xfrm>
            <a:off x="3228216" y="198316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EBFE65-FEBC-6D4F-31C1-24E77FA45BC7}"/>
              </a:ext>
            </a:extLst>
          </p:cNvPr>
          <p:cNvSpPr>
            <a:spLocks noChangeAspect="1"/>
          </p:cNvSpPr>
          <p:nvPr userDrawn="1"/>
        </p:nvSpPr>
        <p:spPr>
          <a:xfrm>
            <a:off x="4188336" y="198544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6CD95-CE47-0B81-9DD7-19CA34568687}"/>
              </a:ext>
            </a:extLst>
          </p:cNvPr>
          <p:cNvSpPr>
            <a:spLocks noChangeAspect="1"/>
          </p:cNvSpPr>
          <p:nvPr userDrawn="1"/>
        </p:nvSpPr>
        <p:spPr>
          <a:xfrm>
            <a:off x="3708276" y="198316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6F1A-01F6-616D-199F-9E02AC2551FB}"/>
              </a:ext>
            </a:extLst>
          </p:cNvPr>
          <p:cNvSpPr/>
          <p:nvPr userDrawn="1"/>
        </p:nvSpPr>
        <p:spPr>
          <a:xfrm>
            <a:off x="6095998" y="2560320"/>
            <a:ext cx="6096001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1277600" cy="164591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B610F9E-C699-B370-106D-17BDF99159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57200" y="3048000"/>
            <a:ext cx="5175504" cy="2590799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0" y="3017520"/>
            <a:ext cx="5257800" cy="3051048"/>
          </a:xfrm>
        </p:spPr>
        <p:txBody>
          <a:bodyPr lIns="0" tIns="0" rIns="0" bIns="0" anchor="t"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 cap="none" baseline="0">
                <a:solidFill>
                  <a:schemeClr val="bg1"/>
                </a:solidFill>
              </a:defRPr>
            </a:lvl1pPr>
            <a:lvl2pPr marL="7429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12001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573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1145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904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02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3584448" cy="2670048"/>
          </a:xfrm>
        </p:spPr>
        <p:txBody>
          <a:bodyPr tIns="45720"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45152" y="2971800"/>
            <a:ext cx="693115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4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04788"/>
            <a:ext cx="3535680" cy="2773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4788"/>
            <a:ext cx="640080" cy="2773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0" r:id="rId3"/>
    <p:sldLayoutId id="2147483669" r:id="rId4"/>
    <p:sldLayoutId id="2147483677" r:id="rId5"/>
    <p:sldLayoutId id="2147483672" r:id="rId6"/>
    <p:sldLayoutId id="2147483662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9808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9A66-5E16-0DFD-01AB-F769676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>
            <a:noAutofit/>
          </a:bodyPr>
          <a:lstStyle/>
          <a:p>
            <a:r>
              <a:rPr lang="en-US" sz="4400" dirty="0">
                <a:ea typeface="+mj-lt"/>
                <a:cs typeface="+mj-lt"/>
              </a:rPr>
              <a:t>Cloud-Based Time Series Prediction of CPU Load Through Advanced Deep Learning Models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A31D4-B6EB-2A84-2F6D-D0176C5A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/>
          <a:lstStyle/>
          <a:p>
            <a:r>
              <a:rPr lang="en-US" dirty="0"/>
              <a:t>MSc Research Project | 22249729</a:t>
            </a:r>
          </a:p>
        </p:txBody>
      </p:sp>
      <p:pic>
        <p:nvPicPr>
          <p:cNvPr id="20" name="Picture Placeholder 19" descr="Three people floating among decorative lines and shapes">
            <a:extLst>
              <a:ext uri="{FF2B5EF4-FFF2-40B4-BE49-F238E27FC236}">
                <a16:creationId xmlns:a16="http://schemas.microsoft.com/office/drawing/2014/main" id="{841541DE-D596-AE60-AD73-419B7045BDE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530352" y="3176624"/>
            <a:ext cx="3383280" cy="2069938"/>
          </a:xfrm>
        </p:spPr>
      </p:pic>
      <p:pic>
        <p:nvPicPr>
          <p:cNvPr id="16" name="Picture Placeholder 15" descr="A group of people playing crossword puzzle">
            <a:extLst>
              <a:ext uri="{FF2B5EF4-FFF2-40B4-BE49-F238E27FC236}">
                <a16:creationId xmlns:a16="http://schemas.microsoft.com/office/drawing/2014/main" id="{73CDF440-B008-9F03-6B33-86CDF73CFAF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/>
        </p:blipFill>
        <p:spPr>
          <a:xfrm>
            <a:off x="4421886" y="3176624"/>
            <a:ext cx="3383280" cy="2069938"/>
          </a:xfrm>
        </p:spPr>
      </p:pic>
      <p:pic>
        <p:nvPicPr>
          <p:cNvPr id="12" name="Picture Placeholder 11" descr="A close-up of hands touching a pie chart">
            <a:extLst>
              <a:ext uri="{FF2B5EF4-FFF2-40B4-BE49-F238E27FC236}">
                <a16:creationId xmlns:a16="http://schemas.microsoft.com/office/drawing/2014/main" id="{3082CC51-32FB-822C-5FBB-B0C5F74E337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8313420" y="3176624"/>
            <a:ext cx="3383280" cy="2069938"/>
          </a:xfrm>
        </p:spPr>
      </p:pic>
    </p:spTree>
    <p:extLst>
      <p:ext uri="{BB962C8B-B14F-4D97-AF65-F5344CB8AC3E}">
        <p14:creationId xmlns:p14="http://schemas.microsoft.com/office/powerpoint/2010/main" val="39917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F093-06D4-0846-482F-D1CF29C4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 anchor="t">
            <a:normAutofit/>
          </a:bodyPr>
          <a:lstStyle/>
          <a:p>
            <a:r>
              <a:rPr lang="en-US" dirty="0"/>
              <a:t>REAL VS PREDICTED VALUES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05C4E-05B3-31B6-0FA8-6A4CCEA7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38" r="11736" b="3"/>
          <a:stretch/>
        </p:blipFill>
        <p:spPr>
          <a:xfrm>
            <a:off x="6547151" y="1527048"/>
            <a:ext cx="5187649" cy="5020056"/>
          </a:xfrm>
          <a:prstGeom prst="rect">
            <a:avLst/>
          </a:prstGeom>
          <a:noFill/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3D2BADC-7E1E-5175-9216-2310F0A8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pPr>
              <a:spcAft>
                <a:spcPts val="600"/>
              </a:spcAft>
            </a:pPr>
            <a:fld id="{CA8D9AD5-F248-4919-864A-CFD76CC027D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2B7E-F8B6-EF2E-A0A1-CF3A6DE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664C8E-F7F1-B83B-06CB-BB62FF8FDF5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2971800"/>
            <a:ext cx="11045952" cy="2670048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/>
              <a:t>The </a:t>
            </a:r>
            <a:r>
              <a:rPr lang="en-US" err="1"/>
              <a:t>MultiHead</a:t>
            </a:r>
            <a:r>
              <a:rPr lang="en-US" dirty="0"/>
              <a:t> </a:t>
            </a:r>
            <a:r>
              <a:rPr lang="en-US" err="1"/>
              <a:t>BiLSTM</a:t>
            </a:r>
            <a:r>
              <a:rPr lang="en-US"/>
              <a:t> Model showed the best performance on comparison with other Deep Learning and traditional models.</a:t>
            </a:r>
            <a:endParaRPr lang="en-US" dirty="0"/>
          </a:p>
          <a:p>
            <a:pPr marL="347345" indent="-347345"/>
            <a:r>
              <a:rPr lang="en-US" dirty="0"/>
              <a:t>Deploying this in a real time cloud monitoring system will help to manage resources in a better way and </a:t>
            </a:r>
            <a:r>
              <a:rPr lang="en-US"/>
              <a:t>also help in reducing costs.</a:t>
            </a:r>
            <a:endParaRPr lang="en-US" dirty="0"/>
          </a:p>
          <a:p>
            <a:pPr marL="347345" indent="-347345"/>
            <a:r>
              <a:rPr lang="en-US" dirty="0"/>
              <a:t>There are still room for improvements like using live streaming data and use of hyperparameter </a:t>
            </a:r>
            <a:r>
              <a:rPr lang="en-US"/>
              <a:t>tuning.</a:t>
            </a:r>
            <a:endParaRPr lang="en-US" dirty="0"/>
          </a:p>
          <a:p>
            <a:pPr marL="347345" indent="-347345"/>
            <a:r>
              <a:rPr lang="en-US" dirty="0"/>
              <a:t>This kind of forecasting systems can increase the efficiency of the cloud infrastructures across the globe and help them scale without concerns on the cost.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AAD51-52D9-D4C1-FC55-A71E4FE2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CA8D9AD5-F248-4919-864A-CFD76CC027D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9A66-5E16-0DFD-01AB-F769676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A31D4-B6EB-2A84-2F6D-D0176C5A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/>
          <a:lstStyle/>
          <a:p>
            <a:r>
              <a:rPr lang="en-US"/>
              <a:t>Rohan Ajila | MSc Cloud Computing | 22249729</a:t>
            </a:r>
          </a:p>
        </p:txBody>
      </p:sp>
      <p:pic>
        <p:nvPicPr>
          <p:cNvPr id="20" name="Picture Placeholder 19" descr="Three people floating among decorative lines and shapes">
            <a:extLst>
              <a:ext uri="{FF2B5EF4-FFF2-40B4-BE49-F238E27FC236}">
                <a16:creationId xmlns:a16="http://schemas.microsoft.com/office/drawing/2014/main" id="{841541DE-D596-AE60-AD73-419B7045BDE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530352" y="3176624"/>
            <a:ext cx="3383280" cy="2069938"/>
          </a:xfrm>
        </p:spPr>
      </p:pic>
      <p:pic>
        <p:nvPicPr>
          <p:cNvPr id="16" name="Picture Placeholder 15" descr="A group of people playing crossword puzzle">
            <a:extLst>
              <a:ext uri="{FF2B5EF4-FFF2-40B4-BE49-F238E27FC236}">
                <a16:creationId xmlns:a16="http://schemas.microsoft.com/office/drawing/2014/main" id="{73CDF440-B008-9F03-6B33-86CDF73CFAF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/>
        </p:blipFill>
        <p:spPr>
          <a:xfrm>
            <a:off x="4421886" y="3176624"/>
            <a:ext cx="3383280" cy="2069938"/>
          </a:xfrm>
        </p:spPr>
      </p:pic>
      <p:pic>
        <p:nvPicPr>
          <p:cNvPr id="12" name="Picture Placeholder 11" descr="A close-up of hands touching a pie chart">
            <a:extLst>
              <a:ext uri="{FF2B5EF4-FFF2-40B4-BE49-F238E27FC236}">
                <a16:creationId xmlns:a16="http://schemas.microsoft.com/office/drawing/2014/main" id="{3082CC51-32FB-822C-5FBB-B0C5F74E337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8313420" y="3176624"/>
            <a:ext cx="3383280" cy="2069938"/>
          </a:xfrm>
        </p:spPr>
      </p:pic>
    </p:spTree>
    <p:extLst>
      <p:ext uri="{BB962C8B-B14F-4D97-AF65-F5344CB8AC3E}">
        <p14:creationId xmlns:p14="http://schemas.microsoft.com/office/powerpoint/2010/main" val="328737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A50C-470D-102D-DDAB-9F1F567C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/>
          <a:lstStyle/>
          <a:p>
            <a:r>
              <a:rPr lang="en-US" dirty="0"/>
              <a:t>Research Question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67C1-8A1F-BFB3-BE54-72BE4EF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7F7D-1960-F5EF-40E4-992F6776BB3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47151" y="1527048"/>
            <a:ext cx="5187649" cy="5020056"/>
          </a:xfrm>
        </p:spPr>
        <p:txBody>
          <a:bodyPr vert="horz" lIns="0" tIns="0" rIns="0" bIns="0"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What are the most effective cloud-based approaches for forecasting CPU utilization in virtual machines, how can machine learning and deep learning models be implemented in a scalable cloud environment, and why is accurate prediction critical for optimizing resource allocation and reducing operational costs in cloud infrastructure?</a:t>
            </a:r>
            <a:endParaRPr lang="en-US" dirty="0"/>
          </a:p>
        </p:txBody>
      </p:sp>
      <p:pic>
        <p:nvPicPr>
          <p:cNvPr id="6" name="Picture 5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CD68E5E2-9ACC-2E14-EBD0-96DC3B73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970" y="2417570"/>
            <a:ext cx="401772" cy="278521"/>
          </a:xfrm>
          <a:prstGeom prst="rect">
            <a:avLst/>
          </a:prstGeom>
        </p:spPr>
      </p:pic>
      <p:pic>
        <p:nvPicPr>
          <p:cNvPr id="7" name="Picture 6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2283D446-E157-F917-4654-7170AC8D9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764" y="5419666"/>
            <a:ext cx="401772" cy="2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2DE5-8FD0-B238-B55A-CA7EFD169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9D4A7-1E99-102D-47E7-1C46CAF16D4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Cloud computing enables dynamic resource allocation, but traditional autoscaling lacks predictive intelligence.</a:t>
            </a:r>
            <a:endParaRPr lang="en-US">
              <a:latin typeface="Grandview Display"/>
            </a:endParaRPr>
          </a:p>
          <a:p>
            <a:pPr marL="347345" indent="-347345"/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This project develops a cloud-native forecasting system using AWS to predict CPU usage of Azure VMs with time-series data.</a:t>
            </a:r>
            <a:endParaRPr lang="en-US">
              <a:latin typeface="Grandview Display"/>
            </a:endParaRPr>
          </a:p>
          <a:p>
            <a:pPr marL="347345" indent="-347345"/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Various models (Decision Tree, Gradient Boosting, LSTM, </a:t>
            </a:r>
            <a:r>
              <a:rPr lang="en-US" sz="2000" dirty="0" err="1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BiLSTM</a:t>
            </a:r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, </a:t>
            </a:r>
            <a:r>
              <a:rPr lang="en-US" sz="2000" dirty="0" err="1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Multihead</a:t>
            </a:r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BiLSTM</a:t>
            </a:r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) are implemented and evaluated.</a:t>
            </a:r>
            <a:endParaRPr lang="en-US">
              <a:latin typeface="Grandview Display"/>
            </a:endParaRPr>
          </a:p>
          <a:p>
            <a:pPr marL="347345" indent="-3473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16193-729F-7414-F830-6EBEB3D0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D703-48B4-EE72-5E8F-216A453B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1527048"/>
            <a:ext cx="5181600" cy="4636293"/>
          </a:xfrm>
        </p:spPr>
        <p:txBody>
          <a:bodyPr/>
          <a:lstStyle/>
          <a:p>
            <a:r>
              <a:rPr lang="en-US" dirty="0"/>
              <a:t>MOTIVATION</a:t>
            </a:r>
            <a:br>
              <a:rPr lang="en-US" dirty="0"/>
            </a:b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00884-B2E8-52D0-EA22-1B05784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BFD29-924A-1CEB-D6D3-B0284E2AF0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0015" y="3429000"/>
            <a:ext cx="5187649" cy="2514600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 marL="388620" indent="-342900">
              <a:buFont typeface="Arial" pitchFamily="2" charset="2"/>
              <a:buChar char="•"/>
            </a:pPr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Reactive autoscaling results in under/over-provisioning of resources.</a:t>
            </a:r>
            <a:endParaRPr lang="en-US">
              <a:latin typeface="Grandview Display"/>
            </a:endParaRPr>
          </a:p>
          <a:p>
            <a:pPr marL="388620" indent="-342900">
              <a:buFont typeface="Arial" pitchFamily="2" charset="2"/>
              <a:buChar char="•"/>
            </a:pPr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Accurate forecasting can reduce cost, improve performance, and enable proactive scaling.</a:t>
            </a:r>
            <a:endParaRPr lang="en-US">
              <a:latin typeface="Grandview Display"/>
            </a:endParaRPr>
          </a:p>
          <a:p>
            <a:pPr marL="388620" indent="-342900">
              <a:buFont typeface="Arial"/>
              <a:buChar char="•"/>
            </a:pPr>
            <a:r>
              <a:rPr lang="en-US" sz="2000" dirty="0">
                <a:solidFill>
                  <a:srgbClr val="333333"/>
                </a:solidFill>
                <a:latin typeface="Grandview Display"/>
                <a:ea typeface="Open Sans"/>
                <a:cs typeface="Open Sans"/>
              </a:rPr>
              <a:t>Machine learning and deep learning models can model complex, non-linear temporal patterns in CPU usage.</a:t>
            </a:r>
            <a:endParaRPr lang="en-US" dirty="0">
              <a:latin typeface="Grandview Display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Placeholder 18" descr="A close-up of hands touching a pie chart">
            <a:extLst>
              <a:ext uri="{FF2B5EF4-FFF2-40B4-BE49-F238E27FC236}">
                <a16:creationId xmlns:a16="http://schemas.microsoft.com/office/drawing/2014/main" id="{3C273A0D-36A5-5FE3-DCCD-44E45712316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25" b="1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BA21-6133-B4FA-BAFC-BCF107A2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1430000" cy="1645920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DF2C3-4916-001D-0A6C-CAB884D3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10" descr="Three people floating among decorative lines and shapes">
            <a:extLst>
              <a:ext uri="{FF2B5EF4-FFF2-40B4-BE49-F238E27FC236}">
                <a16:creationId xmlns:a16="http://schemas.microsoft.com/office/drawing/2014/main" id="{C4F459BC-69E9-B8DB-775C-29AD8AECF1D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6" b="10016"/>
          <a:stretch/>
        </p:blipFill>
        <p:spPr>
          <a:xfrm>
            <a:off x="530352" y="3017520"/>
            <a:ext cx="5181600" cy="261745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5D2-DAE9-C6E2-51B2-2CE3A9E8846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0151" y="3017519"/>
            <a:ext cx="5260849" cy="3078479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dirty="0"/>
              <a:t>The data for the CPU Utilization is used from the Azure Public Repository with Virtual Machine Log data.</a:t>
            </a:r>
          </a:p>
        </p:txBody>
      </p:sp>
    </p:spTree>
    <p:extLst>
      <p:ext uri="{BB962C8B-B14F-4D97-AF65-F5344CB8AC3E}">
        <p14:creationId xmlns:p14="http://schemas.microsoft.com/office/powerpoint/2010/main" val="28317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CE4186-A693-D2EA-C5DC-C3BDBF96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1527048"/>
            <a:ext cx="5257800" cy="418795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AF847-1B70-8511-F801-22A6B0F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77C7E4-70E4-820C-7895-4ACF083172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273552"/>
            <a:ext cx="5187649" cy="2350008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r>
              <a:rPr lang="en-US" dirty="0"/>
              <a:t>The data is first cleaned to remove any inconsistency in the data.</a:t>
            </a:r>
          </a:p>
          <a:p>
            <a:pPr marL="347345" indent="-347345"/>
            <a:r>
              <a:rPr lang="en-US" dirty="0"/>
              <a:t>The data is then preprocessed, and feature extraction is done.</a:t>
            </a:r>
          </a:p>
          <a:p>
            <a:pPr marL="347345" indent="-347345"/>
            <a:r>
              <a:rPr lang="en-US" dirty="0"/>
              <a:t>Data is visualized for better understanding of data</a:t>
            </a:r>
          </a:p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pic>
        <p:nvPicPr>
          <p:cNvPr id="10" name="Picture Placeholder 9" descr="A person falling down on a bar chart">
            <a:extLst>
              <a:ext uri="{FF2B5EF4-FFF2-40B4-BE49-F238E27FC236}">
                <a16:creationId xmlns:a16="http://schemas.microsoft.com/office/drawing/2014/main" id="{6818A141-A95D-9BC7-9180-36218BF1C70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8" r="118"/>
          <a:stretch/>
        </p:blipFill>
        <p:spPr>
          <a:xfrm>
            <a:off x="484632" y="457200"/>
            <a:ext cx="5184648" cy="2304288"/>
          </a:xfrm>
        </p:spPr>
      </p:pic>
    </p:spTree>
    <p:extLst>
      <p:ext uri="{BB962C8B-B14F-4D97-AF65-F5344CB8AC3E}">
        <p14:creationId xmlns:p14="http://schemas.microsoft.com/office/powerpoint/2010/main" val="3557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1C2D8-A430-87DF-2E8D-016242D1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B23F-A6F4-0AE1-C3D4-737482DC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1277600" cy="1645919"/>
          </a:xfrm>
        </p:spPr>
        <p:txBody>
          <a:bodyPr/>
          <a:lstStyle/>
          <a:p>
            <a:r>
              <a:rPr lang="en-US" dirty="0"/>
              <a:t>DATA PROCESSING</a:t>
            </a:r>
          </a:p>
        </p:txBody>
      </p:sp>
      <p:pic>
        <p:nvPicPr>
          <p:cNvPr id="25" name="Picture Placeholder 24" descr="A person looking at a computer">
            <a:extLst>
              <a:ext uri="{FF2B5EF4-FFF2-40B4-BE49-F238E27FC236}">
                <a16:creationId xmlns:a16="http://schemas.microsoft.com/office/drawing/2014/main" id="{8CA09C79-500A-5FDF-23F1-0EDC681033F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" r="2"/>
          <a:stretch/>
        </p:blipFill>
        <p:spPr>
          <a:xfrm>
            <a:off x="457200" y="3048000"/>
            <a:ext cx="5175504" cy="259079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307107-20E6-B0A5-5C13-DFA078FA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3017520"/>
            <a:ext cx="5257800" cy="3051048"/>
          </a:xfrm>
        </p:spPr>
        <p:txBody>
          <a:bodyPr>
            <a:normAutofit/>
          </a:bodyPr>
          <a:lstStyle/>
          <a:p>
            <a:r>
              <a:rPr lang="en-US" dirty="0"/>
              <a:t>Min Max Scaling is applied to scale the data.</a:t>
            </a:r>
          </a:p>
          <a:p>
            <a:r>
              <a:rPr lang="en-US" dirty="0"/>
              <a:t>Normalized data provides better performance</a:t>
            </a:r>
          </a:p>
          <a:p>
            <a:r>
              <a:rPr lang="en-US" dirty="0"/>
              <a:t>Create sequences  of past data point using Window Rolling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A4362-9825-7DC1-9F80-FEB1A7BB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3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6DCB-0981-910D-B025-0456D44F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1277600" cy="1645919"/>
          </a:xfrm>
        </p:spPr>
        <p:txBody>
          <a:bodyPr/>
          <a:lstStyle/>
          <a:p>
            <a:r>
              <a:rPr lang="en-US" dirty="0"/>
              <a:t>Model development</a:t>
            </a:r>
          </a:p>
        </p:txBody>
      </p:sp>
      <p:pic>
        <p:nvPicPr>
          <p:cNvPr id="25" name="Picture Placeholder 24" descr="A person looking at a computer">
            <a:extLst>
              <a:ext uri="{FF2B5EF4-FFF2-40B4-BE49-F238E27FC236}">
                <a16:creationId xmlns:a16="http://schemas.microsoft.com/office/drawing/2014/main" id="{31445AB7-E255-EAD8-3EBC-ACF3C99AEF3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" r="2"/>
          <a:stretch/>
        </p:blipFill>
        <p:spPr>
          <a:xfrm>
            <a:off x="457200" y="3048000"/>
            <a:ext cx="5175504" cy="259079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42051-F5C7-5DE2-9D74-A99C2C65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3017520"/>
            <a:ext cx="5257800" cy="3051048"/>
          </a:xfrm>
        </p:spPr>
        <p:txBody>
          <a:bodyPr>
            <a:normAutofit/>
          </a:bodyPr>
          <a:lstStyle/>
          <a:p>
            <a:r>
              <a:rPr lang="en-US" dirty="0"/>
              <a:t>After data is processed, we started to experiment with different models to test and evaluate the data on traditional models like Decision tree and gradient boosting.</a:t>
            </a:r>
          </a:p>
          <a:p>
            <a:r>
              <a:rPr lang="en-US" dirty="0"/>
              <a:t>Deep Learning models like LSTM and </a:t>
            </a:r>
            <a:r>
              <a:rPr lang="en-US" dirty="0" err="1"/>
              <a:t>BiLSTM</a:t>
            </a:r>
            <a:r>
              <a:rPr lang="en-US" dirty="0"/>
              <a:t> are also tested with the data. </a:t>
            </a:r>
          </a:p>
          <a:p>
            <a:r>
              <a:rPr lang="en-US" dirty="0"/>
              <a:t>We also tested a </a:t>
            </a:r>
            <a:r>
              <a:rPr lang="en-US" dirty="0" err="1"/>
              <a:t>MultiHead</a:t>
            </a:r>
            <a:r>
              <a:rPr lang="en-US" dirty="0"/>
              <a:t> </a:t>
            </a:r>
            <a:r>
              <a:rPr lang="en-US" dirty="0" err="1"/>
              <a:t>BiLSTM</a:t>
            </a:r>
            <a:r>
              <a:rPr lang="en-US" dirty="0"/>
              <a:t> model with the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DFEA9-FCA5-3717-6417-ABA209BF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817-3FD6-E12F-E73F-DC85EC1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12719-6A3E-3627-1A24-DC61656B717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 vert="horz" lIns="0" tIns="0" rIns="0" bIns="0" rtlCol="0" anchor="t">
            <a:normAutofit/>
          </a:bodyPr>
          <a:lstStyle/>
          <a:p>
            <a:pPr marL="347345" indent="-347345"/>
            <a:endParaRPr lang="en-US" dirty="0"/>
          </a:p>
          <a:p>
            <a:pPr marL="347345" indent="-347345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3ACB1-E50A-D4BC-6457-016AFD16D47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 vert="horz" lIns="0" tIns="0" rIns="0" bIns="0" rtlCol="0" anchor="t">
            <a:normAutofit/>
          </a:bodyPr>
          <a:lstStyle/>
          <a:p>
            <a:pPr marL="285750" indent="-285750"/>
            <a:r>
              <a:rPr lang="en-US" dirty="0"/>
              <a:t>Deep  Learning Models have better performance with the data compared to the </a:t>
            </a:r>
            <a:r>
              <a:rPr lang="en-US"/>
              <a:t>Traditional models.</a:t>
            </a:r>
            <a:endParaRPr lang="en-US" dirty="0"/>
          </a:p>
          <a:p>
            <a:pPr marL="285750" indent="-285750"/>
            <a:r>
              <a:rPr lang="en-US" dirty="0"/>
              <a:t>We see a better performance of the </a:t>
            </a:r>
            <a:r>
              <a:rPr lang="en-US" dirty="0" err="1"/>
              <a:t>Multihead</a:t>
            </a:r>
            <a:r>
              <a:rPr lang="en-US" dirty="0"/>
              <a:t> </a:t>
            </a:r>
            <a:r>
              <a:rPr lang="en-US" dirty="0" err="1"/>
              <a:t>BiLSTM</a:t>
            </a:r>
            <a:r>
              <a:rPr lang="en-US" dirty="0"/>
              <a:t> Model when compared to the LSTM and </a:t>
            </a:r>
            <a:r>
              <a:rPr lang="en-US" dirty="0" err="1"/>
              <a:t>BiLSTM</a:t>
            </a:r>
            <a:r>
              <a:rPr lang="en-US" dirty="0"/>
              <a:t> Models.</a:t>
            </a:r>
          </a:p>
          <a:p>
            <a:pPr marL="347345" indent="-347345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FF0B9-A5F4-D3C6-4FD7-13426306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CC24DF-FBF0-32DA-DD74-6D567B05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429289"/>
              </p:ext>
            </p:extLst>
          </p:nvPr>
        </p:nvGraphicFramePr>
        <p:xfrm>
          <a:off x="533821" y="2973984"/>
          <a:ext cx="5175250" cy="2501771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2427605">
                  <a:extLst>
                    <a:ext uri="{9D8B030D-6E8A-4147-A177-3AD203B41FA5}">
                      <a16:colId xmlns:a16="http://schemas.microsoft.com/office/drawing/2014/main" val="1548717762"/>
                    </a:ext>
                  </a:extLst>
                </a:gridCol>
                <a:gridCol w="1999615">
                  <a:extLst>
                    <a:ext uri="{9D8B030D-6E8A-4147-A177-3AD203B41FA5}">
                      <a16:colId xmlns:a16="http://schemas.microsoft.com/office/drawing/2014/main" val="3049395527"/>
                    </a:ext>
                  </a:extLst>
                </a:gridCol>
                <a:gridCol w="748030">
                  <a:extLst>
                    <a:ext uri="{9D8B030D-6E8A-4147-A177-3AD203B41FA5}">
                      <a16:colId xmlns:a16="http://schemas.microsoft.com/office/drawing/2014/main" val="3876663810"/>
                    </a:ext>
                  </a:extLst>
                </a:gridCol>
              </a:tblGrid>
              <a:tr h="51876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Root Mean Squared Error (RMSE)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R-Square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889661"/>
                  </a:ext>
                </a:extLst>
              </a:tr>
              <a:tr h="389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Decision Tree Regressor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0.0480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0.866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871270"/>
                  </a:ext>
                </a:extLst>
              </a:tr>
              <a:tr h="389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Gradient Boosting Regressor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0.0321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0.940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40167"/>
                  </a:ext>
                </a:extLst>
              </a:tr>
              <a:tr h="389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LSTM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0.0331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0.936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183355"/>
                  </a:ext>
                </a:extLst>
              </a:tr>
              <a:tr h="389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solidFill>
                            <a:srgbClr val="000B13"/>
                          </a:solidFill>
                          <a:effectLst/>
                        </a:rPr>
                        <a:t>BiLSTM</a:t>
                      </a:r>
                      <a:endParaRPr lang="en-US" sz="1400" dirty="0">
                        <a:solidFill>
                          <a:srgbClr val="000B13"/>
                        </a:solidFill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0.0246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0.965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3306053"/>
                  </a:ext>
                </a:extLst>
              </a:tr>
              <a:tr h="389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err="1">
                          <a:solidFill>
                            <a:srgbClr val="000B13"/>
                          </a:solidFill>
                          <a:effectLst/>
                        </a:rPr>
                        <a:t>Multihead</a:t>
                      </a: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 </a:t>
                      </a:r>
                      <a:r>
                        <a:rPr lang="en-US" sz="1400" err="1">
                          <a:solidFill>
                            <a:srgbClr val="000B13"/>
                          </a:solidFill>
                          <a:effectLst/>
                        </a:rPr>
                        <a:t>BiLSTM</a:t>
                      </a: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 (Best Model)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0.0213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B13"/>
                          </a:solidFill>
                          <a:effectLst/>
                        </a:rPr>
                        <a:t>0.974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068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7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anded">
  <a:themeElements>
    <a:clrScheme name="Health &amp; Fitness">
      <a:dk1>
        <a:srgbClr val="000000"/>
      </a:dk1>
      <a:lt1>
        <a:srgbClr val="FFFFFF"/>
      </a:lt1>
      <a:dk2>
        <a:srgbClr val="002C4C"/>
      </a:dk2>
      <a:lt2>
        <a:srgbClr val="E8E8E8"/>
      </a:lt2>
      <a:accent1>
        <a:srgbClr val="F14D02"/>
      </a:accent1>
      <a:accent2>
        <a:srgbClr val="C7CFCF"/>
      </a:accent2>
      <a:accent3>
        <a:srgbClr val="E8E9E2"/>
      </a:accent3>
      <a:accent4>
        <a:srgbClr val="B8C04F"/>
      </a:accent4>
      <a:accent5>
        <a:srgbClr val="E6E926"/>
      </a:accent5>
      <a:accent6>
        <a:srgbClr val="F4ADE4"/>
      </a:accent6>
      <a:hlink>
        <a:srgbClr val="467886"/>
      </a:hlink>
      <a:folHlink>
        <a:srgbClr val="96607D"/>
      </a:folHlink>
    </a:clrScheme>
    <a:fontScheme name="Custom 26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17271_win32_SD_v6" id="{08382C18-9AD6-4207-BC60-EBE913155443}" vid="{42715180-48F6-4D28-AEBB-3ADC4D3FE9AE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61F2A6-0295-4309-8731-40719902580D}">
  <ds:schemaRefs>
    <ds:schemaRef ds:uri="http://purl.org/dc/elements/1.1/"/>
    <ds:schemaRef ds:uri="230e9df3-be65-4c73-a93b-d1236ebd677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FEADA6-23E9-496C-AC34-A0717D04F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97412-99B0-44AE-A788-E87AE21F1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338</Words>
  <Application>Microsoft Office PowerPoint</Application>
  <PresentationFormat>Widescreen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Branded</vt:lpstr>
      <vt:lpstr>Cloud-Based Time Series Prediction of CPU Load Through Advanced Deep Learning Models</vt:lpstr>
      <vt:lpstr>Research Question </vt:lpstr>
      <vt:lpstr>INTRODUCTION  </vt:lpstr>
      <vt:lpstr>MOTIVATION </vt:lpstr>
      <vt:lpstr>Data collection</vt:lpstr>
      <vt:lpstr>DATA PREPARATION</vt:lpstr>
      <vt:lpstr>DATA PROCESSING</vt:lpstr>
      <vt:lpstr>Model development</vt:lpstr>
      <vt:lpstr>MODEL COMPARISON</vt:lpstr>
      <vt:lpstr>REAL VS PREDICTED VALUES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217</cp:revision>
  <dcterms:created xsi:type="dcterms:W3CDTF">2025-04-24T10:14:08Z</dcterms:created>
  <dcterms:modified xsi:type="dcterms:W3CDTF">2025-04-24T11:05:36Z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