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73" r:id="rId7"/>
    <p:sldId id="272" r:id="rId8"/>
    <p:sldId id="274" r:id="rId9"/>
    <p:sldId id="278" r:id="rId10"/>
    <p:sldId id="276" r:id="rId11"/>
    <p:sldId id="275" r:id="rId12"/>
    <p:sldId id="277" r:id="rId13"/>
    <p:sldId id="279" r:id="rId14"/>
    <p:sldId id="281" r:id="rId15"/>
    <p:sldId id="282" r:id="rId16"/>
    <p:sldId id="280"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p:cViewPr varScale="1">
        <p:scale>
          <a:sx n="88" d="100"/>
          <a:sy n="88" d="100"/>
        </p:scale>
        <p:origin x="482" y="31"/>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5/21/2021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5/21/2021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5/21/2021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Encrypted File System Architecture</a:t>
            </a:r>
          </a:p>
        </p:txBody>
      </p:sp>
      <p:sp>
        <p:nvSpPr>
          <p:cNvPr id="5" name="Subtitle 4"/>
          <p:cNvSpPr>
            <a:spLocks noGrp="1"/>
          </p:cNvSpPr>
          <p:nvPr>
            <p:ph type="subTitle" idx="1"/>
          </p:nvPr>
        </p:nvSpPr>
        <p:spPr/>
        <p:txBody>
          <a:bodyPr>
            <a:normAutofit fontScale="92500" lnSpcReduction="10000"/>
          </a:bodyPr>
          <a:lstStyle/>
          <a:p>
            <a:pPr algn="r"/>
            <a:r>
              <a:rPr lang="en-US" dirty="0"/>
              <a:t>Soham Faldu 19BCI0024</a:t>
            </a:r>
          </a:p>
          <a:p>
            <a:pPr algn="r"/>
            <a:r>
              <a:rPr lang="en-US" dirty="0"/>
              <a:t>Vidhi Moteria 19BCE0525</a:t>
            </a:r>
          </a:p>
          <a:p>
            <a:pPr algn="r"/>
            <a:r>
              <a:rPr lang="en-US" dirty="0"/>
              <a:t>Rashi Maheshwari 19BDS0006</a:t>
            </a:r>
          </a:p>
          <a:p>
            <a:pPr algn="r"/>
            <a:r>
              <a:rPr lang="en-US" dirty="0"/>
              <a:t>Rohan Allen 18BCI0247</a:t>
            </a:r>
          </a:p>
          <a:p>
            <a:pPr algn="r"/>
            <a:r>
              <a:rPr lang="en-US" dirty="0"/>
              <a:t>Phanider Ekdukalla 18BCI0253</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C30-5D7B-447B-8C07-C14A996AC253}"/>
              </a:ext>
            </a:extLst>
          </p:cNvPr>
          <p:cNvSpPr>
            <a:spLocks noGrp="1"/>
          </p:cNvSpPr>
          <p:nvPr>
            <p:ph type="title"/>
          </p:nvPr>
        </p:nvSpPr>
        <p:spPr/>
        <p:txBody>
          <a:bodyPr/>
          <a:lstStyle/>
          <a:p>
            <a:r>
              <a:rPr lang="en-US" dirty="0"/>
              <a:t>Cryptanalysis of the encrypted file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749693-D450-4BC5-A1F3-CAF104E99747}"/>
                  </a:ext>
                </a:extLst>
              </p:cNvPr>
              <p:cNvSpPr>
                <a:spLocks noGrp="1"/>
              </p:cNvSpPr>
              <p:nvPr>
                <p:ph idx="1"/>
              </p:nvPr>
            </p:nvSpPr>
            <p:spPr/>
            <p:txBody>
              <a:bodyPr/>
              <a:lstStyle/>
              <a:p>
                <a:r>
                  <a:rPr lang="en-US" dirty="0"/>
                  <a:t>TwoFish algorithm: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 (256 bit algorithm)</a:t>
                </a:r>
              </a:p>
              <a:p>
                <a:r>
                  <a:rPr lang="en-US" dirty="0"/>
                  <a:t>Rail Fence algorithm: L = length of text, K = possible key, K&lt;L</a:t>
                </a:r>
              </a:p>
              <a:p>
                <a:r>
                  <a:rPr lang="en-US" dirty="0"/>
                  <a:t>Reversing the string will confuse the attacker more. Because even after decrypting rail fence algorithm using brute force method the attacker won’t get any meaningful answer in any possible key.</a:t>
                </a:r>
              </a:p>
              <a:p>
                <a:r>
                  <a:rPr lang="en-US" dirty="0"/>
                  <a:t>Rail fence is weak if the small key size is small. But in large company the text is large.</a:t>
                </a:r>
              </a:p>
              <a:p>
                <a:r>
                  <a:rPr lang="en-US" dirty="0"/>
                  <a:t>Final cryptanalysis: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e>
                    </m:d>
                  </m:oMath>
                </a14:m>
                <a:endParaRPr lang="en-US" dirty="0"/>
              </a:p>
            </p:txBody>
          </p:sp>
        </mc:Choice>
        <mc:Fallback xmlns="">
          <p:sp>
            <p:nvSpPr>
              <p:cNvPr id="3" name="Content Placeholder 2">
                <a:extLst>
                  <a:ext uri="{FF2B5EF4-FFF2-40B4-BE49-F238E27FC236}">
                    <a16:creationId xmlns:a16="http://schemas.microsoft.com/office/drawing/2014/main" id="{77749693-D450-4BC5-A1F3-CAF104E99747}"/>
                  </a:ext>
                </a:extLst>
              </p:cNvPr>
              <p:cNvSpPr>
                <a:spLocks noGrp="1" noRot="1" noChangeAspect="1" noMove="1" noResize="1" noEditPoints="1" noAdjustHandles="1" noChangeArrowheads="1" noChangeShapeType="1" noTextEdit="1"/>
              </p:cNvSpPr>
              <p:nvPr>
                <p:ph idx="1"/>
              </p:nvPr>
            </p:nvSpPr>
            <p:spPr>
              <a:blipFill>
                <a:blip r:embed="rId2"/>
                <a:stretch>
                  <a:fillRect l="-765" t="-1776" r="-882"/>
                </a:stretch>
              </a:blipFill>
            </p:spPr>
            <p:txBody>
              <a:bodyPr/>
              <a:lstStyle/>
              <a:p>
                <a:r>
                  <a:rPr lang="en-US">
                    <a:noFill/>
                  </a:rPr>
                  <a:t> </a:t>
                </a:r>
              </a:p>
            </p:txBody>
          </p:sp>
        </mc:Fallback>
      </mc:AlternateContent>
    </p:spTree>
    <p:extLst>
      <p:ext uri="{BB962C8B-B14F-4D97-AF65-F5344CB8AC3E}">
        <p14:creationId xmlns:p14="http://schemas.microsoft.com/office/powerpoint/2010/main" val="214680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5924-0E9A-40E0-B3AF-ECDCB9FB60B4}"/>
              </a:ext>
            </a:extLst>
          </p:cNvPr>
          <p:cNvSpPr>
            <a:spLocks noGrp="1"/>
          </p:cNvSpPr>
          <p:nvPr>
            <p:ph type="title"/>
          </p:nvPr>
        </p:nvSpPr>
        <p:spPr/>
        <p:txBody>
          <a:bodyPr/>
          <a:lstStyle/>
          <a:p>
            <a:r>
              <a:rPr lang="en-US" dirty="0"/>
              <a:t>Cryptanalysis of the file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9ACFA-8B48-480B-89F6-28510F4C25C2}"/>
                  </a:ext>
                </a:extLst>
              </p:cNvPr>
              <p:cNvSpPr>
                <a:spLocks noGrp="1"/>
              </p:cNvSpPr>
              <p:nvPr>
                <p:ph idx="1"/>
              </p:nvPr>
            </p:nvSpPr>
            <p:spPr>
              <a:xfrm>
                <a:off x="1218883" y="1701796"/>
                <a:ext cx="10360501" cy="4775203"/>
              </a:xfrm>
            </p:spPr>
            <p:txBody>
              <a:bodyPr/>
              <a:lstStyle/>
              <a:p>
                <a:r>
                  <a:rPr lang="en-US" dirty="0"/>
                  <a:t>Our file system is secured using OTP which is shared through SMTP (Simple Mail Transfer Protocol). </a:t>
                </a:r>
              </a:p>
              <a:p>
                <a:r>
                  <a:rPr lang="en-US" dirty="0"/>
                  <a:t>SMTP uses PGP for its security which is not broken till date. </a:t>
                </a:r>
              </a:p>
              <a:p>
                <a:r>
                  <a:rPr lang="en-US" dirty="0"/>
                  <a:t>And PGP is secured using RSA-2048 which is also not broken till date.</a:t>
                </a:r>
              </a:p>
              <a:p>
                <a:r>
                  <a:rPr lang="en-US" dirty="0"/>
                  <a:t>Total Cryptanalysis: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2048</m:t>
                        </m:r>
                      </m:sup>
                    </m:sSup>
                  </m:oMath>
                </a14:m>
                <a:endParaRPr lang="en-US" dirty="0"/>
              </a:p>
              <a:p>
                <a:r>
                  <a:rPr lang="en-US" dirty="0"/>
                  <a:t>For OTP: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62</m:t>
                        </m:r>
                      </m:e>
                      <m:sup>
                        <m:r>
                          <a:rPr lang="en-US" b="0" i="1" smtClean="0">
                            <a:latin typeface="Cambria Math" panose="02040503050406030204" pitchFamily="18" charset="0"/>
                          </a:rPr>
                          <m:t>6</m:t>
                        </m:r>
                      </m:sup>
                    </m:sSup>
                  </m:oMath>
                </a14:m>
                <a:r>
                  <a:rPr lang="en-US" dirty="0"/>
                  <a:t> Possible combinations and only 1 try.</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62</m:t>
                        </m:r>
                      </m:e>
                      <m:sup>
                        <m:r>
                          <a:rPr lang="en-US" i="1">
                            <a:latin typeface="Cambria Math" panose="02040503050406030204" pitchFamily="18" charset="0"/>
                          </a:rPr>
                          <m:t>6</m:t>
                        </m:r>
                      </m:sup>
                    </m:sSup>
                  </m:oMath>
                </a14:m>
                <a:r>
                  <a:rPr lang="en-US" dirty="0"/>
                  <a:t> = </a:t>
                </a:r>
                <a:r>
                  <a:rPr lang="en-US" b="0" i="0" dirty="0">
                    <a:solidFill>
                      <a:srgbClr val="FFFFFF"/>
                    </a:solidFill>
                    <a:effectLst/>
                    <a:latin typeface="arial" panose="020B0604020202020204" pitchFamily="34" charset="0"/>
                  </a:rPr>
                  <a:t> </a:t>
                </a:r>
                <a14:m>
                  <m:oMath xmlns:m="http://schemas.openxmlformats.org/officeDocument/2006/math">
                    <m:r>
                      <a:rPr lang="en-US" b="0" i="1" smtClean="0">
                        <a:solidFill>
                          <a:srgbClr val="FFFFFF"/>
                        </a:solidFill>
                        <a:effectLst/>
                        <a:latin typeface="Cambria Math" panose="02040503050406030204" pitchFamily="18" charset="0"/>
                      </a:rPr>
                      <m:t>1.999</m:t>
                    </m:r>
                    <m:r>
                      <a:rPr lang="en-US" b="0" i="1" smtClean="0">
                        <a:solidFill>
                          <a:srgbClr val="FFFFFF"/>
                        </a:solidFill>
                        <a:effectLst/>
                        <a:latin typeface="Cambria Math" panose="02040503050406030204" pitchFamily="18" charset="0"/>
                        <a:ea typeface="Cambria Math" panose="02040503050406030204" pitchFamily="18" charset="0"/>
                      </a:rPr>
                      <m:t>×</m:t>
                    </m:r>
                    <m:sSup>
                      <m:sSupPr>
                        <m:ctrlPr>
                          <a:rPr lang="en-US" b="0" i="1" smtClean="0">
                            <a:solidFill>
                              <a:srgbClr val="FFFFFF"/>
                            </a:solidFill>
                            <a:effectLst/>
                            <a:latin typeface="Cambria Math" panose="02040503050406030204" pitchFamily="18" charset="0"/>
                            <a:ea typeface="Cambria Math" panose="02040503050406030204" pitchFamily="18" charset="0"/>
                          </a:rPr>
                        </m:ctrlPr>
                      </m:sSupPr>
                      <m:e>
                        <m:r>
                          <a:rPr lang="en-US" b="0" i="1" smtClean="0">
                            <a:solidFill>
                              <a:srgbClr val="FFFFFF"/>
                            </a:solidFill>
                            <a:effectLst/>
                            <a:latin typeface="Cambria Math" panose="02040503050406030204" pitchFamily="18" charset="0"/>
                            <a:ea typeface="Cambria Math" panose="02040503050406030204" pitchFamily="18" charset="0"/>
                          </a:rPr>
                          <m:t>10</m:t>
                        </m:r>
                      </m:e>
                      <m:sup>
                        <m:r>
                          <a:rPr lang="en-US" b="0" i="1" smtClean="0">
                            <a:solidFill>
                              <a:srgbClr val="FFFFFF"/>
                            </a:solidFill>
                            <a:effectLst/>
                            <a:latin typeface="Cambria Math" panose="02040503050406030204" pitchFamily="18" charset="0"/>
                            <a:ea typeface="Cambria Math" panose="02040503050406030204" pitchFamily="18" charset="0"/>
                          </a:rPr>
                          <m:t>13</m:t>
                        </m:r>
                      </m:sup>
                    </m:sSup>
                    <m:r>
                      <a:rPr lang="en-US" b="0" i="1" smtClean="0">
                        <a:solidFill>
                          <a:srgbClr val="FFFFFF"/>
                        </a:solidFill>
                        <a:effectLst/>
                        <a:latin typeface="Cambria Math" panose="02040503050406030204" pitchFamily="18" charset="0"/>
                        <a:ea typeface="Cambria Math" panose="02040503050406030204" pitchFamily="18" charset="0"/>
                      </a:rPr>
                      <m:t> </m:t>
                    </m:r>
                  </m:oMath>
                </a14:m>
                <a:endParaRPr lang="en-US" b="0" i="0" baseline="30000" dirty="0">
                  <a:solidFill>
                    <a:srgbClr val="FFFFFF"/>
                  </a:solidFill>
                  <a:effectLst/>
                  <a:latin typeface="arial" panose="020B0604020202020204" pitchFamily="34"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109ACFA-8B48-480B-89F6-28510F4C25C2}"/>
                  </a:ext>
                </a:extLst>
              </p:cNvPr>
              <p:cNvSpPr>
                <a:spLocks noGrp="1" noRot="1" noChangeAspect="1" noMove="1" noResize="1" noEditPoints="1" noAdjustHandles="1" noChangeArrowheads="1" noChangeShapeType="1" noTextEdit="1"/>
              </p:cNvSpPr>
              <p:nvPr>
                <p:ph idx="1"/>
              </p:nvPr>
            </p:nvSpPr>
            <p:spPr>
              <a:xfrm>
                <a:off x="1218883" y="1701796"/>
                <a:ext cx="10360501" cy="4775203"/>
              </a:xfrm>
              <a:blipFill>
                <a:blip r:embed="rId2"/>
                <a:stretch>
                  <a:fillRect l="-765" t="-1788"/>
                </a:stretch>
              </a:blipFill>
            </p:spPr>
            <p:txBody>
              <a:bodyPr/>
              <a:lstStyle/>
              <a:p>
                <a:r>
                  <a:rPr lang="en-US">
                    <a:noFill/>
                  </a:rPr>
                  <a:t> </a:t>
                </a:r>
              </a:p>
            </p:txBody>
          </p:sp>
        </mc:Fallback>
      </mc:AlternateContent>
    </p:spTree>
    <p:extLst>
      <p:ext uri="{BB962C8B-B14F-4D97-AF65-F5344CB8AC3E}">
        <p14:creationId xmlns:p14="http://schemas.microsoft.com/office/powerpoint/2010/main" val="86346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F76F-7B12-48E7-BBCE-D73C70E1223E}"/>
              </a:ext>
            </a:extLst>
          </p:cNvPr>
          <p:cNvSpPr>
            <a:spLocks noGrp="1"/>
          </p:cNvSpPr>
          <p:nvPr>
            <p:ph type="title"/>
          </p:nvPr>
        </p:nvSpPr>
        <p:spPr/>
        <p:txBody>
          <a:bodyPr/>
          <a:lstStyle/>
          <a:p>
            <a:r>
              <a:rPr lang="en-US" dirty="0"/>
              <a:t>Result and Observations</a:t>
            </a:r>
          </a:p>
        </p:txBody>
      </p:sp>
      <p:graphicFrame>
        <p:nvGraphicFramePr>
          <p:cNvPr id="6" name="Table 6">
            <a:extLst>
              <a:ext uri="{FF2B5EF4-FFF2-40B4-BE49-F238E27FC236}">
                <a16:creationId xmlns:a16="http://schemas.microsoft.com/office/drawing/2014/main" id="{54EA95AC-B21D-4980-BD34-6151C8FADB59}"/>
              </a:ext>
            </a:extLst>
          </p:cNvPr>
          <p:cNvGraphicFramePr>
            <a:graphicFrameLocks noGrp="1"/>
          </p:cNvGraphicFramePr>
          <p:nvPr>
            <p:extLst>
              <p:ext uri="{D42A27DB-BD31-4B8C-83A1-F6EECF244321}">
                <p14:modId xmlns:p14="http://schemas.microsoft.com/office/powerpoint/2010/main" val="330226342"/>
              </p:ext>
            </p:extLst>
          </p:nvPr>
        </p:nvGraphicFramePr>
        <p:xfrm>
          <a:off x="2551112" y="1905000"/>
          <a:ext cx="7086600" cy="3962401"/>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4166315417"/>
                    </a:ext>
                  </a:extLst>
                </a:gridCol>
                <a:gridCol w="3543300">
                  <a:extLst>
                    <a:ext uri="{9D8B030D-6E8A-4147-A177-3AD203B41FA5}">
                      <a16:colId xmlns:a16="http://schemas.microsoft.com/office/drawing/2014/main" val="1046285897"/>
                    </a:ext>
                  </a:extLst>
                </a:gridCol>
              </a:tblGrid>
              <a:tr h="1155031">
                <a:tc>
                  <a:txBody>
                    <a:bodyPr/>
                    <a:lstStyle/>
                    <a:p>
                      <a:pPr algn="ctr"/>
                      <a:r>
                        <a:rPr lang="en-US" dirty="0"/>
                        <a:t>No of Words</a:t>
                      </a:r>
                    </a:p>
                  </a:txBody>
                  <a:tcPr anchor="ctr"/>
                </a:tc>
                <a:tc>
                  <a:txBody>
                    <a:bodyPr/>
                    <a:lstStyle/>
                    <a:p>
                      <a:pPr algn="ctr"/>
                      <a:r>
                        <a:rPr lang="en-US" dirty="0"/>
                        <a:t>Decryption Time </a:t>
                      </a:r>
                    </a:p>
                    <a:p>
                      <a:pPr algn="ctr"/>
                      <a:r>
                        <a:rPr lang="en-US" dirty="0"/>
                        <a:t>(in seconds)</a:t>
                      </a:r>
                    </a:p>
                  </a:txBody>
                  <a:tcPr anchor="ctr"/>
                </a:tc>
                <a:extLst>
                  <a:ext uri="{0D108BD9-81ED-4DB2-BD59-A6C34878D82A}">
                    <a16:rowId xmlns:a16="http://schemas.microsoft.com/office/drawing/2014/main" val="1274890890"/>
                  </a:ext>
                </a:extLst>
              </a:tr>
              <a:tr h="935790">
                <a:tc>
                  <a:txBody>
                    <a:bodyPr/>
                    <a:lstStyle/>
                    <a:p>
                      <a:pPr algn="ctr"/>
                      <a:r>
                        <a:rPr lang="en-US" dirty="0"/>
                        <a:t>1000</a:t>
                      </a:r>
                    </a:p>
                  </a:txBody>
                  <a:tcPr anchor="ctr"/>
                </a:tc>
                <a:tc>
                  <a:txBody>
                    <a:bodyPr/>
                    <a:lstStyle/>
                    <a:p>
                      <a:pPr algn="ctr"/>
                      <a:r>
                        <a:rPr lang="en-US" dirty="0"/>
                        <a:t>0.0987</a:t>
                      </a:r>
                    </a:p>
                  </a:txBody>
                  <a:tcPr anchor="ctr"/>
                </a:tc>
                <a:extLst>
                  <a:ext uri="{0D108BD9-81ED-4DB2-BD59-A6C34878D82A}">
                    <a16:rowId xmlns:a16="http://schemas.microsoft.com/office/drawing/2014/main" val="4178360476"/>
                  </a:ext>
                </a:extLst>
              </a:tr>
              <a:tr h="935790">
                <a:tc>
                  <a:txBody>
                    <a:bodyPr/>
                    <a:lstStyle/>
                    <a:p>
                      <a:pPr algn="ctr"/>
                      <a:r>
                        <a:rPr lang="en-US" dirty="0"/>
                        <a:t>10000</a:t>
                      </a:r>
                    </a:p>
                  </a:txBody>
                  <a:tcPr anchor="ctr"/>
                </a:tc>
                <a:tc>
                  <a:txBody>
                    <a:bodyPr/>
                    <a:lstStyle/>
                    <a:p>
                      <a:pPr algn="ctr"/>
                      <a:r>
                        <a:rPr lang="en-US" dirty="0"/>
                        <a:t>0.689</a:t>
                      </a:r>
                    </a:p>
                  </a:txBody>
                  <a:tcPr anchor="ctr"/>
                </a:tc>
                <a:extLst>
                  <a:ext uri="{0D108BD9-81ED-4DB2-BD59-A6C34878D82A}">
                    <a16:rowId xmlns:a16="http://schemas.microsoft.com/office/drawing/2014/main" val="1610422493"/>
                  </a:ext>
                </a:extLst>
              </a:tr>
              <a:tr h="935790">
                <a:tc>
                  <a:txBody>
                    <a:bodyPr/>
                    <a:lstStyle/>
                    <a:p>
                      <a:pPr algn="ctr"/>
                      <a:r>
                        <a:rPr lang="en-US" dirty="0"/>
                        <a:t>100000</a:t>
                      </a:r>
                    </a:p>
                  </a:txBody>
                  <a:tcPr anchor="ctr"/>
                </a:tc>
                <a:tc>
                  <a:txBody>
                    <a:bodyPr/>
                    <a:lstStyle/>
                    <a:p>
                      <a:pPr algn="ctr"/>
                      <a:r>
                        <a:rPr lang="en-US" dirty="0"/>
                        <a:t>4.729</a:t>
                      </a:r>
                    </a:p>
                  </a:txBody>
                  <a:tcPr anchor="ctr"/>
                </a:tc>
                <a:extLst>
                  <a:ext uri="{0D108BD9-81ED-4DB2-BD59-A6C34878D82A}">
                    <a16:rowId xmlns:a16="http://schemas.microsoft.com/office/drawing/2014/main" val="3097977612"/>
                  </a:ext>
                </a:extLst>
              </a:tr>
            </a:tbl>
          </a:graphicData>
        </a:graphic>
      </p:graphicFrame>
    </p:spTree>
    <p:extLst>
      <p:ext uri="{BB962C8B-B14F-4D97-AF65-F5344CB8AC3E}">
        <p14:creationId xmlns:p14="http://schemas.microsoft.com/office/powerpoint/2010/main" val="217284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BDA1-A4BE-437D-B598-7A456CD26E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079D5E6-2C5A-4102-887F-08DF5741B4AE}"/>
              </a:ext>
            </a:extLst>
          </p:cNvPr>
          <p:cNvSpPr>
            <a:spLocks noGrp="1"/>
          </p:cNvSpPr>
          <p:nvPr>
            <p:ph idx="1"/>
          </p:nvPr>
        </p:nvSpPr>
        <p:spPr/>
        <p:txBody>
          <a:bodyPr/>
          <a:lstStyle/>
          <a:p>
            <a:r>
              <a:rPr lang="en-US" dirty="0"/>
              <a:t>We have formed a extensible file system which uses OTP to protect the file from false use from inside the system. </a:t>
            </a:r>
          </a:p>
          <a:p>
            <a:r>
              <a:rPr lang="en-US" dirty="0"/>
              <a:t>And using twofish and other traditional methods we are encrypting the file to preventing the attacker from using the information from other the system where the file is stored.</a:t>
            </a:r>
          </a:p>
          <a:p>
            <a:r>
              <a:rPr lang="en-US" dirty="0"/>
              <a:t>Accomplishing the problem, speed with security!</a:t>
            </a:r>
          </a:p>
        </p:txBody>
      </p:sp>
    </p:spTree>
    <p:extLst>
      <p:ext uri="{BB962C8B-B14F-4D97-AF65-F5344CB8AC3E}">
        <p14:creationId xmlns:p14="http://schemas.microsoft.com/office/powerpoint/2010/main" val="406676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lstStyle/>
          <a:p>
            <a:pPr marL="0" indent="0">
              <a:buNone/>
            </a:pPr>
            <a:r>
              <a:rPr lang="en-US" dirty="0"/>
              <a:t>Increasing thefts of sensitive data owned by individuals and organizations call for an integrated solution to the problem of storage security. Most existing systems are designed for personal use and do not address the unique demands of enterprise environments. An enterprise-class encrypting file system must take a cohesive approach towards solving the issues associated with data security in organizations.  </a:t>
            </a:r>
          </a:p>
          <a:p>
            <a:pPr marL="0" indent="0">
              <a:buNone/>
            </a:pPr>
            <a:r>
              <a:rPr lang="en-US" dirty="0"/>
              <a:t>Developing a high security and good speed solution for the problem. Using some of the fastest algorithms like twofish for encryption.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5D93-E6F0-452D-8F28-1A6AE8C7B39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3261498-2855-40B2-B116-08CD66A78C70}"/>
              </a:ext>
            </a:extLst>
          </p:cNvPr>
          <p:cNvSpPr>
            <a:spLocks noGrp="1"/>
          </p:cNvSpPr>
          <p:nvPr>
            <p:ph idx="1"/>
          </p:nvPr>
        </p:nvSpPr>
        <p:spPr/>
        <p:txBody>
          <a:bodyPr/>
          <a:lstStyle/>
          <a:p>
            <a:pPr marL="0" indent="0">
              <a:buNone/>
            </a:pPr>
            <a:r>
              <a:rPr lang="en-US" dirty="0"/>
              <a:t>Developing an encrypted file system that is both secure and fast. Looking over the issue of time complexity with cryptanalysis. The architecture would be for organizational use for large companies. We are going to use some of the fastest encryption algorithm for  securing the architecture. Encrypting files of organization so that if the opponent party tries to hack and take the file he/she won’t be able to encrypt it.</a:t>
            </a:r>
          </a:p>
          <a:p>
            <a:endParaRPr lang="en-US" dirty="0"/>
          </a:p>
        </p:txBody>
      </p:sp>
    </p:spTree>
    <p:extLst>
      <p:ext uri="{BB962C8B-B14F-4D97-AF65-F5344CB8AC3E}">
        <p14:creationId xmlns:p14="http://schemas.microsoft.com/office/powerpoint/2010/main" val="320563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9F0B-CF66-40AD-9F0C-35926D50BDEB}"/>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C89DB542-FAEA-4E3B-A79C-66A43326BBD4}"/>
              </a:ext>
            </a:extLst>
          </p:cNvPr>
          <p:cNvSpPr>
            <a:spLocks noGrp="1"/>
          </p:cNvSpPr>
          <p:nvPr>
            <p:ph idx="1"/>
          </p:nvPr>
        </p:nvSpPr>
        <p:spPr/>
        <p:txBody>
          <a:bodyPr/>
          <a:lstStyle/>
          <a:p>
            <a:r>
              <a:rPr lang="en-US" dirty="0"/>
              <a:t>A 3-nary enterprise system which extensible to n-nary system.</a:t>
            </a:r>
          </a:p>
          <a:p>
            <a:r>
              <a:rPr lang="en-US" dirty="0"/>
              <a:t> Used Twofish algorithm (fastest symmetric algorithm known).</a:t>
            </a:r>
          </a:p>
          <a:p>
            <a:r>
              <a:rPr lang="en-US" dirty="0"/>
              <a:t>For high security, using OTP protected file so that either the employee who have written it or the head of the employee can read it.</a:t>
            </a:r>
          </a:p>
          <a:p>
            <a:r>
              <a:rPr lang="en-US" dirty="0"/>
              <a:t>Using some fast traditional cryptographic algorithm during the input to increase security with out loss of speed.</a:t>
            </a:r>
          </a:p>
        </p:txBody>
      </p:sp>
    </p:spTree>
    <p:extLst>
      <p:ext uri="{BB962C8B-B14F-4D97-AF65-F5344CB8AC3E}">
        <p14:creationId xmlns:p14="http://schemas.microsoft.com/office/powerpoint/2010/main" val="111039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4D0D-F5B4-4846-A0B3-A8F0A353B639}"/>
              </a:ext>
            </a:extLst>
          </p:cNvPr>
          <p:cNvSpPr>
            <a:spLocks noGrp="1"/>
          </p:cNvSpPr>
          <p:nvPr>
            <p:ph type="title"/>
          </p:nvPr>
        </p:nvSpPr>
        <p:spPr/>
        <p:txBody>
          <a:bodyPr/>
          <a:lstStyle/>
          <a:p>
            <a:r>
              <a:rPr lang="en-US" dirty="0"/>
              <a:t>System Design</a:t>
            </a:r>
          </a:p>
        </p:txBody>
      </p:sp>
      <p:pic>
        <p:nvPicPr>
          <p:cNvPr id="5" name="Content Placeholder 4">
            <a:extLst>
              <a:ext uri="{FF2B5EF4-FFF2-40B4-BE49-F238E27FC236}">
                <a16:creationId xmlns:a16="http://schemas.microsoft.com/office/drawing/2014/main" id="{BA46971D-C34D-4CFB-9290-943890B5CEAE}"/>
              </a:ext>
            </a:extLst>
          </p:cNvPr>
          <p:cNvPicPr>
            <a:picLocks noGrp="1" noChangeAspect="1"/>
          </p:cNvPicPr>
          <p:nvPr>
            <p:ph idx="1"/>
          </p:nvPr>
        </p:nvPicPr>
        <p:blipFill>
          <a:blip r:embed="rId2"/>
          <a:stretch>
            <a:fillRect/>
          </a:stretch>
        </p:blipFill>
        <p:spPr>
          <a:xfrm>
            <a:off x="1219200" y="1793305"/>
            <a:ext cx="10360025" cy="4279453"/>
          </a:xfrm>
        </p:spPr>
      </p:pic>
    </p:spTree>
    <p:extLst>
      <p:ext uri="{BB962C8B-B14F-4D97-AF65-F5344CB8AC3E}">
        <p14:creationId xmlns:p14="http://schemas.microsoft.com/office/powerpoint/2010/main" val="179821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FC84-DB70-4B39-827A-2605857BBC48}"/>
              </a:ext>
            </a:extLst>
          </p:cNvPr>
          <p:cNvSpPr>
            <a:spLocks noGrp="1"/>
          </p:cNvSpPr>
          <p:nvPr>
            <p:ph type="title"/>
          </p:nvPr>
        </p:nvSpPr>
        <p:spPr/>
        <p:txBody>
          <a:bodyPr/>
          <a:lstStyle/>
          <a:p>
            <a:r>
              <a:rPr lang="en-US" dirty="0"/>
              <a:t>File System Hierarchy </a:t>
            </a:r>
          </a:p>
        </p:txBody>
      </p:sp>
      <p:pic>
        <p:nvPicPr>
          <p:cNvPr id="7" name="Content Placeholder 6">
            <a:extLst>
              <a:ext uri="{FF2B5EF4-FFF2-40B4-BE49-F238E27FC236}">
                <a16:creationId xmlns:a16="http://schemas.microsoft.com/office/drawing/2014/main" id="{D132DA07-F1FF-4C8D-B38D-376874464C48}"/>
              </a:ext>
            </a:extLst>
          </p:cNvPr>
          <p:cNvPicPr>
            <a:picLocks noGrp="1" noChangeAspect="1"/>
          </p:cNvPicPr>
          <p:nvPr>
            <p:ph idx="1"/>
          </p:nvPr>
        </p:nvPicPr>
        <p:blipFill>
          <a:blip r:embed="rId2"/>
          <a:stretch>
            <a:fillRect/>
          </a:stretch>
        </p:blipFill>
        <p:spPr>
          <a:xfrm>
            <a:off x="1805981" y="1701800"/>
            <a:ext cx="9186462" cy="4462463"/>
          </a:xfrm>
        </p:spPr>
      </p:pic>
    </p:spTree>
    <p:extLst>
      <p:ext uri="{BB962C8B-B14F-4D97-AF65-F5344CB8AC3E}">
        <p14:creationId xmlns:p14="http://schemas.microsoft.com/office/powerpoint/2010/main" val="115832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5AD07C-F74A-4319-9CF4-4E9FCB2831A2}"/>
              </a:ext>
            </a:extLst>
          </p:cNvPr>
          <p:cNvSpPr>
            <a:spLocks noGrp="1"/>
          </p:cNvSpPr>
          <p:nvPr>
            <p:ph type="title"/>
          </p:nvPr>
        </p:nvSpPr>
        <p:spPr/>
        <p:txBody>
          <a:bodyPr/>
          <a:lstStyle/>
          <a:p>
            <a:r>
              <a:rPr lang="en-US" dirty="0"/>
              <a:t>C1 Encryption Process </a:t>
            </a:r>
          </a:p>
        </p:txBody>
      </p:sp>
      <p:pic>
        <p:nvPicPr>
          <p:cNvPr id="8" name="Content Placeholder 7">
            <a:extLst>
              <a:ext uri="{FF2B5EF4-FFF2-40B4-BE49-F238E27FC236}">
                <a16:creationId xmlns:a16="http://schemas.microsoft.com/office/drawing/2014/main" id="{34A0F99B-6440-453B-84A9-E9EB87A82D1E}"/>
              </a:ext>
            </a:extLst>
          </p:cNvPr>
          <p:cNvPicPr>
            <a:picLocks noGrp="1" noChangeAspect="1"/>
          </p:cNvPicPr>
          <p:nvPr>
            <p:ph sz="half" idx="1"/>
          </p:nvPr>
        </p:nvPicPr>
        <p:blipFill>
          <a:blip r:embed="rId2"/>
          <a:stretch>
            <a:fillRect/>
          </a:stretch>
        </p:blipFill>
        <p:spPr>
          <a:xfrm>
            <a:off x="1219200" y="3349230"/>
            <a:ext cx="5078413" cy="1180303"/>
          </a:xfrm>
        </p:spPr>
      </p:pic>
      <p:sp>
        <p:nvSpPr>
          <p:cNvPr id="6" name="Content Placeholder 5">
            <a:extLst>
              <a:ext uri="{FF2B5EF4-FFF2-40B4-BE49-F238E27FC236}">
                <a16:creationId xmlns:a16="http://schemas.microsoft.com/office/drawing/2014/main" id="{1399B0C6-1663-4ACE-B99B-D8AE1EC96FC0}"/>
              </a:ext>
            </a:extLst>
          </p:cNvPr>
          <p:cNvSpPr>
            <a:spLocks noGrp="1"/>
          </p:cNvSpPr>
          <p:nvPr>
            <p:ph sz="half" idx="2"/>
          </p:nvPr>
        </p:nvSpPr>
        <p:spPr/>
        <p:txBody>
          <a:bodyPr/>
          <a:lstStyle/>
          <a:p>
            <a:r>
              <a:rPr lang="en-US" dirty="0"/>
              <a:t>The inputted string will be first be reversed.</a:t>
            </a:r>
          </a:p>
          <a:p>
            <a:r>
              <a:rPr lang="en-US" dirty="0"/>
              <a:t>Then we will use the basic rail fence cipher to misplace the letters.</a:t>
            </a:r>
          </a:p>
          <a:p>
            <a:r>
              <a:rPr lang="en-US" dirty="0"/>
              <a:t>This small process will increase our security without compromising speed of the process.</a:t>
            </a:r>
          </a:p>
        </p:txBody>
      </p:sp>
    </p:spTree>
    <p:extLst>
      <p:ext uri="{BB962C8B-B14F-4D97-AF65-F5344CB8AC3E}">
        <p14:creationId xmlns:p14="http://schemas.microsoft.com/office/powerpoint/2010/main" val="279166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6A55-A91C-40A2-8861-4024A423BF85}"/>
              </a:ext>
            </a:extLst>
          </p:cNvPr>
          <p:cNvSpPr>
            <a:spLocks noGrp="1"/>
          </p:cNvSpPr>
          <p:nvPr>
            <p:ph type="title"/>
          </p:nvPr>
        </p:nvSpPr>
        <p:spPr>
          <a:xfrm>
            <a:off x="1293812" y="153965"/>
            <a:ext cx="10360501" cy="1041400"/>
          </a:xfrm>
        </p:spPr>
        <p:txBody>
          <a:bodyPr/>
          <a:lstStyle/>
          <a:p>
            <a:r>
              <a:rPr lang="en-US" dirty="0"/>
              <a:t>Why TwoFish Algorithm?</a:t>
            </a:r>
          </a:p>
        </p:txBody>
      </p:sp>
      <p:sp>
        <p:nvSpPr>
          <p:cNvPr id="9" name="Content Placeholder 8">
            <a:extLst>
              <a:ext uri="{FF2B5EF4-FFF2-40B4-BE49-F238E27FC236}">
                <a16:creationId xmlns:a16="http://schemas.microsoft.com/office/drawing/2014/main" id="{A0424DC7-E5DE-4B97-B1A8-555C4EB06ABF}"/>
              </a:ext>
            </a:extLst>
          </p:cNvPr>
          <p:cNvSpPr>
            <a:spLocks noGrp="1"/>
          </p:cNvSpPr>
          <p:nvPr>
            <p:ph sz="half" idx="2"/>
          </p:nvPr>
        </p:nvSpPr>
        <p:spPr/>
        <p:txBody>
          <a:bodyPr/>
          <a:lstStyle/>
          <a:p>
            <a:r>
              <a:rPr lang="en-US" dirty="0"/>
              <a:t>Advantages:</a:t>
            </a:r>
          </a:p>
          <a:p>
            <a:pPr marL="0" indent="0">
              <a:buNone/>
            </a:pPr>
            <a:r>
              <a:rPr lang="en-US" dirty="0"/>
              <a:t>No weak keys</a:t>
            </a:r>
          </a:p>
          <a:p>
            <a:pPr marL="0" indent="0">
              <a:buNone/>
            </a:pPr>
            <a:r>
              <a:rPr lang="en-US" dirty="0"/>
              <a:t>Efficiency</a:t>
            </a:r>
          </a:p>
          <a:p>
            <a:pPr marL="0" indent="0">
              <a:buNone/>
            </a:pPr>
            <a:r>
              <a:rPr lang="en-US" dirty="0"/>
              <a:t>Flexible design</a:t>
            </a:r>
          </a:p>
          <a:p>
            <a:pPr marL="0" indent="0">
              <a:buNone/>
            </a:pPr>
            <a:r>
              <a:rPr lang="en-US" dirty="0"/>
              <a:t>Fastest algorithm </a:t>
            </a:r>
          </a:p>
          <a:p>
            <a:pPr marL="0" indent="0">
              <a:buNone/>
            </a:pPr>
            <a:endParaRPr lang="en-US" dirty="0"/>
          </a:p>
        </p:txBody>
      </p:sp>
      <p:sp>
        <p:nvSpPr>
          <p:cNvPr id="4" name="Content Placeholder 3">
            <a:extLst>
              <a:ext uri="{FF2B5EF4-FFF2-40B4-BE49-F238E27FC236}">
                <a16:creationId xmlns:a16="http://schemas.microsoft.com/office/drawing/2014/main" id="{BF40CA3A-4566-4B06-AE29-AF63EB98F886}"/>
              </a:ext>
            </a:extLst>
          </p:cNvPr>
          <p:cNvSpPr>
            <a:spLocks noGrp="1"/>
          </p:cNvSpPr>
          <p:nvPr>
            <p:ph sz="half" idx="1"/>
          </p:nvPr>
        </p:nvSpPr>
        <p:spPr/>
        <p:txBody>
          <a:bodyPr/>
          <a:lstStyle/>
          <a:p>
            <a:r>
              <a:rPr lang="en-US" dirty="0"/>
              <a:t>Details:</a:t>
            </a:r>
          </a:p>
          <a:p>
            <a:pPr marL="0" indent="0">
              <a:buNone/>
            </a:pPr>
            <a:r>
              <a:rPr lang="en-US" dirty="0"/>
              <a:t>128-bit symmetric cipher</a:t>
            </a:r>
          </a:p>
          <a:p>
            <a:pPr marL="0" indent="0">
              <a:buNone/>
            </a:pPr>
            <a:r>
              <a:rPr lang="en-US" dirty="0"/>
              <a:t>Variable key lengths of 128-192 &amp; 256</a:t>
            </a:r>
          </a:p>
          <a:p>
            <a:pPr marL="0" indent="0">
              <a:buNone/>
            </a:pPr>
            <a:r>
              <a:rPr lang="en-US" dirty="0"/>
              <a:t>16 rounds</a:t>
            </a:r>
          </a:p>
          <a:p>
            <a:pPr marL="0" indent="0">
              <a:buNone/>
            </a:pPr>
            <a:r>
              <a:rPr lang="en-US" dirty="0"/>
              <a:t>Feistel network</a:t>
            </a:r>
          </a:p>
          <a:p>
            <a:pPr marL="0" indent="0">
              <a:buNone/>
            </a:pPr>
            <a:endParaRPr lang="en-US" dirty="0"/>
          </a:p>
        </p:txBody>
      </p:sp>
      <p:sp>
        <p:nvSpPr>
          <p:cNvPr id="10" name="TextBox 9">
            <a:extLst>
              <a:ext uri="{FF2B5EF4-FFF2-40B4-BE49-F238E27FC236}">
                <a16:creationId xmlns:a16="http://schemas.microsoft.com/office/drawing/2014/main" id="{90F326F1-C4DD-47C0-A157-051F7EE9C2CA}"/>
              </a:ext>
            </a:extLst>
          </p:cNvPr>
          <p:cNvSpPr txBox="1"/>
          <p:nvPr/>
        </p:nvSpPr>
        <p:spPr>
          <a:xfrm>
            <a:off x="1218883" y="5151120"/>
            <a:ext cx="10360500" cy="1200329"/>
          </a:xfrm>
          <a:prstGeom prst="rect">
            <a:avLst/>
          </a:prstGeom>
          <a:noFill/>
        </p:spPr>
        <p:txBody>
          <a:bodyPr wrap="square">
            <a:spAutoFit/>
          </a:bodyPr>
          <a:lstStyle/>
          <a:p>
            <a:r>
              <a:rPr lang="en-US" dirty="0">
                <a:latin typeface="Arial" panose="020B0604020202020204" pitchFamily="34" charset="0"/>
              </a:rPr>
              <a:t>Bruce Schneier:</a:t>
            </a:r>
          </a:p>
          <a:p>
            <a:r>
              <a:rPr lang="en-US" dirty="0">
                <a:latin typeface="Arial" panose="020B0604020202020204" pitchFamily="34" charset="0"/>
              </a:rPr>
              <a:t>“</a:t>
            </a:r>
            <a:r>
              <a:rPr lang="en-US" b="0" i="0" dirty="0">
                <a:effectLst/>
                <a:latin typeface="Arial" panose="020B0604020202020204" pitchFamily="34" charset="0"/>
              </a:rPr>
              <a:t>But even from a theoretical perspective, Twofish isn't even remotely broken.”</a:t>
            </a:r>
            <a:endParaRPr lang="en-US" dirty="0"/>
          </a:p>
        </p:txBody>
      </p:sp>
    </p:spTree>
    <p:extLst>
      <p:ext uri="{BB962C8B-B14F-4D97-AF65-F5344CB8AC3E}">
        <p14:creationId xmlns:p14="http://schemas.microsoft.com/office/powerpoint/2010/main" val="36091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3486-C6EC-449F-8F44-73A0EDAA2F51}"/>
              </a:ext>
            </a:extLst>
          </p:cNvPr>
          <p:cNvSpPr>
            <a:spLocks noGrp="1"/>
          </p:cNvSpPr>
          <p:nvPr>
            <p:ph type="title"/>
          </p:nvPr>
        </p:nvSpPr>
        <p:spPr/>
        <p:txBody>
          <a:bodyPr/>
          <a:lstStyle/>
          <a:p>
            <a:r>
              <a:rPr lang="en-US" dirty="0"/>
              <a:t>Justification for using TwoFish</a:t>
            </a:r>
          </a:p>
        </p:txBody>
      </p:sp>
      <p:pic>
        <p:nvPicPr>
          <p:cNvPr id="6" name="Content Placeholder 5">
            <a:extLst>
              <a:ext uri="{FF2B5EF4-FFF2-40B4-BE49-F238E27FC236}">
                <a16:creationId xmlns:a16="http://schemas.microsoft.com/office/drawing/2014/main" id="{03F18534-34E5-436F-B684-3D6D6B9008EB}"/>
              </a:ext>
            </a:extLst>
          </p:cNvPr>
          <p:cNvPicPr>
            <a:picLocks noGrp="1" noChangeAspect="1"/>
          </p:cNvPicPr>
          <p:nvPr>
            <p:ph sz="half" idx="1"/>
          </p:nvPr>
        </p:nvPicPr>
        <p:blipFill rotWithShape="1">
          <a:blip r:embed="rId2"/>
          <a:srcRect b="1536"/>
          <a:stretch/>
        </p:blipFill>
        <p:spPr>
          <a:xfrm>
            <a:off x="1227768" y="2507543"/>
            <a:ext cx="4999237" cy="2863676"/>
          </a:xfrm>
        </p:spPr>
      </p:pic>
      <p:pic>
        <p:nvPicPr>
          <p:cNvPr id="8" name="Content Placeholder 7">
            <a:extLst>
              <a:ext uri="{FF2B5EF4-FFF2-40B4-BE49-F238E27FC236}">
                <a16:creationId xmlns:a16="http://schemas.microsoft.com/office/drawing/2014/main" id="{2A67708E-ECC9-4C42-B16A-819F1F6319EE}"/>
              </a:ext>
            </a:extLst>
          </p:cNvPr>
          <p:cNvPicPr>
            <a:picLocks noGrp="1" noChangeAspect="1"/>
          </p:cNvPicPr>
          <p:nvPr>
            <p:ph sz="half" idx="2"/>
          </p:nvPr>
        </p:nvPicPr>
        <p:blipFill>
          <a:blip r:embed="rId3"/>
          <a:stretch>
            <a:fillRect/>
          </a:stretch>
        </p:blipFill>
        <p:spPr>
          <a:xfrm>
            <a:off x="6500813" y="2507543"/>
            <a:ext cx="5078412" cy="2863676"/>
          </a:xfrm>
        </p:spPr>
      </p:pic>
    </p:spTree>
    <p:extLst>
      <p:ext uri="{BB962C8B-B14F-4D97-AF65-F5344CB8AC3E}">
        <p14:creationId xmlns:p14="http://schemas.microsoft.com/office/powerpoint/2010/main" val="286645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188</TotalTime>
  <Words>586</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vt:lpstr>
      <vt:lpstr>Calibri</vt:lpstr>
      <vt:lpstr>Cambria Math</vt:lpstr>
      <vt:lpstr>Tech 16x9</vt:lpstr>
      <vt:lpstr>Encrypted File System Architecture</vt:lpstr>
      <vt:lpstr>Abstract</vt:lpstr>
      <vt:lpstr>Problem Statement</vt:lpstr>
      <vt:lpstr>Proposed System</vt:lpstr>
      <vt:lpstr>System Design</vt:lpstr>
      <vt:lpstr>File System Hierarchy </vt:lpstr>
      <vt:lpstr>C1 Encryption Process </vt:lpstr>
      <vt:lpstr>Why TwoFish Algorithm?</vt:lpstr>
      <vt:lpstr>Justification for using TwoFish</vt:lpstr>
      <vt:lpstr>Cryptanalysis of the encrypted file </vt:lpstr>
      <vt:lpstr>Cryptanalysis of the file system</vt:lpstr>
      <vt:lpstr>Result and 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Soham Faldu</dc:creator>
  <cp:lastModifiedBy>Soham Faldu</cp:lastModifiedBy>
  <cp:revision>22</cp:revision>
  <dcterms:created xsi:type="dcterms:W3CDTF">2021-05-18T11:55:06Z</dcterms:created>
  <dcterms:modified xsi:type="dcterms:W3CDTF">2021-05-21T03:10:59Z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