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0" r:id="rId4"/>
    <p:sldId id="258" r:id="rId5"/>
    <p:sldId id="259" r:id="rId6"/>
    <p:sldId id="260" r:id="rId7"/>
    <p:sldId id="261" r:id="rId8"/>
    <p:sldId id="262" r:id="rId9"/>
    <p:sldId id="263" r:id="rId10"/>
    <p:sldId id="267" r:id="rId11"/>
    <p:sldId id="266" r:id="rId12"/>
    <p:sldId id="265" r:id="rId13"/>
    <p:sldId id="264"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8" d="100"/>
          <a:sy n="88" d="100"/>
        </p:scale>
        <p:origin x="48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292351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186414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874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103257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8867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375410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95567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82807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42716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EDE8-616C-4295-96C4-1F5BAC5CF7DA}"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136963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9EDE8-616C-4295-96C4-1F5BAC5CF7DA}"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389796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9EDE8-616C-4295-96C4-1F5BAC5CF7DA}"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404717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9EDE8-616C-4295-96C4-1F5BAC5CF7DA}"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3369813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EDE8-616C-4295-96C4-1F5BAC5CF7DA}"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146057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9EDE8-616C-4295-96C4-1F5BAC5CF7DA}"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208158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EDE8-616C-4295-96C4-1F5BAC5CF7DA}"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B3A642-4991-429C-AEBA-495C4A474C1C}" type="slidenum">
              <a:rPr lang="en-US" smtClean="0"/>
              <a:t>‹#›</a:t>
            </a:fld>
            <a:endParaRPr lang="en-US"/>
          </a:p>
        </p:txBody>
      </p:sp>
    </p:spTree>
    <p:extLst>
      <p:ext uri="{BB962C8B-B14F-4D97-AF65-F5344CB8AC3E}">
        <p14:creationId xmlns:p14="http://schemas.microsoft.com/office/powerpoint/2010/main" val="18820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49EDE8-616C-4295-96C4-1F5BAC5CF7DA}" type="datetimeFigureOut">
              <a:rPr lang="en-US" smtClean="0"/>
              <a:t>3/5/2021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B3A642-4991-429C-AEBA-495C4A474C1C}" type="slidenum">
              <a:rPr lang="en-US" smtClean="0"/>
              <a:t>‹#›</a:t>
            </a:fld>
            <a:endParaRPr lang="en-US"/>
          </a:p>
        </p:txBody>
      </p:sp>
    </p:spTree>
    <p:extLst>
      <p:ext uri="{BB962C8B-B14F-4D97-AF65-F5344CB8AC3E}">
        <p14:creationId xmlns:p14="http://schemas.microsoft.com/office/powerpoint/2010/main" val="5157052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6CDA-C09A-4C6D-9560-A881D7BB4042}"/>
              </a:ext>
            </a:extLst>
          </p:cNvPr>
          <p:cNvSpPr>
            <a:spLocks noGrp="1"/>
          </p:cNvSpPr>
          <p:nvPr>
            <p:ph type="ctrTitle"/>
          </p:nvPr>
        </p:nvSpPr>
        <p:spPr>
          <a:xfrm>
            <a:off x="1524000" y="1955736"/>
            <a:ext cx="7766936" cy="1646302"/>
          </a:xfrm>
        </p:spPr>
        <p:txBody>
          <a:bodyPr/>
          <a:lstStyle/>
          <a:p>
            <a:r>
              <a:rPr lang="en-US" dirty="0"/>
              <a:t> Encrypted File System Architecture</a:t>
            </a:r>
          </a:p>
        </p:txBody>
      </p:sp>
      <p:sp>
        <p:nvSpPr>
          <p:cNvPr id="3" name="Subtitle 2">
            <a:extLst>
              <a:ext uri="{FF2B5EF4-FFF2-40B4-BE49-F238E27FC236}">
                <a16:creationId xmlns:a16="http://schemas.microsoft.com/office/drawing/2014/main" id="{0C856793-EE3A-4CE2-8064-8E58950690A6}"/>
              </a:ext>
            </a:extLst>
          </p:cNvPr>
          <p:cNvSpPr>
            <a:spLocks noGrp="1"/>
          </p:cNvSpPr>
          <p:nvPr>
            <p:ph type="subTitle" idx="1"/>
          </p:nvPr>
        </p:nvSpPr>
        <p:spPr>
          <a:xfrm>
            <a:off x="1524000" y="3602038"/>
            <a:ext cx="7766936" cy="2615882"/>
          </a:xfrm>
        </p:spPr>
        <p:txBody>
          <a:bodyPr>
            <a:normAutofit/>
          </a:bodyPr>
          <a:lstStyle/>
          <a:p>
            <a:pPr algn="r"/>
            <a:r>
              <a:rPr lang="en-US" dirty="0"/>
              <a:t>Soham Faldu 19BCI0024</a:t>
            </a:r>
          </a:p>
          <a:p>
            <a:pPr algn="r"/>
            <a:r>
              <a:rPr lang="en-US" dirty="0"/>
              <a:t>Vidhi Moteria 19BCE0525</a:t>
            </a:r>
          </a:p>
          <a:p>
            <a:pPr algn="r"/>
            <a:r>
              <a:rPr lang="en-US" dirty="0"/>
              <a:t>Rohan Allen 18BCI0247</a:t>
            </a:r>
          </a:p>
          <a:p>
            <a:pPr algn="r"/>
            <a:r>
              <a:rPr lang="en-US" dirty="0" err="1"/>
              <a:t>Phanider</a:t>
            </a:r>
            <a:r>
              <a:rPr lang="en-US" dirty="0"/>
              <a:t> </a:t>
            </a:r>
            <a:r>
              <a:rPr lang="en-US" dirty="0" err="1"/>
              <a:t>Ekdukalla</a:t>
            </a:r>
            <a:r>
              <a:rPr lang="en-US" dirty="0"/>
              <a:t> 18BCI0253</a:t>
            </a:r>
          </a:p>
          <a:p>
            <a:pPr algn="r"/>
            <a:r>
              <a:rPr lang="en-US" dirty="0" err="1"/>
              <a:t>Rashi</a:t>
            </a:r>
            <a:r>
              <a:rPr lang="en-US" dirty="0"/>
              <a:t> </a:t>
            </a:r>
            <a:r>
              <a:rPr lang="en-US" dirty="0" err="1"/>
              <a:t>Maheswari</a:t>
            </a:r>
            <a:r>
              <a:rPr lang="en-US" dirty="0"/>
              <a:t> 19BDS0006</a:t>
            </a:r>
          </a:p>
        </p:txBody>
      </p:sp>
    </p:spTree>
    <p:extLst>
      <p:ext uri="{BB962C8B-B14F-4D97-AF65-F5344CB8AC3E}">
        <p14:creationId xmlns:p14="http://schemas.microsoft.com/office/powerpoint/2010/main" val="337919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DBDE-19E5-49F5-8F4E-F3D6B9FEFFA8}"/>
              </a:ext>
            </a:extLst>
          </p:cNvPr>
          <p:cNvSpPr>
            <a:spLocks noGrp="1"/>
          </p:cNvSpPr>
          <p:nvPr>
            <p:ph idx="1"/>
          </p:nvPr>
        </p:nvSpPr>
        <p:spPr>
          <a:xfrm>
            <a:off x="838200" y="262394"/>
            <a:ext cx="10515600" cy="6595606"/>
          </a:xfrm>
        </p:spPr>
        <p:txBody>
          <a:bodyPr>
            <a:normAutofit/>
          </a:bodyPr>
          <a:lstStyle/>
          <a:p>
            <a:pPr marL="0" indent="0">
              <a:buNone/>
            </a:pPr>
            <a:r>
              <a:rPr lang="en-US" dirty="0"/>
              <a:t>[7] Design and implementation of encrypted and decrypted file system based on </a:t>
            </a:r>
            <a:r>
              <a:rPr lang="en-US" dirty="0" err="1"/>
              <a:t>USBKey</a:t>
            </a:r>
            <a:r>
              <a:rPr lang="en-US" dirty="0"/>
              <a:t> and hardware code</a:t>
            </a:r>
          </a:p>
          <a:p>
            <a:pPr marL="0" indent="0">
              <a:buNone/>
            </a:pPr>
            <a:r>
              <a:rPr lang="en-US" dirty="0"/>
              <a:t>Authors: </a:t>
            </a:r>
            <a:r>
              <a:rPr lang="en-US" dirty="0" err="1"/>
              <a:t>Kehe</a:t>
            </a:r>
            <a:r>
              <a:rPr lang="en-US" dirty="0"/>
              <a:t> Wu, </a:t>
            </a:r>
            <a:r>
              <a:rPr lang="en-US" dirty="0" err="1"/>
              <a:t>Yakun</a:t>
            </a:r>
            <a:r>
              <a:rPr lang="en-US" dirty="0"/>
              <a:t> Zhang, </a:t>
            </a:r>
            <a:r>
              <a:rPr lang="en-US" dirty="0" err="1"/>
              <a:t>Wenchao</a:t>
            </a:r>
            <a:r>
              <a:rPr lang="en-US" dirty="0"/>
              <a:t> Cui, Ting Jiang</a:t>
            </a:r>
          </a:p>
          <a:p>
            <a:pPr marL="0" indent="0">
              <a:buNone/>
            </a:pPr>
            <a:r>
              <a:rPr lang="en-US" dirty="0"/>
              <a:t>There are a lot of security risks in transferring files over a network. To ensure that important information is not stolen and destroyed, the most practical method is file encryption. This paper describes design and implementation of an encrypted and decrypted file system based on </a:t>
            </a:r>
            <a:r>
              <a:rPr lang="en-US" dirty="0" err="1"/>
              <a:t>USBKey</a:t>
            </a:r>
            <a:r>
              <a:rPr lang="en-US" dirty="0"/>
              <a:t> and hardware key. The structure of the system includes two aspects: </a:t>
            </a:r>
            <a:r>
              <a:rPr lang="en-US" dirty="0" err="1"/>
              <a:t>USBKey</a:t>
            </a:r>
            <a:r>
              <a:rPr lang="en-US" dirty="0"/>
              <a:t> management and client application. The former includes the addition, deletion and modification of certificates, and the latter includes file choosing, encryption and decryption. This system uses a wizard interface. Insert the </a:t>
            </a:r>
            <a:r>
              <a:rPr lang="en-US" dirty="0" err="1"/>
              <a:t>USBKey</a:t>
            </a:r>
            <a:r>
              <a:rPr lang="en-US" dirty="0"/>
              <a:t> and input the PIN code correctly, and then you will enter the system. You can select a file and a certificate, click on the encryption button to complete the encryption process; or choose the file you want to decrypt, click on the decryption button to complete the decryption process. This system is less dependent on the kernel and is compatible with all versions of Windows. Because of the structural design and programming, it can provide support for a variety of encryption algorithms. This system uses hardware to encrypt, it has higher performance compared with other systems which use soft-algorithm. Encryption speed has been significantly improved. Only users who have legal </a:t>
            </a:r>
            <a:r>
              <a:rPr lang="en-US" dirty="0" err="1"/>
              <a:t>USBKey</a:t>
            </a:r>
            <a:r>
              <a:rPr lang="en-US" dirty="0"/>
              <a:t> and enter correct PIN code can log in it. In addition, the files are stored in the disk as cipher text; only legitimate users can decrypt and view them. The system has been proved is flexible and efficient. It ensures the security and privacy of important documents.</a:t>
            </a:r>
          </a:p>
          <a:p>
            <a:pPr marL="0" indent="0">
              <a:buNone/>
            </a:pPr>
            <a:endParaRPr lang="en-US" dirty="0"/>
          </a:p>
        </p:txBody>
      </p:sp>
    </p:spTree>
    <p:extLst>
      <p:ext uri="{BB962C8B-B14F-4D97-AF65-F5344CB8AC3E}">
        <p14:creationId xmlns:p14="http://schemas.microsoft.com/office/powerpoint/2010/main" val="242379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DBDE-19E5-49F5-8F4E-F3D6B9FEFFA8}"/>
              </a:ext>
            </a:extLst>
          </p:cNvPr>
          <p:cNvSpPr>
            <a:spLocks noGrp="1"/>
          </p:cNvSpPr>
          <p:nvPr>
            <p:ph idx="1"/>
          </p:nvPr>
        </p:nvSpPr>
        <p:spPr>
          <a:xfrm>
            <a:off x="838200" y="492981"/>
            <a:ext cx="10515600" cy="5683982"/>
          </a:xfrm>
        </p:spPr>
        <p:txBody>
          <a:bodyPr>
            <a:normAutofit/>
          </a:bodyPr>
          <a:lstStyle/>
          <a:p>
            <a:pPr marL="0" indent="0">
              <a:buNone/>
            </a:pPr>
            <a:r>
              <a:rPr lang="en-US" dirty="0"/>
              <a:t>[8] </a:t>
            </a:r>
            <a:r>
              <a:rPr lang="en-US" dirty="0" err="1"/>
              <a:t>TransCrypt</a:t>
            </a:r>
            <a:r>
              <a:rPr lang="en-US" dirty="0"/>
              <a:t>: An Enterprise Encrypting File System over NFS </a:t>
            </a:r>
          </a:p>
          <a:p>
            <a:pPr marL="0" indent="0">
              <a:buNone/>
            </a:pPr>
            <a:r>
              <a:rPr lang="en-US" dirty="0"/>
              <a:t>Authors: Abhay </a:t>
            </a:r>
            <a:r>
              <a:rPr lang="en-US" dirty="0" err="1"/>
              <a:t>Khoje</a:t>
            </a:r>
            <a:r>
              <a:rPr lang="en-US" dirty="0"/>
              <a:t>, Salih K A, Rajat </a:t>
            </a:r>
            <a:r>
              <a:rPr lang="en-US" dirty="0" err="1"/>
              <a:t>Moona</a:t>
            </a:r>
            <a:endParaRPr lang="en-US" dirty="0"/>
          </a:p>
          <a:p>
            <a:pPr marL="0" indent="0">
              <a:buNone/>
            </a:pPr>
            <a:r>
              <a:rPr lang="en-US" dirty="0"/>
              <a:t>Centralized storage devices are used in many organizations </a:t>
            </a:r>
            <a:r>
              <a:rPr lang="en-US" dirty="0" err="1"/>
              <a:t>ans</a:t>
            </a:r>
            <a:r>
              <a:rPr lang="en-US" dirty="0"/>
              <a:t> institutions. Securing confidential data against thefts which eventually impose risks of losing important personal and organizational data, is of utmost importance. Such attacks include the attacker getting access to files on shared storage, modifying the contents of those files etc. Several solutions have been devised to address this problem. One of them is </a:t>
            </a:r>
            <a:r>
              <a:rPr lang="en-US" dirty="0" err="1"/>
              <a:t>TransCrypt</a:t>
            </a:r>
            <a:r>
              <a:rPr lang="en-US" dirty="0"/>
              <a:t>. It is a secure, usable, transparent, efficient enterprise-class encrypting file system for Linux. However, it is not designed to work over network. The </a:t>
            </a:r>
            <a:r>
              <a:rPr lang="en-US" dirty="0" err="1"/>
              <a:t>TransCrypt</a:t>
            </a:r>
            <a:r>
              <a:rPr lang="en-US" dirty="0"/>
              <a:t> design is also vulnerable to many other attacks while accessing files over network from a workstation like masquerading attack, man-in-the-middle attack, replay attack. This paper gives an approach to solve the attacks when users access files over network from a workstation using NFS.</a:t>
            </a:r>
          </a:p>
          <a:p>
            <a:pPr marL="0" indent="0">
              <a:buNone/>
            </a:pPr>
            <a:endParaRPr lang="en-US" dirty="0"/>
          </a:p>
        </p:txBody>
      </p:sp>
    </p:spTree>
    <p:extLst>
      <p:ext uri="{BB962C8B-B14F-4D97-AF65-F5344CB8AC3E}">
        <p14:creationId xmlns:p14="http://schemas.microsoft.com/office/powerpoint/2010/main" val="122554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DBDE-19E5-49F5-8F4E-F3D6B9FEFFA8}"/>
              </a:ext>
            </a:extLst>
          </p:cNvPr>
          <p:cNvSpPr>
            <a:spLocks noGrp="1"/>
          </p:cNvSpPr>
          <p:nvPr>
            <p:ph idx="1"/>
          </p:nvPr>
        </p:nvSpPr>
        <p:spPr>
          <a:xfrm>
            <a:off x="838200" y="492981"/>
            <a:ext cx="10515600" cy="5683982"/>
          </a:xfrm>
        </p:spPr>
        <p:txBody>
          <a:bodyPr>
            <a:normAutofit/>
          </a:bodyPr>
          <a:lstStyle/>
          <a:p>
            <a:pPr marL="0" indent="0">
              <a:buNone/>
            </a:pPr>
            <a:r>
              <a:rPr lang="en-US" dirty="0"/>
              <a:t>[9] A study of HSM based key protection in encryption file system </a:t>
            </a:r>
          </a:p>
          <a:p>
            <a:pPr marL="0" indent="0">
              <a:buNone/>
            </a:pPr>
            <a:r>
              <a:rPr lang="en-US" dirty="0"/>
              <a:t>Authors: </a:t>
            </a:r>
            <a:r>
              <a:rPr lang="en-US" dirty="0" err="1"/>
              <a:t>Wenqian</a:t>
            </a:r>
            <a:r>
              <a:rPr lang="en-US" dirty="0"/>
              <a:t> Yu, </a:t>
            </a:r>
            <a:r>
              <a:rPr lang="en-US" dirty="0" err="1"/>
              <a:t>Weigang</a:t>
            </a:r>
            <a:r>
              <a:rPr lang="en-US" dirty="0"/>
              <a:t> Li, </a:t>
            </a:r>
            <a:r>
              <a:rPr lang="en-US" dirty="0" err="1"/>
              <a:t>Junyuan</a:t>
            </a:r>
            <a:r>
              <a:rPr lang="en-US" dirty="0"/>
              <a:t> Wang, </a:t>
            </a:r>
          </a:p>
          <a:p>
            <a:pPr marL="0" indent="0">
              <a:buNone/>
            </a:pPr>
            <a:r>
              <a:rPr lang="en-US" dirty="0"/>
              <a:t>Brings potential security weakness, for example, the virus boot assault which can take the document encryption key and in the end the encoded record can be decoded by the taken key. A HSM based key protection solution is acquainted with improving the security of the encryption record framework, and a model is actualized dependent on Linux Ext4 document. Document encryption key is ensured in memory safely and in this way the security of the encryption record framework is improved. HSM doesn't have to oversee and store the distinctive FEKs during runtime. Just one root key is needed to be ensured inside HSM. Simple to incorporate with existing encryption document </a:t>
            </a:r>
            <a:r>
              <a:rPr lang="en-US" dirty="0" err="1"/>
              <a:t>framework.Broke</a:t>
            </a:r>
            <a:r>
              <a:rPr lang="en-US" dirty="0"/>
              <a:t> down the security impediment of existing encryption record frameworks for key protection. presented a HSM based key assurance answer for encryption document framework. </a:t>
            </a:r>
          </a:p>
          <a:p>
            <a:pPr marL="0" indent="0">
              <a:buNone/>
            </a:pPr>
            <a:endParaRPr lang="en-US" dirty="0"/>
          </a:p>
        </p:txBody>
      </p:sp>
    </p:spTree>
    <p:extLst>
      <p:ext uri="{BB962C8B-B14F-4D97-AF65-F5344CB8AC3E}">
        <p14:creationId xmlns:p14="http://schemas.microsoft.com/office/powerpoint/2010/main" val="2763967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DBDE-19E5-49F5-8F4E-F3D6B9FEFFA8}"/>
              </a:ext>
            </a:extLst>
          </p:cNvPr>
          <p:cNvSpPr>
            <a:spLocks noGrp="1"/>
          </p:cNvSpPr>
          <p:nvPr>
            <p:ph idx="1"/>
          </p:nvPr>
        </p:nvSpPr>
        <p:spPr>
          <a:xfrm>
            <a:off x="838200" y="214685"/>
            <a:ext cx="10515600" cy="6535972"/>
          </a:xfrm>
        </p:spPr>
        <p:txBody>
          <a:bodyPr>
            <a:normAutofit/>
          </a:bodyPr>
          <a:lstStyle/>
          <a:p>
            <a:pPr marL="0" indent="0">
              <a:buNone/>
            </a:pPr>
            <a:r>
              <a:rPr lang="en-US" dirty="0"/>
              <a:t>[10] Analysis and Implementation of NTFS File System Based on Computer Forensics</a:t>
            </a:r>
          </a:p>
          <a:p>
            <a:pPr marL="0" indent="0">
              <a:buNone/>
            </a:pPr>
            <a:r>
              <a:rPr lang="en-US" dirty="0"/>
              <a:t>Authors: Zhang Kai, Cheng </a:t>
            </a:r>
            <a:r>
              <a:rPr lang="en-US" dirty="0" err="1"/>
              <a:t>En</a:t>
            </a:r>
            <a:r>
              <a:rPr lang="en-US" dirty="0"/>
              <a:t>, Gao </a:t>
            </a:r>
            <a:r>
              <a:rPr lang="en-US" dirty="0" err="1"/>
              <a:t>Qinquan</a:t>
            </a:r>
            <a:r>
              <a:rPr lang="en-US" dirty="0"/>
              <a:t>.</a:t>
            </a:r>
          </a:p>
          <a:p>
            <a:pPr marL="0" indent="0">
              <a:buNone/>
            </a:pPr>
            <a:r>
              <a:rPr lang="en-US" dirty="0"/>
              <a:t>NTFS, which re-establishes and deals with the important data and information, is a typical document framework in Windows Operating System. Tapping and breaking down the valuable information of the NTFS record framework has become a significant method for current PC measurable. Through nitty gritty investigation and examination on the capacity standards of the NTFS document framework, the article situated strategy is advanced to plan NTFS record parsing framework. This framework parses the paired information put away in circle, accomplishing the aggregate examination of both the ordinary records and the erased documents. At that point, all the information recovered can be re-established into the type of a user friendly UI which can give a dependable information source to the computer forensics. Through examination and study on the Memory Principles of the NTFS record framework, this paper advances the article arranged plan to plan NTFS document parsing framework, parse the most derived binary data that was saved to the disk, accomplishing the total analysis of the normal records and the erased documents. At that point a user friendly UI is utilized to show all these information of tree design to the clients. It gives a solid information source and an incredible asset for the PC crime scene investigation.</a:t>
            </a:r>
          </a:p>
          <a:p>
            <a:pPr marL="0" indent="0">
              <a:buNone/>
            </a:pPr>
            <a:endParaRPr lang="en-US" dirty="0"/>
          </a:p>
        </p:txBody>
      </p:sp>
    </p:spTree>
    <p:extLst>
      <p:ext uri="{BB962C8B-B14F-4D97-AF65-F5344CB8AC3E}">
        <p14:creationId xmlns:p14="http://schemas.microsoft.com/office/powerpoint/2010/main" val="2544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7CA8-DB5D-4CE0-ADBF-68598AF3633B}"/>
              </a:ext>
            </a:extLst>
          </p:cNvPr>
          <p:cNvSpPr>
            <a:spLocks noGrp="1"/>
          </p:cNvSpPr>
          <p:nvPr>
            <p:ph type="title"/>
          </p:nvPr>
        </p:nvSpPr>
        <p:spPr>
          <a:xfrm>
            <a:off x="838200" y="73867"/>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0EC77821-4D85-4257-955B-B21B1748F66E}"/>
              </a:ext>
            </a:extLst>
          </p:cNvPr>
          <p:cNvSpPr>
            <a:spLocks noGrp="1"/>
          </p:cNvSpPr>
          <p:nvPr>
            <p:ph idx="1"/>
          </p:nvPr>
        </p:nvSpPr>
        <p:spPr>
          <a:xfrm>
            <a:off x="838200" y="1152939"/>
            <a:ext cx="10515600" cy="5573864"/>
          </a:xfrm>
        </p:spPr>
        <p:txBody>
          <a:bodyPr>
            <a:normAutofit/>
          </a:bodyPr>
          <a:lstStyle/>
          <a:p>
            <a:pPr marL="0" indent="0">
              <a:buNone/>
            </a:pPr>
            <a:r>
              <a:rPr lang="en-US" dirty="0"/>
              <a:t>[1] Huang Jianzhong, </a:t>
            </a:r>
            <a:r>
              <a:rPr lang="en-US" dirty="0" err="1"/>
              <a:t>Xie</a:t>
            </a:r>
            <a:r>
              <a:rPr lang="en-US" dirty="0"/>
              <a:t> Changsheng and Cai Bin, "Research and Implement of an Encrypted File System Used to NAS," Second IEEE International Security in Storage Workshop, Washington, DC, USA, 2003, pp. 73-73, </a:t>
            </a:r>
            <a:r>
              <a:rPr lang="en-US" dirty="0" err="1"/>
              <a:t>doi</a:t>
            </a:r>
            <a:r>
              <a:rPr lang="en-US" dirty="0"/>
              <a:t>: 10.1109/SISW.2003.10007.</a:t>
            </a:r>
          </a:p>
          <a:p>
            <a:pPr marL="0" indent="0">
              <a:buNone/>
            </a:pPr>
            <a:r>
              <a:rPr lang="en-US" dirty="0"/>
              <a:t>[2] Kumar, Shishir, et al. "Efficient methodology for implementation of Encrypted File System in User Space." </a:t>
            </a:r>
            <a:r>
              <a:rPr lang="en-US" dirty="0" err="1"/>
              <a:t>arXiv</a:t>
            </a:r>
            <a:r>
              <a:rPr lang="en-US" dirty="0"/>
              <a:t> preprint arXiv:0908.0551 (2009).</a:t>
            </a:r>
          </a:p>
          <a:p>
            <a:pPr marL="0" indent="0">
              <a:buNone/>
            </a:pPr>
            <a:r>
              <a:rPr lang="en-US" dirty="0"/>
              <a:t>[3] An Overview of Cryptanalysis Research for the Advanced Encryption Standard Conference: IEEE Military Communications Conference (MILCOM 2010)</a:t>
            </a:r>
          </a:p>
          <a:p>
            <a:pPr marL="0" indent="0">
              <a:buNone/>
            </a:pPr>
            <a:r>
              <a:rPr lang="en-US" dirty="0"/>
              <a:t>[4] Advances in Social Science, Education and Humanities Research (ASSEHR), volume 141 International Conference on Public Policy, Social Computing and Development 2017 (</a:t>
            </a:r>
            <a:r>
              <a:rPr lang="en-US" dirty="0" err="1"/>
              <a:t>ICOPOSDev</a:t>
            </a:r>
            <a:r>
              <a:rPr lang="en-US" dirty="0"/>
              <a:t> 2017)</a:t>
            </a:r>
          </a:p>
          <a:p>
            <a:pPr marL="0" indent="0">
              <a:buNone/>
            </a:pPr>
            <a:r>
              <a:rPr lang="en-US" dirty="0"/>
              <a:t>[5] International Journal of Advanced Research in Computer and Communication Engineering Vol. 3, Issue 1, January 2014</a:t>
            </a:r>
          </a:p>
        </p:txBody>
      </p:sp>
    </p:spTree>
    <p:extLst>
      <p:ext uri="{BB962C8B-B14F-4D97-AF65-F5344CB8AC3E}">
        <p14:creationId xmlns:p14="http://schemas.microsoft.com/office/powerpoint/2010/main" val="1141499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B491B-11E9-41FA-A54C-DB2B27F4485C}"/>
              </a:ext>
            </a:extLst>
          </p:cNvPr>
          <p:cNvSpPr>
            <a:spLocks noGrp="1"/>
          </p:cNvSpPr>
          <p:nvPr>
            <p:ph idx="1"/>
          </p:nvPr>
        </p:nvSpPr>
        <p:spPr>
          <a:xfrm>
            <a:off x="838200" y="795130"/>
            <a:ext cx="10515600" cy="5381833"/>
          </a:xfrm>
        </p:spPr>
        <p:txBody>
          <a:bodyPr>
            <a:normAutofit/>
          </a:bodyPr>
          <a:lstStyle/>
          <a:p>
            <a:pPr marL="0" indent="0">
              <a:buNone/>
            </a:pPr>
            <a:r>
              <a:rPr lang="en-US" dirty="0"/>
              <a:t>[7] </a:t>
            </a:r>
            <a:r>
              <a:rPr lang="en-US" dirty="0" err="1"/>
              <a:t>Kehe</a:t>
            </a:r>
            <a:r>
              <a:rPr lang="en-US" dirty="0"/>
              <a:t> Wu, </a:t>
            </a:r>
            <a:r>
              <a:rPr lang="en-US" dirty="0" err="1"/>
              <a:t>Yakun</a:t>
            </a:r>
            <a:r>
              <a:rPr lang="en-US" dirty="0"/>
              <a:t> Zhang, </a:t>
            </a:r>
            <a:r>
              <a:rPr lang="en-US" dirty="0" err="1"/>
              <a:t>Wenchao</a:t>
            </a:r>
            <a:r>
              <a:rPr lang="en-US" dirty="0"/>
              <a:t> Cui, Ting Jiang, “Design and implementation of encrypted and decrypted file system based on </a:t>
            </a:r>
            <a:r>
              <a:rPr lang="en-US" dirty="0" err="1"/>
              <a:t>USBKey</a:t>
            </a:r>
            <a:r>
              <a:rPr lang="en-US" dirty="0"/>
              <a:t> and hardware code”, AIP Conference Proceedings 1839, 020215 (2017); https://doi.org/10.1063/1.4982580. </a:t>
            </a:r>
          </a:p>
          <a:p>
            <a:pPr marL="0" indent="0">
              <a:buNone/>
            </a:pPr>
            <a:r>
              <a:rPr lang="en-US" dirty="0"/>
              <a:t>[8] Abhay </a:t>
            </a:r>
            <a:r>
              <a:rPr lang="en-US" dirty="0" err="1"/>
              <a:t>Khoje</a:t>
            </a:r>
            <a:r>
              <a:rPr lang="en-US" dirty="0"/>
              <a:t>, Salih K A, Rajat </a:t>
            </a:r>
            <a:r>
              <a:rPr lang="en-US" dirty="0" err="1"/>
              <a:t>Moona</a:t>
            </a:r>
            <a:r>
              <a:rPr lang="en-US" dirty="0"/>
              <a:t>, “</a:t>
            </a:r>
            <a:r>
              <a:rPr lang="en-US" dirty="0" err="1"/>
              <a:t>TransCrypt</a:t>
            </a:r>
            <a:r>
              <a:rPr lang="en-US" dirty="0"/>
              <a:t>: an Enterprise Encrypting File System over NFS”, Proceedings of the World Congress on Engineering 2009 Vol I WCE 2009, July 1 - 3, 2009, London, U.K., ISBN: 978-988-17012-5-1.</a:t>
            </a:r>
          </a:p>
          <a:p>
            <a:pPr marL="0" indent="0">
              <a:buNone/>
            </a:pPr>
            <a:r>
              <a:rPr lang="en-US" dirty="0"/>
              <a:t>[9] </a:t>
            </a:r>
            <a:r>
              <a:rPr lang="en-US" dirty="0" err="1"/>
              <a:t>Wenqian</a:t>
            </a:r>
            <a:r>
              <a:rPr lang="en-US" dirty="0"/>
              <a:t> Yu, </a:t>
            </a:r>
            <a:r>
              <a:rPr lang="en-US" dirty="0" err="1"/>
              <a:t>Weigang</a:t>
            </a:r>
            <a:r>
              <a:rPr lang="en-US" dirty="0"/>
              <a:t> Li, </a:t>
            </a:r>
            <a:r>
              <a:rPr lang="en-US" dirty="0" err="1"/>
              <a:t>Junyuan</a:t>
            </a:r>
            <a:r>
              <a:rPr lang="en-US" dirty="0"/>
              <a:t> Wang, “A study of HSM based key protection in encryption file system”, 2016 IEEE Conference on Communications and Network Security (CNS), 17-19 Oct. 2016, Philadelphia, PA, DOI: 10.1109/CNS.2016.7860507.</a:t>
            </a:r>
          </a:p>
          <a:p>
            <a:pPr marL="0" indent="0">
              <a:buNone/>
            </a:pPr>
            <a:r>
              <a:rPr lang="en-US" dirty="0"/>
              <a:t>[10] Zhang Kai; Cheng </a:t>
            </a:r>
            <a:r>
              <a:rPr lang="en-US" dirty="0" err="1"/>
              <a:t>En</a:t>
            </a:r>
            <a:r>
              <a:rPr lang="en-US" dirty="0"/>
              <a:t>; Gao </a:t>
            </a:r>
            <a:r>
              <a:rPr lang="en-US" dirty="0" err="1"/>
              <a:t>Qinquan</a:t>
            </a:r>
            <a:r>
              <a:rPr lang="en-US" dirty="0"/>
              <a:t>, “Analysis and Implementation of NTFS File System Based on Computer Forensics” 2010 Second International Workshop on Education Technology and Computer Science, 6-7 March 2010, DOI: 10.1109/ETCS.2010.434</a:t>
            </a:r>
          </a:p>
          <a:p>
            <a:pPr marL="0" indent="0">
              <a:buNone/>
            </a:pPr>
            <a:endParaRPr lang="en-US" dirty="0"/>
          </a:p>
        </p:txBody>
      </p:sp>
    </p:spTree>
    <p:extLst>
      <p:ext uri="{BB962C8B-B14F-4D97-AF65-F5344CB8AC3E}">
        <p14:creationId xmlns:p14="http://schemas.microsoft.com/office/powerpoint/2010/main" val="173297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59FE-490B-480E-A37A-6E7DE4B0C81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18BCE68-2DBC-46F6-8EE8-705EB3302DAD}"/>
              </a:ext>
            </a:extLst>
          </p:cNvPr>
          <p:cNvSpPr>
            <a:spLocks noGrp="1"/>
          </p:cNvSpPr>
          <p:nvPr>
            <p:ph idx="1"/>
          </p:nvPr>
        </p:nvSpPr>
        <p:spPr>
          <a:xfrm>
            <a:off x="838200" y="1574358"/>
            <a:ext cx="10515600" cy="5168347"/>
          </a:xfrm>
        </p:spPr>
        <p:txBody>
          <a:bodyPr>
            <a:normAutofit/>
          </a:bodyPr>
          <a:lstStyle/>
          <a:p>
            <a:pPr marL="0" indent="0">
              <a:buNone/>
            </a:pPr>
            <a:r>
              <a:rPr lang="en-US" dirty="0"/>
              <a:t>Increasing thefts of sensitive data owned by individuals and organizations call for an integrated solution to the problem of storage security. Most existing systems are designed for personal use and do not address the unique demands of enterprise environments. An enterprise-class encrypting file system must take a cohesive approach towards solving the issues associated with data security in organizations.  </a:t>
            </a:r>
          </a:p>
          <a:p>
            <a:pPr marL="0" indent="0">
              <a:buNone/>
            </a:pPr>
            <a:r>
              <a:rPr lang="en-US" dirty="0"/>
              <a:t>We present the conceptualization, design and implementation of a kernel-space encrypting file system that incorporates an advanced key management scheme to provide a high grade of security while remaining transparent and easily usable. It examines difficult problems not considered by any existing system such as avoiding trusting the super user account or privileged user-space process and proposes novel solutions for them. These enhancements enable file system to protect against a wider threat model and address several loophole in existing systems. </a:t>
            </a:r>
          </a:p>
          <a:p>
            <a:pPr marL="0" indent="0">
              <a:buNone/>
            </a:pPr>
            <a:endParaRPr lang="en-US" dirty="0"/>
          </a:p>
        </p:txBody>
      </p:sp>
    </p:spTree>
    <p:extLst>
      <p:ext uri="{BB962C8B-B14F-4D97-AF65-F5344CB8AC3E}">
        <p14:creationId xmlns:p14="http://schemas.microsoft.com/office/powerpoint/2010/main" val="121100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5B92-472E-4429-9A13-33569757EB8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5268282-6D18-4463-89A8-7703196F2A89}"/>
              </a:ext>
            </a:extLst>
          </p:cNvPr>
          <p:cNvSpPr>
            <a:spLocks noGrp="1"/>
          </p:cNvSpPr>
          <p:nvPr>
            <p:ph idx="1"/>
          </p:nvPr>
        </p:nvSpPr>
        <p:spPr/>
        <p:txBody>
          <a:bodyPr/>
          <a:lstStyle/>
          <a:p>
            <a:pPr marL="0" indent="0">
              <a:buNone/>
            </a:pPr>
            <a:r>
              <a:rPr lang="en-US" dirty="0"/>
              <a:t>Developing an encrypted file system that is both secure and fast. Looking over the issue of time complexity with cryptanalysis. The architecture would be for organizational use for large companies. We are going to use some of the fastest encryption algorithm for  securing the architecture. Encrypting files of organization so that if the opponent party tries to hack and take the file he/she won’t be able to </a:t>
            </a:r>
            <a:r>
              <a:rPr lang="en-US"/>
              <a:t>encrypt it.</a:t>
            </a:r>
            <a:endParaRPr lang="en-US" dirty="0"/>
          </a:p>
        </p:txBody>
      </p:sp>
    </p:spTree>
    <p:extLst>
      <p:ext uri="{BB962C8B-B14F-4D97-AF65-F5344CB8AC3E}">
        <p14:creationId xmlns:p14="http://schemas.microsoft.com/office/powerpoint/2010/main" val="150873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BBA9-25F7-45B3-9663-E8B125C4CACB}"/>
              </a:ext>
            </a:extLst>
          </p:cNvPr>
          <p:cNvSpPr>
            <a:spLocks noGrp="1"/>
          </p:cNvSpPr>
          <p:nvPr>
            <p:ph type="title"/>
          </p:nvPr>
        </p:nvSpPr>
        <p:spPr>
          <a:xfrm>
            <a:off x="720670" y="392918"/>
            <a:ext cx="8596668" cy="1320800"/>
          </a:xfrm>
        </p:spPr>
        <p:txBody>
          <a:bodyPr/>
          <a:lstStyle/>
          <a:p>
            <a:r>
              <a:rPr lang="en-US" dirty="0"/>
              <a:t>Literature Survey</a:t>
            </a:r>
          </a:p>
        </p:txBody>
      </p:sp>
      <p:sp>
        <p:nvSpPr>
          <p:cNvPr id="3" name="Content Placeholder 2">
            <a:extLst>
              <a:ext uri="{FF2B5EF4-FFF2-40B4-BE49-F238E27FC236}">
                <a16:creationId xmlns:a16="http://schemas.microsoft.com/office/drawing/2014/main" id="{012C301F-FE20-4591-BE1B-329B4A12A3DE}"/>
              </a:ext>
            </a:extLst>
          </p:cNvPr>
          <p:cNvSpPr>
            <a:spLocks noGrp="1"/>
          </p:cNvSpPr>
          <p:nvPr>
            <p:ph idx="1"/>
          </p:nvPr>
        </p:nvSpPr>
        <p:spPr>
          <a:xfrm>
            <a:off x="838200" y="1092080"/>
            <a:ext cx="10515600" cy="5579064"/>
          </a:xfrm>
        </p:spPr>
        <p:txBody>
          <a:bodyPr>
            <a:noAutofit/>
          </a:bodyPr>
          <a:lstStyle/>
          <a:p>
            <a:pPr marL="0" marR="0" indent="0">
              <a:lnSpc>
                <a:spcPct val="107000"/>
              </a:lnSpc>
              <a:spcBef>
                <a:spcPts val="0"/>
              </a:spcBef>
              <a:spcAft>
                <a:spcPts val="800"/>
              </a:spcAft>
              <a:buNone/>
            </a:pPr>
            <a:r>
              <a:rPr lang="en-IN" sz="2100" dirty="0">
                <a:effectLst/>
                <a:ea typeface="Calibri" panose="020F0502020204030204" pitchFamily="34" charset="0"/>
                <a:cs typeface="TimesNewRoman,Bold"/>
              </a:rPr>
              <a:t>[1] Research and Implementation of an Encrypted File System Used to NAS</a:t>
            </a:r>
            <a:endParaRPr lang="en-US" sz="21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IN" sz="2100" dirty="0">
                <a:effectLst/>
                <a:ea typeface="Calibri" panose="020F0502020204030204" pitchFamily="34" charset="0"/>
                <a:cs typeface="Arial" panose="020B0604020202020204" pitchFamily="34" charset="0"/>
              </a:rPr>
              <a:t>Information security has become an inexorably significant factor in routine work with the advancement of technology, and clients want to acquire high security. In this article a cryptographic record framework called NAS_CFS utilized for NAS is planned. NAS_CFS has a few qualities as beneath: adding encryption capacity to record framework layer permits clients to encode information straightforwardly, acquiring high security by key the executives dependent on meeting ID and client ID, connection and breaks systems, and NAS_CFS is an in-part record arrangement of high execution utilizing stackable system.</a:t>
            </a:r>
            <a:r>
              <a:rPr lang="en-US" sz="2100" dirty="0">
                <a:ea typeface="Calibri" panose="020F0502020204030204" pitchFamily="34" charset="0"/>
                <a:cs typeface="Arial" panose="020B0604020202020204" pitchFamily="34" charset="0"/>
              </a:rPr>
              <a:t> </a:t>
            </a:r>
            <a:r>
              <a:rPr lang="en-IN" sz="2100" dirty="0">
                <a:effectLst/>
                <a:ea typeface="Calibri" panose="020F0502020204030204" pitchFamily="34" charset="0"/>
                <a:cs typeface="Arial" panose="020B0604020202020204" pitchFamily="34" charset="0"/>
              </a:rPr>
              <a:t>Stackable </a:t>
            </a:r>
            <a:r>
              <a:rPr lang="en-IN" sz="2100" dirty="0" err="1">
                <a:effectLst/>
                <a:ea typeface="Calibri" panose="020F0502020204030204" pitchFamily="34" charset="0"/>
                <a:cs typeface="Arial" panose="020B0604020202020204" pitchFamily="34" charset="0"/>
              </a:rPr>
              <a:t>Vnode</a:t>
            </a:r>
            <a:r>
              <a:rPr lang="en-IN" sz="2100" dirty="0">
                <a:effectLst/>
                <a:ea typeface="Calibri" panose="020F0502020204030204" pitchFamily="34" charset="0"/>
                <a:cs typeface="Arial" panose="020B0604020202020204" pitchFamily="34" charset="0"/>
              </a:rPr>
              <a:t> interface gives a novel programming mode for document framework advancement, working on the record framework improvement measure. NAS_CFS is executed by particular of stackable </a:t>
            </a:r>
            <a:r>
              <a:rPr lang="en-IN" sz="2100" dirty="0" err="1">
                <a:effectLst/>
                <a:ea typeface="Calibri" panose="020F0502020204030204" pitchFamily="34" charset="0"/>
                <a:cs typeface="Arial" panose="020B0604020202020204" pitchFamily="34" charset="0"/>
              </a:rPr>
              <a:t>Vnode</a:t>
            </a:r>
            <a:r>
              <a:rPr lang="en-IN" sz="2100" dirty="0">
                <a:effectLst/>
                <a:ea typeface="Calibri" panose="020F0502020204030204" pitchFamily="34" charset="0"/>
                <a:cs typeface="Arial" panose="020B0604020202020204" pitchFamily="34" charset="0"/>
              </a:rPr>
              <a:t> interface, so having such points of interest as basic and adaptable working, low execution overhead, solid transportability, etc. Key administration dependent on meeting ID and client ID, connection and breaks component can improve the security of information. In a word, NAS_CFS can make NAS framework more secure, dependable and easy.</a:t>
            </a:r>
            <a:endParaRPr lang="en-US" sz="2100" dirty="0">
              <a:effectLst/>
              <a:ea typeface="Calibri" panose="020F0502020204030204" pitchFamily="34" charset="0"/>
              <a:cs typeface="Arial" panose="020B0604020202020204" pitchFamily="34" charset="0"/>
            </a:endParaRPr>
          </a:p>
          <a:p>
            <a:pPr marL="0" indent="0">
              <a:buNone/>
            </a:pPr>
            <a:endParaRPr lang="en-US" sz="2100" dirty="0"/>
          </a:p>
        </p:txBody>
      </p:sp>
    </p:spTree>
    <p:extLst>
      <p:ext uri="{BB962C8B-B14F-4D97-AF65-F5344CB8AC3E}">
        <p14:creationId xmlns:p14="http://schemas.microsoft.com/office/powerpoint/2010/main" val="381546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A8E29-EA2C-46EF-853A-C080E42D3E24}"/>
              </a:ext>
            </a:extLst>
          </p:cNvPr>
          <p:cNvSpPr>
            <a:spLocks noGrp="1"/>
          </p:cNvSpPr>
          <p:nvPr>
            <p:ph idx="1"/>
          </p:nvPr>
        </p:nvSpPr>
        <p:spPr>
          <a:xfrm>
            <a:off x="838200" y="143124"/>
            <a:ext cx="10515600" cy="6623436"/>
          </a:xfrm>
        </p:spPr>
        <p:txBody>
          <a:bodyPr>
            <a:normAutofit/>
          </a:bodyPr>
          <a:lstStyle/>
          <a:p>
            <a:pPr marL="0" indent="0">
              <a:buNone/>
            </a:pPr>
            <a:r>
              <a:rPr lang="en-US" dirty="0"/>
              <a:t>[2] Efficient methodology for implementation of Encrypted File System in User Space</a:t>
            </a:r>
          </a:p>
          <a:p>
            <a:pPr marL="0" indent="0">
              <a:buNone/>
            </a:pPr>
            <a:r>
              <a:rPr lang="en-US" dirty="0"/>
              <a:t>The Encrypted File System (EFS) pushes encryption administrations into the document framework itself. EFS underpins secure capacity at the framework level through a standard UNIX document framework interface to encoded records. Client can connect a cryptographic key with the catalogs they wish to ensure. Records in these registries (just as their pathname parts) are straightforwardly scrambled and decoded with the determined key minus any additional client mediation; clear text is never put away on a circle or shipped off a far off record worker. EFS can utilize any accessible document framework for its fundamental stockpiling without adjustments, including distant record workers, for example, NFS. Framework the board capacities, for example, document reinforcement, work in a typical way also, without information on the key. Execution is an significant factor to clients since encryption can be time devouring. This paper portrays the plan and execution of EFS in client space utilizing quicker cryptographic calculations on UNIX Operating framework. </a:t>
            </a:r>
          </a:p>
        </p:txBody>
      </p:sp>
    </p:spTree>
    <p:extLst>
      <p:ext uri="{BB962C8B-B14F-4D97-AF65-F5344CB8AC3E}">
        <p14:creationId xmlns:p14="http://schemas.microsoft.com/office/powerpoint/2010/main" val="377561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C2DDF-CE9B-4F5D-9393-07395408901C}"/>
              </a:ext>
            </a:extLst>
          </p:cNvPr>
          <p:cNvSpPr>
            <a:spLocks noGrp="1"/>
          </p:cNvSpPr>
          <p:nvPr>
            <p:ph idx="1"/>
          </p:nvPr>
        </p:nvSpPr>
        <p:spPr>
          <a:xfrm>
            <a:off x="838200" y="524786"/>
            <a:ext cx="10515600" cy="5652177"/>
          </a:xfrm>
        </p:spPr>
        <p:txBody>
          <a:bodyPr>
            <a:normAutofit/>
          </a:bodyPr>
          <a:lstStyle/>
          <a:p>
            <a:pPr marL="0" indent="0">
              <a:buNone/>
            </a:pPr>
            <a:r>
              <a:rPr lang="en-US" dirty="0"/>
              <a:t>[3] Secure Outsourcing and Sharing of Cloud Data Using a User-Side Encrypted File System</a:t>
            </a:r>
          </a:p>
          <a:p>
            <a:pPr marL="0" indent="0">
              <a:buNone/>
            </a:pPr>
            <a:r>
              <a:rPr lang="en-US" dirty="0"/>
              <a:t>Author: OSAMA AHMED KHASHAN</a:t>
            </a:r>
          </a:p>
          <a:p>
            <a:pPr marL="0" indent="0">
              <a:buNone/>
            </a:pPr>
            <a:r>
              <a:rPr lang="en-US" dirty="0"/>
              <a:t>Abstract: In this paper, the author has pointed out the threats to confidentiality of remote and untrustworthy cloud storage systems. Cloud computing is an emerging paradigm that deals with massive data which suffers from security, efficiency and usability issues. The author has introduced a hybrid encryption method by combining symmetric and asymmetric methodology. Existing traditional encryption systems impose a heavy burden of managing files and encryption operations on data owners. </a:t>
            </a:r>
            <a:r>
              <a:rPr lang="en-US" dirty="0" err="1"/>
              <a:t>OutFS</a:t>
            </a:r>
            <a:r>
              <a:rPr lang="en-US" dirty="0"/>
              <a:t> is designed to preserve the integrity of outsourced file data and file system data structure. The security analysis shows that </a:t>
            </a:r>
            <a:r>
              <a:rPr lang="en-US" dirty="0" err="1"/>
              <a:t>OutFS</a:t>
            </a:r>
            <a:r>
              <a:rPr lang="en-US" dirty="0"/>
              <a:t> is extremely secure and robust against many attacks such as brute-force, eavesdropping, man-in-middle, and offline-dictionary attacks.</a:t>
            </a:r>
          </a:p>
          <a:p>
            <a:pPr marL="0" indent="0">
              <a:buNone/>
            </a:pPr>
            <a:endParaRPr lang="en-US" dirty="0"/>
          </a:p>
        </p:txBody>
      </p:sp>
    </p:spTree>
    <p:extLst>
      <p:ext uri="{BB962C8B-B14F-4D97-AF65-F5344CB8AC3E}">
        <p14:creationId xmlns:p14="http://schemas.microsoft.com/office/powerpoint/2010/main" val="251382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77447-5A1C-4CBC-942B-4730F62136C7}"/>
              </a:ext>
            </a:extLst>
          </p:cNvPr>
          <p:cNvSpPr>
            <a:spLocks noGrp="1"/>
          </p:cNvSpPr>
          <p:nvPr>
            <p:ph idx="1"/>
          </p:nvPr>
        </p:nvSpPr>
        <p:spPr>
          <a:xfrm>
            <a:off x="838200" y="620202"/>
            <a:ext cx="10515600" cy="5556761"/>
          </a:xfrm>
        </p:spPr>
        <p:txBody>
          <a:bodyPr>
            <a:normAutofit/>
          </a:bodyPr>
          <a:lstStyle/>
          <a:p>
            <a:pPr marL="0" indent="0">
              <a:buNone/>
            </a:pPr>
            <a:r>
              <a:rPr lang="en-US" dirty="0"/>
              <a:t>[4] An Overview of Cryptanalysis Research for the Advanced Encryption Standard </a:t>
            </a:r>
          </a:p>
          <a:p>
            <a:pPr marL="0" indent="0">
              <a:buNone/>
            </a:pPr>
            <a:r>
              <a:rPr lang="en-US" dirty="0"/>
              <a:t>Authors: Alan Kaminsky, Michael </a:t>
            </a:r>
            <a:r>
              <a:rPr lang="en-US" dirty="0" err="1"/>
              <a:t>Kurdziel</a:t>
            </a:r>
            <a:r>
              <a:rPr lang="en-US" dirty="0"/>
              <a:t>, </a:t>
            </a:r>
            <a:r>
              <a:rPr lang="en-US" dirty="0" err="1"/>
              <a:t>Stanisław</a:t>
            </a:r>
            <a:r>
              <a:rPr lang="en-US" dirty="0"/>
              <a:t> </a:t>
            </a:r>
            <a:r>
              <a:rPr lang="en-US" dirty="0" err="1"/>
              <a:t>Radziszowski</a:t>
            </a:r>
            <a:endParaRPr lang="en-US" dirty="0"/>
          </a:p>
          <a:p>
            <a:pPr marL="0" indent="0">
              <a:buNone/>
            </a:pPr>
            <a:r>
              <a:rPr lang="en-US" dirty="0"/>
              <a:t>Abstract: This paper gives us detailed information on the existing techniques like Linear cryptanalysis, Differential cryptanalysis, cube attacks, boomerang attacks, algebraic attacks, etc. Also it gives us information on some new hybrid algorithms for decrypting AES which hasn't been breached yet. This paper shows the various cryptanalytic algorithms used on the military/ Government threat model. It shows that the cryptanalysis against the most secured algorithm is making progress. It also gives us information about some of the many famous cryptanalytic algorithm used against our systems. It shows that at this pace AES won't have a life time and we will find some cryptanalytic algorithm against it. Hence, we need to come with a secure and faster encryption algorithm for classified purposes.</a:t>
            </a:r>
          </a:p>
          <a:p>
            <a:pPr marL="0" indent="0">
              <a:buNone/>
            </a:pPr>
            <a:endParaRPr lang="en-US" dirty="0"/>
          </a:p>
        </p:txBody>
      </p:sp>
    </p:spTree>
    <p:extLst>
      <p:ext uri="{BB962C8B-B14F-4D97-AF65-F5344CB8AC3E}">
        <p14:creationId xmlns:p14="http://schemas.microsoft.com/office/powerpoint/2010/main" val="401961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0380F-6BEF-447B-AC2B-70AEA9DFCFB8}"/>
              </a:ext>
            </a:extLst>
          </p:cNvPr>
          <p:cNvSpPr>
            <a:spLocks noGrp="1"/>
          </p:cNvSpPr>
          <p:nvPr>
            <p:ph idx="1"/>
          </p:nvPr>
        </p:nvSpPr>
        <p:spPr>
          <a:xfrm>
            <a:off x="838200" y="508882"/>
            <a:ext cx="10515600" cy="6349117"/>
          </a:xfrm>
        </p:spPr>
        <p:txBody>
          <a:bodyPr>
            <a:normAutofit/>
          </a:bodyPr>
          <a:lstStyle/>
          <a:p>
            <a:pPr marL="0" indent="0">
              <a:buNone/>
            </a:pPr>
            <a:r>
              <a:rPr lang="en-US" dirty="0"/>
              <a:t>[5] Encryption and Decryption using Password Based Encryption, MD5, and DES</a:t>
            </a:r>
          </a:p>
          <a:p>
            <a:pPr marL="0" indent="0">
              <a:buNone/>
            </a:pPr>
            <a:r>
              <a:rPr lang="en-US" dirty="0"/>
              <a:t>Authors: Hanna Willa </a:t>
            </a:r>
            <a:r>
              <a:rPr lang="en-US" dirty="0" err="1"/>
              <a:t>Dhany</a:t>
            </a:r>
            <a:r>
              <a:rPr lang="en-US" dirty="0"/>
              <a:t>, Fahmi </a:t>
            </a:r>
            <a:r>
              <a:rPr lang="en-US" dirty="0" err="1"/>
              <a:t>Izhari</a:t>
            </a:r>
            <a:r>
              <a:rPr lang="en-US" dirty="0"/>
              <a:t>, </a:t>
            </a:r>
            <a:r>
              <a:rPr lang="en-US" dirty="0" err="1"/>
              <a:t>Hasanul</a:t>
            </a:r>
            <a:r>
              <a:rPr lang="en-US" dirty="0"/>
              <a:t> Fahmi, </a:t>
            </a:r>
            <a:r>
              <a:rPr lang="en-US" dirty="0" err="1"/>
              <a:t>Tulus</a:t>
            </a:r>
            <a:r>
              <a:rPr lang="en-US" dirty="0"/>
              <a:t>, </a:t>
            </a:r>
            <a:r>
              <a:rPr lang="en-US" dirty="0" err="1"/>
              <a:t>Sutarman</a:t>
            </a:r>
            <a:endParaRPr lang="en-US" dirty="0"/>
          </a:p>
          <a:p>
            <a:pPr marL="0" indent="0">
              <a:buNone/>
            </a:pPr>
            <a:r>
              <a:rPr lang="en-US" dirty="0"/>
              <a:t>Abstract: This paper gives brief description on Password-Based Encryption, which is used in the application because usually the attacker repeatedly tries to guess undetected keywords and is beyond the original sender / recipient control, if the keyword is used to log in to the server, it can detect many possibilities that are not properly done and in the worst case is to shut down the server to prevent more effort, if a tapper takes encrypted files that we use. The process that will be discussed in this paper include two basic cryptography process that are Encryption and Decryption and uses the same key. The key is also called Secret Key, Shared Key or Symmetric Key. This paper also shows that Password Based Encryption with Message Digest (MD5) and Data Encryption Standard (DES) is a cryptographic method. Algorithms used in this is combination both hashing and standard encryption methods. MD5 was developed by Ronald </a:t>
            </a:r>
            <a:r>
              <a:rPr lang="en-US" dirty="0" err="1"/>
              <a:t>Rivest</a:t>
            </a:r>
            <a:r>
              <a:rPr lang="en-US" dirty="0"/>
              <a:t> where the MD5 takes messages of any length and generates a 128-bit message digest, and with the use of DES working in plaintext it is useful to return the same size ciphertext.</a:t>
            </a:r>
          </a:p>
          <a:p>
            <a:pPr marL="0" indent="0">
              <a:buNone/>
            </a:pPr>
            <a:endParaRPr lang="en-US" dirty="0"/>
          </a:p>
        </p:txBody>
      </p:sp>
    </p:spTree>
    <p:extLst>
      <p:ext uri="{BB962C8B-B14F-4D97-AF65-F5344CB8AC3E}">
        <p14:creationId xmlns:p14="http://schemas.microsoft.com/office/powerpoint/2010/main" val="148025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DBDE-19E5-49F5-8F4E-F3D6B9FEFFA8}"/>
              </a:ext>
            </a:extLst>
          </p:cNvPr>
          <p:cNvSpPr>
            <a:spLocks noGrp="1"/>
          </p:cNvSpPr>
          <p:nvPr>
            <p:ph idx="1"/>
          </p:nvPr>
        </p:nvSpPr>
        <p:spPr>
          <a:xfrm>
            <a:off x="838200" y="492981"/>
            <a:ext cx="10515600" cy="5683982"/>
          </a:xfrm>
        </p:spPr>
        <p:txBody>
          <a:bodyPr>
            <a:normAutofit/>
          </a:bodyPr>
          <a:lstStyle/>
          <a:p>
            <a:pPr marL="0" indent="0">
              <a:buNone/>
            </a:pPr>
            <a:r>
              <a:rPr lang="en-US" dirty="0"/>
              <a:t>[6] SECURED FILE MANAGEMENT OVER INTERNET</a:t>
            </a:r>
          </a:p>
          <a:p>
            <a:pPr marL="0" indent="0">
              <a:buNone/>
            </a:pPr>
            <a:r>
              <a:rPr lang="en-US" dirty="0"/>
              <a:t>Authors: Prof. </a:t>
            </a:r>
            <a:r>
              <a:rPr lang="en-US" dirty="0" err="1"/>
              <a:t>Balasaheb</a:t>
            </a:r>
            <a:r>
              <a:rPr lang="en-US" dirty="0"/>
              <a:t> B. Gite, Shailesh </a:t>
            </a:r>
            <a:r>
              <a:rPr lang="en-US" dirty="0" err="1"/>
              <a:t>Navghare</a:t>
            </a:r>
            <a:r>
              <a:rPr lang="en-US" dirty="0"/>
              <a:t>, Abhishek Gupta, Siddharth Jain</a:t>
            </a:r>
          </a:p>
          <a:p>
            <a:pPr marL="0" indent="0">
              <a:buNone/>
            </a:pPr>
            <a:r>
              <a:rPr lang="en-US" dirty="0"/>
              <a:t>Abstract: This paper depicts the present scenario of file system, and the need of secured and reliable storage and transfer of information. Getting the right information to the right person at the right time is the key strategy for secured file transfer. File transfer must provide end-to-end visibility, security and compliance management. A secure and managed file transfer approach can help the user to meet the challenge of safely and reliably exchanging electronic information. The authors here would like to present a solution so that users can communicate and exchange the important files in a secured way. The abstract presents Secured File Management and Sharing System over the internet developed using the J2EE technologies. </a:t>
            </a:r>
          </a:p>
          <a:p>
            <a:pPr marL="0" indent="0">
              <a:buNone/>
            </a:pPr>
            <a:endParaRPr lang="en-US" dirty="0"/>
          </a:p>
        </p:txBody>
      </p:sp>
    </p:spTree>
    <p:extLst>
      <p:ext uri="{BB962C8B-B14F-4D97-AF65-F5344CB8AC3E}">
        <p14:creationId xmlns:p14="http://schemas.microsoft.com/office/powerpoint/2010/main" val="1077834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TotalTime>
  <Words>2587</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Encrypted File System Architecture</vt:lpstr>
      <vt:lpstr>Abstract</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Encrypted File System Architecture</dc:title>
  <dc:creator>Soham Faldu</dc:creator>
  <cp:lastModifiedBy>Soham Faldu</cp:lastModifiedBy>
  <cp:revision>6</cp:revision>
  <dcterms:created xsi:type="dcterms:W3CDTF">2021-02-17T02:15:54Z</dcterms:created>
  <dcterms:modified xsi:type="dcterms:W3CDTF">2021-03-05T03:08:57Z</dcterms:modified>
</cp:coreProperties>
</file>