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C61C38-DE1E-4EE9-8CE5-AE47349F6518}" type="doc">
      <dgm:prSet loTypeId="urn:microsoft.com/office/officeart/2005/8/layout/hList3" loCatId="list" qsTypeId="urn:microsoft.com/office/officeart/2005/8/quickstyle/simple1" qsCatId="simple" csTypeId="urn:microsoft.com/office/officeart/2005/8/colors/colorful3" csCatId="colorful" phldr="1"/>
      <dgm:spPr/>
      <dgm:t>
        <a:bodyPr/>
        <a:lstStyle/>
        <a:p>
          <a:endParaRPr lang="en-IN"/>
        </a:p>
      </dgm:t>
    </dgm:pt>
    <dgm:pt modelId="{822CA5BF-355C-4E80-834C-B18AE4D7CEDC}">
      <dgm:prSet phldrT="[Text]"/>
      <dgm:spPr/>
      <dgm:t>
        <a:bodyPr/>
        <a:lstStyle/>
        <a:p>
          <a:r>
            <a:rPr lang="en-IN" dirty="0">
              <a:solidFill>
                <a:schemeClr val="bg1"/>
              </a:solidFill>
            </a:rPr>
            <a:t>Key partners: skilled workers, payment processors and investors. Key stakeholders: include skilled and unskilled workers and employers or vendors.</a:t>
          </a:r>
        </a:p>
      </dgm:t>
    </dgm:pt>
    <dgm:pt modelId="{3C16AA7F-3042-42AC-9898-BD3CA4C05FB2}" type="parTrans" cxnId="{A381A496-6D68-4565-8A88-F3C658D48417}">
      <dgm:prSet/>
      <dgm:spPr/>
      <dgm:t>
        <a:bodyPr/>
        <a:lstStyle/>
        <a:p>
          <a:endParaRPr lang="en-IN"/>
        </a:p>
      </dgm:t>
    </dgm:pt>
    <dgm:pt modelId="{E43A532F-E91F-4397-85A6-F8B5763291BE}" type="sibTrans" cxnId="{A381A496-6D68-4565-8A88-F3C658D48417}">
      <dgm:prSet/>
      <dgm:spPr/>
      <dgm:t>
        <a:bodyPr/>
        <a:lstStyle/>
        <a:p>
          <a:endParaRPr lang="en-IN"/>
        </a:p>
      </dgm:t>
    </dgm:pt>
    <dgm:pt modelId="{DC98CBE3-C3EF-4CAE-8021-C0C6BD3C431E}">
      <dgm:prSet phldrT="[Text]"/>
      <dgm:spPr/>
      <dgm:t>
        <a:bodyPr/>
        <a:lstStyle/>
        <a:p>
          <a:r>
            <a:rPr lang="en-IN" dirty="0">
              <a:solidFill>
                <a:schemeClr val="bg1"/>
              </a:solidFill>
            </a:rPr>
            <a:t>Key activities: Marketing, product development, hiring, management, risk assessment and customer support.</a:t>
          </a:r>
        </a:p>
      </dgm:t>
    </dgm:pt>
    <dgm:pt modelId="{D35CBE9A-CD90-45BB-843A-AF9BD4189A28}" type="parTrans" cxnId="{43937966-6BAF-45B3-AA42-9CA3D9D77183}">
      <dgm:prSet/>
      <dgm:spPr/>
      <dgm:t>
        <a:bodyPr/>
        <a:lstStyle/>
        <a:p>
          <a:endParaRPr lang="en-IN"/>
        </a:p>
      </dgm:t>
    </dgm:pt>
    <dgm:pt modelId="{C684AD38-3ACE-49BE-9889-D414F5F6E990}" type="sibTrans" cxnId="{43937966-6BAF-45B3-AA42-9CA3D9D77183}">
      <dgm:prSet/>
      <dgm:spPr/>
      <dgm:t>
        <a:bodyPr/>
        <a:lstStyle/>
        <a:p>
          <a:endParaRPr lang="en-IN"/>
        </a:p>
      </dgm:t>
    </dgm:pt>
    <dgm:pt modelId="{1F0ED7E4-65A7-44E2-862D-AFC19BCFBE09}">
      <dgm:prSet phldrT="[Text]"/>
      <dgm:spPr/>
      <dgm:t>
        <a:bodyPr/>
        <a:lstStyle/>
        <a:p>
          <a:r>
            <a:rPr lang="en-IN" dirty="0">
              <a:solidFill>
                <a:schemeClr val="bg1"/>
              </a:solidFill>
            </a:rPr>
            <a:t>Unique selling propositions: Security feature, cash and cashless transactions, visually disabled user friendly, time and cost optimisation.</a:t>
          </a:r>
        </a:p>
      </dgm:t>
    </dgm:pt>
    <dgm:pt modelId="{E82D6C07-382F-425D-B792-7B13DA1BB42F}" type="parTrans" cxnId="{C51E75CC-AAC2-4457-B8F1-0A262F233680}">
      <dgm:prSet/>
      <dgm:spPr/>
      <dgm:t>
        <a:bodyPr/>
        <a:lstStyle/>
        <a:p>
          <a:endParaRPr lang="en-IN"/>
        </a:p>
      </dgm:t>
    </dgm:pt>
    <dgm:pt modelId="{B6C7D409-F3AD-45B6-ADEA-6937CC8E9B7D}" type="sibTrans" cxnId="{C51E75CC-AAC2-4457-B8F1-0A262F233680}">
      <dgm:prSet/>
      <dgm:spPr/>
      <dgm:t>
        <a:bodyPr/>
        <a:lstStyle/>
        <a:p>
          <a:endParaRPr lang="en-IN"/>
        </a:p>
      </dgm:t>
    </dgm:pt>
    <dgm:pt modelId="{6B6E5F46-2130-4A52-83BD-4010BB2FCA55}">
      <dgm:prSet phldrT="[Text]"/>
      <dgm:spPr/>
      <dgm:t>
        <a:bodyPr/>
        <a:lstStyle/>
        <a:p>
          <a:r>
            <a:rPr lang="en-IN" dirty="0">
              <a:solidFill>
                <a:schemeClr val="bg1"/>
              </a:solidFill>
            </a:rPr>
            <a:t>Customer relations and channels: Social media including google, Facebook and WhatsApp, feedback and customer help system, web portal.</a:t>
          </a:r>
        </a:p>
      </dgm:t>
    </dgm:pt>
    <dgm:pt modelId="{8390CF99-EEBF-446E-869D-8F62774612B3}" type="parTrans" cxnId="{0BC6415E-5E87-4AFF-882C-B97A8F4F5C1C}">
      <dgm:prSet/>
      <dgm:spPr/>
      <dgm:t>
        <a:bodyPr/>
        <a:lstStyle/>
        <a:p>
          <a:endParaRPr lang="en-IN"/>
        </a:p>
      </dgm:t>
    </dgm:pt>
    <dgm:pt modelId="{037C6028-C65E-4527-BD35-249941DD2496}" type="sibTrans" cxnId="{0BC6415E-5E87-4AFF-882C-B97A8F4F5C1C}">
      <dgm:prSet/>
      <dgm:spPr/>
      <dgm:t>
        <a:bodyPr/>
        <a:lstStyle/>
        <a:p>
          <a:endParaRPr lang="en-IN"/>
        </a:p>
      </dgm:t>
    </dgm:pt>
    <dgm:pt modelId="{C8B755C1-EDF0-4C40-895E-4589FEEDCF92}">
      <dgm:prSet phldrT="[Text]"/>
      <dgm:spPr/>
      <dgm:t>
        <a:bodyPr/>
        <a:lstStyle/>
        <a:p>
          <a:r>
            <a:rPr lang="en-IN" dirty="0">
              <a:solidFill>
                <a:schemeClr val="bg1"/>
              </a:solidFill>
            </a:rPr>
            <a:t>Workers: Unskilled and skilled workers who are unemployed.</a:t>
          </a:r>
        </a:p>
      </dgm:t>
    </dgm:pt>
    <dgm:pt modelId="{8698E4F2-8626-46E4-A070-1739C138E016}" type="parTrans" cxnId="{07409EDD-D070-4553-96FF-33B6C7A7A07E}">
      <dgm:prSet/>
      <dgm:spPr/>
      <dgm:t>
        <a:bodyPr/>
        <a:lstStyle/>
        <a:p>
          <a:endParaRPr lang="en-IN"/>
        </a:p>
      </dgm:t>
    </dgm:pt>
    <dgm:pt modelId="{AD515780-E56F-4728-B898-10D617D2E4A2}" type="sibTrans" cxnId="{07409EDD-D070-4553-96FF-33B6C7A7A07E}">
      <dgm:prSet/>
      <dgm:spPr/>
      <dgm:t>
        <a:bodyPr/>
        <a:lstStyle/>
        <a:p>
          <a:endParaRPr lang="en-IN"/>
        </a:p>
      </dgm:t>
    </dgm:pt>
    <dgm:pt modelId="{14463E92-9CCD-4F3C-8420-68AD49F448B3}">
      <dgm:prSet/>
      <dgm:spPr/>
      <dgm:t>
        <a:bodyPr/>
        <a:lstStyle/>
        <a:p>
          <a:r>
            <a:rPr lang="en-IN" dirty="0">
              <a:solidFill>
                <a:schemeClr val="bg1"/>
              </a:solidFill>
            </a:rPr>
            <a:t>Key resources: Web based M.L. embedded platform, security feature for web security, skilled employees.</a:t>
          </a:r>
        </a:p>
      </dgm:t>
    </dgm:pt>
    <dgm:pt modelId="{4498885C-69CC-4A00-AAE2-87349E51B651}" type="parTrans" cxnId="{D4C5272C-CA18-45F3-8BE2-8E720DB25D65}">
      <dgm:prSet/>
      <dgm:spPr/>
      <dgm:t>
        <a:bodyPr/>
        <a:lstStyle/>
        <a:p>
          <a:endParaRPr lang="en-IN"/>
        </a:p>
      </dgm:t>
    </dgm:pt>
    <dgm:pt modelId="{BBA0BFDC-93AC-4A8D-BC5A-34DDA8A8EB11}" type="sibTrans" cxnId="{D4C5272C-CA18-45F3-8BE2-8E720DB25D65}">
      <dgm:prSet/>
      <dgm:spPr/>
      <dgm:t>
        <a:bodyPr/>
        <a:lstStyle/>
        <a:p>
          <a:endParaRPr lang="en-IN"/>
        </a:p>
      </dgm:t>
    </dgm:pt>
    <dgm:pt modelId="{F99DA74E-3306-4E85-8027-FD4DBACD3F59}" type="pres">
      <dgm:prSet presAssocID="{33C61C38-DE1E-4EE9-8CE5-AE47349F6518}" presName="composite" presStyleCnt="0">
        <dgm:presLayoutVars>
          <dgm:chMax val="1"/>
          <dgm:dir/>
          <dgm:resizeHandles val="exact"/>
        </dgm:presLayoutVars>
      </dgm:prSet>
      <dgm:spPr/>
    </dgm:pt>
    <dgm:pt modelId="{A9E97890-BF25-495C-A45E-3DF01F0E7F60}" type="pres">
      <dgm:prSet presAssocID="{822CA5BF-355C-4E80-834C-B18AE4D7CEDC}" presName="roof" presStyleLbl="dkBgShp" presStyleIdx="0" presStyleCnt="2"/>
      <dgm:spPr/>
    </dgm:pt>
    <dgm:pt modelId="{A6E81F8B-BDC8-4254-A457-847CC84148D1}" type="pres">
      <dgm:prSet presAssocID="{822CA5BF-355C-4E80-834C-B18AE4D7CEDC}" presName="pillars" presStyleCnt="0"/>
      <dgm:spPr/>
    </dgm:pt>
    <dgm:pt modelId="{0674A811-0A86-4065-BD81-4BF2BA24C674}" type="pres">
      <dgm:prSet presAssocID="{822CA5BF-355C-4E80-834C-B18AE4D7CEDC}" presName="pillar1" presStyleLbl="node1" presStyleIdx="0" presStyleCnt="5">
        <dgm:presLayoutVars>
          <dgm:bulletEnabled val="1"/>
        </dgm:presLayoutVars>
      </dgm:prSet>
      <dgm:spPr/>
    </dgm:pt>
    <dgm:pt modelId="{68C792AA-AA8D-4E4C-B2CB-D5CA34F965DF}" type="pres">
      <dgm:prSet presAssocID="{1F0ED7E4-65A7-44E2-862D-AFC19BCFBE09}" presName="pillarX" presStyleLbl="node1" presStyleIdx="1" presStyleCnt="5">
        <dgm:presLayoutVars>
          <dgm:bulletEnabled val="1"/>
        </dgm:presLayoutVars>
      </dgm:prSet>
      <dgm:spPr/>
    </dgm:pt>
    <dgm:pt modelId="{79F4F47A-6BE8-47D5-BF34-9CAB0DA4BBA8}" type="pres">
      <dgm:prSet presAssocID="{6B6E5F46-2130-4A52-83BD-4010BB2FCA55}" presName="pillarX" presStyleLbl="node1" presStyleIdx="2" presStyleCnt="5">
        <dgm:presLayoutVars>
          <dgm:bulletEnabled val="1"/>
        </dgm:presLayoutVars>
      </dgm:prSet>
      <dgm:spPr/>
    </dgm:pt>
    <dgm:pt modelId="{EDA54A3D-F0D0-437B-8D8E-0471EAC939E2}" type="pres">
      <dgm:prSet presAssocID="{C8B755C1-EDF0-4C40-895E-4589FEEDCF92}" presName="pillarX" presStyleLbl="node1" presStyleIdx="3" presStyleCnt="5">
        <dgm:presLayoutVars>
          <dgm:bulletEnabled val="1"/>
        </dgm:presLayoutVars>
      </dgm:prSet>
      <dgm:spPr/>
    </dgm:pt>
    <dgm:pt modelId="{9746B136-50BC-4FE8-8738-B3B367770BA7}" type="pres">
      <dgm:prSet presAssocID="{14463E92-9CCD-4F3C-8420-68AD49F448B3}" presName="pillarX" presStyleLbl="node1" presStyleIdx="4" presStyleCnt="5">
        <dgm:presLayoutVars>
          <dgm:bulletEnabled val="1"/>
        </dgm:presLayoutVars>
      </dgm:prSet>
      <dgm:spPr/>
    </dgm:pt>
    <dgm:pt modelId="{B2EFF22E-FA58-46E2-B491-06335345FFB1}" type="pres">
      <dgm:prSet presAssocID="{822CA5BF-355C-4E80-834C-B18AE4D7CEDC}" presName="base" presStyleLbl="dkBgShp" presStyleIdx="1" presStyleCnt="2" custLinFactNeighborX="0"/>
      <dgm:spPr/>
    </dgm:pt>
  </dgm:ptLst>
  <dgm:cxnLst>
    <dgm:cxn modelId="{D4C5272C-CA18-45F3-8BE2-8E720DB25D65}" srcId="{822CA5BF-355C-4E80-834C-B18AE4D7CEDC}" destId="{14463E92-9CCD-4F3C-8420-68AD49F448B3}" srcOrd="4" destOrd="0" parTransId="{4498885C-69CC-4A00-AAE2-87349E51B651}" sibTransId="{BBA0BFDC-93AC-4A8D-BC5A-34DDA8A8EB11}"/>
    <dgm:cxn modelId="{65A1265C-9AE6-4BC4-AFF8-DFCD98E16CA8}" type="presOf" srcId="{DC98CBE3-C3EF-4CAE-8021-C0C6BD3C431E}" destId="{0674A811-0A86-4065-BD81-4BF2BA24C674}" srcOrd="0" destOrd="0" presId="urn:microsoft.com/office/officeart/2005/8/layout/hList3"/>
    <dgm:cxn modelId="{0BC6415E-5E87-4AFF-882C-B97A8F4F5C1C}" srcId="{822CA5BF-355C-4E80-834C-B18AE4D7CEDC}" destId="{6B6E5F46-2130-4A52-83BD-4010BB2FCA55}" srcOrd="2" destOrd="0" parTransId="{8390CF99-EEBF-446E-869D-8F62774612B3}" sibTransId="{037C6028-C65E-4527-BD35-249941DD2496}"/>
    <dgm:cxn modelId="{7F3A6044-2F4C-41D9-98E7-453011AB5372}" type="presOf" srcId="{C8B755C1-EDF0-4C40-895E-4589FEEDCF92}" destId="{EDA54A3D-F0D0-437B-8D8E-0471EAC939E2}" srcOrd="0" destOrd="0" presId="urn:microsoft.com/office/officeart/2005/8/layout/hList3"/>
    <dgm:cxn modelId="{C8782865-B8D7-4C48-A72E-0C28984731CC}" type="presOf" srcId="{33C61C38-DE1E-4EE9-8CE5-AE47349F6518}" destId="{F99DA74E-3306-4E85-8027-FD4DBACD3F59}" srcOrd="0" destOrd="0" presId="urn:microsoft.com/office/officeart/2005/8/layout/hList3"/>
    <dgm:cxn modelId="{43937966-6BAF-45B3-AA42-9CA3D9D77183}" srcId="{822CA5BF-355C-4E80-834C-B18AE4D7CEDC}" destId="{DC98CBE3-C3EF-4CAE-8021-C0C6BD3C431E}" srcOrd="0" destOrd="0" parTransId="{D35CBE9A-CD90-45BB-843A-AF9BD4189A28}" sibTransId="{C684AD38-3ACE-49BE-9889-D414F5F6E990}"/>
    <dgm:cxn modelId="{05EB2076-9B3D-4F7A-A39C-0498BD1C5A03}" type="presOf" srcId="{1F0ED7E4-65A7-44E2-862D-AFC19BCFBE09}" destId="{68C792AA-AA8D-4E4C-B2CB-D5CA34F965DF}" srcOrd="0" destOrd="0" presId="urn:microsoft.com/office/officeart/2005/8/layout/hList3"/>
    <dgm:cxn modelId="{7799365A-7222-4AF2-B9AA-42C4B45EEDFF}" type="presOf" srcId="{6B6E5F46-2130-4A52-83BD-4010BB2FCA55}" destId="{79F4F47A-6BE8-47D5-BF34-9CAB0DA4BBA8}" srcOrd="0" destOrd="0" presId="urn:microsoft.com/office/officeart/2005/8/layout/hList3"/>
    <dgm:cxn modelId="{A381A496-6D68-4565-8A88-F3C658D48417}" srcId="{33C61C38-DE1E-4EE9-8CE5-AE47349F6518}" destId="{822CA5BF-355C-4E80-834C-B18AE4D7CEDC}" srcOrd="0" destOrd="0" parTransId="{3C16AA7F-3042-42AC-9898-BD3CA4C05FB2}" sibTransId="{E43A532F-E91F-4397-85A6-F8B5763291BE}"/>
    <dgm:cxn modelId="{82F82DAC-609D-4B13-8E58-F94CC110B107}" type="presOf" srcId="{14463E92-9CCD-4F3C-8420-68AD49F448B3}" destId="{9746B136-50BC-4FE8-8738-B3B367770BA7}" srcOrd="0" destOrd="0" presId="urn:microsoft.com/office/officeart/2005/8/layout/hList3"/>
    <dgm:cxn modelId="{17F2D4B3-E538-498A-8369-861C8F68C91E}" type="presOf" srcId="{822CA5BF-355C-4E80-834C-B18AE4D7CEDC}" destId="{A9E97890-BF25-495C-A45E-3DF01F0E7F60}" srcOrd="0" destOrd="0" presId="urn:microsoft.com/office/officeart/2005/8/layout/hList3"/>
    <dgm:cxn modelId="{C51E75CC-AAC2-4457-B8F1-0A262F233680}" srcId="{822CA5BF-355C-4E80-834C-B18AE4D7CEDC}" destId="{1F0ED7E4-65A7-44E2-862D-AFC19BCFBE09}" srcOrd="1" destOrd="0" parTransId="{E82D6C07-382F-425D-B792-7B13DA1BB42F}" sibTransId="{B6C7D409-F3AD-45B6-ADEA-6937CC8E9B7D}"/>
    <dgm:cxn modelId="{07409EDD-D070-4553-96FF-33B6C7A7A07E}" srcId="{822CA5BF-355C-4E80-834C-B18AE4D7CEDC}" destId="{C8B755C1-EDF0-4C40-895E-4589FEEDCF92}" srcOrd="3" destOrd="0" parTransId="{8698E4F2-8626-46E4-A070-1739C138E016}" sibTransId="{AD515780-E56F-4728-B898-10D617D2E4A2}"/>
    <dgm:cxn modelId="{16CFC77D-5C2A-466C-A1FC-4A4D9B4D3D22}" type="presParOf" srcId="{F99DA74E-3306-4E85-8027-FD4DBACD3F59}" destId="{A9E97890-BF25-495C-A45E-3DF01F0E7F60}" srcOrd="0" destOrd="0" presId="urn:microsoft.com/office/officeart/2005/8/layout/hList3"/>
    <dgm:cxn modelId="{8B15402B-41F1-4100-B806-4EA61B2BA9B7}" type="presParOf" srcId="{F99DA74E-3306-4E85-8027-FD4DBACD3F59}" destId="{A6E81F8B-BDC8-4254-A457-847CC84148D1}" srcOrd="1" destOrd="0" presId="urn:microsoft.com/office/officeart/2005/8/layout/hList3"/>
    <dgm:cxn modelId="{C9E5515D-0C7C-4068-9B5A-A523BF0ABDFA}" type="presParOf" srcId="{A6E81F8B-BDC8-4254-A457-847CC84148D1}" destId="{0674A811-0A86-4065-BD81-4BF2BA24C674}" srcOrd="0" destOrd="0" presId="urn:microsoft.com/office/officeart/2005/8/layout/hList3"/>
    <dgm:cxn modelId="{1FA134CA-CA1E-4F90-8BBA-472B79207E7D}" type="presParOf" srcId="{A6E81F8B-BDC8-4254-A457-847CC84148D1}" destId="{68C792AA-AA8D-4E4C-B2CB-D5CA34F965DF}" srcOrd="1" destOrd="0" presId="urn:microsoft.com/office/officeart/2005/8/layout/hList3"/>
    <dgm:cxn modelId="{0C7271AF-A93E-4FE9-AD41-1B0EC99E7A21}" type="presParOf" srcId="{A6E81F8B-BDC8-4254-A457-847CC84148D1}" destId="{79F4F47A-6BE8-47D5-BF34-9CAB0DA4BBA8}" srcOrd="2" destOrd="0" presId="urn:microsoft.com/office/officeart/2005/8/layout/hList3"/>
    <dgm:cxn modelId="{94E23428-A841-4409-A66D-3F38BD05A8D1}" type="presParOf" srcId="{A6E81F8B-BDC8-4254-A457-847CC84148D1}" destId="{EDA54A3D-F0D0-437B-8D8E-0471EAC939E2}" srcOrd="3" destOrd="0" presId="urn:microsoft.com/office/officeart/2005/8/layout/hList3"/>
    <dgm:cxn modelId="{E25EAB4C-9202-49BA-AFAC-81B42338F82A}" type="presParOf" srcId="{A6E81F8B-BDC8-4254-A457-847CC84148D1}" destId="{9746B136-50BC-4FE8-8738-B3B367770BA7}" srcOrd="4" destOrd="0" presId="urn:microsoft.com/office/officeart/2005/8/layout/hList3"/>
    <dgm:cxn modelId="{04C29C9B-730A-4D8F-917C-31F87E4A4A68}" type="presParOf" srcId="{F99DA74E-3306-4E85-8027-FD4DBACD3F59}" destId="{B2EFF22E-FA58-46E2-B491-06335345FFB1}"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5FF963-5C12-464A-B1C7-52F34C818094}" type="doc">
      <dgm:prSet loTypeId="urn:microsoft.com/office/officeart/2005/8/layout/bProcess3" loCatId="process" qsTypeId="urn:microsoft.com/office/officeart/2005/8/quickstyle/3d3" qsCatId="3D" csTypeId="urn:microsoft.com/office/officeart/2005/8/colors/colorful1" csCatId="colorful" phldr="1"/>
      <dgm:spPr/>
      <dgm:t>
        <a:bodyPr/>
        <a:lstStyle/>
        <a:p>
          <a:endParaRPr lang="en-IN"/>
        </a:p>
      </dgm:t>
    </dgm:pt>
    <dgm:pt modelId="{FC244C9C-016B-43DD-831F-4388476A983C}">
      <dgm:prSet phldrT="[Text]"/>
      <dgm:spPr/>
      <dgm:t>
        <a:bodyPr/>
        <a:lstStyle/>
        <a:p>
          <a:r>
            <a:rPr lang="en-IN" dirty="0">
              <a:solidFill>
                <a:schemeClr val="bg1"/>
              </a:solidFill>
            </a:rPr>
            <a:t>Completion of analysis and requirement understanding.</a:t>
          </a:r>
        </a:p>
      </dgm:t>
    </dgm:pt>
    <dgm:pt modelId="{964C233E-F1CE-492B-A497-41EEFCDEB364}" type="parTrans" cxnId="{ADC1E12F-4C7D-443E-9265-7131422A2A0B}">
      <dgm:prSet/>
      <dgm:spPr/>
      <dgm:t>
        <a:bodyPr/>
        <a:lstStyle/>
        <a:p>
          <a:endParaRPr lang="en-IN"/>
        </a:p>
      </dgm:t>
    </dgm:pt>
    <dgm:pt modelId="{B03F95C7-59CC-4884-AC43-3E00E635A156}" type="sibTrans" cxnId="{ADC1E12F-4C7D-443E-9265-7131422A2A0B}">
      <dgm:prSet/>
      <dgm:spPr/>
      <dgm:t>
        <a:bodyPr/>
        <a:lstStyle/>
        <a:p>
          <a:endParaRPr lang="en-IN"/>
        </a:p>
      </dgm:t>
    </dgm:pt>
    <dgm:pt modelId="{6D2CDAC1-FBA3-40CA-9BAF-B69209EBD1C6}">
      <dgm:prSet phldrT="[Text]"/>
      <dgm:spPr/>
      <dgm:t>
        <a:bodyPr/>
        <a:lstStyle/>
        <a:p>
          <a:r>
            <a:rPr lang="en-IN" dirty="0">
              <a:solidFill>
                <a:schemeClr val="bg1"/>
              </a:solidFill>
            </a:rPr>
            <a:t>Analysing requirements and requirement specification designing and risk analysis.</a:t>
          </a:r>
        </a:p>
      </dgm:t>
    </dgm:pt>
    <dgm:pt modelId="{F1678293-A896-4EC6-AB77-E1FDB7CFD7F9}" type="parTrans" cxnId="{0B512E23-3028-48C3-8F85-CE605DAE8524}">
      <dgm:prSet/>
      <dgm:spPr/>
      <dgm:t>
        <a:bodyPr/>
        <a:lstStyle/>
        <a:p>
          <a:endParaRPr lang="en-IN"/>
        </a:p>
      </dgm:t>
    </dgm:pt>
    <dgm:pt modelId="{2F69B85F-2D4F-4511-8CE8-C70308392687}" type="sibTrans" cxnId="{0B512E23-3028-48C3-8F85-CE605DAE8524}">
      <dgm:prSet/>
      <dgm:spPr/>
      <dgm:t>
        <a:bodyPr/>
        <a:lstStyle/>
        <a:p>
          <a:endParaRPr lang="en-IN"/>
        </a:p>
      </dgm:t>
    </dgm:pt>
    <dgm:pt modelId="{1EAB750D-3A6A-4B26-A595-956228FD88C9}">
      <dgm:prSet phldrT="[Text]"/>
      <dgm:spPr/>
      <dgm:t>
        <a:bodyPr/>
        <a:lstStyle/>
        <a:p>
          <a:r>
            <a:rPr lang="en-IN" dirty="0">
              <a:solidFill>
                <a:schemeClr val="tx1"/>
              </a:solidFill>
            </a:rPr>
            <a:t>.</a:t>
          </a:r>
          <a:r>
            <a:rPr lang="en-IN" dirty="0">
              <a:solidFill>
                <a:schemeClr val="bg1"/>
              </a:solidFill>
            </a:rPr>
            <a:t> Coding and implementation design and GUI and backend</a:t>
          </a:r>
          <a:endParaRPr lang="en-IN" dirty="0">
            <a:solidFill>
              <a:schemeClr val="tx1"/>
            </a:solidFill>
          </a:endParaRPr>
        </a:p>
      </dgm:t>
    </dgm:pt>
    <dgm:pt modelId="{F492DE99-C039-4CF0-A72B-A3E76A600107}" type="parTrans" cxnId="{C1877352-1E19-4B20-94E9-264CFAD7A59E}">
      <dgm:prSet/>
      <dgm:spPr/>
      <dgm:t>
        <a:bodyPr/>
        <a:lstStyle/>
        <a:p>
          <a:endParaRPr lang="en-IN"/>
        </a:p>
      </dgm:t>
    </dgm:pt>
    <dgm:pt modelId="{20C558E6-9ED2-4BE1-8C24-F1C3B139D715}" type="sibTrans" cxnId="{C1877352-1E19-4B20-94E9-264CFAD7A59E}">
      <dgm:prSet>
        <dgm:style>
          <a:lnRef idx="1">
            <a:schemeClr val="dk1"/>
          </a:lnRef>
          <a:fillRef idx="0">
            <a:schemeClr val="dk1"/>
          </a:fillRef>
          <a:effectRef idx="0">
            <a:schemeClr val="dk1"/>
          </a:effectRef>
          <a:fontRef idx="minor">
            <a:schemeClr val="tx1"/>
          </a:fontRef>
        </dgm:style>
      </dgm:prSet>
      <dgm:spPr/>
      <dgm:t>
        <a:bodyPr/>
        <a:lstStyle/>
        <a:p>
          <a:endParaRPr lang="en-IN"/>
        </a:p>
      </dgm:t>
    </dgm:pt>
    <dgm:pt modelId="{95B1BC49-C354-4825-AF8F-2853B116EA1C}">
      <dgm:prSet phldrT="[Text]"/>
      <dgm:spPr/>
      <dgm:t>
        <a:bodyPr/>
        <a:lstStyle/>
        <a:p>
          <a:r>
            <a:rPr lang="en-IN" dirty="0">
              <a:solidFill>
                <a:schemeClr val="bg1"/>
              </a:solidFill>
            </a:rPr>
            <a:t>Embedding ML algorithm and testing/ reviewing.</a:t>
          </a:r>
        </a:p>
      </dgm:t>
    </dgm:pt>
    <dgm:pt modelId="{C9A13854-A6C4-454F-9D3A-ABDFD8550F7A}" type="parTrans" cxnId="{C8CA9D9E-694E-4B65-9C20-F3A782AE70E2}">
      <dgm:prSet/>
      <dgm:spPr/>
      <dgm:t>
        <a:bodyPr/>
        <a:lstStyle/>
        <a:p>
          <a:endParaRPr lang="en-IN"/>
        </a:p>
      </dgm:t>
    </dgm:pt>
    <dgm:pt modelId="{C03B4D30-08C5-4ACC-873B-8CE80DFC644B}" type="sibTrans" cxnId="{C8CA9D9E-694E-4B65-9C20-F3A782AE70E2}">
      <dgm:prSet>
        <dgm:style>
          <a:lnRef idx="1">
            <a:schemeClr val="dk1"/>
          </a:lnRef>
          <a:fillRef idx="0">
            <a:schemeClr val="dk1"/>
          </a:fillRef>
          <a:effectRef idx="0">
            <a:schemeClr val="dk1"/>
          </a:effectRef>
          <a:fontRef idx="minor">
            <a:schemeClr val="tx1"/>
          </a:fontRef>
        </dgm:style>
      </dgm:prSet>
      <dgm:spPr/>
      <dgm:t>
        <a:bodyPr/>
        <a:lstStyle/>
        <a:p>
          <a:endParaRPr lang="en-IN"/>
        </a:p>
      </dgm:t>
    </dgm:pt>
    <dgm:pt modelId="{39CDE2A3-DDB0-430D-B666-FD9D81C1EB8A}">
      <dgm:prSet phldrT="[Text]"/>
      <dgm:spPr/>
      <dgm:t>
        <a:bodyPr/>
        <a:lstStyle/>
        <a:p>
          <a:r>
            <a:rPr lang="en-IN" dirty="0">
              <a:solidFill>
                <a:schemeClr val="bg1"/>
              </a:solidFill>
            </a:rPr>
            <a:t>Legal matters and terms and conditions defined.</a:t>
          </a:r>
        </a:p>
      </dgm:t>
    </dgm:pt>
    <dgm:pt modelId="{C9DF6FAF-39EE-4C61-8827-EB0028FE57C2}" type="parTrans" cxnId="{923D4B44-ADBB-442C-B166-0220F5E15DFC}">
      <dgm:prSet/>
      <dgm:spPr/>
      <dgm:t>
        <a:bodyPr/>
        <a:lstStyle/>
        <a:p>
          <a:endParaRPr lang="en-IN"/>
        </a:p>
      </dgm:t>
    </dgm:pt>
    <dgm:pt modelId="{51649A1F-A438-4958-886E-1155FBFBCDAE}" type="sibTrans" cxnId="{923D4B44-ADBB-442C-B166-0220F5E15DFC}">
      <dgm:prSet>
        <dgm:style>
          <a:lnRef idx="1">
            <a:schemeClr val="dk1"/>
          </a:lnRef>
          <a:fillRef idx="0">
            <a:schemeClr val="dk1"/>
          </a:fillRef>
          <a:effectRef idx="0">
            <a:schemeClr val="dk1"/>
          </a:effectRef>
          <a:fontRef idx="minor">
            <a:schemeClr val="tx1"/>
          </a:fontRef>
        </dgm:style>
      </dgm:prSet>
      <dgm:spPr/>
      <dgm:t>
        <a:bodyPr/>
        <a:lstStyle/>
        <a:p>
          <a:endParaRPr lang="en-IN"/>
        </a:p>
      </dgm:t>
    </dgm:pt>
    <dgm:pt modelId="{E9464B99-B508-4341-AFEE-00F18B496E82}">
      <dgm:prSet/>
      <dgm:spPr/>
      <dgm:t>
        <a:bodyPr/>
        <a:lstStyle/>
        <a:p>
          <a:r>
            <a:rPr lang="en-IN" dirty="0">
              <a:solidFill>
                <a:schemeClr val="bg1"/>
              </a:solidFill>
            </a:rPr>
            <a:t>Build a Help and feedback system and maintenance</a:t>
          </a:r>
        </a:p>
      </dgm:t>
    </dgm:pt>
    <dgm:pt modelId="{222DBF7D-CBE7-4894-8548-2146FF818994}" type="parTrans" cxnId="{917A2E00-2093-470A-8537-CBB4F7DBCF59}">
      <dgm:prSet/>
      <dgm:spPr/>
      <dgm:t>
        <a:bodyPr/>
        <a:lstStyle/>
        <a:p>
          <a:endParaRPr lang="en-IN"/>
        </a:p>
      </dgm:t>
    </dgm:pt>
    <dgm:pt modelId="{3F32B09F-11D2-4C56-A4E7-CDA3C15A3187}" type="sibTrans" cxnId="{917A2E00-2093-470A-8537-CBB4F7DBCF59}">
      <dgm:prSet/>
      <dgm:spPr/>
      <dgm:t>
        <a:bodyPr/>
        <a:lstStyle/>
        <a:p>
          <a:endParaRPr lang="en-IN"/>
        </a:p>
      </dgm:t>
    </dgm:pt>
    <dgm:pt modelId="{3EC04EE3-94C7-4821-9063-5FC4C92F1F3A}" type="pres">
      <dgm:prSet presAssocID="{E25FF963-5C12-464A-B1C7-52F34C818094}" presName="Name0" presStyleCnt="0">
        <dgm:presLayoutVars>
          <dgm:dir/>
          <dgm:resizeHandles val="exact"/>
        </dgm:presLayoutVars>
      </dgm:prSet>
      <dgm:spPr/>
    </dgm:pt>
    <dgm:pt modelId="{48B26052-FEB5-484F-8301-5F8A13281979}" type="pres">
      <dgm:prSet presAssocID="{FC244C9C-016B-43DD-831F-4388476A983C}" presName="node" presStyleLbl="node1" presStyleIdx="0" presStyleCnt="6">
        <dgm:presLayoutVars>
          <dgm:bulletEnabled val="1"/>
        </dgm:presLayoutVars>
      </dgm:prSet>
      <dgm:spPr/>
    </dgm:pt>
    <dgm:pt modelId="{C901C9F3-4E18-4D2A-91F4-C058A956820A}" type="pres">
      <dgm:prSet presAssocID="{B03F95C7-59CC-4884-AC43-3E00E635A156}" presName="sibTrans" presStyleLbl="sibTrans1D1" presStyleIdx="0" presStyleCnt="5"/>
      <dgm:spPr/>
    </dgm:pt>
    <dgm:pt modelId="{A7702260-3EFF-46B9-8400-E75DA703D60C}" type="pres">
      <dgm:prSet presAssocID="{B03F95C7-59CC-4884-AC43-3E00E635A156}" presName="connectorText" presStyleLbl="sibTrans1D1" presStyleIdx="0" presStyleCnt="5"/>
      <dgm:spPr/>
    </dgm:pt>
    <dgm:pt modelId="{958A84E5-0559-4810-8B32-83C6DB7473A6}" type="pres">
      <dgm:prSet presAssocID="{6D2CDAC1-FBA3-40CA-9BAF-B69209EBD1C6}" presName="node" presStyleLbl="node1" presStyleIdx="1" presStyleCnt="6">
        <dgm:presLayoutVars>
          <dgm:bulletEnabled val="1"/>
        </dgm:presLayoutVars>
      </dgm:prSet>
      <dgm:spPr/>
    </dgm:pt>
    <dgm:pt modelId="{7C2BC80D-FE25-49D3-92FC-B236D8E00C06}" type="pres">
      <dgm:prSet presAssocID="{2F69B85F-2D4F-4511-8CE8-C70308392687}" presName="sibTrans" presStyleLbl="sibTrans1D1" presStyleIdx="1" presStyleCnt="5"/>
      <dgm:spPr/>
    </dgm:pt>
    <dgm:pt modelId="{3A57D32B-7C43-4260-B8AC-709DA3D4FFDE}" type="pres">
      <dgm:prSet presAssocID="{2F69B85F-2D4F-4511-8CE8-C70308392687}" presName="connectorText" presStyleLbl="sibTrans1D1" presStyleIdx="1" presStyleCnt="5"/>
      <dgm:spPr/>
    </dgm:pt>
    <dgm:pt modelId="{E198CDF8-4E9E-47F7-BE94-4E0F26DA8F75}" type="pres">
      <dgm:prSet presAssocID="{1EAB750D-3A6A-4B26-A595-956228FD88C9}" presName="node" presStyleLbl="node1" presStyleIdx="2" presStyleCnt="6">
        <dgm:presLayoutVars>
          <dgm:bulletEnabled val="1"/>
        </dgm:presLayoutVars>
      </dgm:prSet>
      <dgm:spPr/>
    </dgm:pt>
    <dgm:pt modelId="{644ACDDA-5D14-487D-9564-8C0EB5A0017B}" type="pres">
      <dgm:prSet presAssocID="{20C558E6-9ED2-4BE1-8C24-F1C3B139D715}" presName="sibTrans" presStyleLbl="sibTrans1D1" presStyleIdx="2" presStyleCnt="5"/>
      <dgm:spPr/>
    </dgm:pt>
    <dgm:pt modelId="{E8C332BF-9AF0-4DA4-88FA-87F4492455F3}" type="pres">
      <dgm:prSet presAssocID="{20C558E6-9ED2-4BE1-8C24-F1C3B139D715}" presName="connectorText" presStyleLbl="sibTrans1D1" presStyleIdx="2" presStyleCnt="5"/>
      <dgm:spPr/>
    </dgm:pt>
    <dgm:pt modelId="{2990B37C-BB75-442A-A513-B6D69D484E16}" type="pres">
      <dgm:prSet presAssocID="{95B1BC49-C354-4825-AF8F-2853B116EA1C}" presName="node" presStyleLbl="node1" presStyleIdx="3" presStyleCnt="6">
        <dgm:presLayoutVars>
          <dgm:bulletEnabled val="1"/>
        </dgm:presLayoutVars>
      </dgm:prSet>
      <dgm:spPr/>
    </dgm:pt>
    <dgm:pt modelId="{C892E5AF-9099-4FDF-B89A-99B088254C5C}" type="pres">
      <dgm:prSet presAssocID="{C03B4D30-08C5-4ACC-873B-8CE80DFC644B}" presName="sibTrans" presStyleLbl="sibTrans1D1" presStyleIdx="3" presStyleCnt="5"/>
      <dgm:spPr/>
    </dgm:pt>
    <dgm:pt modelId="{FDF97B5A-5A14-4451-B330-6FBA6202A35C}" type="pres">
      <dgm:prSet presAssocID="{C03B4D30-08C5-4ACC-873B-8CE80DFC644B}" presName="connectorText" presStyleLbl="sibTrans1D1" presStyleIdx="3" presStyleCnt="5"/>
      <dgm:spPr/>
    </dgm:pt>
    <dgm:pt modelId="{A1B4BF48-F560-4C69-80EB-477FBA951158}" type="pres">
      <dgm:prSet presAssocID="{39CDE2A3-DDB0-430D-B666-FD9D81C1EB8A}" presName="node" presStyleLbl="node1" presStyleIdx="4" presStyleCnt="6">
        <dgm:presLayoutVars>
          <dgm:bulletEnabled val="1"/>
        </dgm:presLayoutVars>
      </dgm:prSet>
      <dgm:spPr/>
    </dgm:pt>
    <dgm:pt modelId="{7EE2BC0F-F59F-4C56-8263-9A66DE601B08}" type="pres">
      <dgm:prSet presAssocID="{51649A1F-A438-4958-886E-1155FBFBCDAE}" presName="sibTrans" presStyleLbl="sibTrans1D1" presStyleIdx="4" presStyleCnt="5"/>
      <dgm:spPr/>
    </dgm:pt>
    <dgm:pt modelId="{0533F3CB-F408-40FF-9E1C-7AE36728268E}" type="pres">
      <dgm:prSet presAssocID="{51649A1F-A438-4958-886E-1155FBFBCDAE}" presName="connectorText" presStyleLbl="sibTrans1D1" presStyleIdx="4" presStyleCnt="5"/>
      <dgm:spPr/>
    </dgm:pt>
    <dgm:pt modelId="{D21590EF-3579-4217-8A94-DD6F70F0234B}" type="pres">
      <dgm:prSet presAssocID="{E9464B99-B508-4341-AFEE-00F18B496E82}" presName="node" presStyleLbl="node1" presStyleIdx="5" presStyleCnt="6">
        <dgm:presLayoutVars>
          <dgm:bulletEnabled val="1"/>
        </dgm:presLayoutVars>
      </dgm:prSet>
      <dgm:spPr/>
    </dgm:pt>
  </dgm:ptLst>
  <dgm:cxnLst>
    <dgm:cxn modelId="{917A2E00-2093-470A-8537-CBB4F7DBCF59}" srcId="{E25FF963-5C12-464A-B1C7-52F34C818094}" destId="{E9464B99-B508-4341-AFEE-00F18B496E82}" srcOrd="5" destOrd="0" parTransId="{222DBF7D-CBE7-4894-8548-2146FF818994}" sibTransId="{3F32B09F-11D2-4C56-A4E7-CDA3C15A3187}"/>
    <dgm:cxn modelId="{6075E20D-A6F7-43A9-853C-1CACD25886C6}" type="presOf" srcId="{51649A1F-A438-4958-886E-1155FBFBCDAE}" destId="{0533F3CB-F408-40FF-9E1C-7AE36728268E}" srcOrd="1" destOrd="0" presId="urn:microsoft.com/office/officeart/2005/8/layout/bProcess3"/>
    <dgm:cxn modelId="{DDAFA91B-74F9-4ECF-92F2-8B89B133881B}" type="presOf" srcId="{FC244C9C-016B-43DD-831F-4388476A983C}" destId="{48B26052-FEB5-484F-8301-5F8A13281979}" srcOrd="0" destOrd="0" presId="urn:microsoft.com/office/officeart/2005/8/layout/bProcess3"/>
    <dgm:cxn modelId="{0B512E23-3028-48C3-8F85-CE605DAE8524}" srcId="{E25FF963-5C12-464A-B1C7-52F34C818094}" destId="{6D2CDAC1-FBA3-40CA-9BAF-B69209EBD1C6}" srcOrd="1" destOrd="0" parTransId="{F1678293-A896-4EC6-AB77-E1FDB7CFD7F9}" sibTransId="{2F69B85F-2D4F-4511-8CE8-C70308392687}"/>
    <dgm:cxn modelId="{CA006825-27CC-4012-9353-2371CA7E7E69}" type="presOf" srcId="{B03F95C7-59CC-4884-AC43-3E00E635A156}" destId="{A7702260-3EFF-46B9-8400-E75DA703D60C}" srcOrd="1" destOrd="0" presId="urn:microsoft.com/office/officeart/2005/8/layout/bProcess3"/>
    <dgm:cxn modelId="{274FB128-FE44-4A01-8D64-0BF5588CB6DA}" type="presOf" srcId="{C03B4D30-08C5-4ACC-873B-8CE80DFC644B}" destId="{FDF97B5A-5A14-4451-B330-6FBA6202A35C}" srcOrd="1" destOrd="0" presId="urn:microsoft.com/office/officeart/2005/8/layout/bProcess3"/>
    <dgm:cxn modelId="{ADC1E12F-4C7D-443E-9265-7131422A2A0B}" srcId="{E25FF963-5C12-464A-B1C7-52F34C818094}" destId="{FC244C9C-016B-43DD-831F-4388476A983C}" srcOrd="0" destOrd="0" parTransId="{964C233E-F1CE-492B-A497-41EEFCDEB364}" sibTransId="{B03F95C7-59CC-4884-AC43-3E00E635A156}"/>
    <dgm:cxn modelId="{923D4B44-ADBB-442C-B166-0220F5E15DFC}" srcId="{E25FF963-5C12-464A-B1C7-52F34C818094}" destId="{39CDE2A3-DDB0-430D-B666-FD9D81C1EB8A}" srcOrd="4" destOrd="0" parTransId="{C9DF6FAF-39EE-4C61-8827-EB0028FE57C2}" sibTransId="{51649A1F-A438-4958-886E-1155FBFBCDAE}"/>
    <dgm:cxn modelId="{62093B65-7843-456F-B4AE-191F72A4C09B}" type="presOf" srcId="{20C558E6-9ED2-4BE1-8C24-F1C3B139D715}" destId="{E8C332BF-9AF0-4DA4-88FA-87F4492455F3}" srcOrd="1" destOrd="0" presId="urn:microsoft.com/office/officeart/2005/8/layout/bProcess3"/>
    <dgm:cxn modelId="{E2FC4E45-9C94-40D6-B558-7AFF3C191AB2}" type="presOf" srcId="{2F69B85F-2D4F-4511-8CE8-C70308392687}" destId="{3A57D32B-7C43-4260-B8AC-709DA3D4FFDE}" srcOrd="1" destOrd="0" presId="urn:microsoft.com/office/officeart/2005/8/layout/bProcess3"/>
    <dgm:cxn modelId="{A8398E47-BA73-4594-9AD6-2CDD93623E7B}" type="presOf" srcId="{6D2CDAC1-FBA3-40CA-9BAF-B69209EBD1C6}" destId="{958A84E5-0559-4810-8B32-83C6DB7473A6}" srcOrd="0" destOrd="0" presId="urn:microsoft.com/office/officeart/2005/8/layout/bProcess3"/>
    <dgm:cxn modelId="{E493DB6B-F12C-4D99-AD00-2708E0D54B2B}" type="presOf" srcId="{B03F95C7-59CC-4884-AC43-3E00E635A156}" destId="{C901C9F3-4E18-4D2A-91F4-C058A956820A}" srcOrd="0" destOrd="0" presId="urn:microsoft.com/office/officeart/2005/8/layout/bProcess3"/>
    <dgm:cxn modelId="{C1877352-1E19-4B20-94E9-264CFAD7A59E}" srcId="{E25FF963-5C12-464A-B1C7-52F34C818094}" destId="{1EAB750D-3A6A-4B26-A595-956228FD88C9}" srcOrd="2" destOrd="0" parTransId="{F492DE99-C039-4CF0-A72B-A3E76A600107}" sibTransId="{20C558E6-9ED2-4BE1-8C24-F1C3B139D715}"/>
    <dgm:cxn modelId="{AA7B5756-0BCC-40EF-B190-2756702CBED4}" type="presOf" srcId="{E25FF963-5C12-464A-B1C7-52F34C818094}" destId="{3EC04EE3-94C7-4821-9063-5FC4C92F1F3A}" srcOrd="0" destOrd="0" presId="urn:microsoft.com/office/officeart/2005/8/layout/bProcess3"/>
    <dgm:cxn modelId="{B91A3C88-837B-4F6D-B8A0-9D6F73D10E48}" type="presOf" srcId="{51649A1F-A438-4958-886E-1155FBFBCDAE}" destId="{7EE2BC0F-F59F-4C56-8263-9A66DE601B08}" srcOrd="0" destOrd="0" presId="urn:microsoft.com/office/officeart/2005/8/layout/bProcess3"/>
    <dgm:cxn modelId="{C8CA9D9E-694E-4B65-9C20-F3A782AE70E2}" srcId="{E25FF963-5C12-464A-B1C7-52F34C818094}" destId="{95B1BC49-C354-4825-AF8F-2853B116EA1C}" srcOrd="3" destOrd="0" parTransId="{C9A13854-A6C4-454F-9D3A-ABDFD8550F7A}" sibTransId="{C03B4D30-08C5-4ACC-873B-8CE80DFC644B}"/>
    <dgm:cxn modelId="{81C945A0-FD42-4DCD-896E-87520A71E4E3}" type="presOf" srcId="{20C558E6-9ED2-4BE1-8C24-F1C3B139D715}" destId="{644ACDDA-5D14-487D-9564-8C0EB5A0017B}" srcOrd="0" destOrd="0" presId="urn:microsoft.com/office/officeart/2005/8/layout/bProcess3"/>
    <dgm:cxn modelId="{B69E07A4-6054-4EE9-BFED-8DA89CF19AF3}" type="presOf" srcId="{1EAB750D-3A6A-4B26-A595-956228FD88C9}" destId="{E198CDF8-4E9E-47F7-BE94-4E0F26DA8F75}" srcOrd="0" destOrd="0" presId="urn:microsoft.com/office/officeart/2005/8/layout/bProcess3"/>
    <dgm:cxn modelId="{D1F780B1-D626-45F0-8A4A-15BE9CCA0131}" type="presOf" srcId="{E9464B99-B508-4341-AFEE-00F18B496E82}" destId="{D21590EF-3579-4217-8A94-DD6F70F0234B}" srcOrd="0" destOrd="0" presId="urn:microsoft.com/office/officeart/2005/8/layout/bProcess3"/>
    <dgm:cxn modelId="{A862ECC5-07E4-4579-A040-478EF1A8C314}" type="presOf" srcId="{2F69B85F-2D4F-4511-8CE8-C70308392687}" destId="{7C2BC80D-FE25-49D3-92FC-B236D8E00C06}" srcOrd="0" destOrd="0" presId="urn:microsoft.com/office/officeart/2005/8/layout/bProcess3"/>
    <dgm:cxn modelId="{D1580EE0-9EC9-4196-A30A-447C88E847D4}" type="presOf" srcId="{95B1BC49-C354-4825-AF8F-2853B116EA1C}" destId="{2990B37C-BB75-442A-A513-B6D69D484E16}" srcOrd="0" destOrd="0" presId="urn:microsoft.com/office/officeart/2005/8/layout/bProcess3"/>
    <dgm:cxn modelId="{9D437FE0-F559-497F-A699-552F3B0AB251}" type="presOf" srcId="{39CDE2A3-DDB0-430D-B666-FD9D81C1EB8A}" destId="{A1B4BF48-F560-4C69-80EB-477FBA951158}" srcOrd="0" destOrd="0" presId="urn:microsoft.com/office/officeart/2005/8/layout/bProcess3"/>
    <dgm:cxn modelId="{F976EEEF-BE6A-4464-9452-6B00C4B6BC56}" type="presOf" srcId="{C03B4D30-08C5-4ACC-873B-8CE80DFC644B}" destId="{C892E5AF-9099-4FDF-B89A-99B088254C5C}" srcOrd="0" destOrd="0" presId="urn:microsoft.com/office/officeart/2005/8/layout/bProcess3"/>
    <dgm:cxn modelId="{8C8B9C3A-6252-4F0E-9F6B-A2B609A4529A}" type="presParOf" srcId="{3EC04EE3-94C7-4821-9063-5FC4C92F1F3A}" destId="{48B26052-FEB5-484F-8301-5F8A13281979}" srcOrd="0" destOrd="0" presId="urn:microsoft.com/office/officeart/2005/8/layout/bProcess3"/>
    <dgm:cxn modelId="{D370E0B7-F221-4F57-B543-B4AE04171AFC}" type="presParOf" srcId="{3EC04EE3-94C7-4821-9063-5FC4C92F1F3A}" destId="{C901C9F3-4E18-4D2A-91F4-C058A956820A}" srcOrd="1" destOrd="0" presId="urn:microsoft.com/office/officeart/2005/8/layout/bProcess3"/>
    <dgm:cxn modelId="{D66D4B5A-75ED-43D3-9C6C-B2282AD2CBAA}" type="presParOf" srcId="{C901C9F3-4E18-4D2A-91F4-C058A956820A}" destId="{A7702260-3EFF-46B9-8400-E75DA703D60C}" srcOrd="0" destOrd="0" presId="urn:microsoft.com/office/officeart/2005/8/layout/bProcess3"/>
    <dgm:cxn modelId="{0B8E7523-54B3-4FDA-834E-9A8232C7239F}" type="presParOf" srcId="{3EC04EE3-94C7-4821-9063-5FC4C92F1F3A}" destId="{958A84E5-0559-4810-8B32-83C6DB7473A6}" srcOrd="2" destOrd="0" presId="urn:microsoft.com/office/officeart/2005/8/layout/bProcess3"/>
    <dgm:cxn modelId="{70EBFAB3-4A99-4478-BE00-0C4A452AB890}" type="presParOf" srcId="{3EC04EE3-94C7-4821-9063-5FC4C92F1F3A}" destId="{7C2BC80D-FE25-49D3-92FC-B236D8E00C06}" srcOrd="3" destOrd="0" presId="urn:microsoft.com/office/officeart/2005/8/layout/bProcess3"/>
    <dgm:cxn modelId="{DA9E4C1D-DF55-496D-8A0A-DA62CB91B6F4}" type="presParOf" srcId="{7C2BC80D-FE25-49D3-92FC-B236D8E00C06}" destId="{3A57D32B-7C43-4260-B8AC-709DA3D4FFDE}" srcOrd="0" destOrd="0" presId="urn:microsoft.com/office/officeart/2005/8/layout/bProcess3"/>
    <dgm:cxn modelId="{2D274F29-F748-479D-8F54-7CFF263CCE17}" type="presParOf" srcId="{3EC04EE3-94C7-4821-9063-5FC4C92F1F3A}" destId="{E198CDF8-4E9E-47F7-BE94-4E0F26DA8F75}" srcOrd="4" destOrd="0" presId="urn:microsoft.com/office/officeart/2005/8/layout/bProcess3"/>
    <dgm:cxn modelId="{FF65B909-98EA-4447-A7E9-10AF5B6E7EA9}" type="presParOf" srcId="{3EC04EE3-94C7-4821-9063-5FC4C92F1F3A}" destId="{644ACDDA-5D14-487D-9564-8C0EB5A0017B}" srcOrd="5" destOrd="0" presId="urn:microsoft.com/office/officeart/2005/8/layout/bProcess3"/>
    <dgm:cxn modelId="{0BF4D9D5-7D62-4A7A-8551-C1ED07B610FC}" type="presParOf" srcId="{644ACDDA-5D14-487D-9564-8C0EB5A0017B}" destId="{E8C332BF-9AF0-4DA4-88FA-87F4492455F3}" srcOrd="0" destOrd="0" presId="urn:microsoft.com/office/officeart/2005/8/layout/bProcess3"/>
    <dgm:cxn modelId="{3557515D-2023-4DAB-B067-84316A115380}" type="presParOf" srcId="{3EC04EE3-94C7-4821-9063-5FC4C92F1F3A}" destId="{2990B37C-BB75-442A-A513-B6D69D484E16}" srcOrd="6" destOrd="0" presId="urn:microsoft.com/office/officeart/2005/8/layout/bProcess3"/>
    <dgm:cxn modelId="{492826F8-992F-42F7-AB63-FF8C7B6BCF58}" type="presParOf" srcId="{3EC04EE3-94C7-4821-9063-5FC4C92F1F3A}" destId="{C892E5AF-9099-4FDF-B89A-99B088254C5C}" srcOrd="7" destOrd="0" presId="urn:microsoft.com/office/officeart/2005/8/layout/bProcess3"/>
    <dgm:cxn modelId="{323D27E9-8DB8-40BC-8F00-9D6D656DF7E3}" type="presParOf" srcId="{C892E5AF-9099-4FDF-B89A-99B088254C5C}" destId="{FDF97B5A-5A14-4451-B330-6FBA6202A35C}" srcOrd="0" destOrd="0" presId="urn:microsoft.com/office/officeart/2005/8/layout/bProcess3"/>
    <dgm:cxn modelId="{2062D90A-11E0-47DF-82BD-B552AA5EA7DE}" type="presParOf" srcId="{3EC04EE3-94C7-4821-9063-5FC4C92F1F3A}" destId="{A1B4BF48-F560-4C69-80EB-477FBA951158}" srcOrd="8" destOrd="0" presId="urn:microsoft.com/office/officeart/2005/8/layout/bProcess3"/>
    <dgm:cxn modelId="{29B92DC0-E06E-41EC-B577-5A6BE71BBC2E}" type="presParOf" srcId="{3EC04EE3-94C7-4821-9063-5FC4C92F1F3A}" destId="{7EE2BC0F-F59F-4C56-8263-9A66DE601B08}" srcOrd="9" destOrd="0" presId="urn:microsoft.com/office/officeart/2005/8/layout/bProcess3"/>
    <dgm:cxn modelId="{7AB40EA3-2FD2-47EC-9A84-0CF4CC4C98C0}" type="presParOf" srcId="{7EE2BC0F-F59F-4C56-8263-9A66DE601B08}" destId="{0533F3CB-F408-40FF-9E1C-7AE36728268E}" srcOrd="0" destOrd="0" presId="urn:microsoft.com/office/officeart/2005/8/layout/bProcess3"/>
    <dgm:cxn modelId="{96AFE1AE-EFED-4A4F-8CB7-B7BB4B891E4C}" type="presParOf" srcId="{3EC04EE3-94C7-4821-9063-5FC4C92F1F3A}" destId="{D21590EF-3579-4217-8A94-DD6F70F0234B}"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97890-BF25-495C-A45E-3DF01F0E7F60}">
      <dsp:nvSpPr>
        <dsp:cNvPr id="0" name=""/>
        <dsp:cNvSpPr/>
      </dsp:nvSpPr>
      <dsp:spPr>
        <a:xfrm>
          <a:off x="0" y="0"/>
          <a:ext cx="10670958" cy="1355620"/>
        </a:xfrm>
        <a:prstGeom prst="rect">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Key partners: skilled workers, payment processors and investors. Key stakeholders: include skilled and unskilled workers and employers or vendors.</a:t>
          </a:r>
        </a:p>
      </dsp:txBody>
      <dsp:txXfrm>
        <a:off x="0" y="0"/>
        <a:ext cx="10670958" cy="1355620"/>
      </dsp:txXfrm>
    </dsp:sp>
    <dsp:sp modelId="{0674A811-0A86-4065-BD81-4BF2BA24C674}">
      <dsp:nvSpPr>
        <dsp:cNvPr id="0" name=""/>
        <dsp:cNvSpPr/>
      </dsp:nvSpPr>
      <dsp:spPr>
        <a:xfrm>
          <a:off x="1302" y="1355620"/>
          <a:ext cx="2133670" cy="2846802"/>
        </a:xfrm>
        <a:prstGeom prst="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rPr>
            <a:t>Key activities: Marketing, product development, hiring, management, risk assessment and customer support.</a:t>
          </a:r>
        </a:p>
      </dsp:txBody>
      <dsp:txXfrm>
        <a:off x="1302" y="1355620"/>
        <a:ext cx="2133670" cy="2846802"/>
      </dsp:txXfrm>
    </dsp:sp>
    <dsp:sp modelId="{68C792AA-AA8D-4E4C-B2CB-D5CA34F965DF}">
      <dsp:nvSpPr>
        <dsp:cNvPr id="0" name=""/>
        <dsp:cNvSpPr/>
      </dsp:nvSpPr>
      <dsp:spPr>
        <a:xfrm>
          <a:off x="2134973" y="1355620"/>
          <a:ext cx="2133670" cy="2846802"/>
        </a:xfrm>
        <a:prstGeom prst="rect">
          <a:avLst/>
        </a:prstGeom>
        <a:solidFill>
          <a:schemeClr val="accent3">
            <a:hueOff val="-633517"/>
            <a:satOff val="4080"/>
            <a:lumOff val="14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rPr>
            <a:t>Unique selling propositions: Security feature, cash and cashless transactions, visually disabled user friendly, time and cost optimisation.</a:t>
          </a:r>
        </a:p>
      </dsp:txBody>
      <dsp:txXfrm>
        <a:off x="2134973" y="1355620"/>
        <a:ext cx="2133670" cy="2846802"/>
      </dsp:txXfrm>
    </dsp:sp>
    <dsp:sp modelId="{79F4F47A-6BE8-47D5-BF34-9CAB0DA4BBA8}">
      <dsp:nvSpPr>
        <dsp:cNvPr id="0" name=""/>
        <dsp:cNvSpPr/>
      </dsp:nvSpPr>
      <dsp:spPr>
        <a:xfrm>
          <a:off x="4268644" y="1355620"/>
          <a:ext cx="2133670" cy="2846802"/>
        </a:xfrm>
        <a:prstGeom prst="rect">
          <a:avLst/>
        </a:prstGeom>
        <a:solidFill>
          <a:schemeClr val="accent3">
            <a:hueOff val="-1267033"/>
            <a:satOff val="8160"/>
            <a:lumOff val="29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rPr>
            <a:t>Customer relations and channels: Social media including google, Facebook and WhatsApp, feedback and customer help system, web portal.</a:t>
          </a:r>
        </a:p>
      </dsp:txBody>
      <dsp:txXfrm>
        <a:off x="4268644" y="1355620"/>
        <a:ext cx="2133670" cy="2846802"/>
      </dsp:txXfrm>
    </dsp:sp>
    <dsp:sp modelId="{EDA54A3D-F0D0-437B-8D8E-0471EAC939E2}">
      <dsp:nvSpPr>
        <dsp:cNvPr id="0" name=""/>
        <dsp:cNvSpPr/>
      </dsp:nvSpPr>
      <dsp:spPr>
        <a:xfrm>
          <a:off x="6402314" y="1355620"/>
          <a:ext cx="2133670" cy="2846802"/>
        </a:xfrm>
        <a:prstGeom prst="rect">
          <a:avLst/>
        </a:prstGeom>
        <a:solidFill>
          <a:schemeClr val="accent3">
            <a:hueOff val="-1900550"/>
            <a:satOff val="12239"/>
            <a:lumOff val="44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rPr>
            <a:t>Workers: Unskilled and skilled workers who are unemployed.</a:t>
          </a:r>
        </a:p>
      </dsp:txBody>
      <dsp:txXfrm>
        <a:off x="6402314" y="1355620"/>
        <a:ext cx="2133670" cy="2846802"/>
      </dsp:txXfrm>
    </dsp:sp>
    <dsp:sp modelId="{9746B136-50BC-4FE8-8738-B3B367770BA7}">
      <dsp:nvSpPr>
        <dsp:cNvPr id="0" name=""/>
        <dsp:cNvSpPr/>
      </dsp:nvSpPr>
      <dsp:spPr>
        <a:xfrm>
          <a:off x="8535985" y="1355620"/>
          <a:ext cx="2133670" cy="2846802"/>
        </a:xfrm>
        <a:prstGeom prst="rect">
          <a:avLst/>
        </a:prstGeom>
        <a:solidFill>
          <a:schemeClr val="accent3">
            <a:hueOff val="-2534067"/>
            <a:satOff val="16319"/>
            <a:lumOff val="58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rPr>
            <a:t>Key resources: Web based M.L. embedded platform, security feature for web security, skilled employees.</a:t>
          </a:r>
        </a:p>
      </dsp:txBody>
      <dsp:txXfrm>
        <a:off x="8535985" y="1355620"/>
        <a:ext cx="2133670" cy="2846802"/>
      </dsp:txXfrm>
    </dsp:sp>
    <dsp:sp modelId="{B2EFF22E-FA58-46E2-B491-06335345FFB1}">
      <dsp:nvSpPr>
        <dsp:cNvPr id="0" name=""/>
        <dsp:cNvSpPr/>
      </dsp:nvSpPr>
      <dsp:spPr>
        <a:xfrm>
          <a:off x="0" y="4202422"/>
          <a:ext cx="10670958" cy="316311"/>
        </a:xfrm>
        <a:prstGeom prst="rect">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1C9F3-4E18-4D2A-91F4-C058A956820A}">
      <dsp:nvSpPr>
        <dsp:cNvPr id="0" name=""/>
        <dsp:cNvSpPr/>
      </dsp:nvSpPr>
      <dsp:spPr>
        <a:xfrm>
          <a:off x="1801836" y="701745"/>
          <a:ext cx="383137" cy="91440"/>
        </a:xfrm>
        <a:custGeom>
          <a:avLst/>
          <a:gdLst/>
          <a:ahLst/>
          <a:cxnLst/>
          <a:rect l="0" t="0" r="0" b="0"/>
          <a:pathLst>
            <a:path>
              <a:moveTo>
                <a:pt x="0" y="45720"/>
              </a:moveTo>
              <a:lnTo>
                <a:pt x="383137" y="45720"/>
              </a:lnTo>
            </a:path>
          </a:pathLst>
        </a:custGeom>
        <a:noFill/>
        <a:ln w="9525" cap="rnd" cmpd="sng" algn="ctr">
          <a:solidFill>
            <a:schemeClr val="accent2">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983061" y="745396"/>
        <a:ext cx="20686" cy="4137"/>
      </dsp:txXfrm>
    </dsp:sp>
    <dsp:sp modelId="{48B26052-FEB5-484F-8301-5F8A13281979}">
      <dsp:nvSpPr>
        <dsp:cNvPr id="0" name=""/>
        <dsp:cNvSpPr/>
      </dsp:nvSpPr>
      <dsp:spPr>
        <a:xfrm>
          <a:off x="4778" y="207808"/>
          <a:ext cx="1798857" cy="1079314"/>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kern="1200" dirty="0">
              <a:solidFill>
                <a:schemeClr val="bg1"/>
              </a:solidFill>
            </a:rPr>
            <a:t>Completion of analysis and requirement understanding.</a:t>
          </a:r>
        </a:p>
      </dsp:txBody>
      <dsp:txXfrm>
        <a:off x="4778" y="207808"/>
        <a:ext cx="1798857" cy="1079314"/>
      </dsp:txXfrm>
    </dsp:sp>
    <dsp:sp modelId="{7C2BC80D-FE25-49D3-92FC-B236D8E00C06}">
      <dsp:nvSpPr>
        <dsp:cNvPr id="0" name=""/>
        <dsp:cNvSpPr/>
      </dsp:nvSpPr>
      <dsp:spPr>
        <a:xfrm>
          <a:off x="4014430" y="701745"/>
          <a:ext cx="383137" cy="91440"/>
        </a:xfrm>
        <a:custGeom>
          <a:avLst/>
          <a:gdLst/>
          <a:ahLst/>
          <a:cxnLst/>
          <a:rect l="0" t="0" r="0" b="0"/>
          <a:pathLst>
            <a:path>
              <a:moveTo>
                <a:pt x="0" y="45720"/>
              </a:moveTo>
              <a:lnTo>
                <a:pt x="383137" y="45720"/>
              </a:lnTo>
            </a:path>
          </a:pathLst>
        </a:custGeom>
        <a:noFill/>
        <a:ln w="9525" cap="rnd" cmpd="sng" algn="ctr">
          <a:solidFill>
            <a:schemeClr val="accent3">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195655" y="745396"/>
        <a:ext cx="20686" cy="4137"/>
      </dsp:txXfrm>
    </dsp:sp>
    <dsp:sp modelId="{958A84E5-0559-4810-8B32-83C6DB7473A6}">
      <dsp:nvSpPr>
        <dsp:cNvPr id="0" name=""/>
        <dsp:cNvSpPr/>
      </dsp:nvSpPr>
      <dsp:spPr>
        <a:xfrm>
          <a:off x="2217373" y="207808"/>
          <a:ext cx="1798857" cy="1079314"/>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kern="1200" dirty="0">
              <a:solidFill>
                <a:schemeClr val="bg1"/>
              </a:solidFill>
            </a:rPr>
            <a:t>Analysing requirements and requirement specification designing and risk analysis.</a:t>
          </a:r>
        </a:p>
      </dsp:txBody>
      <dsp:txXfrm>
        <a:off x="2217373" y="207808"/>
        <a:ext cx="1798857" cy="1079314"/>
      </dsp:txXfrm>
    </dsp:sp>
    <dsp:sp modelId="{644ACDDA-5D14-487D-9564-8C0EB5A0017B}">
      <dsp:nvSpPr>
        <dsp:cNvPr id="0" name=""/>
        <dsp:cNvSpPr/>
      </dsp:nvSpPr>
      <dsp:spPr>
        <a:xfrm>
          <a:off x="904207" y="1285322"/>
          <a:ext cx="4425189" cy="383137"/>
        </a:xfrm>
        <a:custGeom>
          <a:avLst/>
          <a:gdLst/>
          <a:ahLst/>
          <a:cxnLst/>
          <a:rect l="0" t="0" r="0" b="0"/>
          <a:pathLst>
            <a:path>
              <a:moveTo>
                <a:pt x="4425189" y="0"/>
              </a:moveTo>
              <a:lnTo>
                <a:pt x="4425189" y="208668"/>
              </a:lnTo>
              <a:lnTo>
                <a:pt x="0" y="208668"/>
              </a:lnTo>
              <a:lnTo>
                <a:pt x="0" y="383137"/>
              </a:lnTo>
            </a:path>
          </a:pathLst>
        </a:custGeom>
        <a:noFill/>
        <a:ln w="9525" cap="rnd" cmpd="sng" algn="ctr">
          <a:solidFill>
            <a:schemeClr val="dk1"/>
          </a:solidFill>
          <a:prstDash val="solid"/>
          <a:tailEnd type="arrow"/>
        </a:ln>
        <a:effectLst/>
        <a:scene3d>
          <a:camera prst="orthographicFront">
            <a:rot lat="0" lon="0" rev="0"/>
          </a:camera>
          <a:lightRig rig="contrasting" dir="t">
            <a:rot lat="0" lon="0" rev="1200000"/>
          </a:lightRig>
        </a:scene3d>
        <a:sp3d z="-110000"/>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005689" y="1474822"/>
        <a:ext cx="222224" cy="4137"/>
      </dsp:txXfrm>
    </dsp:sp>
    <dsp:sp modelId="{E198CDF8-4E9E-47F7-BE94-4E0F26DA8F75}">
      <dsp:nvSpPr>
        <dsp:cNvPr id="0" name=""/>
        <dsp:cNvSpPr/>
      </dsp:nvSpPr>
      <dsp:spPr>
        <a:xfrm>
          <a:off x="4429967" y="207808"/>
          <a:ext cx="1798857" cy="1079314"/>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kern="1200" dirty="0">
              <a:solidFill>
                <a:schemeClr val="tx1"/>
              </a:solidFill>
            </a:rPr>
            <a:t>.</a:t>
          </a:r>
          <a:r>
            <a:rPr lang="en-IN" sz="1100" kern="1200" dirty="0">
              <a:solidFill>
                <a:schemeClr val="bg1"/>
              </a:solidFill>
            </a:rPr>
            <a:t> Coding and implementation design and GUI and backend</a:t>
          </a:r>
          <a:endParaRPr lang="en-IN" sz="1100" kern="1200" dirty="0">
            <a:solidFill>
              <a:schemeClr val="tx1"/>
            </a:solidFill>
          </a:endParaRPr>
        </a:p>
      </dsp:txBody>
      <dsp:txXfrm>
        <a:off x="4429967" y="207808"/>
        <a:ext cx="1798857" cy="1079314"/>
      </dsp:txXfrm>
    </dsp:sp>
    <dsp:sp modelId="{C892E5AF-9099-4FDF-B89A-99B088254C5C}">
      <dsp:nvSpPr>
        <dsp:cNvPr id="0" name=""/>
        <dsp:cNvSpPr/>
      </dsp:nvSpPr>
      <dsp:spPr>
        <a:xfrm>
          <a:off x="1801836" y="2194797"/>
          <a:ext cx="383137" cy="91440"/>
        </a:xfrm>
        <a:custGeom>
          <a:avLst/>
          <a:gdLst/>
          <a:ahLst/>
          <a:cxnLst/>
          <a:rect l="0" t="0" r="0" b="0"/>
          <a:pathLst>
            <a:path>
              <a:moveTo>
                <a:pt x="0" y="45720"/>
              </a:moveTo>
              <a:lnTo>
                <a:pt x="383137" y="45720"/>
              </a:lnTo>
            </a:path>
          </a:pathLst>
        </a:custGeom>
        <a:noFill/>
        <a:ln w="9525" cap="rnd" cmpd="sng" algn="ctr">
          <a:solidFill>
            <a:schemeClr val="dk1"/>
          </a:solidFill>
          <a:prstDash val="solid"/>
          <a:tailEnd type="arrow"/>
        </a:ln>
        <a:effectLst/>
        <a:scene3d>
          <a:camera prst="orthographicFront">
            <a:rot lat="0" lon="0" rev="0"/>
          </a:camera>
          <a:lightRig rig="contrasting" dir="t">
            <a:rot lat="0" lon="0" rev="1200000"/>
          </a:lightRig>
        </a:scene3d>
        <a:sp3d z="-110000"/>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983061" y="2238448"/>
        <a:ext cx="20686" cy="4137"/>
      </dsp:txXfrm>
    </dsp:sp>
    <dsp:sp modelId="{2990B37C-BB75-442A-A513-B6D69D484E16}">
      <dsp:nvSpPr>
        <dsp:cNvPr id="0" name=""/>
        <dsp:cNvSpPr/>
      </dsp:nvSpPr>
      <dsp:spPr>
        <a:xfrm>
          <a:off x="4778" y="1700860"/>
          <a:ext cx="1798857" cy="1079314"/>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kern="1200" dirty="0">
              <a:solidFill>
                <a:schemeClr val="bg1"/>
              </a:solidFill>
            </a:rPr>
            <a:t>Embedding ML algorithm and testing/ reviewing.</a:t>
          </a:r>
        </a:p>
      </dsp:txBody>
      <dsp:txXfrm>
        <a:off x="4778" y="1700860"/>
        <a:ext cx="1798857" cy="1079314"/>
      </dsp:txXfrm>
    </dsp:sp>
    <dsp:sp modelId="{7EE2BC0F-F59F-4C56-8263-9A66DE601B08}">
      <dsp:nvSpPr>
        <dsp:cNvPr id="0" name=""/>
        <dsp:cNvSpPr/>
      </dsp:nvSpPr>
      <dsp:spPr>
        <a:xfrm>
          <a:off x="4014430" y="2194797"/>
          <a:ext cx="383137" cy="91440"/>
        </a:xfrm>
        <a:custGeom>
          <a:avLst/>
          <a:gdLst/>
          <a:ahLst/>
          <a:cxnLst/>
          <a:rect l="0" t="0" r="0" b="0"/>
          <a:pathLst>
            <a:path>
              <a:moveTo>
                <a:pt x="0" y="45720"/>
              </a:moveTo>
              <a:lnTo>
                <a:pt x="383137" y="45720"/>
              </a:lnTo>
            </a:path>
          </a:pathLst>
        </a:custGeom>
        <a:noFill/>
        <a:ln w="9525" cap="rnd" cmpd="sng" algn="ctr">
          <a:solidFill>
            <a:schemeClr val="dk1"/>
          </a:solidFill>
          <a:prstDash val="solid"/>
          <a:tailEnd type="arrow"/>
        </a:ln>
        <a:effectLst/>
        <a:scene3d>
          <a:camera prst="orthographicFront">
            <a:rot lat="0" lon="0" rev="0"/>
          </a:camera>
          <a:lightRig rig="contrasting" dir="t">
            <a:rot lat="0" lon="0" rev="1200000"/>
          </a:lightRig>
        </a:scene3d>
        <a:sp3d z="-110000"/>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195655" y="2238448"/>
        <a:ext cx="20686" cy="4137"/>
      </dsp:txXfrm>
    </dsp:sp>
    <dsp:sp modelId="{A1B4BF48-F560-4C69-80EB-477FBA951158}">
      <dsp:nvSpPr>
        <dsp:cNvPr id="0" name=""/>
        <dsp:cNvSpPr/>
      </dsp:nvSpPr>
      <dsp:spPr>
        <a:xfrm>
          <a:off x="2217373" y="1700860"/>
          <a:ext cx="1798857" cy="1079314"/>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kern="1200" dirty="0">
              <a:solidFill>
                <a:schemeClr val="bg1"/>
              </a:solidFill>
            </a:rPr>
            <a:t>Legal matters and terms and conditions defined.</a:t>
          </a:r>
        </a:p>
      </dsp:txBody>
      <dsp:txXfrm>
        <a:off x="2217373" y="1700860"/>
        <a:ext cx="1798857" cy="1079314"/>
      </dsp:txXfrm>
    </dsp:sp>
    <dsp:sp modelId="{D21590EF-3579-4217-8A94-DD6F70F0234B}">
      <dsp:nvSpPr>
        <dsp:cNvPr id="0" name=""/>
        <dsp:cNvSpPr/>
      </dsp:nvSpPr>
      <dsp:spPr>
        <a:xfrm>
          <a:off x="4429967" y="1700860"/>
          <a:ext cx="1798857" cy="1079314"/>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kern="1200" dirty="0">
              <a:solidFill>
                <a:schemeClr val="bg1"/>
              </a:solidFill>
            </a:rPr>
            <a:t>Build a Help and feedback system and maintenance</a:t>
          </a:r>
        </a:p>
      </dsp:txBody>
      <dsp:txXfrm>
        <a:off x="4429967" y="1700860"/>
        <a:ext cx="1798857" cy="1079314"/>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3/25/2021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3/25/2021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2.xml"/><Relationship Id="rId7" Type="http://schemas.openxmlformats.org/officeDocument/2006/relationships/image" Target="../media/image1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2D6F0-D12D-44D1-85B3-F67C4BD9B5C2}"/>
              </a:ext>
            </a:extLst>
          </p:cNvPr>
          <p:cNvSpPr>
            <a:spLocks noGrp="1"/>
          </p:cNvSpPr>
          <p:nvPr>
            <p:ph type="ctrTitle"/>
          </p:nvPr>
        </p:nvSpPr>
        <p:spPr/>
        <p:txBody>
          <a:bodyPr/>
          <a:lstStyle/>
          <a:p>
            <a:r>
              <a:rPr lang="en-IN" dirty="0"/>
              <a:t>LSM MGT1022 Project Review 1</a:t>
            </a:r>
          </a:p>
        </p:txBody>
      </p:sp>
      <p:sp>
        <p:nvSpPr>
          <p:cNvPr id="3" name="Subtitle 2">
            <a:extLst>
              <a:ext uri="{FF2B5EF4-FFF2-40B4-BE49-F238E27FC236}">
                <a16:creationId xmlns:a16="http://schemas.microsoft.com/office/drawing/2014/main" id="{3AC3404E-3F8A-41BA-BE5D-01AF40BA4B4C}"/>
              </a:ext>
            </a:extLst>
          </p:cNvPr>
          <p:cNvSpPr>
            <a:spLocks noGrp="1"/>
          </p:cNvSpPr>
          <p:nvPr>
            <p:ph type="subTitle" idx="1"/>
          </p:nvPr>
        </p:nvSpPr>
        <p:spPr>
          <a:xfrm>
            <a:off x="810001" y="5280847"/>
            <a:ext cx="10899646" cy="1244240"/>
          </a:xfrm>
        </p:spPr>
        <p:txBody>
          <a:bodyPr>
            <a:normAutofit/>
          </a:bodyPr>
          <a:lstStyle/>
          <a:p>
            <a:r>
              <a:rPr lang="en-IN" sz="2000" dirty="0"/>
              <a:t>TEAM MENDIT</a:t>
            </a:r>
          </a:p>
          <a:p>
            <a:r>
              <a:rPr lang="en-IN" sz="2000" dirty="0"/>
              <a:t>Here we will explain our entire work in crisp from the beginning…..</a:t>
            </a:r>
          </a:p>
        </p:txBody>
      </p:sp>
    </p:spTree>
    <p:extLst>
      <p:ext uri="{BB962C8B-B14F-4D97-AF65-F5344CB8AC3E}">
        <p14:creationId xmlns:p14="http://schemas.microsoft.com/office/powerpoint/2010/main" val="829346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82F2-10AE-44BC-AC90-97A000F85059}"/>
              </a:ext>
            </a:extLst>
          </p:cNvPr>
          <p:cNvSpPr>
            <a:spLocks noGrp="1"/>
          </p:cNvSpPr>
          <p:nvPr>
            <p:ph type="title"/>
          </p:nvPr>
        </p:nvSpPr>
        <p:spPr/>
        <p:txBody>
          <a:bodyPr/>
          <a:lstStyle/>
          <a:p>
            <a:r>
              <a:rPr lang="en-IN" dirty="0"/>
              <a:t>First task- Literature survey</a:t>
            </a:r>
          </a:p>
        </p:txBody>
      </p:sp>
      <p:sp>
        <p:nvSpPr>
          <p:cNvPr id="3" name="Content Placeholder 2">
            <a:extLst>
              <a:ext uri="{FF2B5EF4-FFF2-40B4-BE49-F238E27FC236}">
                <a16:creationId xmlns:a16="http://schemas.microsoft.com/office/drawing/2014/main" id="{986CF500-A617-4BC5-894E-5774A00A0139}"/>
              </a:ext>
            </a:extLst>
          </p:cNvPr>
          <p:cNvSpPr>
            <a:spLocks noGrp="1"/>
          </p:cNvSpPr>
          <p:nvPr>
            <p:ph idx="1"/>
          </p:nvPr>
        </p:nvSpPr>
        <p:spPr>
          <a:xfrm>
            <a:off x="126253" y="837371"/>
            <a:ext cx="10554574" cy="3636511"/>
          </a:xfrm>
        </p:spPr>
        <p:txBody>
          <a:bodyPr/>
          <a:lstStyle/>
          <a:p>
            <a:pPr algn="just"/>
            <a:r>
              <a:rPr lang="en-IN" dirty="0"/>
              <a:t>We reviewed and referred 18 research as well as journal papers, analysed them for their accomplishments, future works and gaps were identified. Then we noted down their gaps and the competitions that we have and their features so as to improvise them.</a:t>
            </a:r>
          </a:p>
        </p:txBody>
      </p:sp>
      <p:pic>
        <p:nvPicPr>
          <p:cNvPr id="5" name="Picture 4">
            <a:extLst>
              <a:ext uri="{FF2B5EF4-FFF2-40B4-BE49-F238E27FC236}">
                <a16:creationId xmlns:a16="http://schemas.microsoft.com/office/drawing/2014/main" id="{EC73A644-6081-4D81-B10A-1AC938BD251D}"/>
              </a:ext>
            </a:extLst>
          </p:cNvPr>
          <p:cNvPicPr>
            <a:picLocks noChangeAspect="1"/>
          </p:cNvPicPr>
          <p:nvPr/>
        </p:nvPicPr>
        <p:blipFill rotWithShape="1">
          <a:blip r:embed="rId2"/>
          <a:srcRect l="23155" t="17218" r="24418" b="7443"/>
          <a:stretch/>
        </p:blipFill>
        <p:spPr>
          <a:xfrm>
            <a:off x="7211632" y="3312174"/>
            <a:ext cx="4170366" cy="3371045"/>
          </a:xfrm>
          <a:prstGeom prst="rect">
            <a:avLst/>
          </a:prstGeom>
        </p:spPr>
      </p:pic>
      <p:pic>
        <p:nvPicPr>
          <p:cNvPr id="6" name="Picture 5">
            <a:extLst>
              <a:ext uri="{FF2B5EF4-FFF2-40B4-BE49-F238E27FC236}">
                <a16:creationId xmlns:a16="http://schemas.microsoft.com/office/drawing/2014/main" id="{F71B4738-C188-4C18-B570-0FF57BFB83FA}"/>
              </a:ext>
            </a:extLst>
          </p:cNvPr>
          <p:cNvPicPr>
            <a:picLocks noChangeAspect="1"/>
          </p:cNvPicPr>
          <p:nvPr/>
        </p:nvPicPr>
        <p:blipFill>
          <a:blip r:embed="rId3"/>
          <a:stretch>
            <a:fillRect/>
          </a:stretch>
        </p:blipFill>
        <p:spPr>
          <a:xfrm>
            <a:off x="126253" y="3312174"/>
            <a:ext cx="1766968" cy="3223697"/>
          </a:xfrm>
          <a:prstGeom prst="rect">
            <a:avLst/>
          </a:prstGeom>
        </p:spPr>
      </p:pic>
      <p:pic>
        <p:nvPicPr>
          <p:cNvPr id="7" name="Picture 6">
            <a:extLst>
              <a:ext uri="{FF2B5EF4-FFF2-40B4-BE49-F238E27FC236}">
                <a16:creationId xmlns:a16="http://schemas.microsoft.com/office/drawing/2014/main" id="{5C3D7915-BDB1-448D-AA04-560E4332013E}"/>
              </a:ext>
            </a:extLst>
          </p:cNvPr>
          <p:cNvPicPr>
            <a:picLocks noChangeAspect="1"/>
          </p:cNvPicPr>
          <p:nvPr/>
        </p:nvPicPr>
        <p:blipFill>
          <a:blip r:embed="rId4"/>
          <a:stretch>
            <a:fillRect/>
          </a:stretch>
        </p:blipFill>
        <p:spPr>
          <a:xfrm>
            <a:off x="2030699" y="3312175"/>
            <a:ext cx="2028901" cy="3223698"/>
          </a:xfrm>
          <a:prstGeom prst="rect">
            <a:avLst/>
          </a:prstGeom>
        </p:spPr>
      </p:pic>
      <p:pic>
        <p:nvPicPr>
          <p:cNvPr id="8" name="Picture 7">
            <a:extLst>
              <a:ext uri="{FF2B5EF4-FFF2-40B4-BE49-F238E27FC236}">
                <a16:creationId xmlns:a16="http://schemas.microsoft.com/office/drawing/2014/main" id="{B7FB4108-2B3D-4AE8-8D17-DF0B3B930A6B}"/>
              </a:ext>
            </a:extLst>
          </p:cNvPr>
          <p:cNvPicPr>
            <a:picLocks noChangeAspect="1"/>
          </p:cNvPicPr>
          <p:nvPr/>
        </p:nvPicPr>
        <p:blipFill>
          <a:blip r:embed="rId5"/>
          <a:stretch>
            <a:fillRect/>
          </a:stretch>
        </p:blipFill>
        <p:spPr>
          <a:xfrm>
            <a:off x="4288912" y="3329138"/>
            <a:ext cx="2221549" cy="3223698"/>
          </a:xfrm>
          <a:prstGeom prst="rect">
            <a:avLst/>
          </a:prstGeom>
        </p:spPr>
      </p:pic>
    </p:spTree>
    <p:extLst>
      <p:ext uri="{BB962C8B-B14F-4D97-AF65-F5344CB8AC3E}">
        <p14:creationId xmlns:p14="http://schemas.microsoft.com/office/powerpoint/2010/main" val="2827401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9A54A-460B-46CC-8272-9CEC8A2FFF60}"/>
              </a:ext>
            </a:extLst>
          </p:cNvPr>
          <p:cNvSpPr>
            <a:spLocks noGrp="1"/>
          </p:cNvSpPr>
          <p:nvPr>
            <p:ph type="title"/>
          </p:nvPr>
        </p:nvSpPr>
        <p:spPr>
          <a:xfrm>
            <a:off x="685713" y="695763"/>
            <a:ext cx="10571998" cy="970450"/>
          </a:xfrm>
        </p:spPr>
        <p:txBody>
          <a:bodyPr/>
          <a:lstStyle/>
          <a:p>
            <a:pPr algn="ctr"/>
            <a:r>
              <a:rPr lang="en-IN" sz="2800" dirty="0"/>
              <a:t>We did a market survey including interviews and opinion gathering from our friends, relatives and most importantly our parents</a:t>
            </a:r>
          </a:p>
        </p:txBody>
      </p:sp>
      <p:sp>
        <p:nvSpPr>
          <p:cNvPr id="3" name="Content Placeholder 2">
            <a:extLst>
              <a:ext uri="{FF2B5EF4-FFF2-40B4-BE49-F238E27FC236}">
                <a16:creationId xmlns:a16="http://schemas.microsoft.com/office/drawing/2014/main" id="{F33CD232-595F-4B7F-80A8-BF565F90DEA2}"/>
              </a:ext>
            </a:extLst>
          </p:cNvPr>
          <p:cNvSpPr>
            <a:spLocks noGrp="1"/>
          </p:cNvSpPr>
          <p:nvPr>
            <p:ph idx="1"/>
          </p:nvPr>
        </p:nvSpPr>
        <p:spPr>
          <a:xfrm>
            <a:off x="0" y="802235"/>
            <a:ext cx="10554574" cy="3636511"/>
          </a:xfrm>
        </p:spPr>
        <p:txBody>
          <a:bodyPr/>
          <a:lstStyle/>
          <a:p>
            <a:pPr algn="just"/>
            <a:r>
              <a:rPr lang="en-IN" dirty="0"/>
              <a:t>We gathered their opinions and criticisms as well we talked about the criticisms with our parents and found solutions to them in our recent meeting.</a:t>
            </a:r>
          </a:p>
          <a:p>
            <a:pPr algn="just"/>
            <a:r>
              <a:rPr lang="en-IN" dirty="0"/>
              <a:t>We planned a special feature (immersive readers) in the GUI of our web portal and a security feature for web application security.</a:t>
            </a:r>
          </a:p>
        </p:txBody>
      </p:sp>
      <p:pic>
        <p:nvPicPr>
          <p:cNvPr id="4" name="Picture 3">
            <a:extLst>
              <a:ext uri="{FF2B5EF4-FFF2-40B4-BE49-F238E27FC236}">
                <a16:creationId xmlns:a16="http://schemas.microsoft.com/office/drawing/2014/main" id="{9B1DC41E-6872-448A-90F9-E7F68FC33C6C}"/>
              </a:ext>
            </a:extLst>
          </p:cNvPr>
          <p:cNvPicPr>
            <a:picLocks noChangeAspect="1"/>
          </p:cNvPicPr>
          <p:nvPr/>
        </p:nvPicPr>
        <p:blipFill>
          <a:blip r:embed="rId2"/>
          <a:stretch>
            <a:fillRect/>
          </a:stretch>
        </p:blipFill>
        <p:spPr>
          <a:xfrm>
            <a:off x="99719" y="3337826"/>
            <a:ext cx="3672551" cy="2201840"/>
          </a:xfrm>
          <a:prstGeom prst="rect">
            <a:avLst/>
          </a:prstGeom>
        </p:spPr>
      </p:pic>
      <p:pic>
        <p:nvPicPr>
          <p:cNvPr id="5" name="Picture 4">
            <a:extLst>
              <a:ext uri="{FF2B5EF4-FFF2-40B4-BE49-F238E27FC236}">
                <a16:creationId xmlns:a16="http://schemas.microsoft.com/office/drawing/2014/main" id="{22BB81F7-5F99-4CF2-81D1-437FDBBF0D29}"/>
              </a:ext>
            </a:extLst>
          </p:cNvPr>
          <p:cNvPicPr>
            <a:picLocks noChangeAspect="1"/>
          </p:cNvPicPr>
          <p:nvPr/>
        </p:nvPicPr>
        <p:blipFill>
          <a:blip r:embed="rId3"/>
          <a:stretch>
            <a:fillRect/>
          </a:stretch>
        </p:blipFill>
        <p:spPr>
          <a:xfrm>
            <a:off x="2309838" y="5039498"/>
            <a:ext cx="3530034" cy="1818502"/>
          </a:xfrm>
          <a:prstGeom prst="rect">
            <a:avLst/>
          </a:prstGeom>
        </p:spPr>
      </p:pic>
      <p:pic>
        <p:nvPicPr>
          <p:cNvPr id="6" name="Picture 5">
            <a:extLst>
              <a:ext uri="{FF2B5EF4-FFF2-40B4-BE49-F238E27FC236}">
                <a16:creationId xmlns:a16="http://schemas.microsoft.com/office/drawing/2014/main" id="{A096294E-D412-46BD-85CD-0FE1D6713E26}"/>
              </a:ext>
            </a:extLst>
          </p:cNvPr>
          <p:cNvPicPr>
            <a:picLocks noChangeAspect="1"/>
          </p:cNvPicPr>
          <p:nvPr/>
        </p:nvPicPr>
        <p:blipFill>
          <a:blip r:embed="rId4"/>
          <a:stretch>
            <a:fillRect/>
          </a:stretch>
        </p:blipFill>
        <p:spPr>
          <a:xfrm>
            <a:off x="3871989" y="3250510"/>
            <a:ext cx="3594131" cy="1788988"/>
          </a:xfrm>
          <a:prstGeom prst="rect">
            <a:avLst/>
          </a:prstGeom>
        </p:spPr>
      </p:pic>
      <p:pic>
        <p:nvPicPr>
          <p:cNvPr id="7" name="Picture 6">
            <a:extLst>
              <a:ext uri="{FF2B5EF4-FFF2-40B4-BE49-F238E27FC236}">
                <a16:creationId xmlns:a16="http://schemas.microsoft.com/office/drawing/2014/main" id="{548FCEBB-6D93-4062-AC61-8301750EA939}"/>
              </a:ext>
            </a:extLst>
          </p:cNvPr>
          <p:cNvPicPr>
            <a:picLocks noChangeAspect="1"/>
          </p:cNvPicPr>
          <p:nvPr/>
        </p:nvPicPr>
        <p:blipFill>
          <a:blip r:embed="rId5"/>
          <a:stretch>
            <a:fillRect/>
          </a:stretch>
        </p:blipFill>
        <p:spPr>
          <a:xfrm>
            <a:off x="5839872" y="5169831"/>
            <a:ext cx="4099804" cy="1453964"/>
          </a:xfrm>
          <a:prstGeom prst="rect">
            <a:avLst/>
          </a:prstGeom>
        </p:spPr>
      </p:pic>
      <p:pic>
        <p:nvPicPr>
          <p:cNvPr id="8" name="Picture 7">
            <a:extLst>
              <a:ext uri="{FF2B5EF4-FFF2-40B4-BE49-F238E27FC236}">
                <a16:creationId xmlns:a16="http://schemas.microsoft.com/office/drawing/2014/main" id="{EB6F4790-F46E-4777-971F-CB1F99F9E583}"/>
              </a:ext>
            </a:extLst>
          </p:cNvPr>
          <p:cNvPicPr>
            <a:picLocks noChangeAspect="1"/>
          </p:cNvPicPr>
          <p:nvPr/>
        </p:nvPicPr>
        <p:blipFill>
          <a:blip r:embed="rId6"/>
          <a:stretch>
            <a:fillRect/>
          </a:stretch>
        </p:blipFill>
        <p:spPr>
          <a:xfrm>
            <a:off x="7466120" y="3301957"/>
            <a:ext cx="4201714" cy="1535625"/>
          </a:xfrm>
          <a:prstGeom prst="rect">
            <a:avLst/>
          </a:prstGeom>
        </p:spPr>
      </p:pic>
    </p:spTree>
    <p:extLst>
      <p:ext uri="{BB962C8B-B14F-4D97-AF65-F5344CB8AC3E}">
        <p14:creationId xmlns:p14="http://schemas.microsoft.com/office/powerpoint/2010/main" val="4217823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9E8E-B5D3-49A9-8725-F11250B724E1}"/>
              </a:ext>
            </a:extLst>
          </p:cNvPr>
          <p:cNvSpPr>
            <a:spLocks noGrp="1"/>
          </p:cNvSpPr>
          <p:nvPr>
            <p:ph type="title"/>
          </p:nvPr>
        </p:nvSpPr>
        <p:spPr/>
        <p:txBody>
          <a:bodyPr/>
          <a:lstStyle/>
          <a:p>
            <a:r>
              <a:rPr lang="en-IN" dirty="0"/>
              <a:t>Business plan to be followed by the team MENDIT</a:t>
            </a:r>
          </a:p>
        </p:txBody>
      </p:sp>
      <p:graphicFrame>
        <p:nvGraphicFramePr>
          <p:cNvPr id="5" name="Diagram 4">
            <a:extLst>
              <a:ext uri="{FF2B5EF4-FFF2-40B4-BE49-F238E27FC236}">
                <a16:creationId xmlns:a16="http://schemas.microsoft.com/office/drawing/2014/main" id="{CF577DCE-87F2-4D23-9196-B9D744CA8171}"/>
              </a:ext>
            </a:extLst>
          </p:cNvPr>
          <p:cNvGraphicFramePr/>
          <p:nvPr>
            <p:extLst>
              <p:ext uri="{D42A27DB-BD31-4B8C-83A1-F6EECF244321}">
                <p14:modId xmlns:p14="http://schemas.microsoft.com/office/powerpoint/2010/main" val="1289215329"/>
              </p:ext>
            </p:extLst>
          </p:nvPr>
        </p:nvGraphicFramePr>
        <p:xfrm>
          <a:off x="760520" y="2121763"/>
          <a:ext cx="10670959" cy="4518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971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784A-628D-42F6-A252-F6A544CF1408}"/>
              </a:ext>
            </a:extLst>
          </p:cNvPr>
          <p:cNvSpPr>
            <a:spLocks noGrp="1"/>
          </p:cNvSpPr>
          <p:nvPr>
            <p:ph type="title"/>
          </p:nvPr>
        </p:nvSpPr>
        <p:spPr/>
        <p:txBody>
          <a:bodyPr/>
          <a:lstStyle/>
          <a:p>
            <a:pPr algn="ctr"/>
            <a:r>
              <a:rPr lang="en-IN" sz="3200" dirty="0"/>
              <a:t>Cost estimation by team Mendit for the online portal for mediating employees and employers…</a:t>
            </a:r>
          </a:p>
        </p:txBody>
      </p:sp>
    </p:spTree>
    <p:extLst>
      <p:ext uri="{BB962C8B-B14F-4D97-AF65-F5344CB8AC3E}">
        <p14:creationId xmlns:p14="http://schemas.microsoft.com/office/powerpoint/2010/main" val="1975865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C30E-9FD1-498F-BE5C-8BB4C84BCD37}"/>
              </a:ext>
            </a:extLst>
          </p:cNvPr>
          <p:cNvSpPr>
            <a:spLocks noGrp="1"/>
          </p:cNvSpPr>
          <p:nvPr>
            <p:ph type="title"/>
          </p:nvPr>
        </p:nvSpPr>
        <p:spPr/>
        <p:txBody>
          <a:bodyPr/>
          <a:lstStyle/>
          <a:p>
            <a:r>
              <a:rPr lang="en-IN" dirty="0"/>
              <a:t>Functional design of our online portal Mendit</a:t>
            </a:r>
          </a:p>
        </p:txBody>
      </p:sp>
      <p:pic>
        <p:nvPicPr>
          <p:cNvPr id="4" name="Picture 3">
            <a:extLst>
              <a:ext uri="{FF2B5EF4-FFF2-40B4-BE49-F238E27FC236}">
                <a16:creationId xmlns:a16="http://schemas.microsoft.com/office/drawing/2014/main" id="{E9C2D571-236A-475F-A180-D3FC2716111E}"/>
              </a:ext>
            </a:extLst>
          </p:cNvPr>
          <p:cNvPicPr>
            <a:picLocks noChangeAspect="1"/>
          </p:cNvPicPr>
          <p:nvPr/>
        </p:nvPicPr>
        <p:blipFill>
          <a:blip r:embed="rId2"/>
          <a:stretch>
            <a:fillRect/>
          </a:stretch>
        </p:blipFill>
        <p:spPr>
          <a:xfrm>
            <a:off x="621436" y="1417638"/>
            <a:ext cx="10866269" cy="5271726"/>
          </a:xfrm>
          <a:prstGeom prst="rect">
            <a:avLst/>
          </a:prstGeom>
        </p:spPr>
      </p:pic>
    </p:spTree>
    <p:extLst>
      <p:ext uri="{BB962C8B-B14F-4D97-AF65-F5344CB8AC3E}">
        <p14:creationId xmlns:p14="http://schemas.microsoft.com/office/powerpoint/2010/main" val="1355040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93B57-E3D7-4B75-A378-9562F2E1D4EB}"/>
              </a:ext>
            </a:extLst>
          </p:cNvPr>
          <p:cNvSpPr>
            <a:spLocks noGrp="1"/>
          </p:cNvSpPr>
          <p:nvPr>
            <p:ph type="title"/>
          </p:nvPr>
        </p:nvSpPr>
        <p:spPr/>
        <p:txBody>
          <a:bodyPr/>
          <a:lstStyle/>
          <a:p>
            <a:pPr algn="ctr"/>
            <a:r>
              <a:rPr lang="en-IN" sz="3200" dirty="0">
                <a:latin typeface="Arial Rounded MT Bold" panose="020F0704030504030204" pitchFamily="34" charset="0"/>
              </a:rPr>
              <a:t>Road map to be followed for the completion of the Startup process and deployment:</a:t>
            </a:r>
            <a:endParaRPr lang="en-IN" sz="3200" dirty="0"/>
          </a:p>
        </p:txBody>
      </p:sp>
      <p:graphicFrame>
        <p:nvGraphicFramePr>
          <p:cNvPr id="5" name="Content Placeholder 3">
            <a:extLst>
              <a:ext uri="{FF2B5EF4-FFF2-40B4-BE49-F238E27FC236}">
                <a16:creationId xmlns:a16="http://schemas.microsoft.com/office/drawing/2014/main" id="{96D96A1F-9E05-4B4C-8D78-03D8BBBCE457}"/>
              </a:ext>
            </a:extLst>
          </p:cNvPr>
          <p:cNvGraphicFramePr>
            <a:graphicFrameLocks noGrp="1"/>
          </p:cNvGraphicFramePr>
          <p:nvPr>
            <p:ph idx="1"/>
            <p:extLst>
              <p:ext uri="{D42A27DB-BD31-4B8C-83A1-F6EECF244321}">
                <p14:modId xmlns:p14="http://schemas.microsoft.com/office/powerpoint/2010/main" val="3555798798"/>
              </p:ext>
            </p:extLst>
          </p:nvPr>
        </p:nvGraphicFramePr>
        <p:xfrm>
          <a:off x="266330" y="3870017"/>
          <a:ext cx="6233604" cy="2987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D56CB0FE-DE7D-48D0-9B73-D56D92878BC3}"/>
              </a:ext>
            </a:extLst>
          </p:cNvPr>
          <p:cNvPicPr>
            <a:picLocks noChangeAspect="1"/>
          </p:cNvPicPr>
          <p:nvPr/>
        </p:nvPicPr>
        <p:blipFill>
          <a:blip r:embed="rId7"/>
          <a:stretch>
            <a:fillRect/>
          </a:stretch>
        </p:blipFill>
        <p:spPr>
          <a:xfrm>
            <a:off x="6872977" y="1731145"/>
            <a:ext cx="4758850" cy="4421079"/>
          </a:xfrm>
          <a:prstGeom prst="rect">
            <a:avLst/>
          </a:prstGeom>
        </p:spPr>
      </p:pic>
      <p:pic>
        <p:nvPicPr>
          <p:cNvPr id="7" name="Picture 6">
            <a:extLst>
              <a:ext uri="{FF2B5EF4-FFF2-40B4-BE49-F238E27FC236}">
                <a16:creationId xmlns:a16="http://schemas.microsoft.com/office/drawing/2014/main" id="{71B76038-A74C-4892-B31F-0BC2155F749D}"/>
              </a:ext>
            </a:extLst>
          </p:cNvPr>
          <p:cNvPicPr>
            <a:picLocks noChangeAspect="1"/>
          </p:cNvPicPr>
          <p:nvPr/>
        </p:nvPicPr>
        <p:blipFill>
          <a:blip r:embed="rId8"/>
          <a:stretch>
            <a:fillRect/>
          </a:stretch>
        </p:blipFill>
        <p:spPr>
          <a:xfrm>
            <a:off x="383684" y="1417638"/>
            <a:ext cx="6116250" cy="2383041"/>
          </a:xfrm>
          <a:prstGeom prst="rect">
            <a:avLst/>
          </a:prstGeom>
        </p:spPr>
      </p:pic>
    </p:spTree>
    <p:extLst>
      <p:ext uri="{BB962C8B-B14F-4D97-AF65-F5344CB8AC3E}">
        <p14:creationId xmlns:p14="http://schemas.microsoft.com/office/powerpoint/2010/main" val="3689571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53750-5B5C-400E-A55E-9E550192D9E4}"/>
              </a:ext>
            </a:extLst>
          </p:cNvPr>
          <p:cNvSpPr>
            <a:spLocks noGrp="1"/>
          </p:cNvSpPr>
          <p:nvPr>
            <p:ph type="title"/>
          </p:nvPr>
        </p:nvSpPr>
        <p:spPr>
          <a:xfrm>
            <a:off x="810001" y="513977"/>
            <a:ext cx="10571998" cy="970450"/>
          </a:xfrm>
        </p:spPr>
        <p:txBody>
          <a:bodyPr/>
          <a:lstStyle/>
          <a:p>
            <a:r>
              <a:rPr lang="en-IN" dirty="0"/>
              <a:t>MOM’s</a:t>
            </a:r>
          </a:p>
        </p:txBody>
      </p:sp>
      <p:pic>
        <p:nvPicPr>
          <p:cNvPr id="4" name="Picture 3">
            <a:extLst>
              <a:ext uri="{FF2B5EF4-FFF2-40B4-BE49-F238E27FC236}">
                <a16:creationId xmlns:a16="http://schemas.microsoft.com/office/drawing/2014/main" id="{2781CDC4-E6D0-4D5D-88A9-F8809DE1DBF0}"/>
              </a:ext>
            </a:extLst>
          </p:cNvPr>
          <p:cNvPicPr>
            <a:picLocks noChangeAspect="1"/>
          </p:cNvPicPr>
          <p:nvPr/>
        </p:nvPicPr>
        <p:blipFill>
          <a:blip r:embed="rId2"/>
          <a:stretch>
            <a:fillRect/>
          </a:stretch>
        </p:blipFill>
        <p:spPr>
          <a:xfrm>
            <a:off x="6219762" y="181120"/>
            <a:ext cx="5702949" cy="2606613"/>
          </a:xfrm>
          <a:prstGeom prst="rect">
            <a:avLst/>
          </a:prstGeom>
        </p:spPr>
      </p:pic>
      <p:sp>
        <p:nvSpPr>
          <p:cNvPr id="5" name="TextBox 4">
            <a:extLst>
              <a:ext uri="{FF2B5EF4-FFF2-40B4-BE49-F238E27FC236}">
                <a16:creationId xmlns:a16="http://schemas.microsoft.com/office/drawing/2014/main" id="{420361F8-AA78-4849-A518-96415A25774F}"/>
              </a:ext>
            </a:extLst>
          </p:cNvPr>
          <p:cNvSpPr txBox="1"/>
          <p:nvPr/>
        </p:nvSpPr>
        <p:spPr>
          <a:xfrm>
            <a:off x="168676" y="1997475"/>
            <a:ext cx="5803563" cy="3077766"/>
          </a:xfrm>
          <a:prstGeom prst="rect">
            <a:avLst/>
          </a:prstGeom>
          <a:noFill/>
        </p:spPr>
        <p:txBody>
          <a:bodyPr wrap="square" rtlCol="0">
            <a:spAutoFit/>
          </a:bodyPr>
          <a:lstStyle/>
          <a:p>
            <a:r>
              <a:rPr lang="en-IN" sz="1600" dirty="0"/>
              <a:t>1. Discussion and distribution of research papers for the survey of the literature.</a:t>
            </a:r>
          </a:p>
          <a:p>
            <a:r>
              <a:rPr lang="en-IN" sz="1600" dirty="0"/>
              <a:t>Distribution of the work and papers 4-5 paper each person.</a:t>
            </a:r>
          </a:p>
          <a:p>
            <a:r>
              <a:rPr lang="en-IN" sz="1600" dirty="0"/>
              <a:t>Mom 2:</a:t>
            </a:r>
          </a:p>
          <a:p>
            <a:r>
              <a:rPr lang="en-IN" sz="1600" dirty="0"/>
              <a:t>Discussion and selection of questions for the review and surveys.</a:t>
            </a:r>
          </a:p>
          <a:p>
            <a:r>
              <a:rPr lang="en-IN" sz="1600" dirty="0"/>
              <a:t>Making forms and google survey and planning to get responses for the same.</a:t>
            </a:r>
          </a:p>
          <a:p>
            <a:r>
              <a:rPr lang="en-IN" sz="1600" dirty="0"/>
              <a:t>Observation and collection of functional requirements of our system.</a:t>
            </a:r>
          </a:p>
          <a:p>
            <a:endParaRPr lang="en-IN" sz="1600" dirty="0"/>
          </a:p>
        </p:txBody>
      </p:sp>
      <p:sp>
        <p:nvSpPr>
          <p:cNvPr id="6" name="TextBox 5">
            <a:extLst>
              <a:ext uri="{FF2B5EF4-FFF2-40B4-BE49-F238E27FC236}">
                <a16:creationId xmlns:a16="http://schemas.microsoft.com/office/drawing/2014/main" id="{B7D8B3A5-854B-4290-B23D-CE75DB22C08E}"/>
              </a:ext>
            </a:extLst>
          </p:cNvPr>
          <p:cNvSpPr txBox="1"/>
          <p:nvPr/>
        </p:nvSpPr>
        <p:spPr>
          <a:xfrm>
            <a:off x="6462418" y="2991774"/>
            <a:ext cx="5560906" cy="2462213"/>
          </a:xfrm>
          <a:prstGeom prst="rect">
            <a:avLst/>
          </a:prstGeom>
          <a:noFill/>
        </p:spPr>
        <p:txBody>
          <a:bodyPr wrap="square" rtlCol="0">
            <a:spAutoFit/>
          </a:bodyPr>
          <a:lstStyle/>
          <a:p>
            <a:r>
              <a:rPr lang="en-IN" sz="1400" dirty="0"/>
              <a:t>Business model decisions</a:t>
            </a:r>
          </a:p>
          <a:p>
            <a:r>
              <a:rPr lang="en-IN" sz="1400" dirty="0"/>
              <a:t>Cost estimation factors decided and noted down </a:t>
            </a:r>
          </a:p>
          <a:p>
            <a:r>
              <a:rPr lang="en-IN" sz="1400" dirty="0"/>
              <a:t>Interviews and responses from parents and friends noted </a:t>
            </a:r>
            <a:r>
              <a:rPr lang="en-IN" sz="1400" dirty="0" err="1"/>
              <a:t>doen</a:t>
            </a:r>
            <a:r>
              <a:rPr lang="en-IN" sz="1400" dirty="0"/>
              <a:t> and documented to be followed while working.</a:t>
            </a:r>
          </a:p>
          <a:p>
            <a:r>
              <a:rPr lang="en-IN" sz="1400" dirty="0"/>
              <a:t>Survey and marketing analysis done efficiently to extract the requirements.</a:t>
            </a:r>
          </a:p>
          <a:p>
            <a:r>
              <a:rPr lang="en-IN" sz="1400" dirty="0"/>
              <a:t>MOM 4:</a:t>
            </a:r>
          </a:p>
          <a:p>
            <a:r>
              <a:rPr lang="en-IN" sz="1400" dirty="0"/>
              <a:t>Road map decide and detailed road map created for the future and discussion on the inputs given by family members and parents.</a:t>
            </a:r>
          </a:p>
          <a:p>
            <a:endParaRPr lang="en-IN" sz="1400" dirty="0"/>
          </a:p>
        </p:txBody>
      </p:sp>
      <p:pic>
        <p:nvPicPr>
          <p:cNvPr id="7" name="Picture 6">
            <a:extLst>
              <a:ext uri="{FF2B5EF4-FFF2-40B4-BE49-F238E27FC236}">
                <a16:creationId xmlns:a16="http://schemas.microsoft.com/office/drawing/2014/main" id="{4276A12E-1856-44EC-8F8C-CDAF28153434}"/>
              </a:ext>
            </a:extLst>
          </p:cNvPr>
          <p:cNvPicPr>
            <a:picLocks noChangeAspect="1"/>
          </p:cNvPicPr>
          <p:nvPr/>
        </p:nvPicPr>
        <p:blipFill>
          <a:blip r:embed="rId3"/>
          <a:stretch>
            <a:fillRect/>
          </a:stretch>
        </p:blipFill>
        <p:spPr>
          <a:xfrm>
            <a:off x="168676" y="4823829"/>
            <a:ext cx="2288618" cy="1739349"/>
          </a:xfrm>
          <a:prstGeom prst="rect">
            <a:avLst/>
          </a:prstGeom>
        </p:spPr>
      </p:pic>
      <p:pic>
        <p:nvPicPr>
          <p:cNvPr id="8" name="Content Placeholder 5">
            <a:extLst>
              <a:ext uri="{FF2B5EF4-FFF2-40B4-BE49-F238E27FC236}">
                <a16:creationId xmlns:a16="http://schemas.microsoft.com/office/drawing/2014/main" id="{2586690A-2DD3-4FEC-AA59-D7FC966B0815}"/>
              </a:ext>
            </a:extLst>
          </p:cNvPr>
          <p:cNvPicPr>
            <a:picLocks noGrp="1" noChangeAspect="1"/>
          </p:cNvPicPr>
          <p:nvPr>
            <p:ph idx="1"/>
          </p:nvPr>
        </p:nvPicPr>
        <p:blipFill>
          <a:blip r:embed="rId4"/>
          <a:stretch>
            <a:fillRect/>
          </a:stretch>
        </p:blipFill>
        <p:spPr>
          <a:xfrm>
            <a:off x="2809477" y="4719150"/>
            <a:ext cx="3443549" cy="1738277"/>
          </a:xfrm>
        </p:spPr>
      </p:pic>
    </p:spTree>
    <p:extLst>
      <p:ext uri="{BB962C8B-B14F-4D97-AF65-F5344CB8AC3E}">
        <p14:creationId xmlns:p14="http://schemas.microsoft.com/office/powerpoint/2010/main" val="1802172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126</TotalTime>
  <Words>484</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 Rounded MT Bold</vt:lpstr>
      <vt:lpstr>Century Gothic</vt:lpstr>
      <vt:lpstr>Wingdings 2</vt:lpstr>
      <vt:lpstr>Quotable</vt:lpstr>
      <vt:lpstr>LSM MGT1022 Project Review 1</vt:lpstr>
      <vt:lpstr>First task- Literature survey</vt:lpstr>
      <vt:lpstr>We did a market survey including interviews and opinion gathering from our friends, relatives and most importantly our parents</vt:lpstr>
      <vt:lpstr>Business plan to be followed by the team MENDIT</vt:lpstr>
      <vt:lpstr>Cost estimation by team Mendit for the online portal for mediating employees and employers…</vt:lpstr>
      <vt:lpstr>Functional design of our online portal Mendit</vt:lpstr>
      <vt:lpstr>Road map to be followed for the completion of the Startup process and deployment:</vt:lpstr>
      <vt:lpstr>MOM’s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LSM MGT1022 Project Review 1</dc:title>
  <dc:creator>Manan Sharma</dc:creator>
  <cp:lastModifiedBy>Manan Sharma</cp:lastModifiedBy>
  <cp:revision>6</cp:revision>
  <dcterms:created xsi:type="dcterms:W3CDTF">2021-03-25T16:37:38Z</dcterms:created>
  <dcterms:modified xsi:type="dcterms:W3CDTF">2021-03-25T18:44:25Z</dcterms:modified>
</cp:coreProperties>
</file>