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5FF963-5C12-464A-B1C7-52F34C818094}" type="doc">
      <dgm:prSet loTypeId="urn:microsoft.com/office/officeart/2005/8/layout/bProcess3" loCatId="process" qsTypeId="urn:microsoft.com/office/officeart/2005/8/quickstyle/3d3" qsCatId="3D" csTypeId="urn:microsoft.com/office/officeart/2005/8/colors/colorful1" csCatId="colorful" phldr="1"/>
      <dgm:spPr/>
      <dgm:t>
        <a:bodyPr/>
        <a:lstStyle/>
        <a:p>
          <a:endParaRPr lang="en-IN"/>
        </a:p>
      </dgm:t>
    </dgm:pt>
    <dgm:pt modelId="{FC244C9C-016B-43DD-831F-4388476A983C}">
      <dgm:prSet phldrT="[Text]"/>
      <dgm:spPr/>
      <dgm:t>
        <a:bodyPr/>
        <a:lstStyle/>
        <a:p>
          <a:r>
            <a:rPr lang="en-IN" dirty="0"/>
            <a:t>Completion of analysis and requirement understanding.</a:t>
          </a:r>
        </a:p>
      </dgm:t>
    </dgm:pt>
    <dgm:pt modelId="{964C233E-F1CE-492B-A497-41EEFCDEB364}" type="parTrans" cxnId="{ADC1E12F-4C7D-443E-9265-7131422A2A0B}">
      <dgm:prSet/>
      <dgm:spPr/>
      <dgm:t>
        <a:bodyPr/>
        <a:lstStyle/>
        <a:p>
          <a:endParaRPr lang="en-IN"/>
        </a:p>
      </dgm:t>
    </dgm:pt>
    <dgm:pt modelId="{B03F95C7-59CC-4884-AC43-3E00E635A156}" type="sibTrans" cxnId="{ADC1E12F-4C7D-443E-9265-7131422A2A0B}">
      <dgm:prSet/>
      <dgm:spPr/>
      <dgm:t>
        <a:bodyPr/>
        <a:lstStyle/>
        <a:p>
          <a:endParaRPr lang="en-IN"/>
        </a:p>
      </dgm:t>
    </dgm:pt>
    <dgm:pt modelId="{6D2CDAC1-FBA3-40CA-9BAF-B69209EBD1C6}">
      <dgm:prSet phldrT="[Text]"/>
      <dgm:spPr/>
      <dgm:t>
        <a:bodyPr/>
        <a:lstStyle/>
        <a:p>
          <a:r>
            <a:rPr lang="en-IN" dirty="0"/>
            <a:t>Analysing requirements and requirement specification designing and risk analysis.</a:t>
          </a:r>
        </a:p>
      </dgm:t>
    </dgm:pt>
    <dgm:pt modelId="{F1678293-A896-4EC6-AB77-E1FDB7CFD7F9}" type="parTrans" cxnId="{0B512E23-3028-48C3-8F85-CE605DAE8524}">
      <dgm:prSet/>
      <dgm:spPr/>
      <dgm:t>
        <a:bodyPr/>
        <a:lstStyle/>
        <a:p>
          <a:endParaRPr lang="en-IN"/>
        </a:p>
      </dgm:t>
    </dgm:pt>
    <dgm:pt modelId="{2F69B85F-2D4F-4511-8CE8-C70308392687}" type="sibTrans" cxnId="{0B512E23-3028-48C3-8F85-CE605DAE8524}">
      <dgm:prSet/>
      <dgm:spPr/>
      <dgm:t>
        <a:bodyPr/>
        <a:lstStyle/>
        <a:p>
          <a:endParaRPr lang="en-IN"/>
        </a:p>
      </dgm:t>
    </dgm:pt>
    <dgm:pt modelId="{1EAB750D-3A6A-4B26-A595-956228FD88C9}">
      <dgm:prSet phldrT="[Text]"/>
      <dgm:spPr/>
      <dgm:t>
        <a:bodyPr/>
        <a:lstStyle/>
        <a:p>
          <a:r>
            <a:rPr lang="en-IN" dirty="0">
              <a:solidFill>
                <a:schemeClr val="tx1"/>
              </a:solidFill>
            </a:rPr>
            <a:t>Coding and implementation design and GUI and backend.</a:t>
          </a:r>
        </a:p>
      </dgm:t>
    </dgm:pt>
    <dgm:pt modelId="{F492DE99-C039-4CF0-A72B-A3E76A600107}" type="parTrans" cxnId="{C1877352-1E19-4B20-94E9-264CFAD7A59E}">
      <dgm:prSet/>
      <dgm:spPr/>
      <dgm:t>
        <a:bodyPr/>
        <a:lstStyle/>
        <a:p>
          <a:endParaRPr lang="en-IN"/>
        </a:p>
      </dgm:t>
    </dgm:pt>
    <dgm:pt modelId="{20C558E6-9ED2-4BE1-8C24-F1C3B139D715}" type="sibTrans" cxnId="{C1877352-1E19-4B20-94E9-264CFAD7A59E}">
      <dgm:prSet>
        <dgm:style>
          <a:lnRef idx="1">
            <a:schemeClr val="dk1"/>
          </a:lnRef>
          <a:fillRef idx="0">
            <a:schemeClr val="dk1"/>
          </a:fillRef>
          <a:effectRef idx="0">
            <a:schemeClr val="dk1"/>
          </a:effectRef>
          <a:fontRef idx="minor">
            <a:schemeClr val="tx1"/>
          </a:fontRef>
        </dgm:style>
      </dgm:prSet>
      <dgm:spPr/>
      <dgm:t>
        <a:bodyPr/>
        <a:lstStyle/>
        <a:p>
          <a:endParaRPr lang="en-IN"/>
        </a:p>
      </dgm:t>
    </dgm:pt>
    <dgm:pt modelId="{95B1BC49-C354-4825-AF8F-2853B116EA1C}">
      <dgm:prSet phldrT="[Text]"/>
      <dgm:spPr/>
      <dgm:t>
        <a:bodyPr/>
        <a:lstStyle/>
        <a:p>
          <a:r>
            <a:rPr lang="en-IN" dirty="0">
              <a:solidFill>
                <a:schemeClr val="tx1"/>
              </a:solidFill>
            </a:rPr>
            <a:t>Embedding ML algorithm and testing/ reviewing.</a:t>
          </a:r>
        </a:p>
      </dgm:t>
    </dgm:pt>
    <dgm:pt modelId="{C9A13854-A6C4-454F-9D3A-ABDFD8550F7A}" type="parTrans" cxnId="{C8CA9D9E-694E-4B65-9C20-F3A782AE70E2}">
      <dgm:prSet/>
      <dgm:spPr/>
      <dgm:t>
        <a:bodyPr/>
        <a:lstStyle/>
        <a:p>
          <a:endParaRPr lang="en-IN"/>
        </a:p>
      </dgm:t>
    </dgm:pt>
    <dgm:pt modelId="{C03B4D30-08C5-4ACC-873B-8CE80DFC644B}" type="sibTrans" cxnId="{C8CA9D9E-694E-4B65-9C20-F3A782AE70E2}">
      <dgm:prSet>
        <dgm:style>
          <a:lnRef idx="1">
            <a:schemeClr val="dk1"/>
          </a:lnRef>
          <a:fillRef idx="0">
            <a:schemeClr val="dk1"/>
          </a:fillRef>
          <a:effectRef idx="0">
            <a:schemeClr val="dk1"/>
          </a:effectRef>
          <a:fontRef idx="minor">
            <a:schemeClr val="tx1"/>
          </a:fontRef>
        </dgm:style>
      </dgm:prSet>
      <dgm:spPr/>
      <dgm:t>
        <a:bodyPr/>
        <a:lstStyle/>
        <a:p>
          <a:endParaRPr lang="en-IN"/>
        </a:p>
      </dgm:t>
    </dgm:pt>
    <dgm:pt modelId="{39CDE2A3-DDB0-430D-B666-FD9D81C1EB8A}">
      <dgm:prSet phldrT="[Text]"/>
      <dgm:spPr/>
      <dgm:t>
        <a:bodyPr/>
        <a:lstStyle/>
        <a:p>
          <a:r>
            <a:rPr lang="en-IN" dirty="0">
              <a:solidFill>
                <a:schemeClr val="tx1"/>
              </a:solidFill>
            </a:rPr>
            <a:t>Legal matters and terms and conditions defined.</a:t>
          </a:r>
        </a:p>
      </dgm:t>
    </dgm:pt>
    <dgm:pt modelId="{C9DF6FAF-39EE-4C61-8827-EB0028FE57C2}" type="parTrans" cxnId="{923D4B44-ADBB-442C-B166-0220F5E15DFC}">
      <dgm:prSet/>
      <dgm:spPr/>
      <dgm:t>
        <a:bodyPr/>
        <a:lstStyle/>
        <a:p>
          <a:endParaRPr lang="en-IN"/>
        </a:p>
      </dgm:t>
    </dgm:pt>
    <dgm:pt modelId="{51649A1F-A438-4958-886E-1155FBFBCDAE}" type="sibTrans" cxnId="{923D4B44-ADBB-442C-B166-0220F5E15DFC}">
      <dgm:prSet>
        <dgm:style>
          <a:lnRef idx="1">
            <a:schemeClr val="dk1"/>
          </a:lnRef>
          <a:fillRef idx="0">
            <a:schemeClr val="dk1"/>
          </a:fillRef>
          <a:effectRef idx="0">
            <a:schemeClr val="dk1"/>
          </a:effectRef>
          <a:fontRef idx="minor">
            <a:schemeClr val="tx1"/>
          </a:fontRef>
        </dgm:style>
      </dgm:prSet>
      <dgm:spPr/>
      <dgm:t>
        <a:bodyPr/>
        <a:lstStyle/>
        <a:p>
          <a:endParaRPr lang="en-IN"/>
        </a:p>
      </dgm:t>
    </dgm:pt>
    <dgm:pt modelId="{E9464B99-B508-4341-AFEE-00F18B496E82}">
      <dgm:prSet/>
      <dgm:spPr/>
      <dgm:t>
        <a:bodyPr/>
        <a:lstStyle/>
        <a:p>
          <a:r>
            <a:rPr lang="en-IN" dirty="0"/>
            <a:t>Build a Help and feedback system and </a:t>
          </a:r>
          <a:r>
            <a:rPr lang="en-IN" dirty="0" err="1"/>
            <a:t>maintainence</a:t>
          </a:r>
          <a:endParaRPr lang="en-IN" dirty="0"/>
        </a:p>
      </dgm:t>
    </dgm:pt>
    <dgm:pt modelId="{222DBF7D-CBE7-4894-8548-2146FF818994}" type="parTrans" cxnId="{917A2E00-2093-470A-8537-CBB4F7DBCF59}">
      <dgm:prSet/>
      <dgm:spPr/>
      <dgm:t>
        <a:bodyPr/>
        <a:lstStyle/>
        <a:p>
          <a:endParaRPr lang="en-IN"/>
        </a:p>
      </dgm:t>
    </dgm:pt>
    <dgm:pt modelId="{3F32B09F-11D2-4C56-A4E7-CDA3C15A3187}" type="sibTrans" cxnId="{917A2E00-2093-470A-8537-CBB4F7DBCF59}">
      <dgm:prSet/>
      <dgm:spPr/>
      <dgm:t>
        <a:bodyPr/>
        <a:lstStyle/>
        <a:p>
          <a:endParaRPr lang="en-IN"/>
        </a:p>
      </dgm:t>
    </dgm:pt>
    <dgm:pt modelId="{3EC04EE3-94C7-4821-9063-5FC4C92F1F3A}" type="pres">
      <dgm:prSet presAssocID="{E25FF963-5C12-464A-B1C7-52F34C818094}" presName="Name0" presStyleCnt="0">
        <dgm:presLayoutVars>
          <dgm:dir/>
          <dgm:resizeHandles val="exact"/>
        </dgm:presLayoutVars>
      </dgm:prSet>
      <dgm:spPr/>
    </dgm:pt>
    <dgm:pt modelId="{48B26052-FEB5-484F-8301-5F8A13281979}" type="pres">
      <dgm:prSet presAssocID="{FC244C9C-016B-43DD-831F-4388476A983C}" presName="node" presStyleLbl="node1" presStyleIdx="0" presStyleCnt="6">
        <dgm:presLayoutVars>
          <dgm:bulletEnabled val="1"/>
        </dgm:presLayoutVars>
      </dgm:prSet>
      <dgm:spPr/>
    </dgm:pt>
    <dgm:pt modelId="{C901C9F3-4E18-4D2A-91F4-C058A956820A}" type="pres">
      <dgm:prSet presAssocID="{B03F95C7-59CC-4884-AC43-3E00E635A156}" presName="sibTrans" presStyleLbl="sibTrans1D1" presStyleIdx="0" presStyleCnt="5"/>
      <dgm:spPr/>
    </dgm:pt>
    <dgm:pt modelId="{A7702260-3EFF-46B9-8400-E75DA703D60C}" type="pres">
      <dgm:prSet presAssocID="{B03F95C7-59CC-4884-AC43-3E00E635A156}" presName="connectorText" presStyleLbl="sibTrans1D1" presStyleIdx="0" presStyleCnt="5"/>
      <dgm:spPr/>
    </dgm:pt>
    <dgm:pt modelId="{958A84E5-0559-4810-8B32-83C6DB7473A6}" type="pres">
      <dgm:prSet presAssocID="{6D2CDAC1-FBA3-40CA-9BAF-B69209EBD1C6}" presName="node" presStyleLbl="node1" presStyleIdx="1" presStyleCnt="6">
        <dgm:presLayoutVars>
          <dgm:bulletEnabled val="1"/>
        </dgm:presLayoutVars>
      </dgm:prSet>
      <dgm:spPr/>
    </dgm:pt>
    <dgm:pt modelId="{7C2BC80D-FE25-49D3-92FC-B236D8E00C06}" type="pres">
      <dgm:prSet presAssocID="{2F69B85F-2D4F-4511-8CE8-C70308392687}" presName="sibTrans" presStyleLbl="sibTrans1D1" presStyleIdx="1" presStyleCnt="5"/>
      <dgm:spPr/>
    </dgm:pt>
    <dgm:pt modelId="{3A57D32B-7C43-4260-B8AC-709DA3D4FFDE}" type="pres">
      <dgm:prSet presAssocID="{2F69B85F-2D4F-4511-8CE8-C70308392687}" presName="connectorText" presStyleLbl="sibTrans1D1" presStyleIdx="1" presStyleCnt="5"/>
      <dgm:spPr/>
    </dgm:pt>
    <dgm:pt modelId="{E198CDF8-4E9E-47F7-BE94-4E0F26DA8F75}" type="pres">
      <dgm:prSet presAssocID="{1EAB750D-3A6A-4B26-A595-956228FD88C9}" presName="node" presStyleLbl="node1" presStyleIdx="2" presStyleCnt="6">
        <dgm:presLayoutVars>
          <dgm:bulletEnabled val="1"/>
        </dgm:presLayoutVars>
      </dgm:prSet>
      <dgm:spPr/>
    </dgm:pt>
    <dgm:pt modelId="{644ACDDA-5D14-487D-9564-8C0EB5A0017B}" type="pres">
      <dgm:prSet presAssocID="{20C558E6-9ED2-4BE1-8C24-F1C3B139D715}" presName="sibTrans" presStyleLbl="sibTrans1D1" presStyleIdx="2" presStyleCnt="5"/>
      <dgm:spPr/>
    </dgm:pt>
    <dgm:pt modelId="{E8C332BF-9AF0-4DA4-88FA-87F4492455F3}" type="pres">
      <dgm:prSet presAssocID="{20C558E6-9ED2-4BE1-8C24-F1C3B139D715}" presName="connectorText" presStyleLbl="sibTrans1D1" presStyleIdx="2" presStyleCnt="5"/>
      <dgm:spPr/>
    </dgm:pt>
    <dgm:pt modelId="{2990B37C-BB75-442A-A513-B6D69D484E16}" type="pres">
      <dgm:prSet presAssocID="{95B1BC49-C354-4825-AF8F-2853B116EA1C}" presName="node" presStyleLbl="node1" presStyleIdx="3" presStyleCnt="6">
        <dgm:presLayoutVars>
          <dgm:bulletEnabled val="1"/>
        </dgm:presLayoutVars>
      </dgm:prSet>
      <dgm:spPr/>
    </dgm:pt>
    <dgm:pt modelId="{C892E5AF-9099-4FDF-B89A-99B088254C5C}" type="pres">
      <dgm:prSet presAssocID="{C03B4D30-08C5-4ACC-873B-8CE80DFC644B}" presName="sibTrans" presStyleLbl="sibTrans1D1" presStyleIdx="3" presStyleCnt="5"/>
      <dgm:spPr/>
    </dgm:pt>
    <dgm:pt modelId="{FDF97B5A-5A14-4451-B330-6FBA6202A35C}" type="pres">
      <dgm:prSet presAssocID="{C03B4D30-08C5-4ACC-873B-8CE80DFC644B}" presName="connectorText" presStyleLbl="sibTrans1D1" presStyleIdx="3" presStyleCnt="5"/>
      <dgm:spPr/>
    </dgm:pt>
    <dgm:pt modelId="{A1B4BF48-F560-4C69-80EB-477FBA951158}" type="pres">
      <dgm:prSet presAssocID="{39CDE2A3-DDB0-430D-B666-FD9D81C1EB8A}" presName="node" presStyleLbl="node1" presStyleIdx="4" presStyleCnt="6">
        <dgm:presLayoutVars>
          <dgm:bulletEnabled val="1"/>
        </dgm:presLayoutVars>
      </dgm:prSet>
      <dgm:spPr/>
    </dgm:pt>
    <dgm:pt modelId="{7EE2BC0F-F59F-4C56-8263-9A66DE601B08}" type="pres">
      <dgm:prSet presAssocID="{51649A1F-A438-4958-886E-1155FBFBCDAE}" presName="sibTrans" presStyleLbl="sibTrans1D1" presStyleIdx="4" presStyleCnt="5"/>
      <dgm:spPr/>
    </dgm:pt>
    <dgm:pt modelId="{0533F3CB-F408-40FF-9E1C-7AE36728268E}" type="pres">
      <dgm:prSet presAssocID="{51649A1F-A438-4958-886E-1155FBFBCDAE}" presName="connectorText" presStyleLbl="sibTrans1D1" presStyleIdx="4" presStyleCnt="5"/>
      <dgm:spPr/>
    </dgm:pt>
    <dgm:pt modelId="{D21590EF-3579-4217-8A94-DD6F70F0234B}" type="pres">
      <dgm:prSet presAssocID="{E9464B99-B508-4341-AFEE-00F18B496E82}" presName="node" presStyleLbl="node1" presStyleIdx="5" presStyleCnt="6">
        <dgm:presLayoutVars>
          <dgm:bulletEnabled val="1"/>
        </dgm:presLayoutVars>
      </dgm:prSet>
      <dgm:spPr/>
    </dgm:pt>
  </dgm:ptLst>
  <dgm:cxnLst>
    <dgm:cxn modelId="{917A2E00-2093-470A-8537-CBB4F7DBCF59}" srcId="{E25FF963-5C12-464A-B1C7-52F34C818094}" destId="{E9464B99-B508-4341-AFEE-00F18B496E82}" srcOrd="5" destOrd="0" parTransId="{222DBF7D-CBE7-4894-8548-2146FF818994}" sibTransId="{3F32B09F-11D2-4C56-A4E7-CDA3C15A3187}"/>
    <dgm:cxn modelId="{6075E20D-A6F7-43A9-853C-1CACD25886C6}" type="presOf" srcId="{51649A1F-A438-4958-886E-1155FBFBCDAE}" destId="{0533F3CB-F408-40FF-9E1C-7AE36728268E}" srcOrd="1" destOrd="0" presId="urn:microsoft.com/office/officeart/2005/8/layout/bProcess3"/>
    <dgm:cxn modelId="{DDAFA91B-74F9-4ECF-92F2-8B89B133881B}" type="presOf" srcId="{FC244C9C-016B-43DD-831F-4388476A983C}" destId="{48B26052-FEB5-484F-8301-5F8A13281979}" srcOrd="0" destOrd="0" presId="urn:microsoft.com/office/officeart/2005/8/layout/bProcess3"/>
    <dgm:cxn modelId="{0B512E23-3028-48C3-8F85-CE605DAE8524}" srcId="{E25FF963-5C12-464A-B1C7-52F34C818094}" destId="{6D2CDAC1-FBA3-40CA-9BAF-B69209EBD1C6}" srcOrd="1" destOrd="0" parTransId="{F1678293-A896-4EC6-AB77-E1FDB7CFD7F9}" sibTransId="{2F69B85F-2D4F-4511-8CE8-C70308392687}"/>
    <dgm:cxn modelId="{CA006825-27CC-4012-9353-2371CA7E7E69}" type="presOf" srcId="{B03F95C7-59CC-4884-AC43-3E00E635A156}" destId="{A7702260-3EFF-46B9-8400-E75DA703D60C}" srcOrd="1" destOrd="0" presId="urn:microsoft.com/office/officeart/2005/8/layout/bProcess3"/>
    <dgm:cxn modelId="{274FB128-FE44-4A01-8D64-0BF5588CB6DA}" type="presOf" srcId="{C03B4D30-08C5-4ACC-873B-8CE80DFC644B}" destId="{FDF97B5A-5A14-4451-B330-6FBA6202A35C}" srcOrd="1" destOrd="0" presId="urn:microsoft.com/office/officeart/2005/8/layout/bProcess3"/>
    <dgm:cxn modelId="{ADC1E12F-4C7D-443E-9265-7131422A2A0B}" srcId="{E25FF963-5C12-464A-B1C7-52F34C818094}" destId="{FC244C9C-016B-43DD-831F-4388476A983C}" srcOrd="0" destOrd="0" parTransId="{964C233E-F1CE-492B-A497-41EEFCDEB364}" sibTransId="{B03F95C7-59CC-4884-AC43-3E00E635A156}"/>
    <dgm:cxn modelId="{923D4B44-ADBB-442C-B166-0220F5E15DFC}" srcId="{E25FF963-5C12-464A-B1C7-52F34C818094}" destId="{39CDE2A3-DDB0-430D-B666-FD9D81C1EB8A}" srcOrd="4" destOrd="0" parTransId="{C9DF6FAF-39EE-4C61-8827-EB0028FE57C2}" sibTransId="{51649A1F-A438-4958-886E-1155FBFBCDAE}"/>
    <dgm:cxn modelId="{62093B65-7843-456F-B4AE-191F72A4C09B}" type="presOf" srcId="{20C558E6-9ED2-4BE1-8C24-F1C3B139D715}" destId="{E8C332BF-9AF0-4DA4-88FA-87F4492455F3}" srcOrd="1" destOrd="0" presId="urn:microsoft.com/office/officeart/2005/8/layout/bProcess3"/>
    <dgm:cxn modelId="{E2FC4E45-9C94-40D6-B558-7AFF3C191AB2}" type="presOf" srcId="{2F69B85F-2D4F-4511-8CE8-C70308392687}" destId="{3A57D32B-7C43-4260-B8AC-709DA3D4FFDE}" srcOrd="1" destOrd="0" presId="urn:microsoft.com/office/officeart/2005/8/layout/bProcess3"/>
    <dgm:cxn modelId="{A8398E47-BA73-4594-9AD6-2CDD93623E7B}" type="presOf" srcId="{6D2CDAC1-FBA3-40CA-9BAF-B69209EBD1C6}" destId="{958A84E5-0559-4810-8B32-83C6DB7473A6}" srcOrd="0" destOrd="0" presId="urn:microsoft.com/office/officeart/2005/8/layout/bProcess3"/>
    <dgm:cxn modelId="{E493DB6B-F12C-4D99-AD00-2708E0D54B2B}" type="presOf" srcId="{B03F95C7-59CC-4884-AC43-3E00E635A156}" destId="{C901C9F3-4E18-4D2A-91F4-C058A956820A}" srcOrd="0" destOrd="0" presId="urn:microsoft.com/office/officeart/2005/8/layout/bProcess3"/>
    <dgm:cxn modelId="{C1877352-1E19-4B20-94E9-264CFAD7A59E}" srcId="{E25FF963-5C12-464A-B1C7-52F34C818094}" destId="{1EAB750D-3A6A-4B26-A595-956228FD88C9}" srcOrd="2" destOrd="0" parTransId="{F492DE99-C039-4CF0-A72B-A3E76A600107}" sibTransId="{20C558E6-9ED2-4BE1-8C24-F1C3B139D715}"/>
    <dgm:cxn modelId="{AA7B5756-0BCC-40EF-B190-2756702CBED4}" type="presOf" srcId="{E25FF963-5C12-464A-B1C7-52F34C818094}" destId="{3EC04EE3-94C7-4821-9063-5FC4C92F1F3A}" srcOrd="0" destOrd="0" presId="urn:microsoft.com/office/officeart/2005/8/layout/bProcess3"/>
    <dgm:cxn modelId="{B91A3C88-837B-4F6D-B8A0-9D6F73D10E48}" type="presOf" srcId="{51649A1F-A438-4958-886E-1155FBFBCDAE}" destId="{7EE2BC0F-F59F-4C56-8263-9A66DE601B08}" srcOrd="0" destOrd="0" presId="urn:microsoft.com/office/officeart/2005/8/layout/bProcess3"/>
    <dgm:cxn modelId="{C8CA9D9E-694E-4B65-9C20-F3A782AE70E2}" srcId="{E25FF963-5C12-464A-B1C7-52F34C818094}" destId="{95B1BC49-C354-4825-AF8F-2853B116EA1C}" srcOrd="3" destOrd="0" parTransId="{C9A13854-A6C4-454F-9D3A-ABDFD8550F7A}" sibTransId="{C03B4D30-08C5-4ACC-873B-8CE80DFC644B}"/>
    <dgm:cxn modelId="{81C945A0-FD42-4DCD-896E-87520A71E4E3}" type="presOf" srcId="{20C558E6-9ED2-4BE1-8C24-F1C3B139D715}" destId="{644ACDDA-5D14-487D-9564-8C0EB5A0017B}" srcOrd="0" destOrd="0" presId="urn:microsoft.com/office/officeart/2005/8/layout/bProcess3"/>
    <dgm:cxn modelId="{B69E07A4-6054-4EE9-BFED-8DA89CF19AF3}" type="presOf" srcId="{1EAB750D-3A6A-4B26-A595-956228FD88C9}" destId="{E198CDF8-4E9E-47F7-BE94-4E0F26DA8F75}" srcOrd="0" destOrd="0" presId="urn:microsoft.com/office/officeart/2005/8/layout/bProcess3"/>
    <dgm:cxn modelId="{D1F780B1-D626-45F0-8A4A-15BE9CCA0131}" type="presOf" srcId="{E9464B99-B508-4341-AFEE-00F18B496E82}" destId="{D21590EF-3579-4217-8A94-DD6F70F0234B}" srcOrd="0" destOrd="0" presId="urn:microsoft.com/office/officeart/2005/8/layout/bProcess3"/>
    <dgm:cxn modelId="{A862ECC5-07E4-4579-A040-478EF1A8C314}" type="presOf" srcId="{2F69B85F-2D4F-4511-8CE8-C70308392687}" destId="{7C2BC80D-FE25-49D3-92FC-B236D8E00C06}" srcOrd="0" destOrd="0" presId="urn:microsoft.com/office/officeart/2005/8/layout/bProcess3"/>
    <dgm:cxn modelId="{D1580EE0-9EC9-4196-A30A-447C88E847D4}" type="presOf" srcId="{95B1BC49-C354-4825-AF8F-2853B116EA1C}" destId="{2990B37C-BB75-442A-A513-B6D69D484E16}" srcOrd="0" destOrd="0" presId="urn:microsoft.com/office/officeart/2005/8/layout/bProcess3"/>
    <dgm:cxn modelId="{9D437FE0-F559-497F-A699-552F3B0AB251}" type="presOf" srcId="{39CDE2A3-DDB0-430D-B666-FD9D81C1EB8A}" destId="{A1B4BF48-F560-4C69-80EB-477FBA951158}" srcOrd="0" destOrd="0" presId="urn:microsoft.com/office/officeart/2005/8/layout/bProcess3"/>
    <dgm:cxn modelId="{F976EEEF-BE6A-4464-9452-6B00C4B6BC56}" type="presOf" srcId="{C03B4D30-08C5-4ACC-873B-8CE80DFC644B}" destId="{C892E5AF-9099-4FDF-B89A-99B088254C5C}" srcOrd="0" destOrd="0" presId="urn:microsoft.com/office/officeart/2005/8/layout/bProcess3"/>
    <dgm:cxn modelId="{8C8B9C3A-6252-4F0E-9F6B-A2B609A4529A}" type="presParOf" srcId="{3EC04EE3-94C7-4821-9063-5FC4C92F1F3A}" destId="{48B26052-FEB5-484F-8301-5F8A13281979}" srcOrd="0" destOrd="0" presId="urn:microsoft.com/office/officeart/2005/8/layout/bProcess3"/>
    <dgm:cxn modelId="{D370E0B7-F221-4F57-B543-B4AE04171AFC}" type="presParOf" srcId="{3EC04EE3-94C7-4821-9063-5FC4C92F1F3A}" destId="{C901C9F3-4E18-4D2A-91F4-C058A956820A}" srcOrd="1" destOrd="0" presId="urn:microsoft.com/office/officeart/2005/8/layout/bProcess3"/>
    <dgm:cxn modelId="{D66D4B5A-75ED-43D3-9C6C-B2282AD2CBAA}" type="presParOf" srcId="{C901C9F3-4E18-4D2A-91F4-C058A956820A}" destId="{A7702260-3EFF-46B9-8400-E75DA703D60C}" srcOrd="0" destOrd="0" presId="urn:microsoft.com/office/officeart/2005/8/layout/bProcess3"/>
    <dgm:cxn modelId="{0B8E7523-54B3-4FDA-834E-9A8232C7239F}" type="presParOf" srcId="{3EC04EE3-94C7-4821-9063-5FC4C92F1F3A}" destId="{958A84E5-0559-4810-8B32-83C6DB7473A6}" srcOrd="2" destOrd="0" presId="urn:microsoft.com/office/officeart/2005/8/layout/bProcess3"/>
    <dgm:cxn modelId="{70EBFAB3-4A99-4478-BE00-0C4A452AB890}" type="presParOf" srcId="{3EC04EE3-94C7-4821-9063-5FC4C92F1F3A}" destId="{7C2BC80D-FE25-49D3-92FC-B236D8E00C06}" srcOrd="3" destOrd="0" presId="urn:microsoft.com/office/officeart/2005/8/layout/bProcess3"/>
    <dgm:cxn modelId="{DA9E4C1D-DF55-496D-8A0A-DA62CB91B6F4}" type="presParOf" srcId="{7C2BC80D-FE25-49D3-92FC-B236D8E00C06}" destId="{3A57D32B-7C43-4260-B8AC-709DA3D4FFDE}" srcOrd="0" destOrd="0" presId="urn:microsoft.com/office/officeart/2005/8/layout/bProcess3"/>
    <dgm:cxn modelId="{2D274F29-F748-479D-8F54-7CFF263CCE17}" type="presParOf" srcId="{3EC04EE3-94C7-4821-9063-5FC4C92F1F3A}" destId="{E198CDF8-4E9E-47F7-BE94-4E0F26DA8F75}" srcOrd="4" destOrd="0" presId="urn:microsoft.com/office/officeart/2005/8/layout/bProcess3"/>
    <dgm:cxn modelId="{FF65B909-98EA-4447-A7E9-10AF5B6E7EA9}" type="presParOf" srcId="{3EC04EE3-94C7-4821-9063-5FC4C92F1F3A}" destId="{644ACDDA-5D14-487D-9564-8C0EB5A0017B}" srcOrd="5" destOrd="0" presId="urn:microsoft.com/office/officeart/2005/8/layout/bProcess3"/>
    <dgm:cxn modelId="{0BF4D9D5-7D62-4A7A-8551-C1ED07B610FC}" type="presParOf" srcId="{644ACDDA-5D14-487D-9564-8C0EB5A0017B}" destId="{E8C332BF-9AF0-4DA4-88FA-87F4492455F3}" srcOrd="0" destOrd="0" presId="urn:microsoft.com/office/officeart/2005/8/layout/bProcess3"/>
    <dgm:cxn modelId="{3557515D-2023-4DAB-B067-84316A115380}" type="presParOf" srcId="{3EC04EE3-94C7-4821-9063-5FC4C92F1F3A}" destId="{2990B37C-BB75-442A-A513-B6D69D484E16}" srcOrd="6" destOrd="0" presId="urn:microsoft.com/office/officeart/2005/8/layout/bProcess3"/>
    <dgm:cxn modelId="{492826F8-992F-42F7-AB63-FF8C7B6BCF58}" type="presParOf" srcId="{3EC04EE3-94C7-4821-9063-5FC4C92F1F3A}" destId="{C892E5AF-9099-4FDF-B89A-99B088254C5C}" srcOrd="7" destOrd="0" presId="urn:microsoft.com/office/officeart/2005/8/layout/bProcess3"/>
    <dgm:cxn modelId="{323D27E9-8DB8-40BC-8F00-9D6D656DF7E3}" type="presParOf" srcId="{C892E5AF-9099-4FDF-B89A-99B088254C5C}" destId="{FDF97B5A-5A14-4451-B330-6FBA6202A35C}" srcOrd="0" destOrd="0" presId="urn:microsoft.com/office/officeart/2005/8/layout/bProcess3"/>
    <dgm:cxn modelId="{2062D90A-11E0-47DF-82BD-B552AA5EA7DE}" type="presParOf" srcId="{3EC04EE3-94C7-4821-9063-5FC4C92F1F3A}" destId="{A1B4BF48-F560-4C69-80EB-477FBA951158}" srcOrd="8" destOrd="0" presId="urn:microsoft.com/office/officeart/2005/8/layout/bProcess3"/>
    <dgm:cxn modelId="{29B92DC0-E06E-41EC-B577-5A6BE71BBC2E}" type="presParOf" srcId="{3EC04EE3-94C7-4821-9063-5FC4C92F1F3A}" destId="{7EE2BC0F-F59F-4C56-8263-9A66DE601B08}" srcOrd="9" destOrd="0" presId="urn:microsoft.com/office/officeart/2005/8/layout/bProcess3"/>
    <dgm:cxn modelId="{7AB40EA3-2FD2-47EC-9A84-0CF4CC4C98C0}" type="presParOf" srcId="{7EE2BC0F-F59F-4C56-8263-9A66DE601B08}" destId="{0533F3CB-F408-40FF-9E1C-7AE36728268E}" srcOrd="0" destOrd="0" presId="urn:microsoft.com/office/officeart/2005/8/layout/bProcess3"/>
    <dgm:cxn modelId="{96AFE1AE-EFED-4A4F-8CB7-B7BB4B891E4C}" type="presParOf" srcId="{3EC04EE3-94C7-4821-9063-5FC4C92F1F3A}" destId="{D21590EF-3579-4217-8A94-DD6F70F0234B}"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1C9F3-4E18-4D2A-91F4-C058A956820A}">
      <dsp:nvSpPr>
        <dsp:cNvPr id="0" name=""/>
        <dsp:cNvSpPr/>
      </dsp:nvSpPr>
      <dsp:spPr>
        <a:xfrm>
          <a:off x="3062672" y="762189"/>
          <a:ext cx="588423" cy="91440"/>
        </a:xfrm>
        <a:custGeom>
          <a:avLst/>
          <a:gdLst/>
          <a:ahLst/>
          <a:cxnLst/>
          <a:rect l="0" t="0" r="0" b="0"/>
          <a:pathLst>
            <a:path>
              <a:moveTo>
                <a:pt x="0" y="45720"/>
              </a:moveTo>
              <a:lnTo>
                <a:pt x="588423" y="45720"/>
              </a:lnTo>
            </a:path>
          </a:pathLst>
        </a:custGeom>
        <a:noFill/>
        <a:ln w="12700" cap="flat" cmpd="sng" algn="ctr">
          <a:solidFill>
            <a:schemeClr val="accent2">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341408" y="804814"/>
        <a:ext cx="30951" cy="6190"/>
      </dsp:txXfrm>
    </dsp:sp>
    <dsp:sp modelId="{48B26052-FEB5-484F-8301-5F8A13281979}">
      <dsp:nvSpPr>
        <dsp:cNvPr id="0" name=""/>
        <dsp:cNvSpPr/>
      </dsp:nvSpPr>
      <dsp:spPr>
        <a:xfrm>
          <a:off x="373064" y="486"/>
          <a:ext cx="2691407" cy="1614844"/>
        </a:xfrm>
        <a:prstGeom prst="rect">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IN" sz="1900" kern="1200" dirty="0"/>
            <a:t>Completion of analysis and requirement understanding.</a:t>
          </a:r>
        </a:p>
      </dsp:txBody>
      <dsp:txXfrm>
        <a:off x="373064" y="486"/>
        <a:ext cx="2691407" cy="1614844"/>
      </dsp:txXfrm>
    </dsp:sp>
    <dsp:sp modelId="{7C2BC80D-FE25-49D3-92FC-B236D8E00C06}">
      <dsp:nvSpPr>
        <dsp:cNvPr id="0" name=""/>
        <dsp:cNvSpPr/>
      </dsp:nvSpPr>
      <dsp:spPr>
        <a:xfrm>
          <a:off x="6373103" y="762189"/>
          <a:ext cx="588423" cy="91440"/>
        </a:xfrm>
        <a:custGeom>
          <a:avLst/>
          <a:gdLst/>
          <a:ahLst/>
          <a:cxnLst/>
          <a:rect l="0" t="0" r="0" b="0"/>
          <a:pathLst>
            <a:path>
              <a:moveTo>
                <a:pt x="0" y="45720"/>
              </a:moveTo>
              <a:lnTo>
                <a:pt x="588423" y="45720"/>
              </a:lnTo>
            </a:path>
          </a:pathLst>
        </a:custGeom>
        <a:noFill/>
        <a:ln w="12700" cap="flat" cmpd="sng" algn="ctr">
          <a:solidFill>
            <a:schemeClr val="accent3">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651840" y="804814"/>
        <a:ext cx="30951" cy="6190"/>
      </dsp:txXfrm>
    </dsp:sp>
    <dsp:sp modelId="{958A84E5-0559-4810-8B32-83C6DB7473A6}">
      <dsp:nvSpPr>
        <dsp:cNvPr id="0" name=""/>
        <dsp:cNvSpPr/>
      </dsp:nvSpPr>
      <dsp:spPr>
        <a:xfrm>
          <a:off x="3683496" y="486"/>
          <a:ext cx="2691407" cy="1614844"/>
        </a:xfrm>
        <a:prstGeom prst="rect">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IN" sz="1900" kern="1200" dirty="0"/>
            <a:t>Analysing requirements and requirement specification designing and risk analysis.</a:t>
          </a:r>
        </a:p>
      </dsp:txBody>
      <dsp:txXfrm>
        <a:off x="3683496" y="486"/>
        <a:ext cx="2691407" cy="1614844"/>
      </dsp:txXfrm>
    </dsp:sp>
    <dsp:sp modelId="{644ACDDA-5D14-487D-9564-8C0EB5A0017B}">
      <dsp:nvSpPr>
        <dsp:cNvPr id="0" name=""/>
        <dsp:cNvSpPr/>
      </dsp:nvSpPr>
      <dsp:spPr>
        <a:xfrm>
          <a:off x="1718768" y="1613531"/>
          <a:ext cx="6620863" cy="588423"/>
        </a:xfrm>
        <a:custGeom>
          <a:avLst/>
          <a:gdLst/>
          <a:ahLst/>
          <a:cxnLst/>
          <a:rect l="0" t="0" r="0" b="0"/>
          <a:pathLst>
            <a:path>
              <a:moveTo>
                <a:pt x="6620863" y="0"/>
              </a:moveTo>
              <a:lnTo>
                <a:pt x="6620863" y="311311"/>
              </a:lnTo>
              <a:lnTo>
                <a:pt x="0" y="311311"/>
              </a:lnTo>
              <a:lnTo>
                <a:pt x="0" y="588423"/>
              </a:lnTo>
            </a:path>
          </a:pathLst>
        </a:custGeom>
        <a:noFill/>
        <a:ln w="12700" cap="flat" cmpd="sng" algn="ctr">
          <a:solidFill>
            <a:schemeClr val="dk1"/>
          </a:solidFill>
          <a:prstDash val="solid"/>
          <a:tailEnd type="arrow"/>
        </a:ln>
        <a:effectLst/>
        <a:scene3d>
          <a:camera prst="orthographicFront">
            <a:rot lat="0" lon="0" rev="0"/>
          </a:camera>
          <a:lightRig rig="contrasting" dir="t">
            <a:rot lat="0" lon="0" rev="1200000"/>
          </a:lightRig>
        </a:scene3d>
        <a:sp3d z="-110000"/>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862956" y="1904648"/>
        <a:ext cx="332486" cy="6190"/>
      </dsp:txXfrm>
    </dsp:sp>
    <dsp:sp modelId="{E198CDF8-4E9E-47F7-BE94-4E0F26DA8F75}">
      <dsp:nvSpPr>
        <dsp:cNvPr id="0" name=""/>
        <dsp:cNvSpPr/>
      </dsp:nvSpPr>
      <dsp:spPr>
        <a:xfrm>
          <a:off x="6993927" y="486"/>
          <a:ext cx="2691407" cy="1614844"/>
        </a:xfrm>
        <a:prstGeom prst="rect">
          <a:avLst/>
        </a:prstGeom>
        <a:solidFill>
          <a:schemeClr val="accent4">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IN" sz="1900" kern="1200" dirty="0">
              <a:solidFill>
                <a:schemeClr val="tx1"/>
              </a:solidFill>
            </a:rPr>
            <a:t>Coding and implementation design and GUI and backend.</a:t>
          </a:r>
        </a:p>
      </dsp:txBody>
      <dsp:txXfrm>
        <a:off x="6993927" y="486"/>
        <a:ext cx="2691407" cy="1614844"/>
      </dsp:txXfrm>
    </dsp:sp>
    <dsp:sp modelId="{C892E5AF-9099-4FDF-B89A-99B088254C5C}">
      <dsp:nvSpPr>
        <dsp:cNvPr id="0" name=""/>
        <dsp:cNvSpPr/>
      </dsp:nvSpPr>
      <dsp:spPr>
        <a:xfrm>
          <a:off x="3062672" y="2996057"/>
          <a:ext cx="588423" cy="91440"/>
        </a:xfrm>
        <a:custGeom>
          <a:avLst/>
          <a:gdLst/>
          <a:ahLst/>
          <a:cxnLst/>
          <a:rect l="0" t="0" r="0" b="0"/>
          <a:pathLst>
            <a:path>
              <a:moveTo>
                <a:pt x="0" y="45720"/>
              </a:moveTo>
              <a:lnTo>
                <a:pt x="588423" y="45720"/>
              </a:lnTo>
            </a:path>
          </a:pathLst>
        </a:custGeom>
        <a:noFill/>
        <a:ln w="12700" cap="flat" cmpd="sng" algn="ctr">
          <a:solidFill>
            <a:schemeClr val="dk1"/>
          </a:solidFill>
          <a:prstDash val="solid"/>
          <a:tailEnd type="arrow"/>
        </a:ln>
        <a:effectLst/>
        <a:scene3d>
          <a:camera prst="orthographicFront">
            <a:rot lat="0" lon="0" rev="0"/>
          </a:camera>
          <a:lightRig rig="contrasting" dir="t">
            <a:rot lat="0" lon="0" rev="1200000"/>
          </a:lightRig>
        </a:scene3d>
        <a:sp3d z="-110000"/>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341408" y="3038682"/>
        <a:ext cx="30951" cy="6190"/>
      </dsp:txXfrm>
    </dsp:sp>
    <dsp:sp modelId="{2990B37C-BB75-442A-A513-B6D69D484E16}">
      <dsp:nvSpPr>
        <dsp:cNvPr id="0" name=""/>
        <dsp:cNvSpPr/>
      </dsp:nvSpPr>
      <dsp:spPr>
        <a:xfrm>
          <a:off x="373064" y="2234355"/>
          <a:ext cx="2691407" cy="1614844"/>
        </a:xfrm>
        <a:prstGeom prst="rect">
          <a:avLst/>
        </a:prstGeom>
        <a:solidFill>
          <a:schemeClr val="accent5">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IN" sz="1900" kern="1200" dirty="0">
              <a:solidFill>
                <a:schemeClr val="tx1"/>
              </a:solidFill>
            </a:rPr>
            <a:t>Embedding ML algorithm and testing/ reviewing.</a:t>
          </a:r>
        </a:p>
      </dsp:txBody>
      <dsp:txXfrm>
        <a:off x="373064" y="2234355"/>
        <a:ext cx="2691407" cy="1614844"/>
      </dsp:txXfrm>
    </dsp:sp>
    <dsp:sp modelId="{7EE2BC0F-F59F-4C56-8263-9A66DE601B08}">
      <dsp:nvSpPr>
        <dsp:cNvPr id="0" name=""/>
        <dsp:cNvSpPr/>
      </dsp:nvSpPr>
      <dsp:spPr>
        <a:xfrm>
          <a:off x="6373103" y="2996057"/>
          <a:ext cx="588423" cy="91440"/>
        </a:xfrm>
        <a:custGeom>
          <a:avLst/>
          <a:gdLst/>
          <a:ahLst/>
          <a:cxnLst/>
          <a:rect l="0" t="0" r="0" b="0"/>
          <a:pathLst>
            <a:path>
              <a:moveTo>
                <a:pt x="0" y="45720"/>
              </a:moveTo>
              <a:lnTo>
                <a:pt x="588423" y="45720"/>
              </a:lnTo>
            </a:path>
          </a:pathLst>
        </a:custGeom>
        <a:noFill/>
        <a:ln w="12700" cap="flat" cmpd="sng" algn="ctr">
          <a:solidFill>
            <a:schemeClr val="dk1"/>
          </a:solidFill>
          <a:prstDash val="solid"/>
          <a:tailEnd type="arrow"/>
        </a:ln>
        <a:effectLst/>
        <a:scene3d>
          <a:camera prst="orthographicFront">
            <a:rot lat="0" lon="0" rev="0"/>
          </a:camera>
          <a:lightRig rig="contrasting" dir="t">
            <a:rot lat="0" lon="0" rev="1200000"/>
          </a:lightRig>
        </a:scene3d>
        <a:sp3d z="-110000"/>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651840" y="3038682"/>
        <a:ext cx="30951" cy="6190"/>
      </dsp:txXfrm>
    </dsp:sp>
    <dsp:sp modelId="{A1B4BF48-F560-4C69-80EB-477FBA951158}">
      <dsp:nvSpPr>
        <dsp:cNvPr id="0" name=""/>
        <dsp:cNvSpPr/>
      </dsp:nvSpPr>
      <dsp:spPr>
        <a:xfrm>
          <a:off x="3683496" y="2234355"/>
          <a:ext cx="2691407" cy="1614844"/>
        </a:xfrm>
        <a:prstGeom prst="rect">
          <a:avLst/>
        </a:prstGeom>
        <a:solidFill>
          <a:schemeClr val="accent6">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IN" sz="1900" kern="1200" dirty="0">
              <a:solidFill>
                <a:schemeClr val="tx1"/>
              </a:solidFill>
            </a:rPr>
            <a:t>Legal matters and terms and conditions defined.</a:t>
          </a:r>
        </a:p>
      </dsp:txBody>
      <dsp:txXfrm>
        <a:off x="3683496" y="2234355"/>
        <a:ext cx="2691407" cy="1614844"/>
      </dsp:txXfrm>
    </dsp:sp>
    <dsp:sp modelId="{D21590EF-3579-4217-8A94-DD6F70F0234B}">
      <dsp:nvSpPr>
        <dsp:cNvPr id="0" name=""/>
        <dsp:cNvSpPr/>
      </dsp:nvSpPr>
      <dsp:spPr>
        <a:xfrm>
          <a:off x="6993927" y="2234355"/>
          <a:ext cx="2691407" cy="1614844"/>
        </a:xfrm>
        <a:prstGeom prst="rect">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IN" sz="1900" kern="1200" dirty="0"/>
            <a:t>Build a Help and feedback system and </a:t>
          </a:r>
          <a:r>
            <a:rPr lang="en-IN" sz="1900" kern="1200" dirty="0" err="1"/>
            <a:t>maintainence</a:t>
          </a:r>
          <a:endParaRPr lang="en-IN" sz="1900" kern="1200" dirty="0"/>
        </a:p>
      </dsp:txBody>
      <dsp:txXfrm>
        <a:off x="6993927" y="2234355"/>
        <a:ext cx="2691407" cy="161484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3/19/2021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3/19/2021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rticles.bplans.com/how-to-choose-a-business-loc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Team Mendit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Walkthrough 2</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A0DF0-09B1-4002-B48C-650D7A6DD4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B19466-FF0E-4C66-917D-59C43D36C3E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72D8CA2-8D2C-4A25-B2E5-64CC749E3B67}"/>
              </a:ext>
            </a:extLst>
          </p:cNvPr>
          <p:cNvPicPr>
            <a:picLocks noChangeAspect="1"/>
          </p:cNvPicPr>
          <p:nvPr/>
        </p:nvPicPr>
        <p:blipFill>
          <a:blip r:embed="rId2"/>
          <a:stretch>
            <a:fillRect/>
          </a:stretch>
        </p:blipFill>
        <p:spPr>
          <a:xfrm>
            <a:off x="323850" y="1095375"/>
            <a:ext cx="11544300" cy="4667250"/>
          </a:xfrm>
          <a:prstGeom prst="rect">
            <a:avLst/>
          </a:prstGeom>
        </p:spPr>
      </p:pic>
    </p:spTree>
    <p:extLst>
      <p:ext uri="{BB962C8B-B14F-4D97-AF65-F5344CB8AC3E}">
        <p14:creationId xmlns:p14="http://schemas.microsoft.com/office/powerpoint/2010/main" val="83255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F1432-5F72-4E79-B4CE-27D2820CB189}"/>
              </a:ext>
            </a:extLst>
          </p:cNvPr>
          <p:cNvSpPr>
            <a:spLocks noGrp="1"/>
          </p:cNvSpPr>
          <p:nvPr>
            <p:ph type="title"/>
          </p:nvPr>
        </p:nvSpPr>
        <p:spPr/>
        <p:txBody>
          <a:bodyPr/>
          <a:lstStyle/>
          <a:p>
            <a:r>
              <a:rPr lang="en-IN" dirty="0"/>
              <a:t>MOMs  1,2,3</a:t>
            </a:r>
          </a:p>
        </p:txBody>
      </p:sp>
      <p:sp>
        <p:nvSpPr>
          <p:cNvPr id="3" name="Content Placeholder 2">
            <a:extLst>
              <a:ext uri="{FF2B5EF4-FFF2-40B4-BE49-F238E27FC236}">
                <a16:creationId xmlns:a16="http://schemas.microsoft.com/office/drawing/2014/main" id="{0BD467A9-6DDE-4015-9B16-2A81F7212E33}"/>
              </a:ext>
            </a:extLst>
          </p:cNvPr>
          <p:cNvSpPr>
            <a:spLocks noGrp="1"/>
          </p:cNvSpPr>
          <p:nvPr>
            <p:ph idx="1"/>
          </p:nvPr>
        </p:nvSpPr>
        <p:spPr/>
        <p:txBody>
          <a:bodyPr/>
          <a:lstStyle/>
          <a:p>
            <a:r>
              <a:rPr lang="en-IN" dirty="0"/>
              <a:t>1. Discussion and distribution of research papers for the survey of the literature.</a:t>
            </a:r>
          </a:p>
          <a:p>
            <a:r>
              <a:rPr lang="en-IN" dirty="0"/>
              <a:t>Distribution of the work and papers 4-5 paper each person.</a:t>
            </a:r>
          </a:p>
          <a:p>
            <a:r>
              <a:rPr lang="en-IN" dirty="0"/>
              <a:t>Mom 2:</a:t>
            </a:r>
          </a:p>
          <a:p>
            <a:r>
              <a:rPr lang="en-IN" dirty="0"/>
              <a:t>Discussion and selection of questions for the review and surveys.</a:t>
            </a:r>
          </a:p>
          <a:p>
            <a:r>
              <a:rPr lang="en-IN" dirty="0"/>
              <a:t>Making forms and google survey and planning to get responses for the same.</a:t>
            </a:r>
          </a:p>
          <a:p>
            <a:r>
              <a:rPr lang="en-IN" dirty="0"/>
              <a:t>Observation and collection of functional requirements of our system.</a:t>
            </a:r>
          </a:p>
        </p:txBody>
      </p:sp>
    </p:spTree>
    <p:extLst>
      <p:ext uri="{BB962C8B-B14F-4D97-AF65-F5344CB8AC3E}">
        <p14:creationId xmlns:p14="http://schemas.microsoft.com/office/powerpoint/2010/main" val="2056522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0C98-B962-4D7E-A24D-C4CE98D9F5AC}"/>
              </a:ext>
            </a:extLst>
          </p:cNvPr>
          <p:cNvSpPr>
            <a:spLocks noGrp="1"/>
          </p:cNvSpPr>
          <p:nvPr>
            <p:ph type="title"/>
          </p:nvPr>
        </p:nvSpPr>
        <p:spPr/>
        <p:txBody>
          <a:bodyPr/>
          <a:lstStyle/>
          <a:p>
            <a:r>
              <a:rPr lang="en-IN" dirty="0"/>
              <a:t>MOM 3</a:t>
            </a:r>
          </a:p>
        </p:txBody>
      </p:sp>
      <p:sp>
        <p:nvSpPr>
          <p:cNvPr id="3" name="Content Placeholder 2">
            <a:extLst>
              <a:ext uri="{FF2B5EF4-FFF2-40B4-BE49-F238E27FC236}">
                <a16:creationId xmlns:a16="http://schemas.microsoft.com/office/drawing/2014/main" id="{CCDDA80D-19F5-492A-A8D3-0413F6B1DA25}"/>
              </a:ext>
            </a:extLst>
          </p:cNvPr>
          <p:cNvSpPr>
            <a:spLocks noGrp="1"/>
          </p:cNvSpPr>
          <p:nvPr>
            <p:ph idx="1"/>
          </p:nvPr>
        </p:nvSpPr>
        <p:spPr/>
        <p:txBody>
          <a:bodyPr/>
          <a:lstStyle/>
          <a:p>
            <a:r>
              <a:rPr lang="en-IN" dirty="0"/>
              <a:t>Business model decisions</a:t>
            </a:r>
          </a:p>
          <a:p>
            <a:r>
              <a:rPr lang="en-IN" dirty="0"/>
              <a:t>Cost estimation factors decided and noted down </a:t>
            </a:r>
          </a:p>
          <a:p>
            <a:r>
              <a:rPr lang="en-IN" dirty="0"/>
              <a:t>Interviews and responses from parents and friends noted </a:t>
            </a:r>
            <a:r>
              <a:rPr lang="en-IN" dirty="0" err="1"/>
              <a:t>doen</a:t>
            </a:r>
            <a:r>
              <a:rPr lang="en-IN" dirty="0"/>
              <a:t> and documented to be followed while working.</a:t>
            </a:r>
          </a:p>
          <a:p>
            <a:r>
              <a:rPr lang="en-IN" dirty="0"/>
              <a:t>Survey and marketing analysis done efficiently to extract the requirements.</a:t>
            </a:r>
          </a:p>
          <a:p>
            <a:r>
              <a:rPr lang="en-IN" dirty="0"/>
              <a:t>MOM 4:</a:t>
            </a:r>
          </a:p>
          <a:p>
            <a:r>
              <a:rPr lang="en-IN" dirty="0"/>
              <a:t>Road map decide and detailed road map created for the future and discussion on the inputs given by family members and parents.</a:t>
            </a:r>
          </a:p>
        </p:txBody>
      </p:sp>
    </p:spTree>
    <p:extLst>
      <p:ext uri="{BB962C8B-B14F-4D97-AF65-F5344CB8AC3E}">
        <p14:creationId xmlns:p14="http://schemas.microsoft.com/office/powerpoint/2010/main" val="3362187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129E3-5465-4CC1-A359-930A9093D01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5C9710-C590-4356-AB28-BACAE67B119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C90F8CF-21FB-4142-A84C-14A84D30CD35}"/>
              </a:ext>
            </a:extLst>
          </p:cNvPr>
          <p:cNvPicPr>
            <a:picLocks noChangeAspect="1"/>
          </p:cNvPicPr>
          <p:nvPr/>
        </p:nvPicPr>
        <p:blipFill>
          <a:blip r:embed="rId2"/>
          <a:stretch>
            <a:fillRect/>
          </a:stretch>
        </p:blipFill>
        <p:spPr>
          <a:xfrm>
            <a:off x="28575" y="309562"/>
            <a:ext cx="12134850" cy="6238875"/>
          </a:xfrm>
          <a:prstGeom prst="rect">
            <a:avLst/>
          </a:prstGeom>
        </p:spPr>
      </p:pic>
    </p:spTree>
    <p:extLst>
      <p:ext uri="{BB962C8B-B14F-4D97-AF65-F5344CB8AC3E}">
        <p14:creationId xmlns:p14="http://schemas.microsoft.com/office/powerpoint/2010/main" val="152122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Parent and friends approached for their inputs and feedback and was recorded and noted down by us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1823-6EFA-46F6-BD32-510BF8107A83}"/>
              </a:ext>
            </a:extLst>
          </p:cNvPr>
          <p:cNvSpPr>
            <a:spLocks noGrp="1"/>
          </p:cNvSpPr>
          <p:nvPr>
            <p:ph type="title"/>
          </p:nvPr>
        </p:nvSpPr>
        <p:spPr/>
        <p:txBody>
          <a:bodyPr/>
          <a:lstStyle/>
          <a:p>
            <a:r>
              <a:rPr lang="en-IN" dirty="0">
                <a:latin typeface="Arial Rounded MT Bold" panose="020F0704030504030204" pitchFamily="34" charset="0"/>
              </a:rPr>
              <a:t>Discussion with family members (Rohan).</a:t>
            </a:r>
            <a:endParaRPr lang="en-IN" dirty="0"/>
          </a:p>
        </p:txBody>
      </p:sp>
      <p:sp>
        <p:nvSpPr>
          <p:cNvPr id="3" name="Content Placeholder 2">
            <a:extLst>
              <a:ext uri="{FF2B5EF4-FFF2-40B4-BE49-F238E27FC236}">
                <a16:creationId xmlns:a16="http://schemas.microsoft.com/office/drawing/2014/main" id="{C8D89A94-3FCB-42FC-8CA4-B75BB5F24224}"/>
              </a:ext>
            </a:extLst>
          </p:cNvPr>
          <p:cNvSpPr>
            <a:spLocks noGrp="1"/>
          </p:cNvSpPr>
          <p:nvPr>
            <p:ph idx="1"/>
          </p:nvPr>
        </p:nvSpPr>
        <p:spPr/>
        <p:txBody>
          <a:bodyPr/>
          <a:lstStyle/>
          <a:p>
            <a:r>
              <a:rPr lang="en-US" dirty="0">
                <a:latin typeface="Arial Rounded MT Bold" panose="020F0704030504030204" pitchFamily="34" charset="0"/>
              </a:rPr>
              <a:t>I had a discussion about the project with my parents. They thought it was a good idea, as there is definitely a dearth of applications to hire unskilled workers. My parents, also told me about the problems they faced while hiring a domestic help a few years back. The process of acquiring their services was cumbersome due to the agencies involved. They said that this project will be able to effectively cut out the middle-man, thus ensuring a fast and efficient method to hire workers. One problem, they pointed out, that our project should handle, should be verifying the authenticity of the workers on our platform. This is essential in order to gain the users trust, which will automatically increase the popularity of our application.</a:t>
            </a:r>
            <a:endParaRPr lang="en-IN" dirty="0">
              <a:latin typeface="Arial Rounded MT Bold" panose="020F0704030504030204" pitchFamily="34" charset="0"/>
            </a:endParaRPr>
          </a:p>
          <a:p>
            <a:endParaRPr lang="en-IN" dirty="0"/>
          </a:p>
        </p:txBody>
      </p:sp>
    </p:spTree>
    <p:extLst>
      <p:ext uri="{BB962C8B-B14F-4D97-AF65-F5344CB8AC3E}">
        <p14:creationId xmlns:p14="http://schemas.microsoft.com/office/powerpoint/2010/main" val="3802538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678F-8AB0-4DD2-A0F9-2F61A8926CA2}"/>
              </a:ext>
            </a:extLst>
          </p:cNvPr>
          <p:cNvSpPr>
            <a:spLocks noGrp="1"/>
          </p:cNvSpPr>
          <p:nvPr>
            <p:ph type="title"/>
          </p:nvPr>
        </p:nvSpPr>
        <p:spPr/>
        <p:txBody>
          <a:bodyPr/>
          <a:lstStyle/>
          <a:p>
            <a:r>
              <a:rPr lang="en-IN" sz="4800" dirty="0">
                <a:latin typeface="Arial Rounded MT Bold" panose="020F0704030504030204" pitchFamily="34" charset="0"/>
              </a:rPr>
              <a:t>Inputs and suggestions by friends and family (Manan):</a:t>
            </a:r>
            <a:endParaRPr lang="en-IN" dirty="0"/>
          </a:p>
        </p:txBody>
      </p:sp>
      <p:sp>
        <p:nvSpPr>
          <p:cNvPr id="3" name="Content Placeholder 2">
            <a:extLst>
              <a:ext uri="{FF2B5EF4-FFF2-40B4-BE49-F238E27FC236}">
                <a16:creationId xmlns:a16="http://schemas.microsoft.com/office/drawing/2014/main" id="{879A7B59-385B-4159-A849-F871079A95C2}"/>
              </a:ext>
            </a:extLst>
          </p:cNvPr>
          <p:cNvSpPr>
            <a:spLocks noGrp="1"/>
          </p:cNvSpPr>
          <p:nvPr>
            <p:ph idx="1"/>
          </p:nvPr>
        </p:nvSpPr>
        <p:spPr/>
        <p:txBody>
          <a:bodyPr>
            <a:normAutofit fontScale="85000" lnSpcReduction="20000"/>
          </a:bodyPr>
          <a:lstStyle/>
          <a:p>
            <a:pPr algn="just"/>
            <a:r>
              <a:rPr lang="en-IN" dirty="0">
                <a:latin typeface="Arial Rounded MT Bold" panose="020F0704030504030204" pitchFamily="34" charset="0"/>
              </a:rPr>
              <a:t>Family and friends suggestions:</a:t>
            </a:r>
          </a:p>
          <a:p>
            <a:pPr algn="just"/>
            <a:r>
              <a:rPr lang="en-IN" dirty="0">
                <a:latin typeface="Arial Rounded MT Bold" panose="020F0704030504030204" pitchFamily="34" charset="0"/>
              </a:rPr>
              <a:t>Question 1: What do you think about the idea of the product?</a:t>
            </a:r>
          </a:p>
          <a:p>
            <a:pPr algn="just"/>
            <a:r>
              <a:rPr lang="en-IN" dirty="0">
                <a:latin typeface="Arial Rounded MT Bold" panose="020F0704030504030204" pitchFamily="34" charset="0"/>
              </a:rPr>
              <a:t>Suggestions by family members:</a:t>
            </a:r>
          </a:p>
          <a:p>
            <a:pPr algn="just"/>
            <a:r>
              <a:rPr lang="en-IN" dirty="0">
                <a:latin typeface="Arial Rounded MT Bold" panose="020F0704030504030204" pitchFamily="34" charset="0"/>
              </a:rPr>
              <a:t>Person one: </a:t>
            </a:r>
            <a:r>
              <a:rPr lang="en-US" b="0" i="0" dirty="0">
                <a:effectLst/>
                <a:latin typeface="Arial Rounded MT Bold" panose="020F0704030504030204" pitchFamily="34" charset="0"/>
              </a:rPr>
              <a:t>I don't completely understand what you're trying to say. From what is written, it only gives the impression that this model is useful for classifying jobs, say data scientist, data engineer, business analyst etc. </a:t>
            </a:r>
          </a:p>
          <a:p>
            <a:pPr algn="just"/>
            <a:r>
              <a:rPr lang="en-US" dirty="0">
                <a:latin typeface="Arial Rounded MT Bold" panose="020F0704030504030204" pitchFamily="34" charset="0"/>
              </a:rPr>
              <a:t>Friend: </a:t>
            </a:r>
            <a:r>
              <a:rPr lang="en-US" b="0" i="0" dirty="0">
                <a:effectLst/>
                <a:latin typeface="Arial Rounded MT Bold" panose="020F0704030504030204" pitchFamily="34" charset="0"/>
              </a:rPr>
              <a:t>As far as employer is concerned, what parameter would differentiate him from others? I'm just a beginner in ML, so I don't have much idea</a:t>
            </a:r>
            <a:r>
              <a:rPr lang="en-US" dirty="0">
                <a:latin typeface="Arial Rounded MT Bold" panose="020F0704030504030204" pitchFamily="34" charset="0"/>
              </a:rPr>
              <a:t>. </a:t>
            </a:r>
            <a:endParaRPr lang="en-US" b="0" i="0" dirty="0">
              <a:effectLst/>
              <a:latin typeface="Arial Rounded MT Bold" panose="020F0704030504030204" pitchFamily="34" charset="0"/>
            </a:endParaRPr>
          </a:p>
          <a:p>
            <a:pPr algn="just"/>
            <a:r>
              <a:rPr lang="en-US" dirty="0">
                <a:latin typeface="Arial Rounded MT Bold" panose="020F0704030504030204" pitchFamily="34" charset="0"/>
              </a:rPr>
              <a:t>I from my one friend told: </a:t>
            </a:r>
            <a:r>
              <a:rPr lang="en-US" b="0" i="0" dirty="0">
                <a:effectLst/>
                <a:latin typeface="Arial Rounded MT Bold" panose="020F0704030504030204" pitchFamily="34" charset="0"/>
              </a:rPr>
              <a:t>basically i want a system/ website that shows the recruits and recommends them jobs as per their resume. and the employer should be shown only those recruit profiles whom they are searching for as per their requirements that they would enter before hand in an application form. </a:t>
            </a:r>
          </a:p>
          <a:p>
            <a:endParaRPr lang="en-IN" dirty="0"/>
          </a:p>
        </p:txBody>
      </p:sp>
    </p:spTree>
    <p:extLst>
      <p:ext uri="{BB962C8B-B14F-4D97-AF65-F5344CB8AC3E}">
        <p14:creationId xmlns:p14="http://schemas.microsoft.com/office/powerpoint/2010/main" val="3810200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BF0642-6821-4077-8B63-C4DA4A82BF79}"/>
              </a:ext>
            </a:extLst>
          </p:cNvPr>
          <p:cNvSpPr>
            <a:spLocks noGrp="1"/>
          </p:cNvSpPr>
          <p:nvPr>
            <p:ph idx="1"/>
          </p:nvPr>
        </p:nvSpPr>
        <p:spPr/>
        <p:txBody>
          <a:bodyPr>
            <a:normAutofit fontScale="85000" lnSpcReduction="10000"/>
          </a:bodyPr>
          <a:lstStyle/>
          <a:p>
            <a:pPr algn="just"/>
            <a:r>
              <a:rPr lang="en-IN" sz="2000" dirty="0">
                <a:latin typeface="Arial Rounded MT Bold" panose="020F0704030504030204" pitchFamily="34" charset="0"/>
              </a:rPr>
              <a:t>I: </a:t>
            </a:r>
            <a:r>
              <a:rPr lang="en-US" sz="2000" b="0" i="0" dirty="0">
                <a:effectLst/>
                <a:latin typeface="Arial Rounded MT Bold" panose="020F0704030504030204" pitchFamily="34" charset="0"/>
              </a:rPr>
              <a:t>moreover this platform will not only be for skilled recruits but also for the unskilled laborer's!</a:t>
            </a:r>
          </a:p>
          <a:p>
            <a:pPr algn="just"/>
            <a:r>
              <a:rPr lang="en-US" sz="2000" dirty="0">
                <a:latin typeface="Arial Rounded MT Bold" panose="020F0704030504030204" pitchFamily="34" charset="0"/>
              </a:rPr>
              <a:t>Friend: </a:t>
            </a:r>
            <a:r>
              <a:rPr lang="en-US" sz="2000" b="0" i="0" dirty="0">
                <a:effectLst/>
                <a:latin typeface="Arial Rounded MT Bold" panose="020F0704030504030204" pitchFamily="34" charset="0"/>
              </a:rPr>
              <a:t>So basically when a person inputs their resume, you will categorize them as per the suitable job and store that person's id. The recruiter only has to filter as per job requirement</a:t>
            </a:r>
            <a:r>
              <a:rPr lang="en-US" sz="2000" dirty="0">
                <a:latin typeface="Arial Rounded MT Bold" panose="020F0704030504030204" pitchFamily="34" charset="0"/>
              </a:rPr>
              <a:t>.</a:t>
            </a:r>
            <a:r>
              <a:rPr lang="en-IN" sz="2000" dirty="0">
                <a:latin typeface="Arial Rounded MT Bold" panose="020F0704030504030204" pitchFamily="34" charset="0"/>
              </a:rPr>
              <a:t> </a:t>
            </a:r>
            <a:r>
              <a:rPr lang="en-US" sz="2000" b="0" i="0" dirty="0">
                <a:effectLst/>
                <a:latin typeface="Arial Rounded MT Bold" panose="020F0704030504030204" pitchFamily="34" charset="0"/>
              </a:rPr>
              <a:t>It's a great idea. But what if a person is equally skilled in networks as well as AI. Will he be included in both categories or there will be a bias?</a:t>
            </a:r>
            <a:endParaRPr lang="en-IN" sz="2000" b="0" i="0" dirty="0">
              <a:effectLst/>
              <a:latin typeface="Arial Rounded MT Bold" panose="020F0704030504030204" pitchFamily="34" charset="0"/>
            </a:endParaRPr>
          </a:p>
          <a:p>
            <a:pPr algn="just"/>
            <a:r>
              <a:rPr lang="en-IN" sz="2000" dirty="0">
                <a:latin typeface="Arial Rounded MT Bold" panose="020F0704030504030204" pitchFamily="34" charset="0"/>
              </a:rPr>
              <a:t>I: </a:t>
            </a:r>
            <a:r>
              <a:rPr lang="en-US" sz="2000" b="0" i="0" dirty="0">
                <a:effectLst/>
                <a:latin typeface="Arial Rounded MT Bold" panose="020F0704030504030204" pitchFamily="34" charset="0"/>
              </a:rPr>
              <a:t>He will be included in both to be honest so no bias</a:t>
            </a:r>
            <a:r>
              <a:rPr lang="en-IN" sz="2000" dirty="0">
                <a:latin typeface="Arial Rounded MT Bold" panose="020F0704030504030204" pitchFamily="34" charset="0"/>
              </a:rPr>
              <a:t>.</a:t>
            </a:r>
          </a:p>
          <a:p>
            <a:pPr algn="just"/>
            <a:r>
              <a:rPr lang="en-IN" sz="2000" dirty="0">
                <a:latin typeface="Arial Rounded MT Bold" panose="020F0704030504030204" pitchFamily="34" charset="0"/>
              </a:rPr>
              <a:t>Friend 2: </a:t>
            </a:r>
            <a:r>
              <a:rPr lang="en-US" sz="2000" dirty="0">
                <a:latin typeface="Arial Rounded MT Bold" panose="020F0704030504030204" pitchFamily="34" charset="0"/>
              </a:rPr>
              <a:t>U mean employees or recruits? Like for within company or for recruiting hires</a:t>
            </a:r>
            <a:r>
              <a:rPr lang="en-IN" sz="2000" dirty="0">
                <a:latin typeface="Arial Rounded MT Bold" panose="020F0704030504030204" pitchFamily="34" charset="0"/>
              </a:rPr>
              <a:t>?</a:t>
            </a:r>
          </a:p>
          <a:p>
            <a:pPr algn="just"/>
            <a:r>
              <a:rPr lang="en-IN" sz="2000" dirty="0">
                <a:latin typeface="Arial Rounded MT Bold" panose="020F0704030504030204" pitchFamily="34" charset="0"/>
              </a:rPr>
              <a:t>I told: Yup recruits only.</a:t>
            </a:r>
          </a:p>
          <a:p>
            <a:pPr algn="just"/>
            <a:r>
              <a:rPr lang="en-IN" sz="2000" dirty="0">
                <a:latin typeface="Arial Rounded MT Bold" panose="020F0704030504030204" pitchFamily="34" charset="0"/>
              </a:rPr>
              <a:t>Friend 2: </a:t>
            </a:r>
            <a:r>
              <a:rPr lang="en-US" sz="2000" dirty="0">
                <a:latin typeface="Arial Rounded MT Bold" panose="020F0704030504030204" pitchFamily="34" charset="0"/>
              </a:rPr>
              <a:t>Haan for recruitment it's a good idea But then it needs to be very thorough Especially with keywords It's better to reject false negatives rather than accept false positives</a:t>
            </a:r>
            <a:r>
              <a:rPr lang="en-IN" sz="2000" dirty="0">
                <a:latin typeface="Arial Rounded MT Bold" panose="020F0704030504030204" pitchFamily="34" charset="0"/>
              </a:rPr>
              <a:t>.</a:t>
            </a:r>
            <a:endParaRPr lang="en-US" sz="2000" dirty="0">
              <a:latin typeface="Arial Rounded MT Bold" panose="020F0704030504030204" pitchFamily="34" charset="0"/>
            </a:endParaRPr>
          </a:p>
          <a:p>
            <a:endParaRPr lang="en-IN" dirty="0"/>
          </a:p>
        </p:txBody>
      </p:sp>
      <p:sp>
        <p:nvSpPr>
          <p:cNvPr id="4" name="TextBox 3">
            <a:extLst>
              <a:ext uri="{FF2B5EF4-FFF2-40B4-BE49-F238E27FC236}">
                <a16:creationId xmlns:a16="http://schemas.microsoft.com/office/drawing/2014/main" id="{A00F7711-DA74-4518-8567-4DFA2BCEB242}"/>
              </a:ext>
            </a:extLst>
          </p:cNvPr>
          <p:cNvSpPr txBox="1"/>
          <p:nvPr/>
        </p:nvSpPr>
        <p:spPr>
          <a:xfrm>
            <a:off x="1615736" y="372862"/>
            <a:ext cx="7750206" cy="1077218"/>
          </a:xfrm>
          <a:prstGeom prst="rect">
            <a:avLst/>
          </a:prstGeom>
          <a:noFill/>
        </p:spPr>
        <p:txBody>
          <a:bodyPr wrap="square" rtlCol="0">
            <a:spAutoFit/>
          </a:bodyPr>
          <a:lstStyle/>
          <a:p>
            <a:pPr algn="ctr"/>
            <a:r>
              <a:rPr lang="en-IN" sz="3200" b="1" dirty="0">
                <a:latin typeface="Arial Rounded MT Bold" panose="020F0704030504030204" pitchFamily="34" charset="0"/>
              </a:rPr>
              <a:t>Rakshith’s friends suggested the following things in a discussion.</a:t>
            </a:r>
          </a:p>
        </p:txBody>
      </p:sp>
    </p:spTree>
    <p:extLst>
      <p:ext uri="{BB962C8B-B14F-4D97-AF65-F5344CB8AC3E}">
        <p14:creationId xmlns:p14="http://schemas.microsoft.com/office/powerpoint/2010/main" val="3755924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2A0FC-80D3-4218-B569-D9CDB1CA6171}"/>
              </a:ext>
            </a:extLst>
          </p:cNvPr>
          <p:cNvSpPr>
            <a:spLocks noGrp="1"/>
          </p:cNvSpPr>
          <p:nvPr>
            <p:ph type="title"/>
          </p:nvPr>
        </p:nvSpPr>
        <p:spPr/>
        <p:txBody>
          <a:bodyPr/>
          <a:lstStyle/>
          <a:p>
            <a:r>
              <a:rPr lang="en-IN" dirty="0"/>
              <a:t>Business model Used</a:t>
            </a:r>
          </a:p>
        </p:txBody>
      </p:sp>
      <p:sp>
        <p:nvSpPr>
          <p:cNvPr id="3" name="Content Placeholder 2">
            <a:extLst>
              <a:ext uri="{FF2B5EF4-FFF2-40B4-BE49-F238E27FC236}">
                <a16:creationId xmlns:a16="http://schemas.microsoft.com/office/drawing/2014/main" id="{35338E87-793D-4986-AB6A-5C41434627F9}"/>
              </a:ext>
            </a:extLst>
          </p:cNvPr>
          <p:cNvSpPr>
            <a:spLocks noGrp="1"/>
          </p:cNvSpPr>
          <p:nvPr>
            <p:ph idx="1"/>
          </p:nvPr>
        </p:nvSpPr>
        <p:spPr>
          <a:xfrm>
            <a:off x="301841" y="1988598"/>
            <a:ext cx="11629747" cy="4252404"/>
          </a:xfrm>
        </p:spPr>
        <p:txBody>
          <a:bodyPr>
            <a:normAutofit fontScale="92500" lnSpcReduction="10000"/>
          </a:bodyPr>
          <a:lstStyle/>
          <a:p>
            <a:pPr algn="l">
              <a:buFont typeface="Arial" panose="020B0604020202020204" pitchFamily="34" charset="0"/>
              <a:buChar char="•"/>
            </a:pPr>
            <a:r>
              <a:rPr lang="en-US" sz="1400" b="1" i="0" dirty="0">
                <a:solidFill>
                  <a:srgbClr val="485C65"/>
                </a:solidFill>
                <a:effectLst/>
                <a:latin typeface="Montserrat"/>
              </a:rPr>
              <a:t>Value proposition:</a:t>
            </a:r>
            <a:r>
              <a:rPr lang="en-US" sz="1400" b="0" i="0" dirty="0">
                <a:solidFill>
                  <a:srgbClr val="485C65"/>
                </a:solidFill>
                <a:effectLst/>
                <a:latin typeface="Montserrat"/>
              </a:rPr>
              <a:t> We will have some features for the visually impaired in our portal for instance transcript readers and immersive readers.</a:t>
            </a:r>
          </a:p>
          <a:p>
            <a:pPr algn="l">
              <a:buFont typeface="Arial" panose="020B0604020202020204" pitchFamily="34" charset="0"/>
              <a:buChar char="•"/>
            </a:pPr>
            <a:r>
              <a:rPr lang="en-US" sz="1400" b="1" i="0" dirty="0">
                <a:solidFill>
                  <a:srgbClr val="485C65"/>
                </a:solidFill>
                <a:effectLst/>
                <a:latin typeface="Montserrat"/>
              </a:rPr>
              <a:t>Target market:</a:t>
            </a:r>
            <a:r>
              <a:rPr lang="en-US" sz="1400" b="0" i="0" dirty="0">
                <a:solidFill>
                  <a:srgbClr val="485C65"/>
                </a:solidFill>
                <a:effectLst/>
                <a:latin typeface="Montserrat"/>
              </a:rPr>
              <a:t> The target stakeholders will be the unskilled and skilled workers as well as vendors and employers who will hire them</a:t>
            </a:r>
          </a:p>
          <a:p>
            <a:pPr algn="l">
              <a:buFont typeface="Arial" panose="020B0604020202020204" pitchFamily="34" charset="0"/>
              <a:buChar char="•"/>
            </a:pPr>
            <a:r>
              <a:rPr lang="en-US" sz="1400" b="1" i="0" dirty="0">
                <a:solidFill>
                  <a:srgbClr val="485C65"/>
                </a:solidFill>
                <a:effectLst/>
                <a:latin typeface="Montserrat"/>
              </a:rPr>
              <a:t>Competitive advantage:</a:t>
            </a:r>
            <a:r>
              <a:rPr lang="en-US" sz="1400" b="0" i="0" dirty="0">
                <a:solidFill>
                  <a:srgbClr val="485C65"/>
                </a:solidFill>
                <a:effectLst/>
                <a:latin typeface="Montserrat"/>
              </a:rPr>
              <a:t> The competitive advantage is the use of ML based recommendation system with the USP of website to be friendly for the visually impaired.</a:t>
            </a:r>
          </a:p>
          <a:p>
            <a:pPr algn="l">
              <a:buFont typeface="Arial" panose="020B0604020202020204" pitchFamily="34" charset="0"/>
              <a:buChar char="•"/>
            </a:pPr>
            <a:r>
              <a:rPr lang="en-US" sz="1400" b="1" i="0" dirty="0">
                <a:solidFill>
                  <a:srgbClr val="485C65"/>
                </a:solidFill>
                <a:effectLst/>
                <a:latin typeface="Montserrat"/>
              </a:rPr>
              <a:t>Cost structure:</a:t>
            </a:r>
            <a:r>
              <a:rPr lang="en-US" sz="1400" b="0" i="0" dirty="0">
                <a:solidFill>
                  <a:srgbClr val="485C65"/>
                </a:solidFill>
                <a:effectLst/>
                <a:latin typeface="Montserrat"/>
              </a:rPr>
              <a:t> A list of the fixed and variable expenses your business requires to function, and how they affect pricing.</a:t>
            </a:r>
          </a:p>
          <a:p>
            <a:pPr algn="l">
              <a:buFont typeface="Arial" panose="020B0604020202020204" pitchFamily="34" charset="0"/>
              <a:buChar char="•"/>
            </a:pPr>
            <a:r>
              <a:rPr lang="en-US" sz="1400" b="1" i="0" dirty="0">
                <a:solidFill>
                  <a:srgbClr val="485C65"/>
                </a:solidFill>
                <a:effectLst/>
                <a:latin typeface="Montserrat"/>
              </a:rPr>
              <a:t>Key metrics:</a:t>
            </a:r>
            <a:r>
              <a:rPr lang="en-US" sz="1400" b="0" i="0" dirty="0">
                <a:solidFill>
                  <a:srgbClr val="485C65"/>
                </a:solidFill>
                <a:effectLst/>
                <a:latin typeface="Montserrat"/>
              </a:rPr>
              <a:t> profit margins and the economic growths per year and also the number of customers served and satisfied per unit time.</a:t>
            </a:r>
          </a:p>
          <a:p>
            <a:pPr algn="l">
              <a:buFont typeface="Arial" panose="020B0604020202020204" pitchFamily="34" charset="0"/>
              <a:buChar char="•"/>
            </a:pPr>
            <a:r>
              <a:rPr lang="en-US" sz="1400" b="1" i="0" dirty="0">
                <a:solidFill>
                  <a:srgbClr val="485C65"/>
                </a:solidFill>
                <a:effectLst/>
                <a:latin typeface="Montserrat"/>
              </a:rPr>
              <a:t>Resources:</a:t>
            </a:r>
            <a:r>
              <a:rPr lang="en-US" sz="1400" b="0" i="0" dirty="0">
                <a:solidFill>
                  <a:srgbClr val="485C65"/>
                </a:solidFill>
                <a:effectLst/>
                <a:latin typeface="Montserrat"/>
              </a:rPr>
              <a:t> The physical, financial, and intellectual assets of your company including the website and algorithms used and the human resources used.</a:t>
            </a:r>
          </a:p>
          <a:p>
            <a:pPr algn="l">
              <a:buFont typeface="Arial" panose="020B0604020202020204" pitchFamily="34" charset="0"/>
              <a:buChar char="•"/>
            </a:pPr>
            <a:r>
              <a:rPr lang="en-US" sz="1400" b="1" i="0" dirty="0">
                <a:solidFill>
                  <a:srgbClr val="485C65"/>
                </a:solidFill>
                <a:effectLst/>
                <a:latin typeface="Montserrat"/>
              </a:rPr>
              <a:t>Problem and solution:</a:t>
            </a:r>
            <a:r>
              <a:rPr lang="en-US" sz="1400" dirty="0">
                <a:solidFill>
                  <a:srgbClr val="485C65"/>
                </a:solidFill>
                <a:latin typeface="Montserrat"/>
              </a:rPr>
              <a:t> The problem is that people especially housewives not able to find house help or vendors not able to outsource unskilled and skilled labor easily we will mediate between them efficiently</a:t>
            </a:r>
            <a:r>
              <a:rPr lang="en-US" sz="1400" b="0" i="0" dirty="0">
                <a:solidFill>
                  <a:srgbClr val="485C65"/>
                </a:solidFill>
                <a:effectLst/>
                <a:latin typeface="Montserrat"/>
              </a:rPr>
              <a:t>.</a:t>
            </a:r>
          </a:p>
          <a:p>
            <a:pPr algn="l">
              <a:buFont typeface="Arial" panose="020B0604020202020204" pitchFamily="34" charset="0"/>
              <a:buChar char="•"/>
            </a:pPr>
            <a:r>
              <a:rPr lang="en-US" sz="1400" b="1" i="0" dirty="0">
                <a:solidFill>
                  <a:srgbClr val="485C65"/>
                </a:solidFill>
                <a:effectLst/>
                <a:latin typeface="Montserrat"/>
              </a:rPr>
              <a:t>Revenue model:</a:t>
            </a:r>
            <a:r>
              <a:rPr lang="en-US" sz="1400" b="0" i="0" dirty="0">
                <a:solidFill>
                  <a:srgbClr val="485C65"/>
                </a:solidFill>
                <a:effectLst/>
                <a:latin typeface="Montserrat"/>
              </a:rPr>
              <a:t> Given as a balance sheet later with cost and expenditure.</a:t>
            </a:r>
          </a:p>
          <a:p>
            <a:pPr algn="l">
              <a:buFont typeface="Arial" panose="020B0604020202020204" pitchFamily="34" charset="0"/>
              <a:buChar char="•"/>
            </a:pPr>
            <a:r>
              <a:rPr lang="en-US" sz="1400" b="1" i="0" dirty="0">
                <a:solidFill>
                  <a:srgbClr val="485C65"/>
                </a:solidFill>
                <a:effectLst/>
                <a:latin typeface="Montserrat"/>
              </a:rPr>
              <a:t>Revenue streams:</a:t>
            </a:r>
            <a:r>
              <a:rPr lang="en-US" sz="1400" b="0" i="0" dirty="0">
                <a:solidFill>
                  <a:srgbClr val="485C65"/>
                </a:solidFill>
                <a:effectLst/>
                <a:latin typeface="Montserrat"/>
              </a:rPr>
              <a:t> Through advertisements on our portal from commercial partners and as well as from the employers and vendors using our portal regularly using a subscription.</a:t>
            </a:r>
          </a:p>
          <a:p>
            <a:pPr algn="l">
              <a:buFont typeface="Arial" panose="020B0604020202020204" pitchFamily="34" charset="0"/>
              <a:buChar char="•"/>
            </a:pPr>
            <a:r>
              <a:rPr lang="en-US" sz="1400" b="1" i="0" dirty="0">
                <a:solidFill>
                  <a:srgbClr val="485C65"/>
                </a:solidFill>
                <a:effectLst/>
                <a:latin typeface="Montserrat"/>
              </a:rPr>
              <a:t>Profit margin:</a:t>
            </a:r>
            <a:r>
              <a:rPr lang="en-US" sz="1400" b="0" i="0" dirty="0">
                <a:solidFill>
                  <a:srgbClr val="485C65"/>
                </a:solidFill>
                <a:effectLst/>
                <a:latin typeface="Montserrat"/>
              </a:rPr>
              <a:t> The amount your revenue exceeds your business costs.</a:t>
            </a:r>
          </a:p>
          <a:p>
            <a:endParaRPr lang="en-IN" sz="1400" dirty="0"/>
          </a:p>
        </p:txBody>
      </p:sp>
    </p:spTree>
    <p:extLst>
      <p:ext uri="{BB962C8B-B14F-4D97-AF65-F5344CB8AC3E}">
        <p14:creationId xmlns:p14="http://schemas.microsoft.com/office/powerpoint/2010/main" val="152173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C2D50-DB96-4631-A0A4-2B50AAFEA1E9}"/>
              </a:ext>
            </a:extLst>
          </p:cNvPr>
          <p:cNvSpPr>
            <a:spLocks noGrp="1"/>
          </p:cNvSpPr>
          <p:nvPr>
            <p:ph type="title"/>
          </p:nvPr>
        </p:nvSpPr>
        <p:spPr>
          <a:xfrm>
            <a:off x="1097280" y="259970"/>
            <a:ext cx="10058400" cy="1450757"/>
          </a:xfrm>
        </p:spPr>
        <p:txBody>
          <a:bodyPr/>
          <a:lstStyle/>
          <a:p>
            <a:r>
              <a:rPr lang="en-IN" dirty="0"/>
              <a:t>Balance sheet and cost estimation:</a:t>
            </a:r>
          </a:p>
        </p:txBody>
      </p:sp>
      <p:sp>
        <p:nvSpPr>
          <p:cNvPr id="3" name="Content Placeholder 2">
            <a:extLst>
              <a:ext uri="{FF2B5EF4-FFF2-40B4-BE49-F238E27FC236}">
                <a16:creationId xmlns:a16="http://schemas.microsoft.com/office/drawing/2014/main" id="{AF267ABC-A0AC-4AD7-88FA-9E61CF46BADE}"/>
              </a:ext>
            </a:extLst>
          </p:cNvPr>
          <p:cNvSpPr>
            <a:spLocks noGrp="1"/>
          </p:cNvSpPr>
          <p:nvPr>
            <p:ph idx="1"/>
          </p:nvPr>
        </p:nvSpPr>
        <p:spPr/>
        <p:txBody>
          <a:bodyPr>
            <a:normAutofit fontScale="85000" lnSpcReduction="10000"/>
          </a:bodyPr>
          <a:lstStyle/>
          <a:p>
            <a:pPr algn="l"/>
            <a:r>
              <a:rPr lang="en-US" i="0" dirty="0">
                <a:effectLst/>
                <a:latin typeface="Arial Rounded MT Bold" panose="020F0704030504030204" pitchFamily="34" charset="0"/>
              </a:rPr>
              <a:t>One-time expenses</a:t>
            </a:r>
          </a:p>
          <a:p>
            <a:pPr algn="l">
              <a:buFont typeface="Arial" panose="020B0604020202020204" pitchFamily="34" charset="0"/>
              <a:buChar char="•"/>
            </a:pPr>
            <a:r>
              <a:rPr lang="en-US" i="0" dirty="0">
                <a:effectLst/>
                <a:latin typeface="Arial Rounded MT Bold" panose="020F0704030504030204" pitchFamily="34" charset="0"/>
              </a:rPr>
              <a:t>Permits and licenses</a:t>
            </a:r>
          </a:p>
          <a:p>
            <a:pPr algn="l">
              <a:buFont typeface="Arial" panose="020B0604020202020204" pitchFamily="34" charset="0"/>
              <a:buChar char="•"/>
            </a:pPr>
            <a:r>
              <a:rPr lang="en-US" i="0" dirty="0">
                <a:effectLst/>
                <a:latin typeface="Arial Rounded MT Bold" panose="020F0704030504030204" pitchFamily="34" charset="0"/>
              </a:rPr>
              <a:t>Incorporation fees</a:t>
            </a:r>
          </a:p>
          <a:p>
            <a:pPr algn="l">
              <a:buFont typeface="Arial" panose="020B0604020202020204" pitchFamily="34" charset="0"/>
              <a:buChar char="•"/>
            </a:pPr>
            <a:r>
              <a:rPr lang="en-US" i="0" dirty="0">
                <a:effectLst/>
                <a:latin typeface="Arial Rounded MT Bold" panose="020F0704030504030204" pitchFamily="34" charset="0"/>
              </a:rPr>
              <a:t>Logo design</a:t>
            </a:r>
          </a:p>
          <a:p>
            <a:pPr algn="l">
              <a:buFont typeface="Arial" panose="020B0604020202020204" pitchFamily="34" charset="0"/>
              <a:buChar char="•"/>
            </a:pPr>
            <a:r>
              <a:rPr lang="en-US" i="0" dirty="0">
                <a:effectLst/>
                <a:latin typeface="Arial Rounded MT Bold" panose="020F0704030504030204" pitchFamily="34" charset="0"/>
              </a:rPr>
              <a:t>Website design</a:t>
            </a:r>
          </a:p>
          <a:p>
            <a:pPr algn="l">
              <a:buFont typeface="Arial" panose="020B0604020202020204" pitchFamily="34" charset="0"/>
              <a:buChar char="•"/>
            </a:pPr>
            <a:r>
              <a:rPr lang="en-US" i="0" dirty="0">
                <a:effectLst/>
                <a:latin typeface="Arial Rounded MT Bold" panose="020F0704030504030204" pitchFamily="34" charset="0"/>
              </a:rPr>
              <a:t>Brochure and business card printing</a:t>
            </a:r>
          </a:p>
          <a:p>
            <a:pPr algn="l">
              <a:buFont typeface="Arial" panose="020B0604020202020204" pitchFamily="34" charset="0"/>
              <a:buChar char="•"/>
            </a:pPr>
            <a:r>
              <a:rPr lang="en-US" i="0" dirty="0">
                <a:effectLst/>
                <a:latin typeface="Arial Rounded MT Bold" panose="020F0704030504030204" pitchFamily="34" charset="0"/>
              </a:rPr>
              <a:t>Signage</a:t>
            </a:r>
          </a:p>
          <a:p>
            <a:pPr algn="l">
              <a:buFont typeface="Arial" panose="020B0604020202020204" pitchFamily="34" charset="0"/>
              <a:buChar char="•"/>
            </a:pPr>
            <a:r>
              <a:rPr lang="en-US" i="0" dirty="0">
                <a:effectLst/>
                <a:latin typeface="Arial Rounded MT Bold" panose="020F0704030504030204" pitchFamily="34" charset="0"/>
              </a:rPr>
              <a:t>Down payment on rental property</a:t>
            </a:r>
          </a:p>
          <a:p>
            <a:pPr algn="l">
              <a:buFont typeface="Arial" panose="020B0604020202020204" pitchFamily="34" charset="0"/>
              <a:buChar char="•"/>
            </a:pPr>
            <a:r>
              <a:rPr lang="en-US" i="0" dirty="0">
                <a:effectLst/>
                <a:latin typeface="Arial Rounded MT Bold" panose="020F0704030504030204" pitchFamily="34" charset="0"/>
              </a:rPr>
              <a:t>Improvements to </a:t>
            </a:r>
            <a:r>
              <a:rPr lang="en-US" i="0" strike="noStrike" dirty="0">
                <a:effectLst/>
                <a:latin typeface="Arial Rounded MT Bold" panose="020F0704030504030204" pitchFamily="34" charset="0"/>
                <a:hlinkClick r:id="rId2">
                  <a:extLst>
                    <a:ext uri="{A12FA001-AC4F-418D-AE19-62706E023703}">
                      <ahyp:hlinkClr xmlns:ahyp="http://schemas.microsoft.com/office/drawing/2018/hyperlinkcolor" val="tx"/>
                    </a:ext>
                  </a:extLst>
                </a:hlinkClick>
              </a:rPr>
              <a:t>chosen location</a:t>
            </a:r>
            <a:endParaRPr lang="en-US" i="0" dirty="0">
              <a:effectLst/>
              <a:latin typeface="Arial Rounded MT Bold" panose="020F0704030504030204" pitchFamily="34" charset="0"/>
            </a:endParaRPr>
          </a:p>
          <a:p>
            <a:endParaRPr lang="en-IN" dirty="0">
              <a:latin typeface="Arial Rounded MT Bold" panose="020F0704030504030204" pitchFamily="34" charset="0"/>
            </a:endParaRPr>
          </a:p>
          <a:p>
            <a:endParaRPr lang="en-IN" dirty="0"/>
          </a:p>
        </p:txBody>
      </p:sp>
      <p:sp>
        <p:nvSpPr>
          <p:cNvPr id="4" name="TextBox 3">
            <a:extLst>
              <a:ext uri="{FF2B5EF4-FFF2-40B4-BE49-F238E27FC236}">
                <a16:creationId xmlns:a16="http://schemas.microsoft.com/office/drawing/2014/main" id="{3C0B1930-4349-42A4-A7B7-5586FF0F2ED3}"/>
              </a:ext>
            </a:extLst>
          </p:cNvPr>
          <p:cNvSpPr txBox="1"/>
          <p:nvPr/>
        </p:nvSpPr>
        <p:spPr>
          <a:xfrm>
            <a:off x="5956917" y="2014194"/>
            <a:ext cx="4136994" cy="2862322"/>
          </a:xfrm>
          <a:prstGeom prst="rect">
            <a:avLst/>
          </a:prstGeom>
          <a:noFill/>
        </p:spPr>
        <p:txBody>
          <a:bodyPr wrap="square" rtlCol="0">
            <a:spAutoFit/>
          </a:bodyPr>
          <a:lstStyle/>
          <a:p>
            <a:pPr algn="l"/>
            <a:r>
              <a:rPr lang="en-US" i="0" dirty="0">
                <a:solidFill>
                  <a:srgbClr val="24292D"/>
                </a:solidFill>
                <a:effectLst/>
                <a:latin typeface="Arial Rounded MT Bold" panose="020F0704030504030204" pitchFamily="34" charset="0"/>
              </a:rPr>
              <a:t>Ongoing expenses</a:t>
            </a:r>
          </a:p>
          <a:p>
            <a:pPr algn="l">
              <a:buFont typeface="Arial" panose="020B0604020202020204" pitchFamily="34" charset="0"/>
              <a:buChar char="•"/>
            </a:pPr>
            <a:r>
              <a:rPr lang="en-US" i="0" dirty="0">
                <a:solidFill>
                  <a:srgbClr val="24292D"/>
                </a:solidFill>
                <a:effectLst/>
                <a:latin typeface="Arial Rounded MT Bold" panose="020F0704030504030204" pitchFamily="34" charset="0"/>
              </a:rPr>
              <a:t>Rent</a:t>
            </a:r>
          </a:p>
          <a:p>
            <a:pPr algn="l">
              <a:buFont typeface="Arial" panose="020B0604020202020204" pitchFamily="34" charset="0"/>
              <a:buChar char="•"/>
            </a:pPr>
            <a:r>
              <a:rPr lang="en-US" i="0" dirty="0">
                <a:solidFill>
                  <a:srgbClr val="24292D"/>
                </a:solidFill>
                <a:effectLst/>
                <a:latin typeface="Arial Rounded MT Bold" panose="020F0704030504030204" pitchFamily="34" charset="0"/>
              </a:rPr>
              <a:t>Payroll</a:t>
            </a:r>
          </a:p>
          <a:p>
            <a:pPr algn="l">
              <a:buFont typeface="Arial" panose="020B0604020202020204" pitchFamily="34" charset="0"/>
              <a:buChar char="•"/>
            </a:pPr>
            <a:r>
              <a:rPr lang="en-US" i="0" dirty="0">
                <a:solidFill>
                  <a:srgbClr val="24292D"/>
                </a:solidFill>
                <a:effectLst/>
                <a:latin typeface="Arial Rounded MT Bold" panose="020F0704030504030204" pitchFamily="34" charset="0"/>
              </a:rPr>
              <a:t>Taxes</a:t>
            </a:r>
          </a:p>
          <a:p>
            <a:pPr algn="l">
              <a:buFont typeface="Arial" panose="020B0604020202020204" pitchFamily="34" charset="0"/>
              <a:buChar char="•"/>
            </a:pPr>
            <a:r>
              <a:rPr lang="en-US" i="0" dirty="0">
                <a:solidFill>
                  <a:srgbClr val="24292D"/>
                </a:solidFill>
                <a:effectLst/>
                <a:latin typeface="Arial Rounded MT Bold" panose="020F0704030504030204" pitchFamily="34" charset="0"/>
              </a:rPr>
              <a:t>Legal services</a:t>
            </a:r>
          </a:p>
          <a:p>
            <a:pPr algn="l">
              <a:buFont typeface="Arial" panose="020B0604020202020204" pitchFamily="34" charset="0"/>
              <a:buChar char="•"/>
            </a:pPr>
            <a:r>
              <a:rPr lang="en-US" i="0" dirty="0">
                <a:solidFill>
                  <a:srgbClr val="24292D"/>
                </a:solidFill>
                <a:effectLst/>
                <a:latin typeface="Arial Rounded MT Bold" panose="020F0704030504030204" pitchFamily="34" charset="0"/>
              </a:rPr>
              <a:t>Loan payments</a:t>
            </a:r>
          </a:p>
          <a:p>
            <a:pPr algn="l">
              <a:buFont typeface="Arial" panose="020B0604020202020204" pitchFamily="34" charset="0"/>
              <a:buChar char="•"/>
            </a:pPr>
            <a:r>
              <a:rPr lang="en-US" i="0" dirty="0">
                <a:solidFill>
                  <a:srgbClr val="24292D"/>
                </a:solidFill>
                <a:effectLst/>
                <a:latin typeface="Arial Rounded MT Bold" panose="020F0704030504030204" pitchFamily="34" charset="0"/>
              </a:rPr>
              <a:t>Insurance payments</a:t>
            </a:r>
          </a:p>
          <a:p>
            <a:pPr algn="l">
              <a:buFont typeface="Arial" panose="020B0604020202020204" pitchFamily="34" charset="0"/>
              <a:buChar char="•"/>
            </a:pPr>
            <a:r>
              <a:rPr lang="en-US" i="0" dirty="0">
                <a:solidFill>
                  <a:srgbClr val="24292D"/>
                </a:solidFill>
                <a:effectLst/>
                <a:latin typeface="Arial Rounded MT Bold" panose="020F0704030504030204" pitchFamily="34" charset="0"/>
              </a:rPr>
              <a:t>Utilities</a:t>
            </a:r>
          </a:p>
          <a:p>
            <a:pPr algn="l">
              <a:buFont typeface="Arial" panose="020B0604020202020204" pitchFamily="34" charset="0"/>
              <a:buChar char="•"/>
            </a:pPr>
            <a:r>
              <a:rPr lang="en-US" i="0" dirty="0">
                <a:solidFill>
                  <a:srgbClr val="24292D"/>
                </a:solidFill>
                <a:effectLst/>
                <a:latin typeface="Arial Rounded MT Bold" panose="020F0704030504030204" pitchFamily="34" charset="0"/>
              </a:rPr>
              <a:t>Marketing costs</a:t>
            </a:r>
          </a:p>
          <a:p>
            <a:endParaRPr lang="en-IN" dirty="0">
              <a:latin typeface="Arial Rounded MT Bold" panose="020F0704030504030204" pitchFamily="34" charset="0"/>
            </a:endParaRPr>
          </a:p>
        </p:txBody>
      </p:sp>
    </p:spTree>
    <p:extLst>
      <p:ext uri="{BB962C8B-B14F-4D97-AF65-F5344CB8AC3E}">
        <p14:creationId xmlns:p14="http://schemas.microsoft.com/office/powerpoint/2010/main" val="273420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9D0B9-8894-4ED5-98CC-2895B8B403E6}"/>
              </a:ext>
            </a:extLst>
          </p:cNvPr>
          <p:cNvSpPr>
            <a:spLocks noGrp="1"/>
          </p:cNvSpPr>
          <p:nvPr>
            <p:ph type="title"/>
          </p:nvPr>
        </p:nvSpPr>
        <p:spPr/>
        <p:txBody>
          <a:bodyPr>
            <a:noAutofit/>
          </a:bodyPr>
          <a:lstStyle/>
          <a:p>
            <a:r>
              <a:rPr lang="en-IN" sz="3600" dirty="0">
                <a:latin typeface="Arial Rounded MT Bold" panose="020F0704030504030204" pitchFamily="34" charset="0"/>
              </a:rPr>
              <a:t>Road map to be followed for the completion of the Startup process and deployment:</a:t>
            </a:r>
            <a:endParaRPr lang="en-IN" sz="3600" dirty="0"/>
          </a:p>
        </p:txBody>
      </p:sp>
      <p:graphicFrame>
        <p:nvGraphicFramePr>
          <p:cNvPr id="4" name="Content Placeholder 3">
            <a:extLst>
              <a:ext uri="{FF2B5EF4-FFF2-40B4-BE49-F238E27FC236}">
                <a16:creationId xmlns:a16="http://schemas.microsoft.com/office/drawing/2014/main" id="{83359999-31AE-4D24-B1C0-BAACF18FA2F2}"/>
              </a:ext>
            </a:extLst>
          </p:cNvPr>
          <p:cNvGraphicFramePr>
            <a:graphicFrameLocks noGrp="1"/>
          </p:cNvGraphicFramePr>
          <p:nvPr>
            <p:ph idx="1"/>
            <p:extLst>
              <p:ext uri="{D42A27DB-BD31-4B8C-83A1-F6EECF244321}">
                <p14:modId xmlns:p14="http://schemas.microsoft.com/office/powerpoint/2010/main" val="4194632671"/>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5650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6ABEE-BFEB-4FA4-BE11-6C4062141F63}"/>
              </a:ext>
            </a:extLst>
          </p:cNvPr>
          <p:cNvSpPr>
            <a:spLocks noGrp="1"/>
          </p:cNvSpPr>
          <p:nvPr>
            <p:ph type="title"/>
          </p:nvPr>
        </p:nvSpPr>
        <p:spPr/>
        <p:txBody>
          <a:bodyPr/>
          <a:lstStyle/>
          <a:p>
            <a:r>
              <a:rPr lang="en-IN" sz="4800" dirty="0">
                <a:latin typeface="Arial Rounded MT Bold" panose="020F0704030504030204" pitchFamily="34" charset="0"/>
              </a:rPr>
              <a:t>Activity duration and time estimation using a Gantt chart:</a:t>
            </a:r>
            <a:endParaRPr lang="en-IN" dirty="0"/>
          </a:p>
        </p:txBody>
      </p:sp>
      <p:pic>
        <p:nvPicPr>
          <p:cNvPr id="4" name="Picture 3">
            <a:extLst>
              <a:ext uri="{FF2B5EF4-FFF2-40B4-BE49-F238E27FC236}">
                <a16:creationId xmlns:a16="http://schemas.microsoft.com/office/drawing/2014/main" id="{6F35E7FD-50D0-462B-8C3A-590A8CE6C479}"/>
              </a:ext>
            </a:extLst>
          </p:cNvPr>
          <p:cNvPicPr>
            <a:picLocks noChangeAspect="1"/>
          </p:cNvPicPr>
          <p:nvPr/>
        </p:nvPicPr>
        <p:blipFill>
          <a:blip r:embed="rId2"/>
          <a:stretch>
            <a:fillRect/>
          </a:stretch>
        </p:blipFill>
        <p:spPr>
          <a:xfrm>
            <a:off x="560173" y="2546854"/>
            <a:ext cx="6116250" cy="3143731"/>
          </a:xfrm>
          <a:prstGeom prst="rect">
            <a:avLst/>
          </a:prstGeom>
        </p:spPr>
      </p:pic>
      <p:pic>
        <p:nvPicPr>
          <p:cNvPr id="5" name="Picture 4">
            <a:extLst>
              <a:ext uri="{FF2B5EF4-FFF2-40B4-BE49-F238E27FC236}">
                <a16:creationId xmlns:a16="http://schemas.microsoft.com/office/drawing/2014/main" id="{218A8C20-ACD3-4725-9D49-21852ACC6980}"/>
              </a:ext>
            </a:extLst>
          </p:cNvPr>
          <p:cNvPicPr>
            <a:picLocks noChangeAspect="1"/>
          </p:cNvPicPr>
          <p:nvPr/>
        </p:nvPicPr>
        <p:blipFill>
          <a:blip r:embed="rId3"/>
          <a:stretch>
            <a:fillRect/>
          </a:stretch>
        </p:blipFill>
        <p:spPr>
          <a:xfrm>
            <a:off x="6872977" y="1731145"/>
            <a:ext cx="4758850" cy="4421079"/>
          </a:xfrm>
          <a:prstGeom prst="rect">
            <a:avLst/>
          </a:prstGeom>
        </p:spPr>
      </p:pic>
    </p:spTree>
    <p:extLst>
      <p:ext uri="{BB962C8B-B14F-4D97-AF65-F5344CB8AC3E}">
        <p14:creationId xmlns:p14="http://schemas.microsoft.com/office/powerpoint/2010/main" val="258596812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{A7B10527-899A-4A0E-9C67-8C9EC66573FC}tf56160789_win32</Template>
  <TotalTime>90</TotalTime>
  <Words>995</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Rounded MT Bold</vt:lpstr>
      <vt:lpstr>Bookman Old Style</vt:lpstr>
      <vt:lpstr>Calibri</vt:lpstr>
      <vt:lpstr>Franklin Gothic Book</vt:lpstr>
      <vt:lpstr>Montserrat</vt:lpstr>
      <vt:lpstr>1_RetrospectVTI</vt:lpstr>
      <vt:lpstr>Team Mendit</vt:lpstr>
      <vt:lpstr>Parent and friends approached for their inputs and feedback and was recorded and noted down by us</vt:lpstr>
      <vt:lpstr>Discussion with family members (Rohan).</vt:lpstr>
      <vt:lpstr>Inputs and suggestions by friends and family (Manan):</vt:lpstr>
      <vt:lpstr>PowerPoint Presentation</vt:lpstr>
      <vt:lpstr>Business model Used</vt:lpstr>
      <vt:lpstr>Balance sheet and cost estimation:</vt:lpstr>
      <vt:lpstr>Road map to be followed for the completion of the Startup process and deployment:</vt:lpstr>
      <vt:lpstr>Activity duration and time estimation using a Gantt chart:</vt:lpstr>
      <vt:lpstr>PowerPoint Presentation</vt:lpstr>
      <vt:lpstr>MOMs  1,2,3</vt:lpstr>
      <vt:lpstr>MOM 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Mendit</dc:title>
  <dc:creator>Manan Sharma</dc:creator>
  <cp:lastModifiedBy>Manan Sharma</cp:lastModifiedBy>
  <cp:revision>6</cp:revision>
  <dcterms:created xsi:type="dcterms:W3CDTF">2021-03-19T05:02:14Z</dcterms:created>
  <dcterms:modified xsi:type="dcterms:W3CDTF">2021-03-19T15:30:05Z</dcterms:modified>
</cp:coreProperties>
</file>