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4"/>
  </p:sldMasterIdLst>
  <p:sldIdLst>
    <p:sldId id="257" r:id="rId5"/>
    <p:sldId id="261" r:id="rId6"/>
    <p:sldId id="262" r:id="rId7"/>
    <p:sldId id="263" r:id="rId8"/>
    <p:sldId id="264" r:id="rId9"/>
    <p:sldId id="265" r:id="rId10"/>
    <p:sldId id="266" r:id="rId11"/>
    <p:sldId id="282" r:id="rId12"/>
    <p:sldId id="283" r:id="rId13"/>
    <p:sldId id="289" r:id="rId14"/>
    <p:sldId id="267" r:id="rId15"/>
    <p:sldId id="268" r:id="rId16"/>
    <p:sldId id="286" r:id="rId17"/>
    <p:sldId id="284" r:id="rId18"/>
    <p:sldId id="285" r:id="rId19"/>
    <p:sldId id="288" r:id="rId20"/>
    <p:sldId id="269" r:id="rId21"/>
    <p:sldId id="287" r:id="rId22"/>
    <p:sldId id="270" r:id="rId23"/>
    <p:sldId id="271" r:id="rId24"/>
    <p:sldId id="272" r:id="rId25"/>
    <p:sldId id="273" r:id="rId26"/>
    <p:sldId id="274" r:id="rId27"/>
    <p:sldId id="275" r:id="rId28"/>
    <p:sldId id="276" r:id="rId29"/>
    <p:sldId id="277" r:id="rId30"/>
    <p:sldId id="278" r:id="rId31"/>
    <p:sldId id="279" r:id="rId32"/>
    <p:sldId id="280" r:id="rId33"/>
    <p:sldId id="281"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4529"/>
    <a:srgbClr val="2B3922"/>
    <a:srgbClr val="2E3722"/>
    <a:srgbClr val="FCF7F1"/>
    <a:srgbClr val="B8D233"/>
    <a:srgbClr val="5CC6D6"/>
    <a:srgbClr val="F8D22F"/>
    <a:srgbClr val="F03F2B"/>
    <a:srgbClr val="3488A0"/>
    <a:srgbClr val="5790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51" autoAdjust="0"/>
    <p:restoredTop sz="94619" autoAdjust="0"/>
  </p:normalViewPr>
  <p:slideViewPr>
    <p:cSldViewPr snapToGrid="0">
      <p:cViewPr varScale="1">
        <p:scale>
          <a:sx n="86" d="100"/>
          <a:sy n="86" d="100"/>
        </p:scale>
        <p:origin x="557"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D4D00AE-4D50-4113-878D-49CA9590B755}" type="doc">
      <dgm:prSet loTypeId="urn:microsoft.com/office/officeart/2005/8/layout/venn2" loCatId="relationship" qsTypeId="urn:microsoft.com/office/officeart/2005/8/quickstyle/simple1" qsCatId="simple" csTypeId="urn:microsoft.com/office/officeart/2005/8/colors/accent1_2" csCatId="accent1" phldr="1"/>
      <dgm:spPr/>
      <dgm:t>
        <a:bodyPr/>
        <a:lstStyle/>
        <a:p>
          <a:endParaRPr lang="en-IN"/>
        </a:p>
      </dgm:t>
    </dgm:pt>
    <dgm:pt modelId="{8FE87B2D-B7BA-4BA0-A4D3-7D39431010E0}">
      <dgm:prSet phldrT="[Text]" custT="1"/>
      <dgm:spPr/>
      <dgm:t>
        <a:bodyPr/>
        <a:lstStyle/>
        <a:p>
          <a:r>
            <a:rPr lang="en-IN" sz="1100" b="1" dirty="0"/>
            <a:t>Terms and conditions, privacy and security of the web portal</a:t>
          </a:r>
        </a:p>
      </dgm:t>
    </dgm:pt>
    <dgm:pt modelId="{EF37C7E0-0D92-49E9-95BD-FAAAA0A565C1}" type="parTrans" cxnId="{5004EA6A-C717-4398-B57E-9841F3532ACB}">
      <dgm:prSet/>
      <dgm:spPr/>
      <dgm:t>
        <a:bodyPr/>
        <a:lstStyle/>
        <a:p>
          <a:endParaRPr lang="en-IN"/>
        </a:p>
      </dgm:t>
    </dgm:pt>
    <dgm:pt modelId="{20D1FBB4-7EEB-4214-87F5-5E2DD383FDBC}" type="sibTrans" cxnId="{5004EA6A-C717-4398-B57E-9841F3532ACB}">
      <dgm:prSet/>
      <dgm:spPr/>
      <dgm:t>
        <a:bodyPr/>
        <a:lstStyle/>
        <a:p>
          <a:endParaRPr lang="en-IN"/>
        </a:p>
      </dgm:t>
    </dgm:pt>
    <dgm:pt modelId="{2EEE868A-5CDA-4BC6-B6A5-176DE52492F1}">
      <dgm:prSet phldrT="[Text]" custT="1"/>
      <dgm:spPr/>
      <dgm:t>
        <a:bodyPr/>
        <a:lstStyle/>
        <a:p>
          <a:r>
            <a:rPr lang="en-IN" sz="1050" b="1" dirty="0"/>
            <a:t>Help/ feedback mechanism of the portal</a:t>
          </a:r>
        </a:p>
      </dgm:t>
    </dgm:pt>
    <dgm:pt modelId="{1450FC42-0AC4-4A92-9B09-3978061191A1}" type="parTrans" cxnId="{7F223809-186F-41F5-BACF-76544E335C72}">
      <dgm:prSet/>
      <dgm:spPr/>
      <dgm:t>
        <a:bodyPr/>
        <a:lstStyle/>
        <a:p>
          <a:endParaRPr lang="en-IN"/>
        </a:p>
      </dgm:t>
    </dgm:pt>
    <dgm:pt modelId="{1C067156-ED64-4296-8675-76222C2F4AAF}" type="sibTrans" cxnId="{7F223809-186F-41F5-BACF-76544E335C72}">
      <dgm:prSet/>
      <dgm:spPr/>
      <dgm:t>
        <a:bodyPr/>
        <a:lstStyle/>
        <a:p>
          <a:endParaRPr lang="en-IN"/>
        </a:p>
      </dgm:t>
    </dgm:pt>
    <dgm:pt modelId="{CC4712CC-DAD2-48F3-90C7-CD98FEE01BAB}">
      <dgm:prSet phldrT="[Text]" custT="1"/>
      <dgm:spPr/>
      <dgm:t>
        <a:bodyPr/>
        <a:lstStyle/>
        <a:p>
          <a:r>
            <a:rPr lang="en-IN" sz="1200" b="1" dirty="0"/>
            <a:t>GUI, Frontend and Client side Application</a:t>
          </a:r>
        </a:p>
      </dgm:t>
    </dgm:pt>
    <dgm:pt modelId="{E5704454-0BD7-4E77-94DF-F758629C140A}" type="parTrans" cxnId="{5ACD5546-7C57-4FBB-B668-D87D65839D37}">
      <dgm:prSet/>
      <dgm:spPr/>
      <dgm:t>
        <a:bodyPr/>
        <a:lstStyle/>
        <a:p>
          <a:endParaRPr lang="en-IN"/>
        </a:p>
      </dgm:t>
    </dgm:pt>
    <dgm:pt modelId="{20CD3B3B-3BD6-468B-835D-CFE269326F56}" type="sibTrans" cxnId="{5ACD5546-7C57-4FBB-B668-D87D65839D37}">
      <dgm:prSet/>
      <dgm:spPr/>
      <dgm:t>
        <a:bodyPr/>
        <a:lstStyle/>
        <a:p>
          <a:endParaRPr lang="en-IN"/>
        </a:p>
      </dgm:t>
    </dgm:pt>
    <dgm:pt modelId="{38BE7117-B013-4880-973C-7E7EEA0FD46D}">
      <dgm:prSet phldrT="[Text]" custT="1"/>
      <dgm:spPr/>
      <dgm:t>
        <a:bodyPr/>
        <a:lstStyle/>
        <a:p>
          <a:r>
            <a:rPr lang="en-IN" sz="1600" b="1" dirty="0"/>
            <a:t>Backend and ML classifier algorithm</a:t>
          </a:r>
        </a:p>
      </dgm:t>
    </dgm:pt>
    <dgm:pt modelId="{FCFF4BE5-0A8E-4CFE-9D51-95C0A1D4C346}" type="parTrans" cxnId="{32A25426-BADF-4D30-BEED-B813FFE1DEC7}">
      <dgm:prSet/>
      <dgm:spPr/>
      <dgm:t>
        <a:bodyPr/>
        <a:lstStyle/>
        <a:p>
          <a:endParaRPr lang="en-IN"/>
        </a:p>
      </dgm:t>
    </dgm:pt>
    <dgm:pt modelId="{C87E4262-AAC7-4E22-9D08-86223A7A25CE}" type="sibTrans" cxnId="{32A25426-BADF-4D30-BEED-B813FFE1DEC7}">
      <dgm:prSet/>
      <dgm:spPr/>
      <dgm:t>
        <a:bodyPr/>
        <a:lstStyle/>
        <a:p>
          <a:endParaRPr lang="en-IN"/>
        </a:p>
      </dgm:t>
    </dgm:pt>
    <dgm:pt modelId="{FCA8F41A-CB41-40B8-9EF5-A14CB26ED29B}" type="pres">
      <dgm:prSet presAssocID="{3D4D00AE-4D50-4113-878D-49CA9590B755}" presName="Name0" presStyleCnt="0">
        <dgm:presLayoutVars>
          <dgm:chMax val="7"/>
          <dgm:resizeHandles val="exact"/>
        </dgm:presLayoutVars>
      </dgm:prSet>
      <dgm:spPr/>
    </dgm:pt>
    <dgm:pt modelId="{660C27CE-08FC-46F6-9951-742B9D2EF3FF}" type="pres">
      <dgm:prSet presAssocID="{3D4D00AE-4D50-4113-878D-49CA9590B755}" presName="comp1" presStyleCnt="0"/>
      <dgm:spPr/>
    </dgm:pt>
    <dgm:pt modelId="{CAFCA2AF-B1FC-4C8B-878F-57721C939288}" type="pres">
      <dgm:prSet presAssocID="{3D4D00AE-4D50-4113-878D-49CA9590B755}" presName="circle1" presStyleLbl="node1" presStyleIdx="0" presStyleCnt="4" custScaleX="111714"/>
      <dgm:spPr/>
    </dgm:pt>
    <dgm:pt modelId="{182F61D9-3F6D-48B2-A0D4-AC044809C5F1}" type="pres">
      <dgm:prSet presAssocID="{3D4D00AE-4D50-4113-878D-49CA9590B755}" presName="c1text" presStyleLbl="node1" presStyleIdx="0" presStyleCnt="4">
        <dgm:presLayoutVars>
          <dgm:bulletEnabled val="1"/>
        </dgm:presLayoutVars>
      </dgm:prSet>
      <dgm:spPr/>
    </dgm:pt>
    <dgm:pt modelId="{D8CA0F82-EF2A-4CA7-989C-9988A34BC3F9}" type="pres">
      <dgm:prSet presAssocID="{3D4D00AE-4D50-4113-878D-49CA9590B755}" presName="comp2" presStyleCnt="0"/>
      <dgm:spPr/>
    </dgm:pt>
    <dgm:pt modelId="{EB4C4E4E-DB08-4E7D-B7D1-C18BF170035A}" type="pres">
      <dgm:prSet presAssocID="{3D4D00AE-4D50-4113-878D-49CA9590B755}" presName="circle2" presStyleLbl="node1" presStyleIdx="1" presStyleCnt="4"/>
      <dgm:spPr/>
    </dgm:pt>
    <dgm:pt modelId="{FEECDAAF-25EC-4B2F-A60F-BA7C36957663}" type="pres">
      <dgm:prSet presAssocID="{3D4D00AE-4D50-4113-878D-49CA9590B755}" presName="c2text" presStyleLbl="node1" presStyleIdx="1" presStyleCnt="4">
        <dgm:presLayoutVars>
          <dgm:bulletEnabled val="1"/>
        </dgm:presLayoutVars>
      </dgm:prSet>
      <dgm:spPr/>
    </dgm:pt>
    <dgm:pt modelId="{442AC605-5F29-4804-BE1E-A1C5DE72F6D9}" type="pres">
      <dgm:prSet presAssocID="{3D4D00AE-4D50-4113-878D-49CA9590B755}" presName="comp3" presStyleCnt="0"/>
      <dgm:spPr/>
    </dgm:pt>
    <dgm:pt modelId="{8470262D-1D3B-4152-92FC-2FE0B8542211}" type="pres">
      <dgm:prSet presAssocID="{3D4D00AE-4D50-4113-878D-49CA9590B755}" presName="circle3" presStyleLbl="node1" presStyleIdx="2" presStyleCnt="4"/>
      <dgm:spPr/>
    </dgm:pt>
    <dgm:pt modelId="{1A77273D-E01E-4EF9-8355-6CFB9B6AAB2E}" type="pres">
      <dgm:prSet presAssocID="{3D4D00AE-4D50-4113-878D-49CA9590B755}" presName="c3text" presStyleLbl="node1" presStyleIdx="2" presStyleCnt="4">
        <dgm:presLayoutVars>
          <dgm:bulletEnabled val="1"/>
        </dgm:presLayoutVars>
      </dgm:prSet>
      <dgm:spPr/>
    </dgm:pt>
    <dgm:pt modelId="{3E917A47-BAC6-4AD1-8841-075FF04CF435}" type="pres">
      <dgm:prSet presAssocID="{3D4D00AE-4D50-4113-878D-49CA9590B755}" presName="comp4" presStyleCnt="0"/>
      <dgm:spPr/>
    </dgm:pt>
    <dgm:pt modelId="{61875760-F283-423C-AF2C-897C2B1BD6D2}" type="pres">
      <dgm:prSet presAssocID="{3D4D00AE-4D50-4113-878D-49CA9590B755}" presName="circle4" presStyleLbl="node1" presStyleIdx="3" presStyleCnt="4"/>
      <dgm:spPr/>
    </dgm:pt>
    <dgm:pt modelId="{E5D30248-45A5-4FDB-BBCD-A7CE218E4A35}" type="pres">
      <dgm:prSet presAssocID="{3D4D00AE-4D50-4113-878D-49CA9590B755}" presName="c4text" presStyleLbl="node1" presStyleIdx="3" presStyleCnt="4">
        <dgm:presLayoutVars>
          <dgm:bulletEnabled val="1"/>
        </dgm:presLayoutVars>
      </dgm:prSet>
      <dgm:spPr/>
    </dgm:pt>
  </dgm:ptLst>
  <dgm:cxnLst>
    <dgm:cxn modelId="{7F223809-186F-41F5-BACF-76544E335C72}" srcId="{3D4D00AE-4D50-4113-878D-49CA9590B755}" destId="{2EEE868A-5CDA-4BC6-B6A5-176DE52492F1}" srcOrd="1" destOrd="0" parTransId="{1450FC42-0AC4-4A92-9B09-3978061191A1}" sibTransId="{1C067156-ED64-4296-8675-76222C2F4AAF}"/>
    <dgm:cxn modelId="{89689415-C745-4134-90B2-B6A545603E3C}" type="presOf" srcId="{2EEE868A-5CDA-4BC6-B6A5-176DE52492F1}" destId="{FEECDAAF-25EC-4B2F-A60F-BA7C36957663}" srcOrd="1" destOrd="0" presId="urn:microsoft.com/office/officeart/2005/8/layout/venn2"/>
    <dgm:cxn modelId="{32A25426-BADF-4D30-BEED-B813FFE1DEC7}" srcId="{3D4D00AE-4D50-4113-878D-49CA9590B755}" destId="{38BE7117-B013-4880-973C-7E7EEA0FD46D}" srcOrd="3" destOrd="0" parTransId="{FCFF4BE5-0A8E-4CFE-9D51-95C0A1D4C346}" sibTransId="{C87E4262-AAC7-4E22-9D08-86223A7A25CE}"/>
    <dgm:cxn modelId="{A3EF5E34-7CF5-41FF-B05B-3DAA4DB2F44C}" type="presOf" srcId="{3D4D00AE-4D50-4113-878D-49CA9590B755}" destId="{FCA8F41A-CB41-40B8-9EF5-A14CB26ED29B}" srcOrd="0" destOrd="0" presId="urn:microsoft.com/office/officeart/2005/8/layout/venn2"/>
    <dgm:cxn modelId="{5ACD5546-7C57-4FBB-B668-D87D65839D37}" srcId="{3D4D00AE-4D50-4113-878D-49CA9590B755}" destId="{CC4712CC-DAD2-48F3-90C7-CD98FEE01BAB}" srcOrd="2" destOrd="0" parTransId="{E5704454-0BD7-4E77-94DF-F758629C140A}" sibTransId="{20CD3B3B-3BD6-468B-835D-CFE269326F56}"/>
    <dgm:cxn modelId="{EF534847-6DE8-4F39-A1F0-748DB0CD450F}" type="presOf" srcId="{2EEE868A-5CDA-4BC6-B6A5-176DE52492F1}" destId="{EB4C4E4E-DB08-4E7D-B7D1-C18BF170035A}" srcOrd="0" destOrd="0" presId="urn:microsoft.com/office/officeart/2005/8/layout/venn2"/>
    <dgm:cxn modelId="{A7CCED49-C8DB-4CE6-B908-F10154C9E8BD}" type="presOf" srcId="{8FE87B2D-B7BA-4BA0-A4D3-7D39431010E0}" destId="{CAFCA2AF-B1FC-4C8B-878F-57721C939288}" srcOrd="0" destOrd="0" presId="urn:microsoft.com/office/officeart/2005/8/layout/venn2"/>
    <dgm:cxn modelId="{5004EA6A-C717-4398-B57E-9841F3532ACB}" srcId="{3D4D00AE-4D50-4113-878D-49CA9590B755}" destId="{8FE87B2D-B7BA-4BA0-A4D3-7D39431010E0}" srcOrd="0" destOrd="0" parTransId="{EF37C7E0-0D92-49E9-95BD-FAAAA0A565C1}" sibTransId="{20D1FBB4-7EEB-4214-87F5-5E2DD383FDBC}"/>
    <dgm:cxn modelId="{759E8255-E0D5-459F-AC21-BD1BFFA80A45}" type="presOf" srcId="{8FE87B2D-B7BA-4BA0-A4D3-7D39431010E0}" destId="{182F61D9-3F6D-48B2-A0D4-AC044809C5F1}" srcOrd="1" destOrd="0" presId="urn:microsoft.com/office/officeart/2005/8/layout/venn2"/>
    <dgm:cxn modelId="{43D7598F-C5FB-4BF0-92F7-426DC7D70BAD}" type="presOf" srcId="{CC4712CC-DAD2-48F3-90C7-CD98FEE01BAB}" destId="{1A77273D-E01E-4EF9-8355-6CFB9B6AAB2E}" srcOrd="1" destOrd="0" presId="urn:microsoft.com/office/officeart/2005/8/layout/venn2"/>
    <dgm:cxn modelId="{1A1618A2-7839-4955-A941-AE9732666CE6}" type="presOf" srcId="{38BE7117-B013-4880-973C-7E7EEA0FD46D}" destId="{61875760-F283-423C-AF2C-897C2B1BD6D2}" srcOrd="0" destOrd="0" presId="urn:microsoft.com/office/officeart/2005/8/layout/venn2"/>
    <dgm:cxn modelId="{C64674BF-4415-48CD-9EDB-3622275C66E3}" type="presOf" srcId="{38BE7117-B013-4880-973C-7E7EEA0FD46D}" destId="{E5D30248-45A5-4FDB-BBCD-A7CE218E4A35}" srcOrd="1" destOrd="0" presId="urn:microsoft.com/office/officeart/2005/8/layout/venn2"/>
    <dgm:cxn modelId="{B4CF3FEC-1887-4657-BD5E-E2AA2E36F666}" type="presOf" srcId="{CC4712CC-DAD2-48F3-90C7-CD98FEE01BAB}" destId="{8470262D-1D3B-4152-92FC-2FE0B8542211}" srcOrd="0" destOrd="0" presId="urn:microsoft.com/office/officeart/2005/8/layout/venn2"/>
    <dgm:cxn modelId="{5A47ADBF-8635-4884-9A60-09CA203DE3AA}" type="presParOf" srcId="{FCA8F41A-CB41-40B8-9EF5-A14CB26ED29B}" destId="{660C27CE-08FC-46F6-9951-742B9D2EF3FF}" srcOrd="0" destOrd="0" presId="urn:microsoft.com/office/officeart/2005/8/layout/venn2"/>
    <dgm:cxn modelId="{44673474-0D2C-4A1E-BAED-41A91846D131}" type="presParOf" srcId="{660C27CE-08FC-46F6-9951-742B9D2EF3FF}" destId="{CAFCA2AF-B1FC-4C8B-878F-57721C939288}" srcOrd="0" destOrd="0" presId="urn:microsoft.com/office/officeart/2005/8/layout/venn2"/>
    <dgm:cxn modelId="{2384CB58-54D9-46E6-B847-0FDFF9C3E296}" type="presParOf" srcId="{660C27CE-08FC-46F6-9951-742B9D2EF3FF}" destId="{182F61D9-3F6D-48B2-A0D4-AC044809C5F1}" srcOrd="1" destOrd="0" presId="urn:microsoft.com/office/officeart/2005/8/layout/venn2"/>
    <dgm:cxn modelId="{2460F705-F94C-4050-803C-5D9449AC7629}" type="presParOf" srcId="{FCA8F41A-CB41-40B8-9EF5-A14CB26ED29B}" destId="{D8CA0F82-EF2A-4CA7-989C-9988A34BC3F9}" srcOrd="1" destOrd="0" presId="urn:microsoft.com/office/officeart/2005/8/layout/venn2"/>
    <dgm:cxn modelId="{19286783-C0D6-4828-9118-8CCB0843F720}" type="presParOf" srcId="{D8CA0F82-EF2A-4CA7-989C-9988A34BC3F9}" destId="{EB4C4E4E-DB08-4E7D-B7D1-C18BF170035A}" srcOrd="0" destOrd="0" presId="urn:microsoft.com/office/officeart/2005/8/layout/venn2"/>
    <dgm:cxn modelId="{CEC3631A-B44A-44CF-AACC-24974DE2E155}" type="presParOf" srcId="{D8CA0F82-EF2A-4CA7-989C-9988A34BC3F9}" destId="{FEECDAAF-25EC-4B2F-A60F-BA7C36957663}" srcOrd="1" destOrd="0" presId="urn:microsoft.com/office/officeart/2005/8/layout/venn2"/>
    <dgm:cxn modelId="{430B0D36-EE77-4F3F-9C71-F1C4F8A71944}" type="presParOf" srcId="{FCA8F41A-CB41-40B8-9EF5-A14CB26ED29B}" destId="{442AC605-5F29-4804-BE1E-A1C5DE72F6D9}" srcOrd="2" destOrd="0" presId="urn:microsoft.com/office/officeart/2005/8/layout/venn2"/>
    <dgm:cxn modelId="{3B647493-CB69-49B5-9BB2-DC242C62ED20}" type="presParOf" srcId="{442AC605-5F29-4804-BE1E-A1C5DE72F6D9}" destId="{8470262D-1D3B-4152-92FC-2FE0B8542211}" srcOrd="0" destOrd="0" presId="urn:microsoft.com/office/officeart/2005/8/layout/venn2"/>
    <dgm:cxn modelId="{87445655-54A8-4867-AE06-574729D8D6BD}" type="presParOf" srcId="{442AC605-5F29-4804-BE1E-A1C5DE72F6D9}" destId="{1A77273D-E01E-4EF9-8355-6CFB9B6AAB2E}" srcOrd="1" destOrd="0" presId="urn:microsoft.com/office/officeart/2005/8/layout/venn2"/>
    <dgm:cxn modelId="{119F301C-B565-43F4-87D9-B9C1383A0469}" type="presParOf" srcId="{FCA8F41A-CB41-40B8-9EF5-A14CB26ED29B}" destId="{3E917A47-BAC6-4AD1-8841-075FF04CF435}" srcOrd="3" destOrd="0" presId="urn:microsoft.com/office/officeart/2005/8/layout/venn2"/>
    <dgm:cxn modelId="{B7E879CD-3E42-4EB2-8442-7DF15B6F3B9B}" type="presParOf" srcId="{3E917A47-BAC6-4AD1-8841-075FF04CF435}" destId="{61875760-F283-423C-AF2C-897C2B1BD6D2}" srcOrd="0" destOrd="0" presId="urn:microsoft.com/office/officeart/2005/8/layout/venn2"/>
    <dgm:cxn modelId="{330BC4F6-42A2-4D68-9581-EDC2B8B63753}" type="presParOf" srcId="{3E917A47-BAC6-4AD1-8841-075FF04CF435}" destId="{E5D30248-45A5-4FDB-BBCD-A7CE218E4A35}" srcOrd="1" destOrd="0" presId="urn:microsoft.com/office/officeart/2005/8/layout/ven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25FF963-5C12-464A-B1C7-52F34C818094}" type="doc">
      <dgm:prSet loTypeId="urn:microsoft.com/office/officeart/2005/8/layout/bProcess3" loCatId="process" qsTypeId="urn:microsoft.com/office/officeart/2005/8/quickstyle/3d3" qsCatId="3D" csTypeId="urn:microsoft.com/office/officeart/2005/8/colors/colorful1" csCatId="colorful" phldr="1"/>
      <dgm:spPr/>
      <dgm:t>
        <a:bodyPr/>
        <a:lstStyle/>
        <a:p>
          <a:endParaRPr lang="en-IN"/>
        </a:p>
      </dgm:t>
    </dgm:pt>
    <dgm:pt modelId="{FC244C9C-016B-43DD-831F-4388476A983C}">
      <dgm:prSet phldrT="[Text]"/>
      <dgm:spPr/>
      <dgm:t>
        <a:bodyPr/>
        <a:lstStyle/>
        <a:p>
          <a:r>
            <a:rPr lang="en-IN" dirty="0"/>
            <a:t>Completion of analysis and requirement understanding.</a:t>
          </a:r>
        </a:p>
      </dgm:t>
    </dgm:pt>
    <dgm:pt modelId="{964C233E-F1CE-492B-A497-41EEFCDEB364}" type="parTrans" cxnId="{ADC1E12F-4C7D-443E-9265-7131422A2A0B}">
      <dgm:prSet/>
      <dgm:spPr/>
      <dgm:t>
        <a:bodyPr/>
        <a:lstStyle/>
        <a:p>
          <a:endParaRPr lang="en-IN"/>
        </a:p>
      </dgm:t>
    </dgm:pt>
    <dgm:pt modelId="{B03F95C7-59CC-4884-AC43-3E00E635A156}" type="sibTrans" cxnId="{ADC1E12F-4C7D-443E-9265-7131422A2A0B}">
      <dgm:prSet/>
      <dgm:spPr/>
      <dgm:t>
        <a:bodyPr/>
        <a:lstStyle/>
        <a:p>
          <a:endParaRPr lang="en-IN"/>
        </a:p>
      </dgm:t>
    </dgm:pt>
    <dgm:pt modelId="{6D2CDAC1-FBA3-40CA-9BAF-B69209EBD1C6}">
      <dgm:prSet phldrT="[Text]"/>
      <dgm:spPr/>
      <dgm:t>
        <a:bodyPr/>
        <a:lstStyle/>
        <a:p>
          <a:r>
            <a:rPr lang="en-IN" dirty="0"/>
            <a:t>Analysing requirements and requirement specification designing and risk analysis.</a:t>
          </a:r>
        </a:p>
      </dgm:t>
    </dgm:pt>
    <dgm:pt modelId="{F1678293-A896-4EC6-AB77-E1FDB7CFD7F9}" type="parTrans" cxnId="{0B512E23-3028-48C3-8F85-CE605DAE8524}">
      <dgm:prSet/>
      <dgm:spPr/>
      <dgm:t>
        <a:bodyPr/>
        <a:lstStyle/>
        <a:p>
          <a:endParaRPr lang="en-IN"/>
        </a:p>
      </dgm:t>
    </dgm:pt>
    <dgm:pt modelId="{2F69B85F-2D4F-4511-8CE8-C70308392687}" type="sibTrans" cxnId="{0B512E23-3028-48C3-8F85-CE605DAE8524}">
      <dgm:prSet/>
      <dgm:spPr/>
      <dgm:t>
        <a:bodyPr/>
        <a:lstStyle/>
        <a:p>
          <a:endParaRPr lang="en-IN"/>
        </a:p>
      </dgm:t>
    </dgm:pt>
    <dgm:pt modelId="{1EAB750D-3A6A-4B26-A595-956228FD88C9}">
      <dgm:prSet phldrT="[Text]"/>
      <dgm:spPr/>
      <dgm:t>
        <a:bodyPr/>
        <a:lstStyle/>
        <a:p>
          <a:r>
            <a:rPr lang="en-IN" dirty="0">
              <a:solidFill>
                <a:schemeClr val="tx1"/>
              </a:solidFill>
            </a:rPr>
            <a:t>Coding and implementation design and GUI and backend.</a:t>
          </a:r>
        </a:p>
      </dgm:t>
    </dgm:pt>
    <dgm:pt modelId="{F492DE99-C039-4CF0-A72B-A3E76A600107}" type="parTrans" cxnId="{C1877352-1E19-4B20-94E9-264CFAD7A59E}">
      <dgm:prSet/>
      <dgm:spPr/>
      <dgm:t>
        <a:bodyPr/>
        <a:lstStyle/>
        <a:p>
          <a:endParaRPr lang="en-IN"/>
        </a:p>
      </dgm:t>
    </dgm:pt>
    <dgm:pt modelId="{20C558E6-9ED2-4BE1-8C24-F1C3B139D715}" type="sibTrans" cxnId="{C1877352-1E19-4B20-94E9-264CFAD7A59E}">
      <dgm:prSet>
        <dgm:style>
          <a:lnRef idx="1">
            <a:schemeClr val="dk1"/>
          </a:lnRef>
          <a:fillRef idx="0">
            <a:schemeClr val="dk1"/>
          </a:fillRef>
          <a:effectRef idx="0">
            <a:schemeClr val="dk1"/>
          </a:effectRef>
          <a:fontRef idx="minor">
            <a:schemeClr val="tx1"/>
          </a:fontRef>
        </dgm:style>
      </dgm:prSet>
      <dgm:spPr/>
      <dgm:t>
        <a:bodyPr/>
        <a:lstStyle/>
        <a:p>
          <a:endParaRPr lang="en-IN"/>
        </a:p>
      </dgm:t>
    </dgm:pt>
    <dgm:pt modelId="{95B1BC49-C354-4825-AF8F-2853B116EA1C}">
      <dgm:prSet phldrT="[Text]"/>
      <dgm:spPr/>
      <dgm:t>
        <a:bodyPr/>
        <a:lstStyle/>
        <a:p>
          <a:r>
            <a:rPr lang="en-IN" dirty="0">
              <a:solidFill>
                <a:schemeClr val="tx1"/>
              </a:solidFill>
            </a:rPr>
            <a:t>Embedding ML algorithm and testing/ reviewing.</a:t>
          </a:r>
        </a:p>
      </dgm:t>
    </dgm:pt>
    <dgm:pt modelId="{C9A13854-A6C4-454F-9D3A-ABDFD8550F7A}" type="parTrans" cxnId="{C8CA9D9E-694E-4B65-9C20-F3A782AE70E2}">
      <dgm:prSet/>
      <dgm:spPr/>
      <dgm:t>
        <a:bodyPr/>
        <a:lstStyle/>
        <a:p>
          <a:endParaRPr lang="en-IN"/>
        </a:p>
      </dgm:t>
    </dgm:pt>
    <dgm:pt modelId="{C03B4D30-08C5-4ACC-873B-8CE80DFC644B}" type="sibTrans" cxnId="{C8CA9D9E-694E-4B65-9C20-F3A782AE70E2}">
      <dgm:prSet>
        <dgm:style>
          <a:lnRef idx="1">
            <a:schemeClr val="dk1"/>
          </a:lnRef>
          <a:fillRef idx="0">
            <a:schemeClr val="dk1"/>
          </a:fillRef>
          <a:effectRef idx="0">
            <a:schemeClr val="dk1"/>
          </a:effectRef>
          <a:fontRef idx="minor">
            <a:schemeClr val="tx1"/>
          </a:fontRef>
        </dgm:style>
      </dgm:prSet>
      <dgm:spPr/>
      <dgm:t>
        <a:bodyPr/>
        <a:lstStyle/>
        <a:p>
          <a:endParaRPr lang="en-IN"/>
        </a:p>
      </dgm:t>
    </dgm:pt>
    <dgm:pt modelId="{39CDE2A3-DDB0-430D-B666-FD9D81C1EB8A}">
      <dgm:prSet phldrT="[Text]"/>
      <dgm:spPr/>
      <dgm:t>
        <a:bodyPr/>
        <a:lstStyle/>
        <a:p>
          <a:r>
            <a:rPr lang="en-IN" dirty="0">
              <a:solidFill>
                <a:schemeClr val="tx1"/>
              </a:solidFill>
            </a:rPr>
            <a:t>Legal matters and terms and conditions defined.</a:t>
          </a:r>
        </a:p>
      </dgm:t>
    </dgm:pt>
    <dgm:pt modelId="{C9DF6FAF-39EE-4C61-8827-EB0028FE57C2}" type="parTrans" cxnId="{923D4B44-ADBB-442C-B166-0220F5E15DFC}">
      <dgm:prSet/>
      <dgm:spPr/>
      <dgm:t>
        <a:bodyPr/>
        <a:lstStyle/>
        <a:p>
          <a:endParaRPr lang="en-IN"/>
        </a:p>
      </dgm:t>
    </dgm:pt>
    <dgm:pt modelId="{51649A1F-A438-4958-886E-1155FBFBCDAE}" type="sibTrans" cxnId="{923D4B44-ADBB-442C-B166-0220F5E15DFC}">
      <dgm:prSet>
        <dgm:style>
          <a:lnRef idx="1">
            <a:schemeClr val="dk1"/>
          </a:lnRef>
          <a:fillRef idx="0">
            <a:schemeClr val="dk1"/>
          </a:fillRef>
          <a:effectRef idx="0">
            <a:schemeClr val="dk1"/>
          </a:effectRef>
          <a:fontRef idx="minor">
            <a:schemeClr val="tx1"/>
          </a:fontRef>
        </dgm:style>
      </dgm:prSet>
      <dgm:spPr/>
      <dgm:t>
        <a:bodyPr/>
        <a:lstStyle/>
        <a:p>
          <a:endParaRPr lang="en-IN"/>
        </a:p>
      </dgm:t>
    </dgm:pt>
    <dgm:pt modelId="{E9464B99-B508-4341-AFEE-00F18B496E82}">
      <dgm:prSet/>
      <dgm:spPr/>
      <dgm:t>
        <a:bodyPr/>
        <a:lstStyle/>
        <a:p>
          <a:r>
            <a:rPr lang="en-IN" dirty="0"/>
            <a:t>Build a Help and feedback system and </a:t>
          </a:r>
          <a:r>
            <a:rPr lang="en-IN" dirty="0" err="1"/>
            <a:t>maintainence</a:t>
          </a:r>
          <a:endParaRPr lang="en-IN" dirty="0"/>
        </a:p>
      </dgm:t>
    </dgm:pt>
    <dgm:pt modelId="{222DBF7D-CBE7-4894-8548-2146FF818994}" type="parTrans" cxnId="{917A2E00-2093-470A-8537-CBB4F7DBCF59}">
      <dgm:prSet/>
      <dgm:spPr/>
      <dgm:t>
        <a:bodyPr/>
        <a:lstStyle/>
        <a:p>
          <a:endParaRPr lang="en-IN"/>
        </a:p>
      </dgm:t>
    </dgm:pt>
    <dgm:pt modelId="{3F32B09F-11D2-4C56-A4E7-CDA3C15A3187}" type="sibTrans" cxnId="{917A2E00-2093-470A-8537-CBB4F7DBCF59}">
      <dgm:prSet/>
      <dgm:spPr/>
      <dgm:t>
        <a:bodyPr/>
        <a:lstStyle/>
        <a:p>
          <a:endParaRPr lang="en-IN"/>
        </a:p>
      </dgm:t>
    </dgm:pt>
    <dgm:pt modelId="{3EC04EE3-94C7-4821-9063-5FC4C92F1F3A}" type="pres">
      <dgm:prSet presAssocID="{E25FF963-5C12-464A-B1C7-52F34C818094}" presName="Name0" presStyleCnt="0">
        <dgm:presLayoutVars>
          <dgm:dir/>
          <dgm:resizeHandles val="exact"/>
        </dgm:presLayoutVars>
      </dgm:prSet>
      <dgm:spPr/>
    </dgm:pt>
    <dgm:pt modelId="{48B26052-FEB5-484F-8301-5F8A13281979}" type="pres">
      <dgm:prSet presAssocID="{FC244C9C-016B-43DD-831F-4388476A983C}" presName="node" presStyleLbl="node1" presStyleIdx="0" presStyleCnt="6">
        <dgm:presLayoutVars>
          <dgm:bulletEnabled val="1"/>
        </dgm:presLayoutVars>
      </dgm:prSet>
      <dgm:spPr/>
    </dgm:pt>
    <dgm:pt modelId="{C901C9F3-4E18-4D2A-91F4-C058A956820A}" type="pres">
      <dgm:prSet presAssocID="{B03F95C7-59CC-4884-AC43-3E00E635A156}" presName="sibTrans" presStyleLbl="sibTrans1D1" presStyleIdx="0" presStyleCnt="5"/>
      <dgm:spPr/>
    </dgm:pt>
    <dgm:pt modelId="{A7702260-3EFF-46B9-8400-E75DA703D60C}" type="pres">
      <dgm:prSet presAssocID="{B03F95C7-59CC-4884-AC43-3E00E635A156}" presName="connectorText" presStyleLbl="sibTrans1D1" presStyleIdx="0" presStyleCnt="5"/>
      <dgm:spPr/>
    </dgm:pt>
    <dgm:pt modelId="{958A84E5-0559-4810-8B32-83C6DB7473A6}" type="pres">
      <dgm:prSet presAssocID="{6D2CDAC1-FBA3-40CA-9BAF-B69209EBD1C6}" presName="node" presStyleLbl="node1" presStyleIdx="1" presStyleCnt="6">
        <dgm:presLayoutVars>
          <dgm:bulletEnabled val="1"/>
        </dgm:presLayoutVars>
      </dgm:prSet>
      <dgm:spPr/>
    </dgm:pt>
    <dgm:pt modelId="{7C2BC80D-FE25-49D3-92FC-B236D8E00C06}" type="pres">
      <dgm:prSet presAssocID="{2F69B85F-2D4F-4511-8CE8-C70308392687}" presName="sibTrans" presStyleLbl="sibTrans1D1" presStyleIdx="1" presStyleCnt="5"/>
      <dgm:spPr/>
    </dgm:pt>
    <dgm:pt modelId="{3A57D32B-7C43-4260-B8AC-709DA3D4FFDE}" type="pres">
      <dgm:prSet presAssocID="{2F69B85F-2D4F-4511-8CE8-C70308392687}" presName="connectorText" presStyleLbl="sibTrans1D1" presStyleIdx="1" presStyleCnt="5"/>
      <dgm:spPr/>
    </dgm:pt>
    <dgm:pt modelId="{E198CDF8-4E9E-47F7-BE94-4E0F26DA8F75}" type="pres">
      <dgm:prSet presAssocID="{1EAB750D-3A6A-4B26-A595-956228FD88C9}" presName="node" presStyleLbl="node1" presStyleIdx="2" presStyleCnt="6">
        <dgm:presLayoutVars>
          <dgm:bulletEnabled val="1"/>
        </dgm:presLayoutVars>
      </dgm:prSet>
      <dgm:spPr/>
    </dgm:pt>
    <dgm:pt modelId="{644ACDDA-5D14-487D-9564-8C0EB5A0017B}" type="pres">
      <dgm:prSet presAssocID="{20C558E6-9ED2-4BE1-8C24-F1C3B139D715}" presName="sibTrans" presStyleLbl="sibTrans1D1" presStyleIdx="2" presStyleCnt="5"/>
      <dgm:spPr/>
    </dgm:pt>
    <dgm:pt modelId="{E8C332BF-9AF0-4DA4-88FA-87F4492455F3}" type="pres">
      <dgm:prSet presAssocID="{20C558E6-9ED2-4BE1-8C24-F1C3B139D715}" presName="connectorText" presStyleLbl="sibTrans1D1" presStyleIdx="2" presStyleCnt="5"/>
      <dgm:spPr/>
    </dgm:pt>
    <dgm:pt modelId="{2990B37C-BB75-442A-A513-B6D69D484E16}" type="pres">
      <dgm:prSet presAssocID="{95B1BC49-C354-4825-AF8F-2853B116EA1C}" presName="node" presStyleLbl="node1" presStyleIdx="3" presStyleCnt="6">
        <dgm:presLayoutVars>
          <dgm:bulletEnabled val="1"/>
        </dgm:presLayoutVars>
      </dgm:prSet>
      <dgm:spPr/>
    </dgm:pt>
    <dgm:pt modelId="{C892E5AF-9099-4FDF-B89A-99B088254C5C}" type="pres">
      <dgm:prSet presAssocID="{C03B4D30-08C5-4ACC-873B-8CE80DFC644B}" presName="sibTrans" presStyleLbl="sibTrans1D1" presStyleIdx="3" presStyleCnt="5"/>
      <dgm:spPr/>
    </dgm:pt>
    <dgm:pt modelId="{FDF97B5A-5A14-4451-B330-6FBA6202A35C}" type="pres">
      <dgm:prSet presAssocID="{C03B4D30-08C5-4ACC-873B-8CE80DFC644B}" presName="connectorText" presStyleLbl="sibTrans1D1" presStyleIdx="3" presStyleCnt="5"/>
      <dgm:spPr/>
    </dgm:pt>
    <dgm:pt modelId="{A1B4BF48-F560-4C69-80EB-477FBA951158}" type="pres">
      <dgm:prSet presAssocID="{39CDE2A3-DDB0-430D-B666-FD9D81C1EB8A}" presName="node" presStyleLbl="node1" presStyleIdx="4" presStyleCnt="6">
        <dgm:presLayoutVars>
          <dgm:bulletEnabled val="1"/>
        </dgm:presLayoutVars>
      </dgm:prSet>
      <dgm:spPr/>
    </dgm:pt>
    <dgm:pt modelId="{7EE2BC0F-F59F-4C56-8263-9A66DE601B08}" type="pres">
      <dgm:prSet presAssocID="{51649A1F-A438-4958-886E-1155FBFBCDAE}" presName="sibTrans" presStyleLbl="sibTrans1D1" presStyleIdx="4" presStyleCnt="5"/>
      <dgm:spPr/>
    </dgm:pt>
    <dgm:pt modelId="{0533F3CB-F408-40FF-9E1C-7AE36728268E}" type="pres">
      <dgm:prSet presAssocID="{51649A1F-A438-4958-886E-1155FBFBCDAE}" presName="connectorText" presStyleLbl="sibTrans1D1" presStyleIdx="4" presStyleCnt="5"/>
      <dgm:spPr/>
    </dgm:pt>
    <dgm:pt modelId="{D21590EF-3579-4217-8A94-DD6F70F0234B}" type="pres">
      <dgm:prSet presAssocID="{E9464B99-B508-4341-AFEE-00F18B496E82}" presName="node" presStyleLbl="node1" presStyleIdx="5" presStyleCnt="6">
        <dgm:presLayoutVars>
          <dgm:bulletEnabled val="1"/>
        </dgm:presLayoutVars>
      </dgm:prSet>
      <dgm:spPr/>
    </dgm:pt>
  </dgm:ptLst>
  <dgm:cxnLst>
    <dgm:cxn modelId="{917A2E00-2093-470A-8537-CBB4F7DBCF59}" srcId="{E25FF963-5C12-464A-B1C7-52F34C818094}" destId="{E9464B99-B508-4341-AFEE-00F18B496E82}" srcOrd="5" destOrd="0" parTransId="{222DBF7D-CBE7-4894-8548-2146FF818994}" sibTransId="{3F32B09F-11D2-4C56-A4E7-CDA3C15A3187}"/>
    <dgm:cxn modelId="{6075E20D-A6F7-43A9-853C-1CACD25886C6}" type="presOf" srcId="{51649A1F-A438-4958-886E-1155FBFBCDAE}" destId="{0533F3CB-F408-40FF-9E1C-7AE36728268E}" srcOrd="1" destOrd="0" presId="urn:microsoft.com/office/officeart/2005/8/layout/bProcess3"/>
    <dgm:cxn modelId="{DDAFA91B-74F9-4ECF-92F2-8B89B133881B}" type="presOf" srcId="{FC244C9C-016B-43DD-831F-4388476A983C}" destId="{48B26052-FEB5-484F-8301-5F8A13281979}" srcOrd="0" destOrd="0" presId="urn:microsoft.com/office/officeart/2005/8/layout/bProcess3"/>
    <dgm:cxn modelId="{0B512E23-3028-48C3-8F85-CE605DAE8524}" srcId="{E25FF963-5C12-464A-B1C7-52F34C818094}" destId="{6D2CDAC1-FBA3-40CA-9BAF-B69209EBD1C6}" srcOrd="1" destOrd="0" parTransId="{F1678293-A896-4EC6-AB77-E1FDB7CFD7F9}" sibTransId="{2F69B85F-2D4F-4511-8CE8-C70308392687}"/>
    <dgm:cxn modelId="{CA006825-27CC-4012-9353-2371CA7E7E69}" type="presOf" srcId="{B03F95C7-59CC-4884-AC43-3E00E635A156}" destId="{A7702260-3EFF-46B9-8400-E75DA703D60C}" srcOrd="1" destOrd="0" presId="urn:microsoft.com/office/officeart/2005/8/layout/bProcess3"/>
    <dgm:cxn modelId="{274FB128-FE44-4A01-8D64-0BF5588CB6DA}" type="presOf" srcId="{C03B4D30-08C5-4ACC-873B-8CE80DFC644B}" destId="{FDF97B5A-5A14-4451-B330-6FBA6202A35C}" srcOrd="1" destOrd="0" presId="urn:microsoft.com/office/officeart/2005/8/layout/bProcess3"/>
    <dgm:cxn modelId="{ADC1E12F-4C7D-443E-9265-7131422A2A0B}" srcId="{E25FF963-5C12-464A-B1C7-52F34C818094}" destId="{FC244C9C-016B-43DD-831F-4388476A983C}" srcOrd="0" destOrd="0" parTransId="{964C233E-F1CE-492B-A497-41EEFCDEB364}" sibTransId="{B03F95C7-59CC-4884-AC43-3E00E635A156}"/>
    <dgm:cxn modelId="{923D4B44-ADBB-442C-B166-0220F5E15DFC}" srcId="{E25FF963-5C12-464A-B1C7-52F34C818094}" destId="{39CDE2A3-DDB0-430D-B666-FD9D81C1EB8A}" srcOrd="4" destOrd="0" parTransId="{C9DF6FAF-39EE-4C61-8827-EB0028FE57C2}" sibTransId="{51649A1F-A438-4958-886E-1155FBFBCDAE}"/>
    <dgm:cxn modelId="{62093B65-7843-456F-B4AE-191F72A4C09B}" type="presOf" srcId="{20C558E6-9ED2-4BE1-8C24-F1C3B139D715}" destId="{E8C332BF-9AF0-4DA4-88FA-87F4492455F3}" srcOrd="1" destOrd="0" presId="urn:microsoft.com/office/officeart/2005/8/layout/bProcess3"/>
    <dgm:cxn modelId="{E2FC4E45-9C94-40D6-B558-7AFF3C191AB2}" type="presOf" srcId="{2F69B85F-2D4F-4511-8CE8-C70308392687}" destId="{3A57D32B-7C43-4260-B8AC-709DA3D4FFDE}" srcOrd="1" destOrd="0" presId="urn:microsoft.com/office/officeart/2005/8/layout/bProcess3"/>
    <dgm:cxn modelId="{A8398E47-BA73-4594-9AD6-2CDD93623E7B}" type="presOf" srcId="{6D2CDAC1-FBA3-40CA-9BAF-B69209EBD1C6}" destId="{958A84E5-0559-4810-8B32-83C6DB7473A6}" srcOrd="0" destOrd="0" presId="urn:microsoft.com/office/officeart/2005/8/layout/bProcess3"/>
    <dgm:cxn modelId="{E493DB6B-F12C-4D99-AD00-2708E0D54B2B}" type="presOf" srcId="{B03F95C7-59CC-4884-AC43-3E00E635A156}" destId="{C901C9F3-4E18-4D2A-91F4-C058A956820A}" srcOrd="0" destOrd="0" presId="urn:microsoft.com/office/officeart/2005/8/layout/bProcess3"/>
    <dgm:cxn modelId="{C1877352-1E19-4B20-94E9-264CFAD7A59E}" srcId="{E25FF963-5C12-464A-B1C7-52F34C818094}" destId="{1EAB750D-3A6A-4B26-A595-956228FD88C9}" srcOrd="2" destOrd="0" parTransId="{F492DE99-C039-4CF0-A72B-A3E76A600107}" sibTransId="{20C558E6-9ED2-4BE1-8C24-F1C3B139D715}"/>
    <dgm:cxn modelId="{AA7B5756-0BCC-40EF-B190-2756702CBED4}" type="presOf" srcId="{E25FF963-5C12-464A-B1C7-52F34C818094}" destId="{3EC04EE3-94C7-4821-9063-5FC4C92F1F3A}" srcOrd="0" destOrd="0" presId="urn:microsoft.com/office/officeart/2005/8/layout/bProcess3"/>
    <dgm:cxn modelId="{B91A3C88-837B-4F6D-B8A0-9D6F73D10E48}" type="presOf" srcId="{51649A1F-A438-4958-886E-1155FBFBCDAE}" destId="{7EE2BC0F-F59F-4C56-8263-9A66DE601B08}" srcOrd="0" destOrd="0" presId="urn:microsoft.com/office/officeart/2005/8/layout/bProcess3"/>
    <dgm:cxn modelId="{C8CA9D9E-694E-4B65-9C20-F3A782AE70E2}" srcId="{E25FF963-5C12-464A-B1C7-52F34C818094}" destId="{95B1BC49-C354-4825-AF8F-2853B116EA1C}" srcOrd="3" destOrd="0" parTransId="{C9A13854-A6C4-454F-9D3A-ABDFD8550F7A}" sibTransId="{C03B4D30-08C5-4ACC-873B-8CE80DFC644B}"/>
    <dgm:cxn modelId="{81C945A0-FD42-4DCD-896E-87520A71E4E3}" type="presOf" srcId="{20C558E6-9ED2-4BE1-8C24-F1C3B139D715}" destId="{644ACDDA-5D14-487D-9564-8C0EB5A0017B}" srcOrd="0" destOrd="0" presId="urn:microsoft.com/office/officeart/2005/8/layout/bProcess3"/>
    <dgm:cxn modelId="{B69E07A4-6054-4EE9-BFED-8DA89CF19AF3}" type="presOf" srcId="{1EAB750D-3A6A-4B26-A595-956228FD88C9}" destId="{E198CDF8-4E9E-47F7-BE94-4E0F26DA8F75}" srcOrd="0" destOrd="0" presId="urn:microsoft.com/office/officeart/2005/8/layout/bProcess3"/>
    <dgm:cxn modelId="{D1F780B1-D626-45F0-8A4A-15BE9CCA0131}" type="presOf" srcId="{E9464B99-B508-4341-AFEE-00F18B496E82}" destId="{D21590EF-3579-4217-8A94-DD6F70F0234B}" srcOrd="0" destOrd="0" presId="urn:microsoft.com/office/officeart/2005/8/layout/bProcess3"/>
    <dgm:cxn modelId="{A862ECC5-07E4-4579-A040-478EF1A8C314}" type="presOf" srcId="{2F69B85F-2D4F-4511-8CE8-C70308392687}" destId="{7C2BC80D-FE25-49D3-92FC-B236D8E00C06}" srcOrd="0" destOrd="0" presId="urn:microsoft.com/office/officeart/2005/8/layout/bProcess3"/>
    <dgm:cxn modelId="{D1580EE0-9EC9-4196-A30A-447C88E847D4}" type="presOf" srcId="{95B1BC49-C354-4825-AF8F-2853B116EA1C}" destId="{2990B37C-BB75-442A-A513-B6D69D484E16}" srcOrd="0" destOrd="0" presId="urn:microsoft.com/office/officeart/2005/8/layout/bProcess3"/>
    <dgm:cxn modelId="{9D437FE0-F559-497F-A699-552F3B0AB251}" type="presOf" srcId="{39CDE2A3-DDB0-430D-B666-FD9D81C1EB8A}" destId="{A1B4BF48-F560-4C69-80EB-477FBA951158}" srcOrd="0" destOrd="0" presId="urn:microsoft.com/office/officeart/2005/8/layout/bProcess3"/>
    <dgm:cxn modelId="{F976EEEF-BE6A-4464-9452-6B00C4B6BC56}" type="presOf" srcId="{C03B4D30-08C5-4ACC-873B-8CE80DFC644B}" destId="{C892E5AF-9099-4FDF-B89A-99B088254C5C}" srcOrd="0" destOrd="0" presId="urn:microsoft.com/office/officeart/2005/8/layout/bProcess3"/>
    <dgm:cxn modelId="{8C8B9C3A-6252-4F0E-9F6B-A2B609A4529A}" type="presParOf" srcId="{3EC04EE3-94C7-4821-9063-5FC4C92F1F3A}" destId="{48B26052-FEB5-484F-8301-5F8A13281979}" srcOrd="0" destOrd="0" presId="urn:microsoft.com/office/officeart/2005/8/layout/bProcess3"/>
    <dgm:cxn modelId="{D370E0B7-F221-4F57-B543-B4AE04171AFC}" type="presParOf" srcId="{3EC04EE3-94C7-4821-9063-5FC4C92F1F3A}" destId="{C901C9F3-4E18-4D2A-91F4-C058A956820A}" srcOrd="1" destOrd="0" presId="urn:microsoft.com/office/officeart/2005/8/layout/bProcess3"/>
    <dgm:cxn modelId="{D66D4B5A-75ED-43D3-9C6C-B2282AD2CBAA}" type="presParOf" srcId="{C901C9F3-4E18-4D2A-91F4-C058A956820A}" destId="{A7702260-3EFF-46B9-8400-E75DA703D60C}" srcOrd="0" destOrd="0" presId="urn:microsoft.com/office/officeart/2005/8/layout/bProcess3"/>
    <dgm:cxn modelId="{0B8E7523-54B3-4FDA-834E-9A8232C7239F}" type="presParOf" srcId="{3EC04EE3-94C7-4821-9063-5FC4C92F1F3A}" destId="{958A84E5-0559-4810-8B32-83C6DB7473A6}" srcOrd="2" destOrd="0" presId="urn:microsoft.com/office/officeart/2005/8/layout/bProcess3"/>
    <dgm:cxn modelId="{70EBFAB3-4A99-4478-BE00-0C4A452AB890}" type="presParOf" srcId="{3EC04EE3-94C7-4821-9063-5FC4C92F1F3A}" destId="{7C2BC80D-FE25-49D3-92FC-B236D8E00C06}" srcOrd="3" destOrd="0" presId="urn:microsoft.com/office/officeart/2005/8/layout/bProcess3"/>
    <dgm:cxn modelId="{DA9E4C1D-DF55-496D-8A0A-DA62CB91B6F4}" type="presParOf" srcId="{7C2BC80D-FE25-49D3-92FC-B236D8E00C06}" destId="{3A57D32B-7C43-4260-B8AC-709DA3D4FFDE}" srcOrd="0" destOrd="0" presId="urn:microsoft.com/office/officeart/2005/8/layout/bProcess3"/>
    <dgm:cxn modelId="{2D274F29-F748-479D-8F54-7CFF263CCE17}" type="presParOf" srcId="{3EC04EE3-94C7-4821-9063-5FC4C92F1F3A}" destId="{E198CDF8-4E9E-47F7-BE94-4E0F26DA8F75}" srcOrd="4" destOrd="0" presId="urn:microsoft.com/office/officeart/2005/8/layout/bProcess3"/>
    <dgm:cxn modelId="{FF65B909-98EA-4447-A7E9-10AF5B6E7EA9}" type="presParOf" srcId="{3EC04EE3-94C7-4821-9063-5FC4C92F1F3A}" destId="{644ACDDA-5D14-487D-9564-8C0EB5A0017B}" srcOrd="5" destOrd="0" presId="urn:microsoft.com/office/officeart/2005/8/layout/bProcess3"/>
    <dgm:cxn modelId="{0BF4D9D5-7D62-4A7A-8551-C1ED07B610FC}" type="presParOf" srcId="{644ACDDA-5D14-487D-9564-8C0EB5A0017B}" destId="{E8C332BF-9AF0-4DA4-88FA-87F4492455F3}" srcOrd="0" destOrd="0" presId="urn:microsoft.com/office/officeart/2005/8/layout/bProcess3"/>
    <dgm:cxn modelId="{3557515D-2023-4DAB-B067-84316A115380}" type="presParOf" srcId="{3EC04EE3-94C7-4821-9063-5FC4C92F1F3A}" destId="{2990B37C-BB75-442A-A513-B6D69D484E16}" srcOrd="6" destOrd="0" presId="urn:microsoft.com/office/officeart/2005/8/layout/bProcess3"/>
    <dgm:cxn modelId="{492826F8-992F-42F7-AB63-FF8C7B6BCF58}" type="presParOf" srcId="{3EC04EE3-94C7-4821-9063-5FC4C92F1F3A}" destId="{C892E5AF-9099-4FDF-B89A-99B088254C5C}" srcOrd="7" destOrd="0" presId="urn:microsoft.com/office/officeart/2005/8/layout/bProcess3"/>
    <dgm:cxn modelId="{323D27E9-8DB8-40BC-8F00-9D6D656DF7E3}" type="presParOf" srcId="{C892E5AF-9099-4FDF-B89A-99B088254C5C}" destId="{FDF97B5A-5A14-4451-B330-6FBA6202A35C}" srcOrd="0" destOrd="0" presId="urn:microsoft.com/office/officeart/2005/8/layout/bProcess3"/>
    <dgm:cxn modelId="{2062D90A-11E0-47DF-82BD-B552AA5EA7DE}" type="presParOf" srcId="{3EC04EE3-94C7-4821-9063-5FC4C92F1F3A}" destId="{A1B4BF48-F560-4C69-80EB-477FBA951158}" srcOrd="8" destOrd="0" presId="urn:microsoft.com/office/officeart/2005/8/layout/bProcess3"/>
    <dgm:cxn modelId="{29B92DC0-E06E-41EC-B577-5A6BE71BBC2E}" type="presParOf" srcId="{3EC04EE3-94C7-4821-9063-5FC4C92F1F3A}" destId="{7EE2BC0F-F59F-4C56-8263-9A66DE601B08}" srcOrd="9" destOrd="0" presId="urn:microsoft.com/office/officeart/2005/8/layout/bProcess3"/>
    <dgm:cxn modelId="{7AB40EA3-2FD2-47EC-9A84-0CF4CC4C98C0}" type="presParOf" srcId="{7EE2BC0F-F59F-4C56-8263-9A66DE601B08}" destId="{0533F3CB-F408-40FF-9E1C-7AE36728268E}" srcOrd="0" destOrd="0" presId="urn:microsoft.com/office/officeart/2005/8/layout/bProcess3"/>
    <dgm:cxn modelId="{96AFE1AE-EFED-4A4F-8CB7-B7BB4B891E4C}" type="presParOf" srcId="{3EC04EE3-94C7-4821-9063-5FC4C92F1F3A}" destId="{D21590EF-3579-4217-8A94-DD6F70F0234B}" srcOrd="10" destOrd="0" presId="urn:microsoft.com/office/officeart/2005/8/layout/b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B7ABCBE-5DCB-4E35-9AE2-BE545AACE509}"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IN"/>
        </a:p>
      </dgm:t>
    </dgm:pt>
    <dgm:pt modelId="{7ECC9B65-33E1-49A5-AE69-CCB0DCEEE84E}">
      <dgm:prSet phldrT="[Text]"/>
      <dgm:spPr/>
      <dgm:t>
        <a:bodyPr/>
        <a:lstStyle/>
        <a:p>
          <a:r>
            <a:rPr lang="en-IN" dirty="0"/>
            <a:t>Coding and building prototype</a:t>
          </a:r>
        </a:p>
      </dgm:t>
    </dgm:pt>
    <dgm:pt modelId="{F16A56CB-8F15-4678-B9D0-1C39FB34373E}" type="parTrans" cxnId="{F86A87A0-0020-4E4A-93C0-C79D8F5427C4}">
      <dgm:prSet/>
      <dgm:spPr/>
      <dgm:t>
        <a:bodyPr/>
        <a:lstStyle/>
        <a:p>
          <a:endParaRPr lang="en-IN"/>
        </a:p>
      </dgm:t>
    </dgm:pt>
    <dgm:pt modelId="{5B7E3B34-C3DB-4799-97D6-58FBD9945031}" type="sibTrans" cxnId="{F86A87A0-0020-4E4A-93C0-C79D8F5427C4}">
      <dgm:prSet/>
      <dgm:spPr/>
      <dgm:t>
        <a:bodyPr/>
        <a:lstStyle/>
        <a:p>
          <a:endParaRPr lang="en-IN"/>
        </a:p>
      </dgm:t>
    </dgm:pt>
    <dgm:pt modelId="{C4C3B9CB-DF3B-4FAB-A839-92F019D23723}">
      <dgm:prSet phldrT="[Text]"/>
      <dgm:spPr/>
      <dgm:t>
        <a:bodyPr/>
        <a:lstStyle/>
        <a:p>
          <a:r>
            <a:rPr lang="en-IN" dirty="0"/>
            <a:t>Implementation of frontend and backend after UML requirement designing.</a:t>
          </a:r>
        </a:p>
      </dgm:t>
    </dgm:pt>
    <dgm:pt modelId="{3E3A98C8-139C-47AD-9B34-FBE71922F93E}" type="parTrans" cxnId="{AC1C819C-77CF-459A-A4F4-33D2AE742068}">
      <dgm:prSet/>
      <dgm:spPr/>
      <dgm:t>
        <a:bodyPr/>
        <a:lstStyle/>
        <a:p>
          <a:endParaRPr lang="en-IN"/>
        </a:p>
      </dgm:t>
    </dgm:pt>
    <dgm:pt modelId="{D3256ED4-D565-4BE0-8520-02A9DECE61A3}" type="sibTrans" cxnId="{AC1C819C-77CF-459A-A4F4-33D2AE742068}">
      <dgm:prSet/>
      <dgm:spPr/>
      <dgm:t>
        <a:bodyPr/>
        <a:lstStyle/>
        <a:p>
          <a:endParaRPr lang="en-IN"/>
        </a:p>
      </dgm:t>
    </dgm:pt>
    <dgm:pt modelId="{C2B2F3BD-C5DC-4E3C-91EB-F6A2DC2BF857}">
      <dgm:prSet phldrT="[Text]"/>
      <dgm:spPr/>
      <dgm:t>
        <a:bodyPr/>
        <a:lstStyle/>
        <a:p>
          <a:r>
            <a:rPr lang="en-IN" dirty="0"/>
            <a:t>Collect non- functional and functional requirements</a:t>
          </a:r>
        </a:p>
      </dgm:t>
    </dgm:pt>
    <dgm:pt modelId="{968A13FF-4343-4BD3-9173-8359A7C8AA26}" type="parTrans" cxnId="{87C4A290-F5DD-40DE-B39F-FEA8D48E9235}">
      <dgm:prSet/>
      <dgm:spPr/>
      <dgm:t>
        <a:bodyPr/>
        <a:lstStyle/>
        <a:p>
          <a:endParaRPr lang="en-IN"/>
        </a:p>
      </dgm:t>
    </dgm:pt>
    <dgm:pt modelId="{D77AF1BE-EB98-4847-BD3F-6EF50A38D32D}" type="sibTrans" cxnId="{87C4A290-F5DD-40DE-B39F-FEA8D48E9235}">
      <dgm:prSet/>
      <dgm:spPr/>
      <dgm:t>
        <a:bodyPr/>
        <a:lstStyle/>
        <a:p>
          <a:endParaRPr lang="en-IN"/>
        </a:p>
      </dgm:t>
    </dgm:pt>
    <dgm:pt modelId="{4E8CEC7A-2F01-4D78-8C73-238B151CF12F}">
      <dgm:prSet phldrT="[Text]"/>
      <dgm:spPr/>
      <dgm:t>
        <a:bodyPr/>
        <a:lstStyle/>
        <a:p>
          <a:r>
            <a:rPr lang="en-IN" dirty="0"/>
            <a:t>Elicitation of all the requirements</a:t>
          </a:r>
        </a:p>
      </dgm:t>
    </dgm:pt>
    <dgm:pt modelId="{EADF9198-1AB1-4AD4-8B94-4F98CFD2D5F9}" type="parTrans" cxnId="{276F235B-7698-430D-8718-5EFE09D8DE4E}">
      <dgm:prSet/>
      <dgm:spPr/>
      <dgm:t>
        <a:bodyPr/>
        <a:lstStyle/>
        <a:p>
          <a:endParaRPr lang="en-IN"/>
        </a:p>
      </dgm:t>
    </dgm:pt>
    <dgm:pt modelId="{D5733C8D-8D37-4B89-A8B1-D0D6C674AD9C}" type="sibTrans" cxnId="{276F235B-7698-430D-8718-5EFE09D8DE4E}">
      <dgm:prSet/>
      <dgm:spPr/>
      <dgm:t>
        <a:bodyPr/>
        <a:lstStyle/>
        <a:p>
          <a:endParaRPr lang="en-IN"/>
        </a:p>
      </dgm:t>
    </dgm:pt>
    <dgm:pt modelId="{BEFAE068-74CB-4107-9314-1D48B90BE13A}">
      <dgm:prSet phldrT="[Text]"/>
      <dgm:spPr/>
      <dgm:t>
        <a:bodyPr/>
        <a:lstStyle/>
        <a:p>
          <a:r>
            <a:rPr lang="en-IN" dirty="0"/>
            <a:t>Embedding ML algorithm</a:t>
          </a:r>
        </a:p>
      </dgm:t>
    </dgm:pt>
    <dgm:pt modelId="{A9D91826-2DA0-4D83-8D69-66EAE2535B47}" type="parTrans" cxnId="{3A480062-7726-4550-B41E-1F1D740EF9E9}">
      <dgm:prSet/>
      <dgm:spPr/>
      <dgm:t>
        <a:bodyPr/>
        <a:lstStyle/>
        <a:p>
          <a:endParaRPr lang="en-IN"/>
        </a:p>
      </dgm:t>
    </dgm:pt>
    <dgm:pt modelId="{D666C7D2-16B5-49FE-BBD9-A5C6998A29F5}" type="sibTrans" cxnId="{3A480062-7726-4550-B41E-1F1D740EF9E9}">
      <dgm:prSet/>
      <dgm:spPr/>
      <dgm:t>
        <a:bodyPr/>
        <a:lstStyle/>
        <a:p>
          <a:endParaRPr lang="en-IN"/>
        </a:p>
      </dgm:t>
    </dgm:pt>
    <dgm:pt modelId="{B3FF0127-CCDB-420E-ADD3-AC303DBDE680}">
      <dgm:prSet phldrT="[Text]"/>
      <dgm:spPr/>
      <dgm:t>
        <a:bodyPr/>
        <a:lstStyle/>
        <a:p>
          <a:r>
            <a:rPr lang="en-IN" dirty="0"/>
            <a:t>Implementation of algorithm after collecting and training datasets.</a:t>
          </a:r>
        </a:p>
      </dgm:t>
    </dgm:pt>
    <dgm:pt modelId="{C72057C2-9A84-45FE-8ACC-A49E427B34A8}" type="parTrans" cxnId="{0BA3CAAF-1E61-46FF-8AD5-DE1BFF8FB5B2}">
      <dgm:prSet/>
      <dgm:spPr/>
      <dgm:t>
        <a:bodyPr/>
        <a:lstStyle/>
        <a:p>
          <a:endParaRPr lang="en-IN"/>
        </a:p>
      </dgm:t>
    </dgm:pt>
    <dgm:pt modelId="{A1290946-405F-46DF-A3CE-D41A117C40C0}" type="sibTrans" cxnId="{0BA3CAAF-1E61-46FF-8AD5-DE1BFF8FB5B2}">
      <dgm:prSet/>
      <dgm:spPr/>
      <dgm:t>
        <a:bodyPr/>
        <a:lstStyle/>
        <a:p>
          <a:endParaRPr lang="en-IN"/>
        </a:p>
      </dgm:t>
    </dgm:pt>
    <dgm:pt modelId="{3AAA077B-EAE7-43CF-AB71-5E80C5ECBB25}" type="pres">
      <dgm:prSet presAssocID="{EB7ABCBE-5DCB-4E35-9AE2-BE545AACE509}" presName="hierChild1" presStyleCnt="0">
        <dgm:presLayoutVars>
          <dgm:chPref val="1"/>
          <dgm:dir/>
          <dgm:animOne val="branch"/>
          <dgm:animLvl val="lvl"/>
          <dgm:resizeHandles/>
        </dgm:presLayoutVars>
      </dgm:prSet>
      <dgm:spPr/>
    </dgm:pt>
    <dgm:pt modelId="{0E75E42E-3E8C-4CC5-8A46-88F8537B7369}" type="pres">
      <dgm:prSet presAssocID="{7ECC9B65-33E1-49A5-AE69-CCB0DCEEE84E}" presName="hierRoot1" presStyleCnt="0"/>
      <dgm:spPr/>
    </dgm:pt>
    <dgm:pt modelId="{3FEAF34F-B5FA-454A-B305-C242F14D22DE}" type="pres">
      <dgm:prSet presAssocID="{7ECC9B65-33E1-49A5-AE69-CCB0DCEEE84E}" presName="composite" presStyleCnt="0"/>
      <dgm:spPr/>
    </dgm:pt>
    <dgm:pt modelId="{41AA3495-A0AA-4256-BB55-F1686E2B8DDE}" type="pres">
      <dgm:prSet presAssocID="{7ECC9B65-33E1-49A5-AE69-CCB0DCEEE84E}" presName="background" presStyleLbl="node0" presStyleIdx="0" presStyleCnt="1"/>
      <dgm:spPr/>
    </dgm:pt>
    <dgm:pt modelId="{79410F05-10BA-4AD8-846D-DE4567698246}" type="pres">
      <dgm:prSet presAssocID="{7ECC9B65-33E1-49A5-AE69-CCB0DCEEE84E}" presName="text" presStyleLbl="fgAcc0" presStyleIdx="0" presStyleCnt="1">
        <dgm:presLayoutVars>
          <dgm:chPref val="3"/>
        </dgm:presLayoutVars>
      </dgm:prSet>
      <dgm:spPr/>
    </dgm:pt>
    <dgm:pt modelId="{7579B497-9DD8-48F6-9E48-C6364491A3FE}" type="pres">
      <dgm:prSet presAssocID="{7ECC9B65-33E1-49A5-AE69-CCB0DCEEE84E}" presName="hierChild2" presStyleCnt="0"/>
      <dgm:spPr/>
    </dgm:pt>
    <dgm:pt modelId="{DFB3AD51-52F1-4A50-B62F-96A25D64D13F}" type="pres">
      <dgm:prSet presAssocID="{3E3A98C8-139C-47AD-9B34-FBE71922F93E}" presName="Name10" presStyleLbl="parChTrans1D2" presStyleIdx="0" presStyleCnt="2"/>
      <dgm:spPr/>
    </dgm:pt>
    <dgm:pt modelId="{C17D609A-8A90-4863-AC76-C27019CFE921}" type="pres">
      <dgm:prSet presAssocID="{C4C3B9CB-DF3B-4FAB-A839-92F019D23723}" presName="hierRoot2" presStyleCnt="0"/>
      <dgm:spPr/>
    </dgm:pt>
    <dgm:pt modelId="{96008FA3-9244-436A-87F8-5B5C52A2E841}" type="pres">
      <dgm:prSet presAssocID="{C4C3B9CB-DF3B-4FAB-A839-92F019D23723}" presName="composite2" presStyleCnt="0"/>
      <dgm:spPr/>
    </dgm:pt>
    <dgm:pt modelId="{D40855ED-715C-4AE8-B51B-579E5A142BF6}" type="pres">
      <dgm:prSet presAssocID="{C4C3B9CB-DF3B-4FAB-A839-92F019D23723}" presName="background2" presStyleLbl="node2" presStyleIdx="0" presStyleCnt="2"/>
      <dgm:spPr/>
    </dgm:pt>
    <dgm:pt modelId="{8902B7BD-018B-4683-A5CA-F478BC1FB791}" type="pres">
      <dgm:prSet presAssocID="{C4C3B9CB-DF3B-4FAB-A839-92F019D23723}" presName="text2" presStyleLbl="fgAcc2" presStyleIdx="0" presStyleCnt="2">
        <dgm:presLayoutVars>
          <dgm:chPref val="3"/>
        </dgm:presLayoutVars>
      </dgm:prSet>
      <dgm:spPr/>
    </dgm:pt>
    <dgm:pt modelId="{979696BB-559B-4C74-8022-60B649B4F588}" type="pres">
      <dgm:prSet presAssocID="{C4C3B9CB-DF3B-4FAB-A839-92F019D23723}" presName="hierChild3" presStyleCnt="0"/>
      <dgm:spPr/>
    </dgm:pt>
    <dgm:pt modelId="{F54DDF75-D174-4A1D-BEB6-A346FCE0BC13}" type="pres">
      <dgm:prSet presAssocID="{968A13FF-4343-4BD3-9173-8359A7C8AA26}" presName="Name17" presStyleLbl="parChTrans1D3" presStyleIdx="0" presStyleCnt="3"/>
      <dgm:spPr/>
    </dgm:pt>
    <dgm:pt modelId="{DB529610-30A4-4A5F-98F1-18220F5C59A5}" type="pres">
      <dgm:prSet presAssocID="{C2B2F3BD-C5DC-4E3C-91EB-F6A2DC2BF857}" presName="hierRoot3" presStyleCnt="0"/>
      <dgm:spPr/>
    </dgm:pt>
    <dgm:pt modelId="{4473B11B-4086-4924-83DF-B1E2AF29CE80}" type="pres">
      <dgm:prSet presAssocID="{C2B2F3BD-C5DC-4E3C-91EB-F6A2DC2BF857}" presName="composite3" presStyleCnt="0"/>
      <dgm:spPr/>
    </dgm:pt>
    <dgm:pt modelId="{2D7E7F84-2F2D-4E26-8C80-EF992E94DDF7}" type="pres">
      <dgm:prSet presAssocID="{C2B2F3BD-C5DC-4E3C-91EB-F6A2DC2BF857}" presName="background3" presStyleLbl="node3" presStyleIdx="0" presStyleCnt="3"/>
      <dgm:spPr/>
    </dgm:pt>
    <dgm:pt modelId="{4BE9C2A7-C7B1-47D2-B2CD-C978CCA61CCB}" type="pres">
      <dgm:prSet presAssocID="{C2B2F3BD-C5DC-4E3C-91EB-F6A2DC2BF857}" presName="text3" presStyleLbl="fgAcc3" presStyleIdx="0" presStyleCnt="3">
        <dgm:presLayoutVars>
          <dgm:chPref val="3"/>
        </dgm:presLayoutVars>
      </dgm:prSet>
      <dgm:spPr/>
    </dgm:pt>
    <dgm:pt modelId="{B951F469-EEA7-4E22-8E6A-B8126277A9CD}" type="pres">
      <dgm:prSet presAssocID="{C2B2F3BD-C5DC-4E3C-91EB-F6A2DC2BF857}" presName="hierChild4" presStyleCnt="0"/>
      <dgm:spPr/>
    </dgm:pt>
    <dgm:pt modelId="{9E33F3DE-A0EA-4A88-8A75-C7B4A2EFE894}" type="pres">
      <dgm:prSet presAssocID="{EADF9198-1AB1-4AD4-8B94-4F98CFD2D5F9}" presName="Name17" presStyleLbl="parChTrans1D3" presStyleIdx="1" presStyleCnt="3"/>
      <dgm:spPr/>
    </dgm:pt>
    <dgm:pt modelId="{16029739-A43A-4750-AD2F-294A23E163B1}" type="pres">
      <dgm:prSet presAssocID="{4E8CEC7A-2F01-4D78-8C73-238B151CF12F}" presName="hierRoot3" presStyleCnt="0"/>
      <dgm:spPr/>
    </dgm:pt>
    <dgm:pt modelId="{F5D3AEC4-3C2C-45B2-88C5-232EAFAD0492}" type="pres">
      <dgm:prSet presAssocID="{4E8CEC7A-2F01-4D78-8C73-238B151CF12F}" presName="composite3" presStyleCnt="0"/>
      <dgm:spPr/>
    </dgm:pt>
    <dgm:pt modelId="{7E6ABCFC-AFC8-42B2-B261-6A592C36DA9C}" type="pres">
      <dgm:prSet presAssocID="{4E8CEC7A-2F01-4D78-8C73-238B151CF12F}" presName="background3" presStyleLbl="node3" presStyleIdx="1" presStyleCnt="3"/>
      <dgm:spPr/>
    </dgm:pt>
    <dgm:pt modelId="{B533521E-D2CD-4D16-B83E-99B302F6427F}" type="pres">
      <dgm:prSet presAssocID="{4E8CEC7A-2F01-4D78-8C73-238B151CF12F}" presName="text3" presStyleLbl="fgAcc3" presStyleIdx="1" presStyleCnt="3">
        <dgm:presLayoutVars>
          <dgm:chPref val="3"/>
        </dgm:presLayoutVars>
      </dgm:prSet>
      <dgm:spPr/>
    </dgm:pt>
    <dgm:pt modelId="{EC4341CE-A0C9-4147-8F77-F2FABD179168}" type="pres">
      <dgm:prSet presAssocID="{4E8CEC7A-2F01-4D78-8C73-238B151CF12F}" presName="hierChild4" presStyleCnt="0"/>
      <dgm:spPr/>
    </dgm:pt>
    <dgm:pt modelId="{8ABC79C9-BAFE-4FDF-913A-BFC66E851D61}" type="pres">
      <dgm:prSet presAssocID="{A9D91826-2DA0-4D83-8D69-66EAE2535B47}" presName="Name10" presStyleLbl="parChTrans1D2" presStyleIdx="1" presStyleCnt="2"/>
      <dgm:spPr/>
    </dgm:pt>
    <dgm:pt modelId="{9B7B57C9-5658-48BE-ABAB-28BD6BE37D57}" type="pres">
      <dgm:prSet presAssocID="{BEFAE068-74CB-4107-9314-1D48B90BE13A}" presName="hierRoot2" presStyleCnt="0"/>
      <dgm:spPr/>
    </dgm:pt>
    <dgm:pt modelId="{07F401C1-187B-4FBA-9EBF-D1BE65D4C5C4}" type="pres">
      <dgm:prSet presAssocID="{BEFAE068-74CB-4107-9314-1D48B90BE13A}" presName="composite2" presStyleCnt="0"/>
      <dgm:spPr/>
    </dgm:pt>
    <dgm:pt modelId="{2BD8F206-065A-4236-9D2A-D7EBF907714C}" type="pres">
      <dgm:prSet presAssocID="{BEFAE068-74CB-4107-9314-1D48B90BE13A}" presName="background2" presStyleLbl="node2" presStyleIdx="1" presStyleCnt="2"/>
      <dgm:spPr/>
    </dgm:pt>
    <dgm:pt modelId="{A719FF6B-001A-42C1-A0F9-E9C1DBE4F73B}" type="pres">
      <dgm:prSet presAssocID="{BEFAE068-74CB-4107-9314-1D48B90BE13A}" presName="text2" presStyleLbl="fgAcc2" presStyleIdx="1" presStyleCnt="2">
        <dgm:presLayoutVars>
          <dgm:chPref val="3"/>
        </dgm:presLayoutVars>
      </dgm:prSet>
      <dgm:spPr/>
    </dgm:pt>
    <dgm:pt modelId="{FDD53DAE-D374-40CC-9BA1-3E38290929E6}" type="pres">
      <dgm:prSet presAssocID="{BEFAE068-74CB-4107-9314-1D48B90BE13A}" presName="hierChild3" presStyleCnt="0"/>
      <dgm:spPr/>
    </dgm:pt>
    <dgm:pt modelId="{ADD210F8-8986-4D7D-802E-7E67642BF94A}" type="pres">
      <dgm:prSet presAssocID="{C72057C2-9A84-45FE-8ACC-A49E427B34A8}" presName="Name17" presStyleLbl="parChTrans1D3" presStyleIdx="2" presStyleCnt="3"/>
      <dgm:spPr/>
    </dgm:pt>
    <dgm:pt modelId="{D6CBD738-CF6C-43D1-90D4-D230803DDF16}" type="pres">
      <dgm:prSet presAssocID="{B3FF0127-CCDB-420E-ADD3-AC303DBDE680}" presName="hierRoot3" presStyleCnt="0"/>
      <dgm:spPr/>
    </dgm:pt>
    <dgm:pt modelId="{A391B722-62C6-4338-8415-B0B04EBBA362}" type="pres">
      <dgm:prSet presAssocID="{B3FF0127-CCDB-420E-ADD3-AC303DBDE680}" presName="composite3" presStyleCnt="0"/>
      <dgm:spPr/>
    </dgm:pt>
    <dgm:pt modelId="{D69659C5-163B-4923-B110-D0EE60C90910}" type="pres">
      <dgm:prSet presAssocID="{B3FF0127-CCDB-420E-ADD3-AC303DBDE680}" presName="background3" presStyleLbl="node3" presStyleIdx="2" presStyleCnt="3"/>
      <dgm:spPr/>
    </dgm:pt>
    <dgm:pt modelId="{7BC471A7-1515-4639-AEB0-D88255287E7E}" type="pres">
      <dgm:prSet presAssocID="{B3FF0127-CCDB-420E-ADD3-AC303DBDE680}" presName="text3" presStyleLbl="fgAcc3" presStyleIdx="2" presStyleCnt="3">
        <dgm:presLayoutVars>
          <dgm:chPref val="3"/>
        </dgm:presLayoutVars>
      </dgm:prSet>
      <dgm:spPr/>
    </dgm:pt>
    <dgm:pt modelId="{10D7A73F-6680-476E-A9A8-5F76DE37EC45}" type="pres">
      <dgm:prSet presAssocID="{B3FF0127-CCDB-420E-ADD3-AC303DBDE680}" presName="hierChild4" presStyleCnt="0"/>
      <dgm:spPr/>
    </dgm:pt>
  </dgm:ptLst>
  <dgm:cxnLst>
    <dgm:cxn modelId="{17F29D2F-F36B-4DD5-A4F7-C5763B264480}" type="presOf" srcId="{EB7ABCBE-5DCB-4E35-9AE2-BE545AACE509}" destId="{3AAA077B-EAE7-43CF-AB71-5E80C5ECBB25}" srcOrd="0" destOrd="0" presId="urn:microsoft.com/office/officeart/2005/8/layout/hierarchy1"/>
    <dgm:cxn modelId="{09B48040-F441-4C98-9E4E-E22BE5B81502}" type="presOf" srcId="{EADF9198-1AB1-4AD4-8B94-4F98CFD2D5F9}" destId="{9E33F3DE-A0EA-4A88-8A75-C7B4A2EFE894}" srcOrd="0" destOrd="0" presId="urn:microsoft.com/office/officeart/2005/8/layout/hierarchy1"/>
    <dgm:cxn modelId="{276F235B-7698-430D-8718-5EFE09D8DE4E}" srcId="{C4C3B9CB-DF3B-4FAB-A839-92F019D23723}" destId="{4E8CEC7A-2F01-4D78-8C73-238B151CF12F}" srcOrd="1" destOrd="0" parTransId="{EADF9198-1AB1-4AD4-8B94-4F98CFD2D5F9}" sibTransId="{D5733C8D-8D37-4B89-A8B1-D0D6C674AD9C}"/>
    <dgm:cxn modelId="{3A480062-7726-4550-B41E-1F1D740EF9E9}" srcId="{7ECC9B65-33E1-49A5-AE69-CCB0DCEEE84E}" destId="{BEFAE068-74CB-4107-9314-1D48B90BE13A}" srcOrd="1" destOrd="0" parTransId="{A9D91826-2DA0-4D83-8D69-66EAE2535B47}" sibTransId="{D666C7D2-16B5-49FE-BBD9-A5C6998A29F5}"/>
    <dgm:cxn modelId="{88BBDC46-0938-49DB-8BB4-0CB8172EE474}" type="presOf" srcId="{C72057C2-9A84-45FE-8ACC-A49E427B34A8}" destId="{ADD210F8-8986-4D7D-802E-7E67642BF94A}" srcOrd="0" destOrd="0" presId="urn:microsoft.com/office/officeart/2005/8/layout/hierarchy1"/>
    <dgm:cxn modelId="{BF77DF48-7B04-4A24-BB95-8BCC8F4ECA9D}" type="presOf" srcId="{C4C3B9CB-DF3B-4FAB-A839-92F019D23723}" destId="{8902B7BD-018B-4683-A5CA-F478BC1FB791}" srcOrd="0" destOrd="0" presId="urn:microsoft.com/office/officeart/2005/8/layout/hierarchy1"/>
    <dgm:cxn modelId="{80970F6A-F102-430E-B0D3-B6BDE28D1C06}" type="presOf" srcId="{BEFAE068-74CB-4107-9314-1D48B90BE13A}" destId="{A719FF6B-001A-42C1-A0F9-E9C1DBE4F73B}" srcOrd="0" destOrd="0" presId="urn:microsoft.com/office/officeart/2005/8/layout/hierarchy1"/>
    <dgm:cxn modelId="{D993FC7D-DE0B-43B9-ADB8-AEB5DAED40B3}" type="presOf" srcId="{A9D91826-2DA0-4D83-8D69-66EAE2535B47}" destId="{8ABC79C9-BAFE-4FDF-913A-BFC66E851D61}" srcOrd="0" destOrd="0" presId="urn:microsoft.com/office/officeart/2005/8/layout/hierarchy1"/>
    <dgm:cxn modelId="{3A42B08D-30BB-475B-971D-776853626003}" type="presOf" srcId="{C2B2F3BD-C5DC-4E3C-91EB-F6A2DC2BF857}" destId="{4BE9C2A7-C7B1-47D2-B2CD-C978CCA61CCB}" srcOrd="0" destOrd="0" presId="urn:microsoft.com/office/officeart/2005/8/layout/hierarchy1"/>
    <dgm:cxn modelId="{87C4A290-F5DD-40DE-B39F-FEA8D48E9235}" srcId="{C4C3B9CB-DF3B-4FAB-A839-92F019D23723}" destId="{C2B2F3BD-C5DC-4E3C-91EB-F6A2DC2BF857}" srcOrd="0" destOrd="0" parTransId="{968A13FF-4343-4BD3-9173-8359A7C8AA26}" sibTransId="{D77AF1BE-EB98-4847-BD3F-6EF50A38D32D}"/>
    <dgm:cxn modelId="{AC1C819C-77CF-459A-A4F4-33D2AE742068}" srcId="{7ECC9B65-33E1-49A5-AE69-CCB0DCEEE84E}" destId="{C4C3B9CB-DF3B-4FAB-A839-92F019D23723}" srcOrd="0" destOrd="0" parTransId="{3E3A98C8-139C-47AD-9B34-FBE71922F93E}" sibTransId="{D3256ED4-D565-4BE0-8520-02A9DECE61A3}"/>
    <dgm:cxn modelId="{F2E480A0-7BDE-4C51-9985-2F41A52E0804}" type="presOf" srcId="{B3FF0127-CCDB-420E-ADD3-AC303DBDE680}" destId="{7BC471A7-1515-4639-AEB0-D88255287E7E}" srcOrd="0" destOrd="0" presId="urn:microsoft.com/office/officeart/2005/8/layout/hierarchy1"/>
    <dgm:cxn modelId="{F86A87A0-0020-4E4A-93C0-C79D8F5427C4}" srcId="{EB7ABCBE-5DCB-4E35-9AE2-BE545AACE509}" destId="{7ECC9B65-33E1-49A5-AE69-CCB0DCEEE84E}" srcOrd="0" destOrd="0" parTransId="{F16A56CB-8F15-4678-B9D0-1C39FB34373E}" sibTransId="{5B7E3B34-C3DB-4799-97D6-58FBD9945031}"/>
    <dgm:cxn modelId="{4FEEAFA3-AE08-4AED-B6CA-2AD87F46D97A}" type="presOf" srcId="{7ECC9B65-33E1-49A5-AE69-CCB0DCEEE84E}" destId="{79410F05-10BA-4AD8-846D-DE4567698246}" srcOrd="0" destOrd="0" presId="urn:microsoft.com/office/officeart/2005/8/layout/hierarchy1"/>
    <dgm:cxn modelId="{0BA3CAAF-1E61-46FF-8AD5-DE1BFF8FB5B2}" srcId="{BEFAE068-74CB-4107-9314-1D48B90BE13A}" destId="{B3FF0127-CCDB-420E-ADD3-AC303DBDE680}" srcOrd="0" destOrd="0" parTransId="{C72057C2-9A84-45FE-8ACC-A49E427B34A8}" sibTransId="{A1290946-405F-46DF-A3CE-D41A117C40C0}"/>
    <dgm:cxn modelId="{645180B4-6D80-49E9-8C03-850900D68C85}" type="presOf" srcId="{968A13FF-4343-4BD3-9173-8359A7C8AA26}" destId="{F54DDF75-D174-4A1D-BEB6-A346FCE0BC13}" srcOrd="0" destOrd="0" presId="urn:microsoft.com/office/officeart/2005/8/layout/hierarchy1"/>
    <dgm:cxn modelId="{2A4984B5-FDF9-4273-AD43-72030B0F7CB9}" type="presOf" srcId="{4E8CEC7A-2F01-4D78-8C73-238B151CF12F}" destId="{B533521E-D2CD-4D16-B83E-99B302F6427F}" srcOrd="0" destOrd="0" presId="urn:microsoft.com/office/officeart/2005/8/layout/hierarchy1"/>
    <dgm:cxn modelId="{0A40D2ED-98AA-49C1-88FA-C0F15D4E701B}" type="presOf" srcId="{3E3A98C8-139C-47AD-9B34-FBE71922F93E}" destId="{DFB3AD51-52F1-4A50-B62F-96A25D64D13F}" srcOrd="0" destOrd="0" presId="urn:microsoft.com/office/officeart/2005/8/layout/hierarchy1"/>
    <dgm:cxn modelId="{B96A18E1-0469-485C-B906-D7DA9FC59470}" type="presParOf" srcId="{3AAA077B-EAE7-43CF-AB71-5E80C5ECBB25}" destId="{0E75E42E-3E8C-4CC5-8A46-88F8537B7369}" srcOrd="0" destOrd="0" presId="urn:microsoft.com/office/officeart/2005/8/layout/hierarchy1"/>
    <dgm:cxn modelId="{78CFD37A-90AF-4DE5-A30B-8D484C18C9F5}" type="presParOf" srcId="{0E75E42E-3E8C-4CC5-8A46-88F8537B7369}" destId="{3FEAF34F-B5FA-454A-B305-C242F14D22DE}" srcOrd="0" destOrd="0" presId="urn:microsoft.com/office/officeart/2005/8/layout/hierarchy1"/>
    <dgm:cxn modelId="{0FC09B56-DABC-4744-A831-3FFDCEDBABA6}" type="presParOf" srcId="{3FEAF34F-B5FA-454A-B305-C242F14D22DE}" destId="{41AA3495-A0AA-4256-BB55-F1686E2B8DDE}" srcOrd="0" destOrd="0" presId="urn:microsoft.com/office/officeart/2005/8/layout/hierarchy1"/>
    <dgm:cxn modelId="{B0E45AD9-55E1-43FE-B050-4ECDB0CE0789}" type="presParOf" srcId="{3FEAF34F-B5FA-454A-B305-C242F14D22DE}" destId="{79410F05-10BA-4AD8-846D-DE4567698246}" srcOrd="1" destOrd="0" presId="urn:microsoft.com/office/officeart/2005/8/layout/hierarchy1"/>
    <dgm:cxn modelId="{3196BE11-FA0E-4260-A263-B0C174BD7093}" type="presParOf" srcId="{0E75E42E-3E8C-4CC5-8A46-88F8537B7369}" destId="{7579B497-9DD8-48F6-9E48-C6364491A3FE}" srcOrd="1" destOrd="0" presId="urn:microsoft.com/office/officeart/2005/8/layout/hierarchy1"/>
    <dgm:cxn modelId="{3AF5AB4E-1B30-4EC9-BCE8-7BFB9CA56FFA}" type="presParOf" srcId="{7579B497-9DD8-48F6-9E48-C6364491A3FE}" destId="{DFB3AD51-52F1-4A50-B62F-96A25D64D13F}" srcOrd="0" destOrd="0" presId="urn:microsoft.com/office/officeart/2005/8/layout/hierarchy1"/>
    <dgm:cxn modelId="{7699F8E6-DB01-4F61-8BF5-1D76620C3813}" type="presParOf" srcId="{7579B497-9DD8-48F6-9E48-C6364491A3FE}" destId="{C17D609A-8A90-4863-AC76-C27019CFE921}" srcOrd="1" destOrd="0" presId="urn:microsoft.com/office/officeart/2005/8/layout/hierarchy1"/>
    <dgm:cxn modelId="{9285369C-34C2-48CC-B32F-E826E56CD573}" type="presParOf" srcId="{C17D609A-8A90-4863-AC76-C27019CFE921}" destId="{96008FA3-9244-436A-87F8-5B5C52A2E841}" srcOrd="0" destOrd="0" presId="urn:microsoft.com/office/officeart/2005/8/layout/hierarchy1"/>
    <dgm:cxn modelId="{79BF03B0-A207-4007-82C5-719F74B3AD65}" type="presParOf" srcId="{96008FA3-9244-436A-87F8-5B5C52A2E841}" destId="{D40855ED-715C-4AE8-B51B-579E5A142BF6}" srcOrd="0" destOrd="0" presId="urn:microsoft.com/office/officeart/2005/8/layout/hierarchy1"/>
    <dgm:cxn modelId="{8B121780-5E98-4999-9C81-150A9D91CEEF}" type="presParOf" srcId="{96008FA3-9244-436A-87F8-5B5C52A2E841}" destId="{8902B7BD-018B-4683-A5CA-F478BC1FB791}" srcOrd="1" destOrd="0" presId="urn:microsoft.com/office/officeart/2005/8/layout/hierarchy1"/>
    <dgm:cxn modelId="{AC857FEB-3D5A-4175-870E-4F4B52C284CF}" type="presParOf" srcId="{C17D609A-8A90-4863-AC76-C27019CFE921}" destId="{979696BB-559B-4C74-8022-60B649B4F588}" srcOrd="1" destOrd="0" presId="urn:microsoft.com/office/officeart/2005/8/layout/hierarchy1"/>
    <dgm:cxn modelId="{E9055B2A-6855-4060-BD58-CA6F70C65EB1}" type="presParOf" srcId="{979696BB-559B-4C74-8022-60B649B4F588}" destId="{F54DDF75-D174-4A1D-BEB6-A346FCE0BC13}" srcOrd="0" destOrd="0" presId="urn:microsoft.com/office/officeart/2005/8/layout/hierarchy1"/>
    <dgm:cxn modelId="{F65CBAE0-C1EC-4AF0-807C-54279F7F07D1}" type="presParOf" srcId="{979696BB-559B-4C74-8022-60B649B4F588}" destId="{DB529610-30A4-4A5F-98F1-18220F5C59A5}" srcOrd="1" destOrd="0" presId="urn:microsoft.com/office/officeart/2005/8/layout/hierarchy1"/>
    <dgm:cxn modelId="{31DE7734-102B-4CE8-BD24-C3FD472F5467}" type="presParOf" srcId="{DB529610-30A4-4A5F-98F1-18220F5C59A5}" destId="{4473B11B-4086-4924-83DF-B1E2AF29CE80}" srcOrd="0" destOrd="0" presId="urn:microsoft.com/office/officeart/2005/8/layout/hierarchy1"/>
    <dgm:cxn modelId="{537AD7D9-F99C-493A-B4DE-CDD746F721CC}" type="presParOf" srcId="{4473B11B-4086-4924-83DF-B1E2AF29CE80}" destId="{2D7E7F84-2F2D-4E26-8C80-EF992E94DDF7}" srcOrd="0" destOrd="0" presId="urn:microsoft.com/office/officeart/2005/8/layout/hierarchy1"/>
    <dgm:cxn modelId="{C93E62B5-E526-41D0-95E4-61FD88F572CA}" type="presParOf" srcId="{4473B11B-4086-4924-83DF-B1E2AF29CE80}" destId="{4BE9C2A7-C7B1-47D2-B2CD-C978CCA61CCB}" srcOrd="1" destOrd="0" presId="urn:microsoft.com/office/officeart/2005/8/layout/hierarchy1"/>
    <dgm:cxn modelId="{E3AD3A41-5FD6-49F3-AC4F-08955DDB7437}" type="presParOf" srcId="{DB529610-30A4-4A5F-98F1-18220F5C59A5}" destId="{B951F469-EEA7-4E22-8E6A-B8126277A9CD}" srcOrd="1" destOrd="0" presId="urn:microsoft.com/office/officeart/2005/8/layout/hierarchy1"/>
    <dgm:cxn modelId="{7AFCF908-D4B0-40FE-951C-312536F09EE8}" type="presParOf" srcId="{979696BB-559B-4C74-8022-60B649B4F588}" destId="{9E33F3DE-A0EA-4A88-8A75-C7B4A2EFE894}" srcOrd="2" destOrd="0" presId="urn:microsoft.com/office/officeart/2005/8/layout/hierarchy1"/>
    <dgm:cxn modelId="{8FD7321D-B9DA-4DA4-86F8-9BD188EDEC7F}" type="presParOf" srcId="{979696BB-559B-4C74-8022-60B649B4F588}" destId="{16029739-A43A-4750-AD2F-294A23E163B1}" srcOrd="3" destOrd="0" presId="urn:microsoft.com/office/officeart/2005/8/layout/hierarchy1"/>
    <dgm:cxn modelId="{0C6D186D-96E1-43EA-94DB-8EAB983D5C7B}" type="presParOf" srcId="{16029739-A43A-4750-AD2F-294A23E163B1}" destId="{F5D3AEC4-3C2C-45B2-88C5-232EAFAD0492}" srcOrd="0" destOrd="0" presId="urn:microsoft.com/office/officeart/2005/8/layout/hierarchy1"/>
    <dgm:cxn modelId="{E73CCB20-019F-4514-94A2-3291210F7B69}" type="presParOf" srcId="{F5D3AEC4-3C2C-45B2-88C5-232EAFAD0492}" destId="{7E6ABCFC-AFC8-42B2-B261-6A592C36DA9C}" srcOrd="0" destOrd="0" presId="urn:microsoft.com/office/officeart/2005/8/layout/hierarchy1"/>
    <dgm:cxn modelId="{55F1D0F5-C6FE-4F4E-88EF-5FD4A0ACA7E2}" type="presParOf" srcId="{F5D3AEC4-3C2C-45B2-88C5-232EAFAD0492}" destId="{B533521E-D2CD-4D16-B83E-99B302F6427F}" srcOrd="1" destOrd="0" presId="urn:microsoft.com/office/officeart/2005/8/layout/hierarchy1"/>
    <dgm:cxn modelId="{9267A946-D889-4B74-8FF9-36E8DD00F3F0}" type="presParOf" srcId="{16029739-A43A-4750-AD2F-294A23E163B1}" destId="{EC4341CE-A0C9-4147-8F77-F2FABD179168}" srcOrd="1" destOrd="0" presId="urn:microsoft.com/office/officeart/2005/8/layout/hierarchy1"/>
    <dgm:cxn modelId="{EA4CB31C-61CA-4F1D-9DD7-F621BDF68725}" type="presParOf" srcId="{7579B497-9DD8-48F6-9E48-C6364491A3FE}" destId="{8ABC79C9-BAFE-4FDF-913A-BFC66E851D61}" srcOrd="2" destOrd="0" presId="urn:microsoft.com/office/officeart/2005/8/layout/hierarchy1"/>
    <dgm:cxn modelId="{E9E8D19F-1213-4048-9B47-AF44AFC3B9E4}" type="presParOf" srcId="{7579B497-9DD8-48F6-9E48-C6364491A3FE}" destId="{9B7B57C9-5658-48BE-ABAB-28BD6BE37D57}" srcOrd="3" destOrd="0" presId="urn:microsoft.com/office/officeart/2005/8/layout/hierarchy1"/>
    <dgm:cxn modelId="{FFAABB94-5045-4237-9E5A-FBE2B3B30CA9}" type="presParOf" srcId="{9B7B57C9-5658-48BE-ABAB-28BD6BE37D57}" destId="{07F401C1-187B-4FBA-9EBF-D1BE65D4C5C4}" srcOrd="0" destOrd="0" presId="urn:microsoft.com/office/officeart/2005/8/layout/hierarchy1"/>
    <dgm:cxn modelId="{9F44EE80-76D5-4677-8248-D2F16C86F6E7}" type="presParOf" srcId="{07F401C1-187B-4FBA-9EBF-D1BE65D4C5C4}" destId="{2BD8F206-065A-4236-9D2A-D7EBF907714C}" srcOrd="0" destOrd="0" presId="urn:microsoft.com/office/officeart/2005/8/layout/hierarchy1"/>
    <dgm:cxn modelId="{A1263DA0-3F45-4B46-8E21-751C7DD0DA2D}" type="presParOf" srcId="{07F401C1-187B-4FBA-9EBF-D1BE65D4C5C4}" destId="{A719FF6B-001A-42C1-A0F9-E9C1DBE4F73B}" srcOrd="1" destOrd="0" presId="urn:microsoft.com/office/officeart/2005/8/layout/hierarchy1"/>
    <dgm:cxn modelId="{6D1BEA8A-4091-4993-BA15-B910ABB25105}" type="presParOf" srcId="{9B7B57C9-5658-48BE-ABAB-28BD6BE37D57}" destId="{FDD53DAE-D374-40CC-9BA1-3E38290929E6}" srcOrd="1" destOrd="0" presId="urn:microsoft.com/office/officeart/2005/8/layout/hierarchy1"/>
    <dgm:cxn modelId="{E2902279-8D3F-4657-AC8B-3214FC9A0941}" type="presParOf" srcId="{FDD53DAE-D374-40CC-9BA1-3E38290929E6}" destId="{ADD210F8-8986-4D7D-802E-7E67642BF94A}" srcOrd="0" destOrd="0" presId="urn:microsoft.com/office/officeart/2005/8/layout/hierarchy1"/>
    <dgm:cxn modelId="{40310142-BDA4-4D63-9CB9-DF1E1DFCC31F}" type="presParOf" srcId="{FDD53DAE-D374-40CC-9BA1-3E38290929E6}" destId="{D6CBD738-CF6C-43D1-90D4-D230803DDF16}" srcOrd="1" destOrd="0" presId="urn:microsoft.com/office/officeart/2005/8/layout/hierarchy1"/>
    <dgm:cxn modelId="{480EDC74-4116-43A8-8E01-4F9CFC95987C}" type="presParOf" srcId="{D6CBD738-CF6C-43D1-90D4-D230803DDF16}" destId="{A391B722-62C6-4338-8415-B0B04EBBA362}" srcOrd="0" destOrd="0" presId="urn:microsoft.com/office/officeart/2005/8/layout/hierarchy1"/>
    <dgm:cxn modelId="{B9A32B40-AD9E-4055-988E-37BB0EA92321}" type="presParOf" srcId="{A391B722-62C6-4338-8415-B0B04EBBA362}" destId="{D69659C5-163B-4923-B110-D0EE60C90910}" srcOrd="0" destOrd="0" presId="urn:microsoft.com/office/officeart/2005/8/layout/hierarchy1"/>
    <dgm:cxn modelId="{FC2246BC-A761-4C13-86B5-0888D7A04700}" type="presParOf" srcId="{A391B722-62C6-4338-8415-B0B04EBBA362}" destId="{7BC471A7-1515-4639-AEB0-D88255287E7E}" srcOrd="1" destOrd="0" presId="urn:microsoft.com/office/officeart/2005/8/layout/hierarchy1"/>
    <dgm:cxn modelId="{244F4E37-7E45-4714-9761-55792D22D1E5}" type="presParOf" srcId="{D6CBD738-CF6C-43D1-90D4-D230803DDF16}" destId="{10D7A73F-6680-476E-A9A8-5F76DE37EC45}"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FCA2AF-B1FC-4C8B-878F-57721C939288}">
      <dsp:nvSpPr>
        <dsp:cNvPr id="0" name=""/>
        <dsp:cNvSpPr/>
      </dsp:nvSpPr>
      <dsp:spPr>
        <a:xfrm>
          <a:off x="2673786" y="0"/>
          <a:ext cx="5039299" cy="451089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78232" numCol="1" spcCol="1270" anchor="ctr" anchorCtr="0">
          <a:noAutofit/>
        </a:bodyPr>
        <a:lstStyle/>
        <a:p>
          <a:pPr marL="0" lvl="0" indent="0" algn="ctr" defTabSz="488950">
            <a:lnSpc>
              <a:spcPct val="90000"/>
            </a:lnSpc>
            <a:spcBef>
              <a:spcPct val="0"/>
            </a:spcBef>
            <a:spcAft>
              <a:spcPct val="35000"/>
            </a:spcAft>
            <a:buNone/>
          </a:pPr>
          <a:r>
            <a:rPr lang="en-IN" sz="1100" b="1" kern="1200" dirty="0"/>
            <a:t>Terms and conditions, privacy and security of the web portal</a:t>
          </a:r>
        </a:p>
      </dsp:txBody>
      <dsp:txXfrm>
        <a:off x="4488942" y="225544"/>
        <a:ext cx="1408988" cy="676633"/>
      </dsp:txXfrm>
    </dsp:sp>
    <dsp:sp modelId="{EB4C4E4E-DB08-4E7D-B7D1-C18BF170035A}">
      <dsp:nvSpPr>
        <dsp:cNvPr id="0" name=""/>
        <dsp:cNvSpPr/>
      </dsp:nvSpPr>
      <dsp:spPr>
        <a:xfrm>
          <a:off x="3389079" y="902178"/>
          <a:ext cx="3608714" cy="3608714"/>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78232" numCol="1" spcCol="1270" anchor="ctr" anchorCtr="0">
          <a:noAutofit/>
        </a:bodyPr>
        <a:lstStyle/>
        <a:p>
          <a:pPr marL="0" lvl="0" indent="0" algn="ctr" defTabSz="466725">
            <a:lnSpc>
              <a:spcPct val="90000"/>
            </a:lnSpc>
            <a:spcBef>
              <a:spcPct val="0"/>
            </a:spcBef>
            <a:spcAft>
              <a:spcPct val="35000"/>
            </a:spcAft>
            <a:buNone/>
          </a:pPr>
          <a:r>
            <a:rPr lang="en-IN" sz="1050" b="1" kern="1200" dirty="0"/>
            <a:t>Help/ feedback mechanism of the portal</a:t>
          </a:r>
        </a:p>
      </dsp:txBody>
      <dsp:txXfrm>
        <a:off x="4562813" y="1118701"/>
        <a:ext cx="1261245" cy="649568"/>
      </dsp:txXfrm>
    </dsp:sp>
    <dsp:sp modelId="{8470262D-1D3B-4152-92FC-2FE0B8542211}">
      <dsp:nvSpPr>
        <dsp:cNvPr id="0" name=""/>
        <dsp:cNvSpPr/>
      </dsp:nvSpPr>
      <dsp:spPr>
        <a:xfrm>
          <a:off x="3840168" y="1804357"/>
          <a:ext cx="2706535" cy="2706535"/>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r>
            <a:rPr lang="en-IN" sz="1200" b="1" kern="1200" dirty="0"/>
            <a:t>GUI, Frontend and Client side Application</a:t>
          </a:r>
        </a:p>
      </dsp:txBody>
      <dsp:txXfrm>
        <a:off x="4562813" y="2007347"/>
        <a:ext cx="1261245" cy="608970"/>
      </dsp:txXfrm>
    </dsp:sp>
    <dsp:sp modelId="{61875760-F283-423C-AF2C-897C2B1BD6D2}">
      <dsp:nvSpPr>
        <dsp:cNvPr id="0" name=""/>
        <dsp:cNvSpPr/>
      </dsp:nvSpPr>
      <dsp:spPr>
        <a:xfrm>
          <a:off x="4291257" y="2706535"/>
          <a:ext cx="1804357" cy="1804357"/>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IN" sz="1600" b="1" kern="1200" dirty="0"/>
            <a:t>Backend and ML classifier algorithm</a:t>
          </a:r>
        </a:p>
      </dsp:txBody>
      <dsp:txXfrm>
        <a:off x="4555499" y="3157625"/>
        <a:ext cx="1275873" cy="90217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901C9F3-4E18-4D2A-91F4-C058A956820A}">
      <dsp:nvSpPr>
        <dsp:cNvPr id="0" name=""/>
        <dsp:cNvSpPr/>
      </dsp:nvSpPr>
      <dsp:spPr>
        <a:xfrm>
          <a:off x="3062672" y="762189"/>
          <a:ext cx="588423" cy="91440"/>
        </a:xfrm>
        <a:custGeom>
          <a:avLst/>
          <a:gdLst/>
          <a:ahLst/>
          <a:cxnLst/>
          <a:rect l="0" t="0" r="0" b="0"/>
          <a:pathLst>
            <a:path>
              <a:moveTo>
                <a:pt x="0" y="45720"/>
              </a:moveTo>
              <a:lnTo>
                <a:pt x="588423" y="45720"/>
              </a:lnTo>
            </a:path>
          </a:pathLst>
        </a:custGeom>
        <a:noFill/>
        <a:ln w="6350" cap="flat" cmpd="sng" algn="ctr">
          <a:solidFill>
            <a:schemeClr val="accent2">
              <a:hueOff val="0"/>
              <a:satOff val="0"/>
              <a:lumOff val="0"/>
              <a:alphaOff val="0"/>
            </a:schemeClr>
          </a:solidFill>
          <a:prstDash val="solid"/>
          <a:tailEnd type="arrow"/>
        </a:ln>
        <a:effectLst/>
        <a:scene3d>
          <a:camera prst="orthographicFront">
            <a:rot lat="0" lon="0" rev="0"/>
          </a:camera>
          <a:lightRig rig="contrasting" dir="t">
            <a:rot lat="0" lon="0" rev="1200000"/>
          </a:lightRig>
        </a:scene3d>
        <a:sp3d z="-110000"/>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3341408" y="804814"/>
        <a:ext cx="30951" cy="6190"/>
      </dsp:txXfrm>
    </dsp:sp>
    <dsp:sp modelId="{48B26052-FEB5-484F-8301-5F8A13281979}">
      <dsp:nvSpPr>
        <dsp:cNvPr id="0" name=""/>
        <dsp:cNvSpPr/>
      </dsp:nvSpPr>
      <dsp:spPr>
        <a:xfrm>
          <a:off x="373064" y="486"/>
          <a:ext cx="2691407" cy="1614844"/>
        </a:xfrm>
        <a:prstGeom prst="rect">
          <a:avLst/>
        </a:prstGeom>
        <a:solidFill>
          <a:schemeClr val="accent2">
            <a:hueOff val="0"/>
            <a:satOff val="0"/>
            <a:lumOff val="0"/>
            <a:alphaOff val="0"/>
          </a:schemeClr>
        </a:solidFill>
        <a:ln>
          <a:noFill/>
        </a:ln>
        <a:effectLst>
          <a:outerShdw blurRad="38100" dist="12700" dir="5400000" algn="ctr" rotWithShape="0">
            <a:srgbClr val="000000">
              <a:alpha val="63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20904" tIns="120904" rIns="120904" bIns="120904" numCol="1" spcCol="1270" anchor="ctr" anchorCtr="0">
          <a:noAutofit/>
        </a:bodyPr>
        <a:lstStyle/>
        <a:p>
          <a:pPr marL="0" lvl="0" indent="0" algn="ctr" defTabSz="755650">
            <a:lnSpc>
              <a:spcPct val="90000"/>
            </a:lnSpc>
            <a:spcBef>
              <a:spcPct val="0"/>
            </a:spcBef>
            <a:spcAft>
              <a:spcPct val="35000"/>
            </a:spcAft>
            <a:buNone/>
          </a:pPr>
          <a:r>
            <a:rPr lang="en-IN" sz="1700" kern="1200" dirty="0"/>
            <a:t>Completion of analysis and requirement understanding.</a:t>
          </a:r>
        </a:p>
      </dsp:txBody>
      <dsp:txXfrm>
        <a:off x="373064" y="486"/>
        <a:ext cx="2691407" cy="1614844"/>
      </dsp:txXfrm>
    </dsp:sp>
    <dsp:sp modelId="{7C2BC80D-FE25-49D3-92FC-B236D8E00C06}">
      <dsp:nvSpPr>
        <dsp:cNvPr id="0" name=""/>
        <dsp:cNvSpPr/>
      </dsp:nvSpPr>
      <dsp:spPr>
        <a:xfrm>
          <a:off x="6373103" y="762189"/>
          <a:ext cx="588423" cy="91440"/>
        </a:xfrm>
        <a:custGeom>
          <a:avLst/>
          <a:gdLst/>
          <a:ahLst/>
          <a:cxnLst/>
          <a:rect l="0" t="0" r="0" b="0"/>
          <a:pathLst>
            <a:path>
              <a:moveTo>
                <a:pt x="0" y="45720"/>
              </a:moveTo>
              <a:lnTo>
                <a:pt x="588423" y="45720"/>
              </a:lnTo>
            </a:path>
          </a:pathLst>
        </a:custGeom>
        <a:noFill/>
        <a:ln w="6350" cap="flat" cmpd="sng" algn="ctr">
          <a:solidFill>
            <a:schemeClr val="accent3">
              <a:hueOff val="0"/>
              <a:satOff val="0"/>
              <a:lumOff val="0"/>
              <a:alphaOff val="0"/>
            </a:schemeClr>
          </a:solidFill>
          <a:prstDash val="solid"/>
          <a:tailEnd type="arrow"/>
        </a:ln>
        <a:effectLst/>
        <a:scene3d>
          <a:camera prst="orthographicFront">
            <a:rot lat="0" lon="0" rev="0"/>
          </a:camera>
          <a:lightRig rig="contrasting" dir="t">
            <a:rot lat="0" lon="0" rev="1200000"/>
          </a:lightRig>
        </a:scene3d>
        <a:sp3d z="-110000"/>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6651840" y="804814"/>
        <a:ext cx="30951" cy="6190"/>
      </dsp:txXfrm>
    </dsp:sp>
    <dsp:sp modelId="{958A84E5-0559-4810-8B32-83C6DB7473A6}">
      <dsp:nvSpPr>
        <dsp:cNvPr id="0" name=""/>
        <dsp:cNvSpPr/>
      </dsp:nvSpPr>
      <dsp:spPr>
        <a:xfrm>
          <a:off x="3683496" y="486"/>
          <a:ext cx="2691407" cy="1614844"/>
        </a:xfrm>
        <a:prstGeom prst="rect">
          <a:avLst/>
        </a:prstGeom>
        <a:solidFill>
          <a:schemeClr val="accent3">
            <a:hueOff val="0"/>
            <a:satOff val="0"/>
            <a:lumOff val="0"/>
            <a:alphaOff val="0"/>
          </a:schemeClr>
        </a:solidFill>
        <a:ln>
          <a:noFill/>
        </a:ln>
        <a:effectLst>
          <a:outerShdw blurRad="38100" dist="12700" dir="5400000" algn="ctr" rotWithShape="0">
            <a:srgbClr val="000000">
              <a:alpha val="63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20904" tIns="120904" rIns="120904" bIns="120904" numCol="1" spcCol="1270" anchor="ctr" anchorCtr="0">
          <a:noAutofit/>
        </a:bodyPr>
        <a:lstStyle/>
        <a:p>
          <a:pPr marL="0" lvl="0" indent="0" algn="ctr" defTabSz="755650">
            <a:lnSpc>
              <a:spcPct val="90000"/>
            </a:lnSpc>
            <a:spcBef>
              <a:spcPct val="0"/>
            </a:spcBef>
            <a:spcAft>
              <a:spcPct val="35000"/>
            </a:spcAft>
            <a:buNone/>
          </a:pPr>
          <a:r>
            <a:rPr lang="en-IN" sz="1700" kern="1200" dirty="0"/>
            <a:t>Analysing requirements and requirement specification designing and risk analysis.</a:t>
          </a:r>
        </a:p>
      </dsp:txBody>
      <dsp:txXfrm>
        <a:off x="3683496" y="486"/>
        <a:ext cx="2691407" cy="1614844"/>
      </dsp:txXfrm>
    </dsp:sp>
    <dsp:sp modelId="{644ACDDA-5D14-487D-9564-8C0EB5A0017B}">
      <dsp:nvSpPr>
        <dsp:cNvPr id="0" name=""/>
        <dsp:cNvSpPr/>
      </dsp:nvSpPr>
      <dsp:spPr>
        <a:xfrm>
          <a:off x="1718768" y="1613531"/>
          <a:ext cx="6620863" cy="588423"/>
        </a:xfrm>
        <a:custGeom>
          <a:avLst/>
          <a:gdLst/>
          <a:ahLst/>
          <a:cxnLst/>
          <a:rect l="0" t="0" r="0" b="0"/>
          <a:pathLst>
            <a:path>
              <a:moveTo>
                <a:pt x="6620863" y="0"/>
              </a:moveTo>
              <a:lnTo>
                <a:pt x="6620863" y="311311"/>
              </a:lnTo>
              <a:lnTo>
                <a:pt x="0" y="311311"/>
              </a:lnTo>
              <a:lnTo>
                <a:pt x="0" y="588423"/>
              </a:lnTo>
            </a:path>
          </a:pathLst>
        </a:custGeom>
        <a:noFill/>
        <a:ln w="6350" cap="flat" cmpd="sng" algn="ctr">
          <a:solidFill>
            <a:schemeClr val="dk1"/>
          </a:solidFill>
          <a:prstDash val="solid"/>
          <a:tailEnd type="arrow"/>
        </a:ln>
        <a:effectLst/>
        <a:scene3d>
          <a:camera prst="orthographicFront">
            <a:rot lat="0" lon="0" rev="0"/>
          </a:camera>
          <a:lightRig rig="contrasting" dir="t">
            <a:rot lat="0" lon="0" rev="1200000"/>
          </a:lightRig>
        </a:scene3d>
        <a:sp3d z="-110000"/>
      </dsp:spPr>
      <dsp:style>
        <a:lnRef idx="1">
          <a:schemeClr val="dk1"/>
        </a:lnRef>
        <a:fillRef idx="0">
          <a:schemeClr val="dk1"/>
        </a:fillRef>
        <a:effectRef idx="0">
          <a:schemeClr val="dk1"/>
        </a:effectRef>
        <a:fontRef idx="minor">
          <a:schemeClr val="tx1"/>
        </a:fontRef>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4862956" y="1904648"/>
        <a:ext cx="332486" cy="6190"/>
      </dsp:txXfrm>
    </dsp:sp>
    <dsp:sp modelId="{E198CDF8-4E9E-47F7-BE94-4E0F26DA8F75}">
      <dsp:nvSpPr>
        <dsp:cNvPr id="0" name=""/>
        <dsp:cNvSpPr/>
      </dsp:nvSpPr>
      <dsp:spPr>
        <a:xfrm>
          <a:off x="6993927" y="486"/>
          <a:ext cx="2691407" cy="1614844"/>
        </a:xfrm>
        <a:prstGeom prst="rect">
          <a:avLst/>
        </a:prstGeom>
        <a:solidFill>
          <a:schemeClr val="accent4">
            <a:hueOff val="0"/>
            <a:satOff val="0"/>
            <a:lumOff val="0"/>
            <a:alphaOff val="0"/>
          </a:schemeClr>
        </a:solidFill>
        <a:ln>
          <a:noFill/>
        </a:ln>
        <a:effectLst>
          <a:outerShdw blurRad="38100" dist="12700" dir="5400000" algn="ctr" rotWithShape="0">
            <a:srgbClr val="000000">
              <a:alpha val="63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20904" tIns="120904" rIns="120904" bIns="120904" numCol="1" spcCol="1270" anchor="ctr" anchorCtr="0">
          <a:noAutofit/>
        </a:bodyPr>
        <a:lstStyle/>
        <a:p>
          <a:pPr marL="0" lvl="0" indent="0" algn="ctr" defTabSz="755650">
            <a:lnSpc>
              <a:spcPct val="90000"/>
            </a:lnSpc>
            <a:spcBef>
              <a:spcPct val="0"/>
            </a:spcBef>
            <a:spcAft>
              <a:spcPct val="35000"/>
            </a:spcAft>
            <a:buNone/>
          </a:pPr>
          <a:r>
            <a:rPr lang="en-IN" sz="1700" kern="1200" dirty="0">
              <a:solidFill>
                <a:schemeClr val="tx1"/>
              </a:solidFill>
            </a:rPr>
            <a:t>Coding and implementation design and GUI and backend.</a:t>
          </a:r>
        </a:p>
      </dsp:txBody>
      <dsp:txXfrm>
        <a:off x="6993927" y="486"/>
        <a:ext cx="2691407" cy="1614844"/>
      </dsp:txXfrm>
    </dsp:sp>
    <dsp:sp modelId="{C892E5AF-9099-4FDF-B89A-99B088254C5C}">
      <dsp:nvSpPr>
        <dsp:cNvPr id="0" name=""/>
        <dsp:cNvSpPr/>
      </dsp:nvSpPr>
      <dsp:spPr>
        <a:xfrm>
          <a:off x="3062672" y="2996057"/>
          <a:ext cx="588423" cy="91440"/>
        </a:xfrm>
        <a:custGeom>
          <a:avLst/>
          <a:gdLst/>
          <a:ahLst/>
          <a:cxnLst/>
          <a:rect l="0" t="0" r="0" b="0"/>
          <a:pathLst>
            <a:path>
              <a:moveTo>
                <a:pt x="0" y="45720"/>
              </a:moveTo>
              <a:lnTo>
                <a:pt x="588423" y="45720"/>
              </a:lnTo>
            </a:path>
          </a:pathLst>
        </a:custGeom>
        <a:noFill/>
        <a:ln w="6350" cap="flat" cmpd="sng" algn="ctr">
          <a:solidFill>
            <a:schemeClr val="dk1"/>
          </a:solidFill>
          <a:prstDash val="solid"/>
          <a:tailEnd type="arrow"/>
        </a:ln>
        <a:effectLst/>
        <a:scene3d>
          <a:camera prst="orthographicFront">
            <a:rot lat="0" lon="0" rev="0"/>
          </a:camera>
          <a:lightRig rig="contrasting" dir="t">
            <a:rot lat="0" lon="0" rev="1200000"/>
          </a:lightRig>
        </a:scene3d>
        <a:sp3d z="-110000"/>
      </dsp:spPr>
      <dsp:style>
        <a:lnRef idx="1">
          <a:schemeClr val="dk1"/>
        </a:lnRef>
        <a:fillRef idx="0">
          <a:schemeClr val="dk1"/>
        </a:fillRef>
        <a:effectRef idx="0">
          <a:schemeClr val="dk1"/>
        </a:effectRef>
        <a:fontRef idx="minor">
          <a:schemeClr val="tx1"/>
        </a:fontRef>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3341408" y="3038682"/>
        <a:ext cx="30951" cy="6190"/>
      </dsp:txXfrm>
    </dsp:sp>
    <dsp:sp modelId="{2990B37C-BB75-442A-A513-B6D69D484E16}">
      <dsp:nvSpPr>
        <dsp:cNvPr id="0" name=""/>
        <dsp:cNvSpPr/>
      </dsp:nvSpPr>
      <dsp:spPr>
        <a:xfrm>
          <a:off x="373064" y="2234355"/>
          <a:ext cx="2691407" cy="1614844"/>
        </a:xfrm>
        <a:prstGeom prst="rect">
          <a:avLst/>
        </a:prstGeom>
        <a:solidFill>
          <a:schemeClr val="accent5">
            <a:hueOff val="0"/>
            <a:satOff val="0"/>
            <a:lumOff val="0"/>
            <a:alphaOff val="0"/>
          </a:schemeClr>
        </a:solidFill>
        <a:ln>
          <a:noFill/>
        </a:ln>
        <a:effectLst>
          <a:outerShdw blurRad="38100" dist="12700" dir="5400000" algn="ctr" rotWithShape="0">
            <a:srgbClr val="000000">
              <a:alpha val="63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20904" tIns="120904" rIns="120904" bIns="120904" numCol="1" spcCol="1270" anchor="ctr" anchorCtr="0">
          <a:noAutofit/>
        </a:bodyPr>
        <a:lstStyle/>
        <a:p>
          <a:pPr marL="0" lvl="0" indent="0" algn="ctr" defTabSz="755650">
            <a:lnSpc>
              <a:spcPct val="90000"/>
            </a:lnSpc>
            <a:spcBef>
              <a:spcPct val="0"/>
            </a:spcBef>
            <a:spcAft>
              <a:spcPct val="35000"/>
            </a:spcAft>
            <a:buNone/>
          </a:pPr>
          <a:r>
            <a:rPr lang="en-IN" sz="1700" kern="1200" dirty="0">
              <a:solidFill>
                <a:schemeClr val="tx1"/>
              </a:solidFill>
            </a:rPr>
            <a:t>Embedding ML algorithm and testing/ reviewing.</a:t>
          </a:r>
        </a:p>
      </dsp:txBody>
      <dsp:txXfrm>
        <a:off x="373064" y="2234355"/>
        <a:ext cx="2691407" cy="1614844"/>
      </dsp:txXfrm>
    </dsp:sp>
    <dsp:sp modelId="{7EE2BC0F-F59F-4C56-8263-9A66DE601B08}">
      <dsp:nvSpPr>
        <dsp:cNvPr id="0" name=""/>
        <dsp:cNvSpPr/>
      </dsp:nvSpPr>
      <dsp:spPr>
        <a:xfrm>
          <a:off x="6373103" y="2996057"/>
          <a:ext cx="588423" cy="91440"/>
        </a:xfrm>
        <a:custGeom>
          <a:avLst/>
          <a:gdLst/>
          <a:ahLst/>
          <a:cxnLst/>
          <a:rect l="0" t="0" r="0" b="0"/>
          <a:pathLst>
            <a:path>
              <a:moveTo>
                <a:pt x="0" y="45720"/>
              </a:moveTo>
              <a:lnTo>
                <a:pt x="588423" y="45720"/>
              </a:lnTo>
            </a:path>
          </a:pathLst>
        </a:custGeom>
        <a:noFill/>
        <a:ln w="6350" cap="flat" cmpd="sng" algn="ctr">
          <a:solidFill>
            <a:schemeClr val="dk1"/>
          </a:solidFill>
          <a:prstDash val="solid"/>
          <a:tailEnd type="arrow"/>
        </a:ln>
        <a:effectLst/>
        <a:scene3d>
          <a:camera prst="orthographicFront">
            <a:rot lat="0" lon="0" rev="0"/>
          </a:camera>
          <a:lightRig rig="contrasting" dir="t">
            <a:rot lat="0" lon="0" rev="1200000"/>
          </a:lightRig>
        </a:scene3d>
        <a:sp3d z="-110000"/>
      </dsp:spPr>
      <dsp:style>
        <a:lnRef idx="1">
          <a:schemeClr val="dk1"/>
        </a:lnRef>
        <a:fillRef idx="0">
          <a:schemeClr val="dk1"/>
        </a:fillRef>
        <a:effectRef idx="0">
          <a:schemeClr val="dk1"/>
        </a:effectRef>
        <a:fontRef idx="minor">
          <a:schemeClr val="tx1"/>
        </a:fontRef>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6651840" y="3038682"/>
        <a:ext cx="30951" cy="6190"/>
      </dsp:txXfrm>
    </dsp:sp>
    <dsp:sp modelId="{A1B4BF48-F560-4C69-80EB-477FBA951158}">
      <dsp:nvSpPr>
        <dsp:cNvPr id="0" name=""/>
        <dsp:cNvSpPr/>
      </dsp:nvSpPr>
      <dsp:spPr>
        <a:xfrm>
          <a:off x="3683496" y="2234355"/>
          <a:ext cx="2691407" cy="1614844"/>
        </a:xfrm>
        <a:prstGeom prst="rect">
          <a:avLst/>
        </a:prstGeom>
        <a:solidFill>
          <a:schemeClr val="accent6">
            <a:hueOff val="0"/>
            <a:satOff val="0"/>
            <a:lumOff val="0"/>
            <a:alphaOff val="0"/>
          </a:schemeClr>
        </a:solidFill>
        <a:ln>
          <a:noFill/>
        </a:ln>
        <a:effectLst>
          <a:outerShdw blurRad="38100" dist="12700" dir="5400000" algn="ctr" rotWithShape="0">
            <a:srgbClr val="000000">
              <a:alpha val="63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20904" tIns="120904" rIns="120904" bIns="120904" numCol="1" spcCol="1270" anchor="ctr" anchorCtr="0">
          <a:noAutofit/>
        </a:bodyPr>
        <a:lstStyle/>
        <a:p>
          <a:pPr marL="0" lvl="0" indent="0" algn="ctr" defTabSz="755650">
            <a:lnSpc>
              <a:spcPct val="90000"/>
            </a:lnSpc>
            <a:spcBef>
              <a:spcPct val="0"/>
            </a:spcBef>
            <a:spcAft>
              <a:spcPct val="35000"/>
            </a:spcAft>
            <a:buNone/>
          </a:pPr>
          <a:r>
            <a:rPr lang="en-IN" sz="1700" kern="1200" dirty="0">
              <a:solidFill>
                <a:schemeClr val="tx1"/>
              </a:solidFill>
            </a:rPr>
            <a:t>Legal matters and terms and conditions defined.</a:t>
          </a:r>
        </a:p>
      </dsp:txBody>
      <dsp:txXfrm>
        <a:off x="3683496" y="2234355"/>
        <a:ext cx="2691407" cy="1614844"/>
      </dsp:txXfrm>
    </dsp:sp>
    <dsp:sp modelId="{D21590EF-3579-4217-8A94-DD6F70F0234B}">
      <dsp:nvSpPr>
        <dsp:cNvPr id="0" name=""/>
        <dsp:cNvSpPr/>
      </dsp:nvSpPr>
      <dsp:spPr>
        <a:xfrm>
          <a:off x="6993927" y="2234355"/>
          <a:ext cx="2691407" cy="1614844"/>
        </a:xfrm>
        <a:prstGeom prst="rect">
          <a:avLst/>
        </a:prstGeom>
        <a:solidFill>
          <a:schemeClr val="accent2">
            <a:hueOff val="0"/>
            <a:satOff val="0"/>
            <a:lumOff val="0"/>
            <a:alphaOff val="0"/>
          </a:schemeClr>
        </a:solidFill>
        <a:ln>
          <a:noFill/>
        </a:ln>
        <a:effectLst>
          <a:outerShdw blurRad="38100" dist="12700" dir="5400000" algn="ctr" rotWithShape="0">
            <a:srgbClr val="000000">
              <a:alpha val="63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20904" tIns="120904" rIns="120904" bIns="120904" numCol="1" spcCol="1270" anchor="ctr" anchorCtr="0">
          <a:noAutofit/>
        </a:bodyPr>
        <a:lstStyle/>
        <a:p>
          <a:pPr marL="0" lvl="0" indent="0" algn="ctr" defTabSz="755650">
            <a:lnSpc>
              <a:spcPct val="90000"/>
            </a:lnSpc>
            <a:spcBef>
              <a:spcPct val="0"/>
            </a:spcBef>
            <a:spcAft>
              <a:spcPct val="35000"/>
            </a:spcAft>
            <a:buNone/>
          </a:pPr>
          <a:r>
            <a:rPr lang="en-IN" sz="1700" kern="1200" dirty="0"/>
            <a:t>Build a Help and feedback system and </a:t>
          </a:r>
          <a:r>
            <a:rPr lang="en-IN" sz="1700" kern="1200" dirty="0" err="1"/>
            <a:t>maintainence</a:t>
          </a:r>
          <a:endParaRPr lang="en-IN" sz="1700" kern="1200" dirty="0"/>
        </a:p>
      </dsp:txBody>
      <dsp:txXfrm>
        <a:off x="6993927" y="2234355"/>
        <a:ext cx="2691407" cy="161484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D210F8-8986-4D7D-802E-7E67642BF94A}">
      <dsp:nvSpPr>
        <dsp:cNvPr id="0" name=""/>
        <dsp:cNvSpPr/>
      </dsp:nvSpPr>
      <dsp:spPr>
        <a:xfrm>
          <a:off x="7691175" y="3284798"/>
          <a:ext cx="91440" cy="611732"/>
        </a:xfrm>
        <a:custGeom>
          <a:avLst/>
          <a:gdLst/>
          <a:ahLst/>
          <a:cxnLst/>
          <a:rect l="0" t="0" r="0" b="0"/>
          <a:pathLst>
            <a:path>
              <a:moveTo>
                <a:pt x="45720" y="0"/>
              </a:moveTo>
              <a:lnTo>
                <a:pt x="45720" y="611732"/>
              </a:lnTo>
            </a:path>
          </a:pathLst>
        </a:custGeom>
        <a:noFill/>
        <a:ln w="127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ABC79C9-BAFE-4FDF-913A-BFC66E851D61}">
      <dsp:nvSpPr>
        <dsp:cNvPr id="0" name=""/>
        <dsp:cNvSpPr/>
      </dsp:nvSpPr>
      <dsp:spPr>
        <a:xfrm>
          <a:off x="5808798" y="1337420"/>
          <a:ext cx="1928097" cy="611732"/>
        </a:xfrm>
        <a:custGeom>
          <a:avLst/>
          <a:gdLst/>
          <a:ahLst/>
          <a:cxnLst/>
          <a:rect l="0" t="0" r="0" b="0"/>
          <a:pathLst>
            <a:path>
              <a:moveTo>
                <a:pt x="0" y="0"/>
              </a:moveTo>
              <a:lnTo>
                <a:pt x="0" y="416878"/>
              </a:lnTo>
              <a:lnTo>
                <a:pt x="1928097" y="416878"/>
              </a:lnTo>
              <a:lnTo>
                <a:pt x="1928097" y="611732"/>
              </a:lnTo>
            </a:path>
          </a:pathLst>
        </a:cu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E33F3DE-A0EA-4A88-8A75-C7B4A2EFE894}">
      <dsp:nvSpPr>
        <dsp:cNvPr id="0" name=""/>
        <dsp:cNvSpPr/>
      </dsp:nvSpPr>
      <dsp:spPr>
        <a:xfrm>
          <a:off x="3880700" y="3284798"/>
          <a:ext cx="1285398" cy="611732"/>
        </a:xfrm>
        <a:custGeom>
          <a:avLst/>
          <a:gdLst/>
          <a:ahLst/>
          <a:cxnLst/>
          <a:rect l="0" t="0" r="0" b="0"/>
          <a:pathLst>
            <a:path>
              <a:moveTo>
                <a:pt x="0" y="0"/>
              </a:moveTo>
              <a:lnTo>
                <a:pt x="0" y="416878"/>
              </a:lnTo>
              <a:lnTo>
                <a:pt x="1285398" y="416878"/>
              </a:lnTo>
              <a:lnTo>
                <a:pt x="1285398" y="611732"/>
              </a:lnTo>
            </a:path>
          </a:pathLst>
        </a:custGeom>
        <a:noFill/>
        <a:ln w="127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54DDF75-D174-4A1D-BEB6-A346FCE0BC13}">
      <dsp:nvSpPr>
        <dsp:cNvPr id="0" name=""/>
        <dsp:cNvSpPr/>
      </dsp:nvSpPr>
      <dsp:spPr>
        <a:xfrm>
          <a:off x="2595302" y="3284798"/>
          <a:ext cx="1285398" cy="611732"/>
        </a:xfrm>
        <a:custGeom>
          <a:avLst/>
          <a:gdLst/>
          <a:ahLst/>
          <a:cxnLst/>
          <a:rect l="0" t="0" r="0" b="0"/>
          <a:pathLst>
            <a:path>
              <a:moveTo>
                <a:pt x="1285398" y="0"/>
              </a:moveTo>
              <a:lnTo>
                <a:pt x="1285398" y="416878"/>
              </a:lnTo>
              <a:lnTo>
                <a:pt x="0" y="416878"/>
              </a:lnTo>
              <a:lnTo>
                <a:pt x="0" y="611732"/>
              </a:lnTo>
            </a:path>
          </a:pathLst>
        </a:custGeom>
        <a:noFill/>
        <a:ln w="127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FB3AD51-52F1-4A50-B62F-96A25D64D13F}">
      <dsp:nvSpPr>
        <dsp:cNvPr id="0" name=""/>
        <dsp:cNvSpPr/>
      </dsp:nvSpPr>
      <dsp:spPr>
        <a:xfrm>
          <a:off x="3880700" y="1337420"/>
          <a:ext cx="1928097" cy="611732"/>
        </a:xfrm>
        <a:custGeom>
          <a:avLst/>
          <a:gdLst/>
          <a:ahLst/>
          <a:cxnLst/>
          <a:rect l="0" t="0" r="0" b="0"/>
          <a:pathLst>
            <a:path>
              <a:moveTo>
                <a:pt x="1928097" y="0"/>
              </a:moveTo>
              <a:lnTo>
                <a:pt x="1928097" y="416878"/>
              </a:lnTo>
              <a:lnTo>
                <a:pt x="0" y="416878"/>
              </a:lnTo>
              <a:lnTo>
                <a:pt x="0" y="611732"/>
              </a:lnTo>
            </a:path>
          </a:pathLst>
        </a:cu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1AA3495-A0AA-4256-BB55-F1686E2B8DDE}">
      <dsp:nvSpPr>
        <dsp:cNvPr id="0" name=""/>
        <dsp:cNvSpPr/>
      </dsp:nvSpPr>
      <dsp:spPr>
        <a:xfrm>
          <a:off x="4757108" y="1774"/>
          <a:ext cx="2103379" cy="133564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9410F05-10BA-4AD8-846D-DE4567698246}">
      <dsp:nvSpPr>
        <dsp:cNvPr id="0" name=""/>
        <dsp:cNvSpPr/>
      </dsp:nvSpPr>
      <dsp:spPr>
        <a:xfrm>
          <a:off x="4990817" y="223797"/>
          <a:ext cx="2103379" cy="133564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IN" sz="1600" kern="1200" dirty="0"/>
            <a:t>Coding and building prototype</a:t>
          </a:r>
        </a:p>
      </dsp:txBody>
      <dsp:txXfrm>
        <a:off x="5029937" y="262917"/>
        <a:ext cx="2025139" cy="1257405"/>
      </dsp:txXfrm>
    </dsp:sp>
    <dsp:sp modelId="{D40855ED-715C-4AE8-B51B-579E5A142BF6}">
      <dsp:nvSpPr>
        <dsp:cNvPr id="0" name=""/>
        <dsp:cNvSpPr/>
      </dsp:nvSpPr>
      <dsp:spPr>
        <a:xfrm>
          <a:off x="2829011" y="1949152"/>
          <a:ext cx="2103379" cy="133564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902B7BD-018B-4683-A5CA-F478BC1FB791}">
      <dsp:nvSpPr>
        <dsp:cNvPr id="0" name=""/>
        <dsp:cNvSpPr/>
      </dsp:nvSpPr>
      <dsp:spPr>
        <a:xfrm>
          <a:off x="3062720" y="2171176"/>
          <a:ext cx="2103379" cy="133564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IN" sz="1600" kern="1200" dirty="0"/>
            <a:t>Implementation of frontend and backend after UML requirement designing.</a:t>
          </a:r>
        </a:p>
      </dsp:txBody>
      <dsp:txXfrm>
        <a:off x="3101840" y="2210296"/>
        <a:ext cx="2025139" cy="1257405"/>
      </dsp:txXfrm>
    </dsp:sp>
    <dsp:sp modelId="{2D7E7F84-2F2D-4E26-8C80-EF992E94DDF7}">
      <dsp:nvSpPr>
        <dsp:cNvPr id="0" name=""/>
        <dsp:cNvSpPr/>
      </dsp:nvSpPr>
      <dsp:spPr>
        <a:xfrm>
          <a:off x="1543612" y="3896531"/>
          <a:ext cx="2103379" cy="133564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BE9C2A7-C7B1-47D2-B2CD-C978CCA61CCB}">
      <dsp:nvSpPr>
        <dsp:cNvPr id="0" name=""/>
        <dsp:cNvSpPr/>
      </dsp:nvSpPr>
      <dsp:spPr>
        <a:xfrm>
          <a:off x="1777321" y="4118554"/>
          <a:ext cx="2103379" cy="133564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IN" sz="1600" kern="1200" dirty="0"/>
            <a:t>Collect non- functional and functional requirements</a:t>
          </a:r>
        </a:p>
      </dsp:txBody>
      <dsp:txXfrm>
        <a:off x="1816441" y="4157674"/>
        <a:ext cx="2025139" cy="1257405"/>
      </dsp:txXfrm>
    </dsp:sp>
    <dsp:sp modelId="{7E6ABCFC-AFC8-42B2-B261-6A592C36DA9C}">
      <dsp:nvSpPr>
        <dsp:cNvPr id="0" name=""/>
        <dsp:cNvSpPr/>
      </dsp:nvSpPr>
      <dsp:spPr>
        <a:xfrm>
          <a:off x="4114409" y="3896531"/>
          <a:ext cx="2103379" cy="133564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533521E-D2CD-4D16-B83E-99B302F6427F}">
      <dsp:nvSpPr>
        <dsp:cNvPr id="0" name=""/>
        <dsp:cNvSpPr/>
      </dsp:nvSpPr>
      <dsp:spPr>
        <a:xfrm>
          <a:off x="4348118" y="4118554"/>
          <a:ext cx="2103379" cy="133564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IN" sz="1600" kern="1200" dirty="0"/>
            <a:t>Elicitation of all the requirements</a:t>
          </a:r>
        </a:p>
      </dsp:txBody>
      <dsp:txXfrm>
        <a:off x="4387238" y="4157674"/>
        <a:ext cx="2025139" cy="1257405"/>
      </dsp:txXfrm>
    </dsp:sp>
    <dsp:sp modelId="{2BD8F206-065A-4236-9D2A-D7EBF907714C}">
      <dsp:nvSpPr>
        <dsp:cNvPr id="0" name=""/>
        <dsp:cNvSpPr/>
      </dsp:nvSpPr>
      <dsp:spPr>
        <a:xfrm>
          <a:off x="6685206" y="1949152"/>
          <a:ext cx="2103379" cy="133564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719FF6B-001A-42C1-A0F9-E9C1DBE4F73B}">
      <dsp:nvSpPr>
        <dsp:cNvPr id="0" name=""/>
        <dsp:cNvSpPr/>
      </dsp:nvSpPr>
      <dsp:spPr>
        <a:xfrm>
          <a:off x="6918914" y="2171176"/>
          <a:ext cx="2103379" cy="133564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IN" sz="1600" kern="1200" dirty="0"/>
            <a:t>Embedding ML algorithm</a:t>
          </a:r>
        </a:p>
      </dsp:txBody>
      <dsp:txXfrm>
        <a:off x="6958034" y="2210296"/>
        <a:ext cx="2025139" cy="1257405"/>
      </dsp:txXfrm>
    </dsp:sp>
    <dsp:sp modelId="{D69659C5-163B-4923-B110-D0EE60C90910}">
      <dsp:nvSpPr>
        <dsp:cNvPr id="0" name=""/>
        <dsp:cNvSpPr/>
      </dsp:nvSpPr>
      <dsp:spPr>
        <a:xfrm>
          <a:off x="6685206" y="3896531"/>
          <a:ext cx="2103379" cy="133564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BC471A7-1515-4639-AEB0-D88255287E7E}">
      <dsp:nvSpPr>
        <dsp:cNvPr id="0" name=""/>
        <dsp:cNvSpPr/>
      </dsp:nvSpPr>
      <dsp:spPr>
        <a:xfrm>
          <a:off x="6918914" y="4118554"/>
          <a:ext cx="2103379" cy="133564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IN" sz="1600" kern="1200" dirty="0"/>
            <a:t>Implementation of algorithm after collecting and training datasets.</a:t>
          </a:r>
        </a:p>
      </dsp:txBody>
      <dsp:txXfrm>
        <a:off x="6958034" y="4157674"/>
        <a:ext cx="2025139" cy="1257405"/>
      </dsp:txXfrm>
    </dsp:sp>
  </dsp:spTree>
</dsp:drawing>
</file>

<file path=ppt/diagrams/layout1.xml><?xml version="1.0" encoding="utf-8"?>
<dgm:layoutDef xmlns:dgm="http://schemas.openxmlformats.org/drawingml/2006/diagram" xmlns:a="http://schemas.openxmlformats.org/drawingml/2006/main" uniqueId="urn:microsoft.com/office/officeart/2005/8/layout/venn2">
  <dgm:title val=""/>
  <dgm:desc val=""/>
  <dgm:catLst>
    <dgm:cat type="relationship" pri="30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resizeHandles val="exact"/>
    </dgm:varLst>
    <dgm:alg type="composite">
      <dgm:param type="ar" val="1"/>
    </dgm:alg>
    <dgm:shape xmlns:r="http://schemas.openxmlformats.org/officeDocument/2006/relationships" r:blip="">
      <dgm:adjLst/>
    </dgm:shape>
    <dgm:presOf/>
    <dgm:choose name="Name1">
      <dgm:if name="Name2" axis="ch" ptType="node" func="cnt" op="lte" val="3">
        <dgm:constrLst>
          <dgm:constr type="w" for="ch" forName="comp1" refType="w"/>
          <dgm:constr type="h" for="ch" forName="comp1" refType="w" refFor="ch" refForName="comp1"/>
          <dgm:constr type="w" for="ch" forName="comp2" refType="w" fact="0.75"/>
          <dgm:constr type="h" for="ch" forName="comp2" refType="w" refFor="ch" refForName="comp2"/>
          <dgm:constr type="ctrX" for="ch" forName="comp2" refType="ctrX" refFor="ch" refForName="comp1"/>
          <dgm:constr type="b" for="ch" forName="comp2" refType="b" refFor="ch" refForName="comp1"/>
          <dgm:constr type="w" for="ch" forName="comp3" refType="w" fact="0.5"/>
          <dgm:constr type="h" for="ch" forName="comp3" refType="w" refFor="ch" refForName="comp3"/>
          <dgm:constr type="ctrX" for="ch" forName="comp3" refType="ctrX" refFor="ch" refForName="comp1"/>
          <dgm:constr type="b" for="ch" forName="comp3" refType="b" refFor="ch" refForName="comp1"/>
          <dgm:constr type="primFontSz" for="des" ptType="node" op="equ" val="65"/>
        </dgm:constrLst>
      </dgm:if>
      <dgm:if name="Name3" axis="ch" ptType="node" func="cnt" op="equ" val="4">
        <dgm:constrLst>
          <dgm:constr type="w" for="ch" forName="comp1" refType="w"/>
          <dgm:constr type="h" for="ch" forName="comp1" refType="w" refFor="ch" refForName="comp1"/>
          <dgm:constr type="w" for="ch" forName="comp2" refType="w" fact="0.8"/>
          <dgm:constr type="h" for="ch" forName="comp2" refType="w" refFor="ch" refForName="comp2"/>
          <dgm:constr type="ctrX" for="ch" forName="comp2" refType="ctrX" refFor="ch" refForName="comp1"/>
          <dgm:constr type="b" for="ch" forName="comp2" refType="b" refFor="ch" refForName="comp1"/>
          <dgm:constr type="w" for="ch" forName="comp3" refType="w" fact="0.6"/>
          <dgm:constr type="h" for="ch" forName="comp3" refType="w" refFor="ch" refForName="comp3"/>
          <dgm:constr type="ctrX" for="ch" forName="comp3" refType="ctrX" refFor="ch" refForName="comp1"/>
          <dgm:constr type="b" for="ch" forName="comp3" refType="b" refFor="ch" refForName="comp1"/>
          <dgm:constr type="w" for="ch" forName="comp4" refType="w" fact="0.4"/>
          <dgm:constr type="h" for="ch" forName="comp4" refType="w" refFor="ch" refForName="comp4"/>
          <dgm:constr type="ctrX" for="ch" forName="comp4" refType="ctrX" refFor="ch" refForName="comp1"/>
          <dgm:constr type="b" for="ch" forName="comp4" refType="b" refFor="ch" refForName="comp1"/>
          <dgm:constr type="primFontSz" for="des" ptType="node" op="equ" val="65"/>
        </dgm:constrLst>
      </dgm:if>
      <dgm:else name="Name4">
        <dgm:constrLst>
          <dgm:constr type="w" for="ch" forName="comp1" refType="w"/>
          <dgm:constr type="h" for="ch" forName="comp1" refType="w" refFor="ch" refForName="comp1"/>
          <dgm:constr type="w" for="ch" forName="comp2" refType="w" fact="0.85"/>
          <dgm:constr type="h" for="ch" forName="comp2" refType="w" refFor="ch" refForName="comp2"/>
          <dgm:constr type="ctrX" for="ch" forName="comp2" refType="ctrX" refFor="ch" refForName="comp1"/>
          <dgm:constr type="b" for="ch" forName="comp2" refType="b" refFor="ch" refForName="comp1"/>
          <dgm:constr type="w" for="ch" forName="comp3" refType="w" fact="0.7"/>
          <dgm:constr type="h" for="ch" forName="comp3" refType="w" refFor="ch" refForName="comp3"/>
          <dgm:constr type="ctrX" for="ch" forName="comp3" refType="ctrX" refFor="ch" refForName="comp1"/>
          <dgm:constr type="b" for="ch" forName="comp3" refType="b" refFor="ch" refForName="comp1"/>
          <dgm:constr type="w" for="ch" forName="comp4" refType="w" fact="0.55"/>
          <dgm:constr type="h" for="ch" forName="comp4" refType="w" refFor="ch" refForName="comp4"/>
          <dgm:constr type="ctrX" for="ch" forName="comp4" refType="ctrX" refFor="ch" refForName="comp1"/>
          <dgm:constr type="b" for="ch" forName="comp4" refType="b" refFor="ch" refForName="comp1"/>
          <dgm:constr type="w" for="ch" forName="comp5" refType="w" fact="0.4"/>
          <dgm:constr type="h" for="ch" forName="comp5" refType="w" refFor="ch" refForName="comp5"/>
          <dgm:constr type="ctrX" for="ch" forName="comp5" refType="ctrX" refFor="ch" refForName="comp1"/>
          <dgm:constr type="b" for="ch" forName="comp5" refType="b" refFor="ch" refForName="comp1"/>
          <dgm:constr type="w" for="ch" forName="comp6" refType="w" fact="0.25"/>
          <dgm:constr type="h" for="ch" forName="comp6" refType="w" refFor="ch" refForName="comp6"/>
          <dgm:constr type="ctrX" for="ch" forName="comp6" refType="ctrX" refFor="ch" refForName="comp1"/>
          <dgm:constr type="b" for="ch" forName="comp6" refType="b" refFor="ch" refForName="comp1"/>
          <dgm:constr type="w" for="ch" forName="comp7" refType="w" fact="0.15"/>
          <dgm:constr type="h" for="ch" forName="comp7" refType="w" refFor="ch" refForName="comp7"/>
          <dgm:constr type="ctrX" for="ch" forName="comp7" refType="ctrX" refFor="ch" refForName="comp1"/>
          <dgm:constr type="b" for="ch" forName="comp7" refType="b" refFor="ch" refForName="comp1"/>
          <dgm:constr type="primFontSz" for="des" ptType="node" op="equ" val="65"/>
        </dgm:constrLst>
      </dgm:else>
    </dgm:choose>
    <dgm:ruleLst/>
    <dgm:choose name="Name5">
      <dgm:if name="Name6" axis="ch" ptType="node" func="cnt" op="gte" val="1">
        <dgm:layoutNode name="comp1">
          <dgm:alg type="composite"/>
          <dgm:shape xmlns:r="http://schemas.openxmlformats.org/officeDocument/2006/relationships" r:blip="">
            <dgm:adjLst/>
          </dgm:shape>
          <dgm:presOf/>
          <dgm:choose name="Name7">
            <dgm:if name="Name8" axis="ch" ptType="node" func="cnt" op="equ" val="1">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5"/>
                <dgm:constr type="w" for="ch" forName="c1text" refType="w" refFor="ch" refForName="circle1" fact="0.70711"/>
                <dgm:constr type="h" for="ch" forName="c1text" refType="h" refFor="ch" refForName="circle1" fact="0.5"/>
              </dgm:constrLst>
            </dgm:if>
            <dgm:if name="Name9" axis="ch" ptType="node" func="cnt" op="equ" val="2">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6"/>
                <dgm:constr type="w" for="ch" forName="c1text" refType="w" refFor="ch" refForName="circle1" fact="0.525"/>
                <dgm:constr type="h" for="ch" forName="c1text" refType="h" refFor="ch" refForName="circle1" fact="0.17"/>
              </dgm:constrLst>
            </dgm:if>
            <dgm:if name="Name10" axis="ch" ptType="node" func="cnt" op="equ" val="3">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3495"/>
                <dgm:constr type="h" for="ch" forName="c1text" refType="h" refFor="ch" refForName="circle1" fact="0.15"/>
              </dgm:constrLst>
            </dgm:if>
            <dgm:if name="Name11" axis="ch" ptType="node" func="cnt" op="equ" val="4">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2796"/>
                <dgm:constr type="h" for="ch" forName="c1text" refType="h" refFor="ch" refForName="circle1" fact="0.15"/>
              </dgm:constrLst>
            </dgm:if>
            <dgm:if name="Name12" axis="ch" ptType="node" func="cnt" op="gte" val="5">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
                <dgm:constr type="w" for="ch" forName="c1text" refType="w" refFor="ch" refForName="circle1" fact="0.375"/>
                <dgm:constr type="h" for="ch" forName="c1text" refType="h" refFor="ch" refForName="circle1" fact="0.1"/>
              </dgm:constrLst>
            </dgm:if>
            <dgm:else name="Name13"/>
          </dgm:choose>
          <dgm:ruleLst/>
          <dgm:layoutNode name="circle1" styleLbl="node1">
            <dgm:alg type="sp"/>
            <dgm:shape xmlns:r="http://schemas.openxmlformats.org/officeDocument/2006/relationships" type="ellipse" r:blip="">
              <dgm:adjLst/>
            </dgm:shape>
            <dgm:presOf axis="ch desOrSelf" ptType="node node" st="1 1" cnt="1 0"/>
            <dgm:constrLst>
              <dgm:constr type="h" refType="w"/>
            </dgm:constrLst>
            <dgm:ruleLst/>
          </dgm:layoutNode>
          <dgm:layoutNode name="c1text">
            <dgm:varLst>
              <dgm:bulletEnabled val="1"/>
            </dgm:varLst>
            <dgm:alg type="tx"/>
            <dgm:shape xmlns:r="http://schemas.openxmlformats.org/officeDocument/2006/relationships" type="rect" r:blip="" hideGeom="1">
              <dgm:adjLst/>
            </dgm:shape>
            <dgm:presOf axis="ch desOrSelf" ptType="node node" st="1 1" cnt="1 0"/>
            <dgm:constrLst/>
            <dgm:ruleLst>
              <dgm:rule type="primFontSz" val="5" fact="NaN" max="NaN"/>
            </dgm:ruleLst>
          </dgm:layoutNode>
        </dgm:layoutNode>
      </dgm:if>
      <dgm:else name="Name14"/>
    </dgm:choose>
    <dgm:choose name="Name15">
      <dgm:if name="Name16" axis="ch" ptType="node" func="cnt" op="gte" val="2">
        <dgm:layoutNode name="comp2">
          <dgm:alg type="composite"/>
          <dgm:shape xmlns:r="http://schemas.openxmlformats.org/officeDocument/2006/relationships" r:blip="">
            <dgm:adjLst/>
          </dgm:shape>
          <dgm:presOf/>
          <dgm:choose name="Name17">
            <dgm:if name="Name18" axis="ch" ptType="node" func="cnt" op="equ" val="2">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5"/>
                <dgm:constr type="w" for="ch" forName="c2text" refType="w" refFor="ch" refForName="circle2" fact="0.70711"/>
                <dgm:constr type="h" for="ch" forName="c2text" refType="h" refFor="ch" refForName="circle2" fact="0.5"/>
              </dgm:constrLst>
            </dgm:if>
            <dgm:if name="Name19" axis="ch" ptType="node" func="cnt" op="equ" val="3">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625"/>
                <dgm:constr type="w" for="ch" forName="c2text" refType="w" refFor="ch" refForName="circle2" fact="0.466"/>
                <dgm:constr type="h" for="ch" forName="c2text" refType="h" refFor="ch" refForName="circle2" fact="0.1875"/>
              </dgm:constrLst>
            </dgm:if>
            <dgm:if name="Name20" axis="ch" ptType="node" func="cnt" op="equ" val="4">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
                <dgm:constr type="w" for="ch" forName="c2text" refType="w" refFor="ch" refForName="circle2" fact="0.3495"/>
                <dgm:constr type="h" for="ch" forName="c2text" refType="h" refFor="ch" refForName="circle2" fact="0.18"/>
              </dgm:constrLst>
            </dgm:if>
            <dgm:if name="Name21" axis="ch" ptType="node" func="cnt" op="gte" val="5">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15"/>
                <dgm:constr type="w" for="ch" forName="c2text" refType="w" refFor="ch" refForName="circle2" fact="0.43125"/>
                <dgm:constr type="h" for="ch" forName="c2text" refType="h" refFor="ch" refForName="circle2" fact="0.115"/>
              </dgm:constrLst>
            </dgm:if>
            <dgm:else name="Name22"/>
          </dgm:choose>
          <dgm:ruleLst/>
          <dgm:layoutNode name="circle2" styleLbl="node1">
            <dgm:alg type="sp"/>
            <dgm:shape xmlns:r="http://schemas.openxmlformats.org/officeDocument/2006/relationships" type="ellipse" r:blip="">
              <dgm:adjLst/>
            </dgm:shape>
            <dgm:presOf axis="ch desOrSelf" ptType="node node" st="2 1" cnt="1 0"/>
            <dgm:constrLst>
              <dgm:constr type="h" refType="w"/>
            </dgm:constrLst>
            <dgm:ruleLst/>
          </dgm:layoutNode>
          <dgm:layoutNode name="c2text">
            <dgm:varLst>
              <dgm:bulletEnabled val="1"/>
            </dgm:varLst>
            <dgm:alg type="tx"/>
            <dgm:shape xmlns:r="http://schemas.openxmlformats.org/officeDocument/2006/relationships" type="rect" r:blip="" hideGeom="1">
              <dgm:adjLst/>
            </dgm:shape>
            <dgm:presOf axis="ch desOrSelf" ptType="node node" st="2 1" cnt="1 0"/>
            <dgm:constrLst/>
            <dgm:ruleLst>
              <dgm:rule type="primFontSz" val="5" fact="NaN" max="NaN"/>
            </dgm:ruleLst>
          </dgm:layoutNode>
        </dgm:layoutNode>
      </dgm:if>
      <dgm:else name="Name23"/>
    </dgm:choose>
    <dgm:choose name="Name24">
      <dgm:if name="Name25" axis="ch" ptType="node" func="cnt" op="gte" val="3">
        <dgm:layoutNode name="comp3">
          <dgm:alg type="composite"/>
          <dgm:shape xmlns:r="http://schemas.openxmlformats.org/officeDocument/2006/relationships" r:blip="">
            <dgm:adjLst/>
          </dgm:shape>
          <dgm:presOf/>
          <dgm:choose name="Name26">
            <dgm:if name="Name27" axis="ch" ptType="node" func="cnt" op="equ" val="3">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5"/>
                <dgm:constr type="w" for="ch" forName="c3text" refType="w" refFor="ch" refForName="circle3" fact="0.70711"/>
                <dgm:constr type="h" for="ch" forName="c3text" refType="h" refFor="ch" refForName="circle3" fact="0.5"/>
              </dgm:constrLst>
            </dgm:if>
            <dgm:if name="Name28" axis="ch" ptType="node" func="cnt" op="equ" val="4">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875"/>
                <dgm:constr type="w" for="ch" forName="c3text" refType="w" refFor="ch" refForName="circle3" fact="0.466"/>
                <dgm:constr type="h" for="ch" forName="c3text" refType="h" refFor="ch" refForName="circle3" fact="0.225"/>
              </dgm:constrLst>
            </dgm:if>
            <dgm:if name="Name29" axis="ch" ptType="node" func="cnt" op="gte" val="5">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38"/>
                <dgm:constr type="w" for="ch" forName="c3text" refType="w" refFor="ch" refForName="circle3" fact="0.5175"/>
                <dgm:constr type="h" for="ch" forName="c3text" refType="h" refFor="ch" refForName="circle3" fact="0.138"/>
              </dgm:constrLst>
            </dgm:if>
            <dgm:else name="Name30"/>
          </dgm:choose>
          <dgm:ruleLst/>
          <dgm:layoutNode name="circle3" styleLbl="node1">
            <dgm:alg type="sp"/>
            <dgm:shape xmlns:r="http://schemas.openxmlformats.org/officeDocument/2006/relationships" type="ellipse" r:blip="">
              <dgm:adjLst/>
            </dgm:shape>
            <dgm:presOf axis="ch desOrSelf" ptType="node node" st="3 1" cnt="1 0"/>
            <dgm:constrLst>
              <dgm:constr type="h" refType="w"/>
            </dgm:constrLst>
            <dgm:ruleLst/>
          </dgm:layoutNode>
          <dgm:layoutNode name="c3text">
            <dgm:varLst>
              <dgm:bulletEnabled val="1"/>
            </dgm:varLst>
            <dgm:alg type="tx"/>
            <dgm:shape xmlns:r="http://schemas.openxmlformats.org/officeDocument/2006/relationships" type="rect" r:blip="" hideGeom="1">
              <dgm:adjLst/>
            </dgm:shape>
            <dgm:presOf axis="ch desOrSelf" ptType="node node" st="3 1" cnt="1 0"/>
            <dgm:constrLst/>
            <dgm:ruleLst>
              <dgm:rule type="primFontSz" val="5" fact="NaN" max="NaN"/>
            </dgm:ruleLst>
          </dgm:layoutNode>
        </dgm:layoutNode>
      </dgm:if>
      <dgm:else name="Name31"/>
    </dgm:choose>
    <dgm:choose name="Name32">
      <dgm:if name="Name33" axis="ch" ptType="node" func="cnt" op="gte" val="4">
        <dgm:layoutNode name="comp4">
          <dgm:alg type="composite"/>
          <dgm:shape xmlns:r="http://schemas.openxmlformats.org/officeDocument/2006/relationships" r:blip="">
            <dgm:adjLst/>
          </dgm:shape>
          <dgm:presOf/>
          <dgm:choose name="Name34">
            <dgm:if name="Name35" axis="ch" ptType="node" func="cnt" op="equ" val="4">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5"/>
                <dgm:constr type="w" for="ch" forName="c4text" refType="w" refFor="ch" refForName="circle4" fact="0.70711"/>
                <dgm:constr type="h" for="ch" forName="c4text" refType="h" refFor="ch" refForName="circle4" fact="0.5"/>
              </dgm:constrLst>
            </dgm:if>
            <dgm:if name="Name36" axis="ch" ptType="node" func="cnt" op="gte" val="5">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18"/>
                <dgm:constr type="w" for="ch" forName="c4text" refType="w" refFor="ch" refForName="circle4" fact="0.54"/>
                <dgm:constr type="h" for="ch" forName="c4text" refType="h" refFor="ch" refForName="circle4" fact="0.18"/>
              </dgm:constrLst>
            </dgm:if>
            <dgm:else name="Name37"/>
          </dgm:choose>
          <dgm:ruleLst/>
          <dgm:layoutNode name="circle4" styleLbl="node1">
            <dgm:alg type="sp"/>
            <dgm:shape xmlns:r="http://schemas.openxmlformats.org/officeDocument/2006/relationships" type="ellipse" r:blip="">
              <dgm:adjLst/>
            </dgm:shape>
            <dgm:presOf axis="ch desOrSelf" ptType="node node" st="4 1" cnt="1 0"/>
            <dgm:constrLst>
              <dgm:constr type="h" refType="w"/>
            </dgm:constrLst>
            <dgm:ruleLst/>
          </dgm:layoutNode>
          <dgm:layoutNode name="c4text">
            <dgm:varLst>
              <dgm:bulletEnabled val="1"/>
            </dgm:varLst>
            <dgm:alg type="tx"/>
            <dgm:shape xmlns:r="http://schemas.openxmlformats.org/officeDocument/2006/relationships" type="rect" r:blip="" hideGeom="1">
              <dgm:adjLst/>
            </dgm:shape>
            <dgm:presOf axis="ch desOrSelf" ptType="node node" st="4 1" cnt="1 0"/>
            <dgm:constrLst/>
            <dgm:ruleLst>
              <dgm:rule type="primFontSz" val="5" fact="NaN" max="NaN"/>
            </dgm:ruleLst>
          </dgm:layoutNode>
        </dgm:layoutNode>
      </dgm:if>
      <dgm:else name="Name38"/>
    </dgm:choose>
    <dgm:choose name="Name39">
      <dgm:if name="Name40" axis="ch" ptType="node" func="cnt" op="gte" val="5">
        <dgm:layoutNode name="comp5">
          <dgm:alg type="composite"/>
          <dgm:shape xmlns:r="http://schemas.openxmlformats.org/officeDocument/2006/relationships" r:blip="">
            <dgm:adjLst/>
          </dgm:shape>
          <dgm:presOf/>
          <dgm:choose name="Name41">
            <dgm:if name="Name42" axis="ch" ptType="node" func="cnt" op="equ" val="5">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5"/>
                <dgm:constr type="w" for="ch" forName="c5text" refType="w" refFor="ch" refForName="circle5" fact="0.70711"/>
                <dgm:constr type="h" for="ch" forName="c5text" refType="h" refFor="ch" refForName="circle5" fact="0.5"/>
              </dgm:constrLst>
            </dgm:if>
            <dgm:if name="Name43" axis="ch" ptType="node" func="cnt" op="gte" val="6">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25"/>
                <dgm:constr type="w" for="ch" forName="c5text" refType="w" refFor="ch" refForName="circle5" fact="0.65"/>
                <dgm:constr type="h" for="ch" forName="c5text" refType="h" refFor="ch" refForName="circle5" fact="0.25"/>
              </dgm:constrLst>
            </dgm:if>
            <dgm:else name="Name44"/>
          </dgm:choose>
          <dgm:ruleLst/>
          <dgm:layoutNode name="circle5" styleLbl="node1">
            <dgm:alg type="sp"/>
            <dgm:shape xmlns:r="http://schemas.openxmlformats.org/officeDocument/2006/relationships" type="ellipse" r:blip="">
              <dgm:adjLst/>
            </dgm:shape>
            <dgm:presOf axis="ch desOrSelf" ptType="node node" st="5 1" cnt="1 0"/>
            <dgm:constrLst>
              <dgm:constr type="h" refType="w"/>
            </dgm:constrLst>
            <dgm:ruleLst/>
          </dgm:layoutNode>
          <dgm:layoutNode name="c5text">
            <dgm:varLst>
              <dgm:bulletEnabled val="1"/>
            </dgm:varLst>
            <dgm:alg type="tx"/>
            <dgm:shape xmlns:r="http://schemas.openxmlformats.org/officeDocument/2006/relationships" type="rect" r:blip="" hideGeom="1">
              <dgm:adjLst/>
            </dgm:shape>
            <dgm:presOf axis="ch desOrSelf" ptType="node node" st="5 1" cnt="1 0"/>
            <dgm:constrLst/>
            <dgm:ruleLst>
              <dgm:rule type="primFontSz" val="5" fact="NaN" max="NaN"/>
            </dgm:ruleLst>
          </dgm:layoutNode>
        </dgm:layoutNode>
      </dgm:if>
      <dgm:else name="Name45"/>
    </dgm:choose>
    <dgm:choose name="Name46">
      <dgm:if name="Name47" axis="ch" ptType="node" func="cnt" op="gte" val="6">
        <dgm:layoutNode name="comp6">
          <dgm:alg type="composite"/>
          <dgm:shape xmlns:r="http://schemas.openxmlformats.org/officeDocument/2006/relationships" r:blip="">
            <dgm:adjLst/>
          </dgm:shape>
          <dgm:presOf/>
          <dgm:choose name="Name48">
            <dgm:if name="Name49" axis="ch" ptType="node" func="cnt" op="equ" val="6">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5"/>
                <dgm:constr type="w" for="ch" forName="c6text" refType="w" refFor="ch" refForName="circle6" fact="0.70711"/>
                <dgm:constr type="h" for="ch" forName="c6text" refType="h" refFor="ch" refForName="circle6" fact="0.5"/>
              </dgm:constrLst>
            </dgm:if>
            <dgm:if name="Name50" axis="ch" ptType="node" func="cnt" op="gte" val="7">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27"/>
                <dgm:constr type="w" for="ch" forName="c6text" refType="w" refFor="ch" refForName="circle6" fact="0.68"/>
                <dgm:constr type="h" for="ch" forName="c6text" refType="h" refFor="ch" refForName="circle6" fact="0.241"/>
              </dgm:constrLst>
            </dgm:if>
            <dgm:else name="Name51"/>
          </dgm:choose>
          <dgm:ruleLst/>
          <dgm:layoutNode name="circle6" styleLbl="node1">
            <dgm:alg type="sp"/>
            <dgm:shape xmlns:r="http://schemas.openxmlformats.org/officeDocument/2006/relationships" type="ellipse" r:blip="">
              <dgm:adjLst/>
            </dgm:shape>
            <dgm:presOf axis="ch desOrSelf" ptType="node node" st="6 1" cnt="1 0"/>
            <dgm:constrLst>
              <dgm:constr type="h" refType="w"/>
            </dgm:constrLst>
            <dgm:ruleLst/>
          </dgm:layoutNode>
          <dgm:layoutNode name="c6text">
            <dgm:varLst>
              <dgm:bulletEnabled val="1"/>
            </dgm:varLst>
            <dgm:alg type="tx"/>
            <dgm:shape xmlns:r="http://schemas.openxmlformats.org/officeDocument/2006/relationships" type="rect" r:blip="" hideGeom="1">
              <dgm:adjLst/>
            </dgm:shape>
            <dgm:presOf axis="ch desOrSelf" ptType="node node" st="6 1" cnt="1 0"/>
            <dgm:constrLst/>
            <dgm:ruleLst>
              <dgm:rule type="primFontSz" val="5" fact="NaN" max="NaN"/>
            </dgm:ruleLst>
          </dgm:layoutNode>
        </dgm:layoutNode>
      </dgm:if>
      <dgm:else name="Name52"/>
    </dgm:choose>
    <dgm:choose name="Name53">
      <dgm:if name="Name54" axis="ch" ptType="node" func="cnt" op="gte" val="7">
        <dgm:layoutNode name="comp7">
          <dgm:alg type="composite"/>
          <dgm:shape xmlns:r="http://schemas.openxmlformats.org/officeDocument/2006/relationships" r:blip="">
            <dgm:adjLst/>
          </dgm:shape>
          <dgm:presOf/>
          <dgm:constrLst>
            <dgm:constr type="w" for="ch" forName="circle7" refType="w"/>
            <dgm:constr type="h" for="ch" forName="circle7" refType="h"/>
            <dgm:constr type="ctrX" for="ch" forName="circle7" refType="w" fact="0.5"/>
            <dgm:constr type="ctrY" for="ch" forName="circle7" refType="h" fact="0.5"/>
            <dgm:constr type="ctrX" for="ch" forName="c7text" refType="w" fact="0.5"/>
            <dgm:constr type="ctrY" for="ch" forName="c7text" refType="h" fact="0.5"/>
            <dgm:constr type="w" for="ch" forName="c7text" refType="w" refFor="ch" refForName="circle7" fact="0.70711"/>
            <dgm:constr type="h" for="ch" forName="c7text" refType="h" refFor="ch" refForName="circle7" fact="0.5"/>
          </dgm:constrLst>
          <dgm:ruleLst/>
          <dgm:layoutNode name="circle7" styleLbl="node1">
            <dgm:alg type="sp"/>
            <dgm:shape xmlns:r="http://schemas.openxmlformats.org/officeDocument/2006/relationships" type="ellipse" r:blip="">
              <dgm:adjLst/>
            </dgm:shape>
            <dgm:presOf axis="ch desOrSelf" ptType="node node" st="7 1" cnt="1 0"/>
            <dgm:constrLst>
              <dgm:constr type="h" refType="w"/>
            </dgm:constrLst>
            <dgm:ruleLst/>
          </dgm:layoutNode>
          <dgm:layoutNode name="c7text">
            <dgm:varLst>
              <dgm:bulletEnabled val="1"/>
            </dgm:varLst>
            <dgm:alg type="tx"/>
            <dgm:shape xmlns:r="http://schemas.openxmlformats.org/officeDocument/2006/relationships" type="rect" r:blip="" hideGeom="1">
              <dgm:adjLst/>
            </dgm:shape>
            <dgm:presOf axis="ch desOrSelf" ptType="node node" st="7 1" cnt="1 0"/>
            <dgm:constrLst/>
            <dgm:ruleLst>
              <dgm:rule type="primFontSz" val="5" fact="NaN" max="NaN"/>
            </dgm:ruleLst>
          </dgm:layoutNode>
        </dgm:layoutNode>
      </dgm:if>
      <dgm:else name="Name55"/>
    </dgm:choose>
  </dgm:layoutNode>
</dgm:layoutDef>
</file>

<file path=ppt/diagrams/layout2.xml><?xml version="1.0" encoding="utf-8"?>
<dgm:layoutDef xmlns:dgm="http://schemas.openxmlformats.org/drawingml/2006/diagram" xmlns:a="http://schemas.openxmlformats.org/drawingml/2006/main" uniqueId="urn:microsoft.com/office/officeart/2005/8/layout/bProcess3">
  <dgm:title val=""/>
  <dgm:desc val=""/>
  <dgm:catLst>
    <dgm:cat type="process" pri="18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Lst>
        <dgm:ruleLst>
          <dgm:rule type="primFontSz" val="5"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3/19/2021</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4147770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3/19/2021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1537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3/19/2021</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3/19/2021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3/19/2021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3/19/2021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3/19/2021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3/19/2021</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3/19/2021</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3/19/2021</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articles.bplans.com/how-to-choose-a-business-location/"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bstract image">
            <a:extLst>
              <a:ext uri="{FF2B5EF4-FFF2-40B4-BE49-F238E27FC236}">
                <a16:creationId xmlns:a16="http://schemas.microsoft.com/office/drawing/2014/main" id="{8045422F-7258-40AC-BD2E-2469AA448922}"/>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26644"/>
            <a:ext cx="12191980" cy="6857990"/>
          </a:xfrm>
          <a:prstGeom prst="rect">
            <a:avLst/>
          </a:prstGeom>
        </p:spPr>
      </p:pic>
      <p:sp>
        <p:nvSpPr>
          <p:cNvPr id="82" name="Rectangle 81">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84" name="Rectangle 83">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6033793" y="2355458"/>
            <a:ext cx="4775075" cy="1630907"/>
          </a:xfrm>
        </p:spPr>
        <p:txBody>
          <a:bodyPr>
            <a:normAutofit/>
          </a:bodyPr>
          <a:lstStyle/>
          <a:p>
            <a:r>
              <a:rPr lang="en-US" sz="4400" dirty="0">
                <a:solidFill>
                  <a:schemeClr val="tx1"/>
                </a:solidFill>
              </a:rPr>
              <a:t>LSM Project walkthrough</a:t>
            </a: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6033793" y="3995988"/>
            <a:ext cx="4775075" cy="559656"/>
          </a:xfrm>
        </p:spPr>
        <p:txBody>
          <a:bodyPr>
            <a:normAutofit/>
          </a:bodyPr>
          <a:lstStyle/>
          <a:p>
            <a:pPr>
              <a:spcAft>
                <a:spcPts val="600"/>
              </a:spcAft>
            </a:pPr>
            <a:r>
              <a:rPr lang="en-US" dirty="0">
                <a:solidFill>
                  <a:schemeClr val="tx1"/>
                </a:solidFill>
              </a:rPr>
              <a:t>Team Mendit</a:t>
            </a:r>
          </a:p>
        </p:txBody>
      </p:sp>
    </p:spTree>
    <p:extLst>
      <p:ext uri="{BB962C8B-B14F-4D97-AF65-F5344CB8AC3E}">
        <p14:creationId xmlns:p14="http://schemas.microsoft.com/office/powerpoint/2010/main" val="258428075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DA9E79-73F2-46C6-AF97-47B15085CBCD}"/>
              </a:ext>
            </a:extLst>
          </p:cNvPr>
          <p:cNvSpPr>
            <a:spLocks noGrp="1"/>
          </p:cNvSpPr>
          <p:nvPr>
            <p:ph type="title"/>
          </p:nvPr>
        </p:nvSpPr>
        <p:spPr/>
        <p:txBody>
          <a:bodyPr/>
          <a:lstStyle/>
          <a:p>
            <a:r>
              <a:rPr lang="en-IN" dirty="0">
                <a:latin typeface="Arial Rounded MT Bold" panose="020F0704030504030204" pitchFamily="34" charset="0"/>
              </a:rPr>
              <a:t>Discussion with family members.</a:t>
            </a:r>
          </a:p>
        </p:txBody>
      </p:sp>
      <p:sp>
        <p:nvSpPr>
          <p:cNvPr id="3" name="Content Placeholder 2">
            <a:extLst>
              <a:ext uri="{FF2B5EF4-FFF2-40B4-BE49-F238E27FC236}">
                <a16:creationId xmlns:a16="http://schemas.microsoft.com/office/drawing/2014/main" id="{B8868A5F-2395-4996-81D4-A8343BF4BEA1}"/>
              </a:ext>
            </a:extLst>
          </p:cNvPr>
          <p:cNvSpPr>
            <a:spLocks noGrp="1"/>
          </p:cNvSpPr>
          <p:nvPr>
            <p:ph idx="1"/>
          </p:nvPr>
        </p:nvSpPr>
        <p:spPr/>
        <p:txBody>
          <a:bodyPr/>
          <a:lstStyle/>
          <a:p>
            <a:pPr algn="just"/>
            <a:r>
              <a:rPr lang="en-US" dirty="0">
                <a:latin typeface="Arial Rounded MT Bold" panose="020F0704030504030204" pitchFamily="34" charset="0"/>
              </a:rPr>
              <a:t>I had a discussion about the project with my parents. They thought it was a good idea, as there is definitely a dearth of applications to hire unskilled workers. My parents, also told me about the problems they faced while hiring a domestic help a few years back. The process of acquiring their services was cumbersome due to the agencies involved. They said that this project will be able to effectively cut out the middle-man, thus ensuring a fast and efficient method to hire workers. One problem, they pointed out, that our project should handle, should be verifying the authenticity of the workers on our platform. This is essential in order to gain the users trust, which will automatically increase the popularity of our application.</a:t>
            </a:r>
            <a:endParaRPr lang="en-IN" dirty="0">
              <a:latin typeface="Arial Rounded MT Bold" panose="020F0704030504030204" pitchFamily="34" charset="0"/>
            </a:endParaRPr>
          </a:p>
        </p:txBody>
      </p:sp>
    </p:spTree>
    <p:extLst>
      <p:ext uri="{BB962C8B-B14F-4D97-AF65-F5344CB8AC3E}">
        <p14:creationId xmlns:p14="http://schemas.microsoft.com/office/powerpoint/2010/main" val="13619774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9F585B-4732-47C7-85F2-6F37D2094E1D}"/>
              </a:ext>
            </a:extLst>
          </p:cNvPr>
          <p:cNvSpPr>
            <a:spLocks noGrp="1"/>
          </p:cNvSpPr>
          <p:nvPr>
            <p:ph type="title"/>
          </p:nvPr>
        </p:nvSpPr>
        <p:spPr/>
        <p:txBody>
          <a:bodyPr>
            <a:normAutofit/>
          </a:bodyPr>
          <a:lstStyle/>
          <a:p>
            <a:pPr algn="ctr"/>
            <a:r>
              <a:rPr lang="en-IN" sz="3200" dirty="0">
                <a:latin typeface="Arial Rounded MT Bold" panose="020F0704030504030204" pitchFamily="34" charset="0"/>
              </a:rPr>
              <a:t>Building process and outcomes of Mendit web portal-</a:t>
            </a:r>
          </a:p>
        </p:txBody>
      </p:sp>
      <p:sp>
        <p:nvSpPr>
          <p:cNvPr id="3" name="Content Placeholder 2">
            <a:extLst>
              <a:ext uri="{FF2B5EF4-FFF2-40B4-BE49-F238E27FC236}">
                <a16:creationId xmlns:a16="http://schemas.microsoft.com/office/drawing/2014/main" id="{149B43FD-1AD5-4B60-B18D-53C3D4935A0F}"/>
              </a:ext>
            </a:extLst>
          </p:cNvPr>
          <p:cNvSpPr>
            <a:spLocks noGrp="1"/>
          </p:cNvSpPr>
          <p:nvPr>
            <p:ph idx="1"/>
          </p:nvPr>
        </p:nvSpPr>
        <p:spPr/>
        <p:txBody>
          <a:bodyPr>
            <a:normAutofit/>
          </a:bodyPr>
          <a:lstStyle/>
          <a:p>
            <a:pPr algn="just"/>
            <a:r>
              <a:rPr lang="en-IN" sz="2000" dirty="0">
                <a:latin typeface="Arial Rounded MT Bold" panose="020F0704030504030204" pitchFamily="34" charset="0"/>
              </a:rPr>
              <a:t>We will have a basic layered architecture of our system application that is an ML classifier algo embedded web portal named after our team Mendit. On the basis of the core nature and viewability of the component to the users/ customers the architecture will be built as shown in the following slide.</a:t>
            </a:r>
          </a:p>
        </p:txBody>
      </p:sp>
    </p:spTree>
    <p:extLst>
      <p:ext uri="{BB962C8B-B14F-4D97-AF65-F5344CB8AC3E}">
        <p14:creationId xmlns:p14="http://schemas.microsoft.com/office/powerpoint/2010/main" val="7411364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7AC513-AACF-4116-9BF2-F758717E107F}"/>
              </a:ext>
            </a:extLst>
          </p:cNvPr>
          <p:cNvSpPr>
            <a:spLocks noGrp="1"/>
          </p:cNvSpPr>
          <p:nvPr>
            <p:ph type="title"/>
          </p:nvPr>
        </p:nvSpPr>
        <p:spPr/>
        <p:txBody>
          <a:bodyPr/>
          <a:lstStyle/>
          <a:p>
            <a:r>
              <a:rPr lang="en-IN" dirty="0"/>
              <a:t>Layered architecture expected (Mendit):</a:t>
            </a:r>
          </a:p>
        </p:txBody>
      </p:sp>
      <p:graphicFrame>
        <p:nvGraphicFramePr>
          <p:cNvPr id="4" name="Diagram 3">
            <a:extLst>
              <a:ext uri="{FF2B5EF4-FFF2-40B4-BE49-F238E27FC236}">
                <a16:creationId xmlns:a16="http://schemas.microsoft.com/office/drawing/2014/main" id="{ADE00F98-0F77-4D3D-A048-3EC536BF295B}"/>
              </a:ext>
            </a:extLst>
          </p:cNvPr>
          <p:cNvGraphicFramePr/>
          <p:nvPr>
            <p:extLst>
              <p:ext uri="{D42A27DB-BD31-4B8C-83A1-F6EECF244321}">
                <p14:modId xmlns:p14="http://schemas.microsoft.com/office/powerpoint/2010/main" val="64421949"/>
              </p:ext>
            </p:extLst>
          </p:nvPr>
        </p:nvGraphicFramePr>
        <p:xfrm>
          <a:off x="656948" y="1704513"/>
          <a:ext cx="10386873" cy="451089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350011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13C0A4-89CC-4D27-8D20-5A708BB5DD58}"/>
              </a:ext>
            </a:extLst>
          </p:cNvPr>
          <p:cNvSpPr>
            <a:spLocks noGrp="1"/>
          </p:cNvSpPr>
          <p:nvPr>
            <p:ph type="title"/>
          </p:nvPr>
        </p:nvSpPr>
        <p:spPr>
          <a:xfrm>
            <a:off x="-1066800" y="233319"/>
            <a:ext cx="10058400" cy="1371600"/>
          </a:xfrm>
        </p:spPr>
        <p:txBody>
          <a:bodyPr/>
          <a:lstStyle/>
          <a:p>
            <a:pPr algn="ctr"/>
            <a:r>
              <a:rPr lang="en-IN" b="1" i="1" u="sng" dirty="0"/>
              <a:t>Functional architecture</a:t>
            </a:r>
          </a:p>
        </p:txBody>
      </p:sp>
      <p:sp>
        <p:nvSpPr>
          <p:cNvPr id="4" name="Rectangle 3">
            <a:extLst>
              <a:ext uri="{FF2B5EF4-FFF2-40B4-BE49-F238E27FC236}">
                <a16:creationId xmlns:a16="http://schemas.microsoft.com/office/drawing/2014/main" id="{CA6EB48F-8D51-4BC1-8554-1155BD8E9D1A}"/>
              </a:ext>
            </a:extLst>
          </p:cNvPr>
          <p:cNvSpPr/>
          <p:nvPr/>
        </p:nvSpPr>
        <p:spPr>
          <a:xfrm>
            <a:off x="3178206" y="2014194"/>
            <a:ext cx="5974672" cy="41380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Rectangle: Rounded Corners 4">
            <a:extLst>
              <a:ext uri="{FF2B5EF4-FFF2-40B4-BE49-F238E27FC236}">
                <a16:creationId xmlns:a16="http://schemas.microsoft.com/office/drawing/2014/main" id="{CD25EDAA-9043-47BF-8B26-8D2D4FB3CEC8}"/>
              </a:ext>
            </a:extLst>
          </p:cNvPr>
          <p:cNvSpPr/>
          <p:nvPr/>
        </p:nvSpPr>
        <p:spPr>
          <a:xfrm>
            <a:off x="4767309" y="5255581"/>
            <a:ext cx="2894120" cy="710213"/>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a:solidFill>
                  <a:schemeClr val="accent2"/>
                </a:solidFill>
              </a:rPr>
              <a:t>Core backend database</a:t>
            </a:r>
          </a:p>
        </p:txBody>
      </p:sp>
      <p:sp>
        <p:nvSpPr>
          <p:cNvPr id="6" name="Rectangle: Rounded Corners 5">
            <a:extLst>
              <a:ext uri="{FF2B5EF4-FFF2-40B4-BE49-F238E27FC236}">
                <a16:creationId xmlns:a16="http://schemas.microsoft.com/office/drawing/2014/main" id="{0501DCBC-4FD1-41D5-86C7-892449F3BF9A}"/>
              </a:ext>
            </a:extLst>
          </p:cNvPr>
          <p:cNvSpPr/>
          <p:nvPr/>
        </p:nvSpPr>
        <p:spPr>
          <a:xfrm>
            <a:off x="4767309" y="4367075"/>
            <a:ext cx="2894120" cy="710213"/>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a:solidFill>
                  <a:schemeClr val="accent2"/>
                </a:solidFill>
              </a:rPr>
              <a:t>ML classifier algorithm</a:t>
            </a:r>
          </a:p>
        </p:txBody>
      </p:sp>
      <p:sp>
        <p:nvSpPr>
          <p:cNvPr id="7" name="Rectangle: Rounded Corners 6">
            <a:extLst>
              <a:ext uri="{FF2B5EF4-FFF2-40B4-BE49-F238E27FC236}">
                <a16:creationId xmlns:a16="http://schemas.microsoft.com/office/drawing/2014/main" id="{EC5E703F-F1C1-4612-A8F4-CCA14239FFD4}"/>
              </a:ext>
            </a:extLst>
          </p:cNvPr>
          <p:cNvSpPr/>
          <p:nvPr/>
        </p:nvSpPr>
        <p:spPr>
          <a:xfrm>
            <a:off x="3962400" y="3461184"/>
            <a:ext cx="4495799" cy="727598"/>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a:solidFill>
                  <a:schemeClr val="accent2"/>
                </a:solidFill>
              </a:rPr>
              <a:t>Terms conditions and constraints on validations and authentication</a:t>
            </a:r>
          </a:p>
        </p:txBody>
      </p:sp>
      <p:sp>
        <p:nvSpPr>
          <p:cNvPr id="8" name="Rectangle: Rounded Corners 7">
            <a:extLst>
              <a:ext uri="{FF2B5EF4-FFF2-40B4-BE49-F238E27FC236}">
                <a16:creationId xmlns:a16="http://schemas.microsoft.com/office/drawing/2014/main" id="{FC6DF385-BE5D-4D97-84D1-994E6ACB12CE}"/>
              </a:ext>
            </a:extLst>
          </p:cNvPr>
          <p:cNvSpPr/>
          <p:nvPr/>
        </p:nvSpPr>
        <p:spPr>
          <a:xfrm>
            <a:off x="4767309" y="2490925"/>
            <a:ext cx="2894120" cy="710213"/>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a:solidFill>
                  <a:schemeClr val="accent2"/>
                </a:solidFill>
              </a:rPr>
              <a:t>Application level GUI of the portal</a:t>
            </a:r>
          </a:p>
        </p:txBody>
      </p:sp>
      <p:sp>
        <p:nvSpPr>
          <p:cNvPr id="9" name="TextBox 8">
            <a:extLst>
              <a:ext uri="{FF2B5EF4-FFF2-40B4-BE49-F238E27FC236}">
                <a16:creationId xmlns:a16="http://schemas.microsoft.com/office/drawing/2014/main" id="{0454F263-2672-4B6D-B754-9F055218F500}"/>
              </a:ext>
            </a:extLst>
          </p:cNvPr>
          <p:cNvSpPr txBox="1"/>
          <p:nvPr/>
        </p:nvSpPr>
        <p:spPr>
          <a:xfrm>
            <a:off x="3178206" y="2074333"/>
            <a:ext cx="4495798" cy="369332"/>
          </a:xfrm>
          <a:prstGeom prst="rect">
            <a:avLst/>
          </a:prstGeom>
          <a:noFill/>
        </p:spPr>
        <p:txBody>
          <a:bodyPr wrap="square" rtlCol="0">
            <a:spAutoFit/>
          </a:bodyPr>
          <a:lstStyle/>
          <a:p>
            <a:r>
              <a:rPr lang="en-IN" dirty="0"/>
              <a:t>Mendit web portal functionalities-</a:t>
            </a:r>
          </a:p>
        </p:txBody>
      </p:sp>
      <p:sp>
        <p:nvSpPr>
          <p:cNvPr id="10" name="Smiley Face 9">
            <a:extLst>
              <a:ext uri="{FF2B5EF4-FFF2-40B4-BE49-F238E27FC236}">
                <a16:creationId xmlns:a16="http://schemas.microsoft.com/office/drawing/2014/main" id="{8696C828-16AD-4C66-AE4B-78B03569F24B}"/>
              </a:ext>
            </a:extLst>
          </p:cNvPr>
          <p:cNvSpPr/>
          <p:nvPr/>
        </p:nvSpPr>
        <p:spPr>
          <a:xfrm>
            <a:off x="9364133" y="1049867"/>
            <a:ext cx="1261534" cy="1371600"/>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2" name="Connector: Elbow 11">
            <a:extLst>
              <a:ext uri="{FF2B5EF4-FFF2-40B4-BE49-F238E27FC236}">
                <a16:creationId xmlns:a16="http://schemas.microsoft.com/office/drawing/2014/main" id="{323F78C8-BD18-4322-AD0A-A25127BA0DFC}"/>
              </a:ext>
            </a:extLst>
          </p:cNvPr>
          <p:cNvCxnSpPr>
            <a:stCxn id="10" idx="2"/>
          </p:cNvCxnSpPr>
          <p:nvPr/>
        </p:nvCxnSpPr>
        <p:spPr>
          <a:xfrm rot="10800000" flipV="1">
            <a:off x="7060133" y="1735667"/>
            <a:ext cx="2304000" cy="1244600"/>
          </a:xfrm>
          <a:prstGeom prst="bentConnector3">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14" name="Connector: Elbow 13">
            <a:extLst>
              <a:ext uri="{FF2B5EF4-FFF2-40B4-BE49-F238E27FC236}">
                <a16:creationId xmlns:a16="http://schemas.microsoft.com/office/drawing/2014/main" id="{9D8EAE37-D045-4C88-8803-C532AB9C9F0A}"/>
              </a:ext>
            </a:extLst>
          </p:cNvPr>
          <p:cNvCxnSpPr>
            <a:cxnSpLocks/>
            <a:stCxn id="8" idx="1"/>
          </p:cNvCxnSpPr>
          <p:nvPr/>
        </p:nvCxnSpPr>
        <p:spPr>
          <a:xfrm rot="10800000" flipV="1">
            <a:off x="2244077" y="2846032"/>
            <a:ext cx="2523233" cy="2764656"/>
          </a:xfrm>
          <a:prstGeom prst="bentConnector2">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a:extLst>
              <a:ext uri="{FF2B5EF4-FFF2-40B4-BE49-F238E27FC236}">
                <a16:creationId xmlns:a16="http://schemas.microsoft.com/office/drawing/2014/main" id="{88373C84-58CA-4229-A382-C9255AFFE5F6}"/>
              </a:ext>
            </a:extLst>
          </p:cNvPr>
          <p:cNvCxnSpPr>
            <a:cxnSpLocks/>
          </p:cNvCxnSpPr>
          <p:nvPr/>
        </p:nvCxnSpPr>
        <p:spPr>
          <a:xfrm flipV="1">
            <a:off x="2244075" y="5588168"/>
            <a:ext cx="2523233" cy="22519"/>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21" name="Connector: Elbow 20">
            <a:extLst>
              <a:ext uri="{FF2B5EF4-FFF2-40B4-BE49-F238E27FC236}">
                <a16:creationId xmlns:a16="http://schemas.microsoft.com/office/drawing/2014/main" id="{1F483435-5812-424F-BCAA-A8DF11809959}"/>
              </a:ext>
            </a:extLst>
          </p:cNvPr>
          <p:cNvCxnSpPr>
            <a:stCxn id="7" idx="3"/>
            <a:endCxn id="10" idx="4"/>
          </p:cNvCxnSpPr>
          <p:nvPr/>
        </p:nvCxnSpPr>
        <p:spPr>
          <a:xfrm flipV="1">
            <a:off x="8458199" y="2421467"/>
            <a:ext cx="1536701" cy="1403516"/>
          </a:xfrm>
          <a:prstGeom prst="bentConnector2">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23" name="Connector: Elbow 22">
            <a:extLst>
              <a:ext uri="{FF2B5EF4-FFF2-40B4-BE49-F238E27FC236}">
                <a16:creationId xmlns:a16="http://schemas.microsoft.com/office/drawing/2014/main" id="{E216AF36-9847-4E9D-B300-CBAECA1A001D}"/>
              </a:ext>
            </a:extLst>
          </p:cNvPr>
          <p:cNvCxnSpPr>
            <a:stCxn id="5" idx="3"/>
          </p:cNvCxnSpPr>
          <p:nvPr/>
        </p:nvCxnSpPr>
        <p:spPr>
          <a:xfrm flipV="1">
            <a:off x="7661429" y="4722181"/>
            <a:ext cx="12575" cy="888507"/>
          </a:xfrm>
          <a:prstGeom prst="bentConnector2">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24" name="Rectangle 23">
            <a:extLst>
              <a:ext uri="{FF2B5EF4-FFF2-40B4-BE49-F238E27FC236}">
                <a16:creationId xmlns:a16="http://schemas.microsoft.com/office/drawing/2014/main" id="{EF0E9305-BDFB-40A6-8EF2-DB354A7B5DBE}"/>
              </a:ext>
            </a:extLst>
          </p:cNvPr>
          <p:cNvSpPr/>
          <p:nvPr/>
        </p:nvSpPr>
        <p:spPr>
          <a:xfrm>
            <a:off x="5496392" y="1340386"/>
            <a:ext cx="3706463" cy="600164"/>
          </a:xfrm>
          <a:prstGeom prst="rect">
            <a:avLst/>
          </a:prstGeom>
          <a:noFill/>
        </p:spPr>
        <p:txBody>
          <a:bodyPr wrap="none" lIns="91440" tIns="45720" rIns="91440" bIns="45720">
            <a:spAutoFit/>
          </a:bodyPr>
          <a:lstStyle/>
          <a:p>
            <a:pPr algn="ctr"/>
            <a:r>
              <a:rPr lang="en-US" sz="1100" b="1" cap="none" spc="0" dirty="0">
                <a:ln w="0"/>
                <a:solidFill>
                  <a:schemeClr val="tx1"/>
                </a:solidFill>
                <a:effectLst>
                  <a:outerShdw blurRad="38100" dist="19050" dir="2700000" algn="tl" rotWithShape="0">
                    <a:schemeClr val="dk1">
                      <a:alpha val="40000"/>
                    </a:schemeClr>
                  </a:outerShdw>
                </a:effectLst>
              </a:rPr>
              <a:t>Client authenticates using </a:t>
            </a:r>
          </a:p>
          <a:p>
            <a:pPr algn="ctr"/>
            <a:r>
              <a:rPr lang="en-US" sz="1100" b="1" cap="none" spc="0" dirty="0">
                <a:ln w="0"/>
                <a:solidFill>
                  <a:schemeClr val="tx1"/>
                </a:solidFill>
                <a:effectLst>
                  <a:outerShdw blurRad="38100" dist="19050" dir="2700000" algn="tl" rotWithShape="0">
                    <a:schemeClr val="dk1">
                      <a:alpha val="40000"/>
                    </a:schemeClr>
                  </a:outerShdw>
                </a:effectLst>
              </a:rPr>
              <a:t>credentials and does other </a:t>
            </a:r>
          </a:p>
          <a:p>
            <a:pPr algn="ctr"/>
            <a:r>
              <a:rPr lang="en-US" sz="1100" b="1" cap="none" spc="0" dirty="0">
                <a:ln w="0"/>
                <a:solidFill>
                  <a:schemeClr val="tx1"/>
                </a:solidFill>
                <a:effectLst>
                  <a:outerShdw blurRad="38100" dist="19050" dir="2700000" algn="tl" rotWithShape="0">
                    <a:schemeClr val="dk1">
                      <a:alpha val="40000"/>
                    </a:schemeClr>
                  </a:outerShdw>
                </a:effectLst>
              </a:rPr>
              <a:t>activities including input of data and resumes or cv.</a:t>
            </a:r>
          </a:p>
        </p:txBody>
      </p:sp>
      <p:sp>
        <p:nvSpPr>
          <p:cNvPr id="25" name="Rectangle 24">
            <a:extLst>
              <a:ext uri="{FF2B5EF4-FFF2-40B4-BE49-F238E27FC236}">
                <a16:creationId xmlns:a16="http://schemas.microsoft.com/office/drawing/2014/main" id="{59844569-8EA5-41BF-B15E-A28FCEA95B79}"/>
              </a:ext>
            </a:extLst>
          </p:cNvPr>
          <p:cNvSpPr/>
          <p:nvPr/>
        </p:nvSpPr>
        <p:spPr>
          <a:xfrm>
            <a:off x="919828" y="4581850"/>
            <a:ext cx="3021981" cy="646331"/>
          </a:xfrm>
          <a:prstGeom prst="rect">
            <a:avLst/>
          </a:prstGeom>
          <a:noFill/>
        </p:spPr>
        <p:txBody>
          <a:bodyPr wrap="none" lIns="91440" tIns="45720" rIns="91440" bIns="45720">
            <a:spAutoFit/>
          </a:bodyPr>
          <a:lstStyle/>
          <a:p>
            <a:pPr algn="ctr"/>
            <a:r>
              <a:rPr lang="en-US" sz="1200" b="1" cap="none" spc="0" dirty="0">
                <a:ln w="0"/>
                <a:solidFill>
                  <a:schemeClr val="tx1"/>
                </a:solidFill>
                <a:effectLst>
                  <a:outerShdw blurRad="38100" dist="19050" dir="2700000" algn="tl" rotWithShape="0">
                    <a:schemeClr val="dk1">
                      <a:alpha val="40000"/>
                    </a:schemeClr>
                  </a:outerShdw>
                </a:effectLst>
              </a:rPr>
              <a:t>Feeding data and </a:t>
            </a:r>
          </a:p>
          <a:p>
            <a:pPr algn="ctr"/>
            <a:r>
              <a:rPr lang="en-US" sz="1200" b="1" cap="none" spc="0" dirty="0">
                <a:ln w="0"/>
                <a:solidFill>
                  <a:schemeClr val="tx1"/>
                </a:solidFill>
                <a:effectLst>
                  <a:outerShdw blurRad="38100" dist="19050" dir="2700000" algn="tl" rotWithShape="0">
                    <a:schemeClr val="dk1">
                      <a:alpha val="40000"/>
                    </a:schemeClr>
                  </a:outerShdw>
                </a:effectLst>
              </a:rPr>
              <a:t>recovering data from </a:t>
            </a:r>
          </a:p>
          <a:p>
            <a:pPr algn="ctr"/>
            <a:r>
              <a:rPr lang="en-US" sz="1200" b="1" cap="none" spc="0" dirty="0">
                <a:ln w="0"/>
                <a:solidFill>
                  <a:schemeClr val="tx1"/>
                </a:solidFill>
                <a:effectLst>
                  <a:outerShdw blurRad="38100" dist="19050" dir="2700000" algn="tl" rotWithShape="0">
                    <a:schemeClr val="dk1">
                      <a:alpha val="40000"/>
                    </a:schemeClr>
                  </a:outerShdw>
                </a:effectLst>
              </a:rPr>
              <a:t>the DB storage to save it for future use.</a:t>
            </a:r>
          </a:p>
        </p:txBody>
      </p:sp>
      <p:sp>
        <p:nvSpPr>
          <p:cNvPr id="26" name="Rectangle 25">
            <a:extLst>
              <a:ext uri="{FF2B5EF4-FFF2-40B4-BE49-F238E27FC236}">
                <a16:creationId xmlns:a16="http://schemas.microsoft.com/office/drawing/2014/main" id="{67E9A324-EFBB-4394-B817-BCA9C4B95F43}"/>
              </a:ext>
            </a:extLst>
          </p:cNvPr>
          <p:cNvSpPr/>
          <p:nvPr/>
        </p:nvSpPr>
        <p:spPr>
          <a:xfrm>
            <a:off x="8458199" y="3877734"/>
            <a:ext cx="3204723" cy="600164"/>
          </a:xfrm>
          <a:prstGeom prst="rect">
            <a:avLst/>
          </a:prstGeom>
          <a:noFill/>
        </p:spPr>
        <p:txBody>
          <a:bodyPr wrap="none" lIns="91440" tIns="45720" rIns="91440" bIns="45720">
            <a:spAutoFit/>
          </a:bodyPr>
          <a:lstStyle/>
          <a:p>
            <a:pPr algn="ctr"/>
            <a:r>
              <a:rPr lang="en-US" sz="1100" b="1" cap="none" spc="0" dirty="0">
                <a:ln w="0"/>
                <a:solidFill>
                  <a:schemeClr val="tx1"/>
                </a:solidFill>
                <a:effectLst>
                  <a:outerShdw blurRad="38100" dist="19050" dir="2700000" algn="tl" rotWithShape="0">
                    <a:schemeClr val="dk1">
                      <a:alpha val="40000"/>
                    </a:schemeClr>
                  </a:outerShdw>
                </a:effectLst>
              </a:rPr>
              <a:t>The terms conditions and the privacy</a:t>
            </a:r>
          </a:p>
          <a:p>
            <a:pPr algn="ctr"/>
            <a:r>
              <a:rPr lang="en-US" sz="1100" b="1" cap="none" spc="0" dirty="0">
                <a:ln w="0"/>
                <a:solidFill>
                  <a:schemeClr val="tx1"/>
                </a:solidFill>
                <a:effectLst>
                  <a:outerShdw blurRad="38100" dist="19050" dir="2700000" algn="tl" rotWithShape="0">
                    <a:schemeClr val="dk1">
                      <a:alpha val="40000"/>
                    </a:schemeClr>
                  </a:outerShdw>
                </a:effectLst>
              </a:rPr>
              <a:t> settings of the web application are binding </a:t>
            </a:r>
          </a:p>
          <a:p>
            <a:pPr algn="ctr"/>
            <a:r>
              <a:rPr lang="en-US" sz="1100" b="1" cap="none" spc="0" dirty="0">
                <a:ln w="0"/>
                <a:solidFill>
                  <a:schemeClr val="tx1"/>
                </a:solidFill>
                <a:effectLst>
                  <a:outerShdw blurRad="38100" dist="19050" dir="2700000" algn="tl" rotWithShape="0">
                    <a:schemeClr val="dk1">
                      <a:alpha val="40000"/>
                    </a:schemeClr>
                  </a:outerShdw>
                </a:effectLst>
              </a:rPr>
              <a:t>on the users and clients of the portal.</a:t>
            </a:r>
          </a:p>
        </p:txBody>
      </p:sp>
      <p:sp>
        <p:nvSpPr>
          <p:cNvPr id="27" name="Rectangle 26">
            <a:extLst>
              <a:ext uri="{FF2B5EF4-FFF2-40B4-BE49-F238E27FC236}">
                <a16:creationId xmlns:a16="http://schemas.microsoft.com/office/drawing/2014/main" id="{8C15C46C-476E-40C6-824D-82094F089C3C}"/>
              </a:ext>
            </a:extLst>
          </p:cNvPr>
          <p:cNvSpPr/>
          <p:nvPr/>
        </p:nvSpPr>
        <p:spPr>
          <a:xfrm>
            <a:off x="7721196" y="5111313"/>
            <a:ext cx="2871299" cy="830997"/>
          </a:xfrm>
          <a:prstGeom prst="rect">
            <a:avLst/>
          </a:prstGeom>
          <a:noFill/>
        </p:spPr>
        <p:txBody>
          <a:bodyPr wrap="none" lIns="91440" tIns="45720" rIns="91440" bIns="45720">
            <a:spAutoFit/>
          </a:bodyPr>
          <a:lstStyle/>
          <a:p>
            <a:pPr algn="ctr"/>
            <a:r>
              <a:rPr lang="en-US" sz="1200" b="1" cap="none" spc="0" dirty="0">
                <a:ln w="0"/>
                <a:solidFill>
                  <a:schemeClr val="tx1"/>
                </a:solidFill>
                <a:effectLst>
                  <a:outerShdw blurRad="38100" dist="19050" dir="2700000" algn="tl" rotWithShape="0">
                    <a:schemeClr val="dk1">
                      <a:alpha val="40000"/>
                    </a:schemeClr>
                  </a:outerShdw>
                </a:effectLst>
              </a:rPr>
              <a:t>The data of the clients is also </a:t>
            </a:r>
          </a:p>
          <a:p>
            <a:pPr algn="ctr"/>
            <a:r>
              <a:rPr lang="en-US" sz="1200" b="1" cap="none" spc="0" dirty="0">
                <a:ln w="0"/>
                <a:solidFill>
                  <a:schemeClr val="tx1"/>
                </a:solidFill>
                <a:effectLst>
                  <a:outerShdw blurRad="38100" dist="19050" dir="2700000" algn="tl" rotWithShape="0">
                    <a:schemeClr val="dk1">
                      <a:alpha val="40000"/>
                    </a:schemeClr>
                  </a:outerShdw>
                </a:effectLst>
              </a:rPr>
              <a:t>fed into the classifier algorithm</a:t>
            </a:r>
          </a:p>
          <a:p>
            <a:pPr algn="ctr"/>
            <a:r>
              <a:rPr lang="en-US" sz="1200" b="1" cap="none" spc="0" dirty="0">
                <a:ln w="0"/>
                <a:solidFill>
                  <a:schemeClr val="tx1"/>
                </a:solidFill>
                <a:effectLst>
                  <a:outerShdw blurRad="38100" dist="19050" dir="2700000" algn="tl" rotWithShape="0">
                    <a:schemeClr val="dk1">
                      <a:alpha val="40000"/>
                    </a:schemeClr>
                  </a:outerShdw>
                </a:effectLst>
              </a:rPr>
              <a:t> from the backend DB </a:t>
            </a:r>
          </a:p>
          <a:p>
            <a:pPr algn="ctr"/>
            <a:r>
              <a:rPr lang="en-US" sz="1200" b="1" cap="none" spc="0" dirty="0">
                <a:ln w="0"/>
                <a:solidFill>
                  <a:schemeClr val="tx1"/>
                </a:solidFill>
                <a:effectLst>
                  <a:outerShdw blurRad="38100" dist="19050" dir="2700000" algn="tl" rotWithShape="0">
                    <a:schemeClr val="dk1">
                      <a:alpha val="40000"/>
                    </a:schemeClr>
                  </a:outerShdw>
                </a:effectLst>
              </a:rPr>
              <a:t>storage to train and test the dataset.</a:t>
            </a:r>
          </a:p>
        </p:txBody>
      </p:sp>
      <p:sp>
        <p:nvSpPr>
          <p:cNvPr id="28" name="Rectangle 27">
            <a:extLst>
              <a:ext uri="{FF2B5EF4-FFF2-40B4-BE49-F238E27FC236}">
                <a16:creationId xmlns:a16="http://schemas.microsoft.com/office/drawing/2014/main" id="{0D60B6DD-7C9B-4A58-9F39-8B5DAE4AB17F}"/>
              </a:ext>
            </a:extLst>
          </p:cNvPr>
          <p:cNvSpPr/>
          <p:nvPr/>
        </p:nvSpPr>
        <p:spPr>
          <a:xfrm>
            <a:off x="514723" y="1888996"/>
            <a:ext cx="2669320" cy="830997"/>
          </a:xfrm>
          <a:prstGeom prst="rect">
            <a:avLst/>
          </a:prstGeom>
          <a:noFill/>
        </p:spPr>
        <p:txBody>
          <a:bodyPr wrap="none" lIns="91440" tIns="45720" rIns="91440" bIns="45720">
            <a:spAutoFit/>
          </a:bodyPr>
          <a:lstStyle/>
          <a:p>
            <a:pPr algn="ctr"/>
            <a:r>
              <a:rPr lang="en-US" sz="1200" b="1" cap="none" spc="0" dirty="0">
                <a:ln w="0"/>
                <a:solidFill>
                  <a:schemeClr val="tx1"/>
                </a:solidFill>
                <a:effectLst>
                  <a:outerShdw blurRad="38100" dist="19050" dir="2700000" algn="tl" rotWithShape="0">
                    <a:schemeClr val="dk1">
                      <a:alpha val="40000"/>
                    </a:schemeClr>
                  </a:outerShdw>
                </a:effectLst>
              </a:rPr>
              <a:t>We also tend to provide </a:t>
            </a:r>
          </a:p>
          <a:p>
            <a:pPr algn="ctr"/>
            <a:r>
              <a:rPr lang="en-US" sz="1200" b="1" cap="none" spc="0" dirty="0">
                <a:ln w="0"/>
                <a:solidFill>
                  <a:schemeClr val="tx1"/>
                </a:solidFill>
                <a:effectLst>
                  <a:outerShdw blurRad="38100" dist="19050" dir="2700000" algn="tl" rotWithShape="0">
                    <a:schemeClr val="dk1">
                      <a:alpha val="40000"/>
                    </a:schemeClr>
                  </a:outerShdw>
                </a:effectLst>
              </a:rPr>
              <a:t>a feedback cum help or </a:t>
            </a:r>
          </a:p>
          <a:p>
            <a:pPr algn="ctr"/>
            <a:r>
              <a:rPr lang="en-US" sz="1200" b="1" cap="none" spc="0" dirty="0">
                <a:ln w="0"/>
                <a:solidFill>
                  <a:schemeClr val="tx1"/>
                </a:solidFill>
                <a:effectLst>
                  <a:outerShdw blurRad="38100" dist="19050" dir="2700000" algn="tl" rotWithShape="0">
                    <a:schemeClr val="dk1">
                      <a:alpha val="40000"/>
                    </a:schemeClr>
                  </a:outerShdw>
                </a:effectLst>
              </a:rPr>
              <a:t>suggestion module/ functionality </a:t>
            </a:r>
          </a:p>
          <a:p>
            <a:pPr algn="ctr"/>
            <a:r>
              <a:rPr lang="en-US" sz="1200" b="1" cap="none" spc="0" dirty="0">
                <a:ln w="0"/>
                <a:solidFill>
                  <a:schemeClr val="tx1"/>
                </a:solidFill>
                <a:effectLst>
                  <a:outerShdw blurRad="38100" dist="19050" dir="2700000" algn="tl" rotWithShape="0">
                    <a:schemeClr val="dk1">
                      <a:alpha val="40000"/>
                    </a:schemeClr>
                  </a:outerShdw>
                </a:effectLst>
              </a:rPr>
              <a:t>to interact with the users more.</a:t>
            </a:r>
          </a:p>
        </p:txBody>
      </p:sp>
      <p:sp>
        <p:nvSpPr>
          <p:cNvPr id="29" name="Rectangle 28">
            <a:extLst>
              <a:ext uri="{FF2B5EF4-FFF2-40B4-BE49-F238E27FC236}">
                <a16:creationId xmlns:a16="http://schemas.microsoft.com/office/drawing/2014/main" id="{1712754A-B644-4755-B4F9-5E19513DD52E}"/>
              </a:ext>
            </a:extLst>
          </p:cNvPr>
          <p:cNvSpPr/>
          <p:nvPr/>
        </p:nvSpPr>
        <p:spPr>
          <a:xfrm>
            <a:off x="9152878" y="495670"/>
            <a:ext cx="1476686" cy="646331"/>
          </a:xfrm>
          <a:prstGeom prst="rect">
            <a:avLst/>
          </a:prstGeom>
          <a:noFill/>
        </p:spPr>
        <p:txBody>
          <a:bodyPr wrap="none" lIns="91440" tIns="45720" rIns="91440" bIns="45720">
            <a:spAutoFit/>
          </a:bodyPr>
          <a:lstStyle/>
          <a:p>
            <a:pPr algn="ctr"/>
            <a:r>
              <a:rPr lang="en-US" sz="36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Client</a:t>
            </a:r>
          </a:p>
        </p:txBody>
      </p:sp>
    </p:spTree>
    <p:extLst>
      <p:ext uri="{BB962C8B-B14F-4D97-AF65-F5344CB8AC3E}">
        <p14:creationId xmlns:p14="http://schemas.microsoft.com/office/powerpoint/2010/main" val="31722878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04BEBF-6C15-4C77-B8BC-B08417BEC145}"/>
              </a:ext>
            </a:extLst>
          </p:cNvPr>
          <p:cNvSpPr>
            <a:spLocks noGrp="1"/>
          </p:cNvSpPr>
          <p:nvPr>
            <p:ph type="title"/>
          </p:nvPr>
        </p:nvSpPr>
        <p:spPr/>
        <p:txBody>
          <a:bodyPr>
            <a:normAutofit/>
          </a:bodyPr>
          <a:lstStyle/>
          <a:p>
            <a:pPr algn="ctr"/>
            <a:r>
              <a:rPr lang="en-IN" sz="3200" dirty="0">
                <a:latin typeface="Arial Rounded MT Bold" panose="020F0704030504030204" pitchFamily="34" charset="0"/>
              </a:rPr>
              <a:t>Inputs and suggestions by friends and family:</a:t>
            </a:r>
          </a:p>
        </p:txBody>
      </p:sp>
      <p:sp>
        <p:nvSpPr>
          <p:cNvPr id="3" name="Content Placeholder 2">
            <a:extLst>
              <a:ext uri="{FF2B5EF4-FFF2-40B4-BE49-F238E27FC236}">
                <a16:creationId xmlns:a16="http://schemas.microsoft.com/office/drawing/2014/main" id="{B64C2A69-D8E8-4D03-A0D0-A94904F91A45}"/>
              </a:ext>
            </a:extLst>
          </p:cNvPr>
          <p:cNvSpPr>
            <a:spLocks noGrp="1"/>
          </p:cNvSpPr>
          <p:nvPr>
            <p:ph idx="1"/>
          </p:nvPr>
        </p:nvSpPr>
        <p:spPr>
          <a:xfrm>
            <a:off x="3240350" y="2103120"/>
            <a:ext cx="7884850" cy="3729509"/>
          </a:xfrm>
        </p:spPr>
        <p:txBody>
          <a:bodyPr>
            <a:normAutofit/>
          </a:bodyPr>
          <a:lstStyle/>
          <a:p>
            <a:pPr algn="just"/>
            <a:r>
              <a:rPr lang="en-IN" dirty="0">
                <a:latin typeface="Arial Rounded MT Bold" panose="020F0704030504030204" pitchFamily="34" charset="0"/>
              </a:rPr>
              <a:t>Family and friends suggestions:</a:t>
            </a:r>
          </a:p>
          <a:p>
            <a:pPr algn="just"/>
            <a:r>
              <a:rPr lang="en-IN" dirty="0">
                <a:latin typeface="Arial Rounded MT Bold" panose="020F0704030504030204" pitchFamily="34" charset="0"/>
              </a:rPr>
              <a:t>Question 1: What do you think about the idea of the product?</a:t>
            </a:r>
          </a:p>
          <a:p>
            <a:pPr algn="just"/>
            <a:r>
              <a:rPr lang="en-IN" dirty="0">
                <a:latin typeface="Arial Rounded MT Bold" panose="020F0704030504030204" pitchFamily="34" charset="0"/>
              </a:rPr>
              <a:t>Suggestions by family members:</a:t>
            </a:r>
          </a:p>
          <a:p>
            <a:pPr algn="just"/>
            <a:r>
              <a:rPr lang="en-IN" dirty="0">
                <a:latin typeface="Arial Rounded MT Bold" panose="020F0704030504030204" pitchFamily="34" charset="0"/>
              </a:rPr>
              <a:t>Person one: </a:t>
            </a:r>
            <a:r>
              <a:rPr lang="en-US" b="0" i="0" dirty="0">
                <a:effectLst/>
                <a:latin typeface="Arial Rounded MT Bold" panose="020F0704030504030204" pitchFamily="34" charset="0"/>
              </a:rPr>
              <a:t>I don't completely understand what you're trying to say. From what is written, it only gives the impression that this model is useful for classifying jobs, say data scientist, data engineer, business analyst etc. </a:t>
            </a:r>
          </a:p>
          <a:p>
            <a:pPr algn="just"/>
            <a:r>
              <a:rPr lang="en-US" dirty="0">
                <a:latin typeface="Arial Rounded MT Bold" panose="020F0704030504030204" pitchFamily="34" charset="0"/>
              </a:rPr>
              <a:t>Friend: </a:t>
            </a:r>
            <a:r>
              <a:rPr lang="en-US" b="0" i="0" dirty="0">
                <a:effectLst/>
                <a:latin typeface="Arial Rounded MT Bold" panose="020F0704030504030204" pitchFamily="34" charset="0"/>
              </a:rPr>
              <a:t>As far as employer is concerned, what parameter would differentiate him from others? I'm just a beginner in ML, so I don't have much idea</a:t>
            </a:r>
            <a:r>
              <a:rPr lang="en-US" dirty="0">
                <a:latin typeface="Arial Rounded MT Bold" panose="020F0704030504030204" pitchFamily="34" charset="0"/>
              </a:rPr>
              <a:t>. </a:t>
            </a:r>
            <a:endParaRPr lang="en-US" b="0" i="0" dirty="0">
              <a:effectLst/>
              <a:latin typeface="Arial Rounded MT Bold" panose="020F0704030504030204" pitchFamily="34" charset="0"/>
            </a:endParaRPr>
          </a:p>
          <a:p>
            <a:pPr algn="just"/>
            <a:r>
              <a:rPr lang="en-US" dirty="0">
                <a:latin typeface="Arial Rounded MT Bold" panose="020F0704030504030204" pitchFamily="34" charset="0"/>
              </a:rPr>
              <a:t>I from my one friend told: </a:t>
            </a:r>
            <a:r>
              <a:rPr lang="en-US" b="0" i="0" dirty="0">
                <a:effectLst/>
                <a:latin typeface="Arial Rounded MT Bold" panose="020F0704030504030204" pitchFamily="34" charset="0"/>
              </a:rPr>
              <a:t>basically i want a system/ website that shows the recruits and recommends them jobs as per their resume. and the employer should be shown only those recruit profiles whom they are searching for as per their requirements that they would enter before hand in an application form. </a:t>
            </a:r>
          </a:p>
        </p:txBody>
      </p:sp>
      <p:pic>
        <p:nvPicPr>
          <p:cNvPr id="4" name="Picture 3">
            <a:extLst>
              <a:ext uri="{FF2B5EF4-FFF2-40B4-BE49-F238E27FC236}">
                <a16:creationId xmlns:a16="http://schemas.microsoft.com/office/drawing/2014/main" id="{4845A2F3-FD1E-4741-A1A6-1E818DE861DE}"/>
              </a:ext>
            </a:extLst>
          </p:cNvPr>
          <p:cNvPicPr>
            <a:picLocks noChangeAspect="1"/>
          </p:cNvPicPr>
          <p:nvPr/>
        </p:nvPicPr>
        <p:blipFill rotWithShape="1">
          <a:blip r:embed="rId2"/>
          <a:srcRect l="2360" t="11255"/>
          <a:stretch/>
        </p:blipFill>
        <p:spPr>
          <a:xfrm>
            <a:off x="568170" y="2201661"/>
            <a:ext cx="2351785" cy="3402921"/>
          </a:xfrm>
          <a:prstGeom prst="rect">
            <a:avLst/>
          </a:prstGeom>
        </p:spPr>
      </p:pic>
    </p:spTree>
    <p:extLst>
      <p:ext uri="{BB962C8B-B14F-4D97-AF65-F5344CB8AC3E}">
        <p14:creationId xmlns:p14="http://schemas.microsoft.com/office/powerpoint/2010/main" val="462620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BC569-AFB1-4FAF-B969-846E628D07B4}"/>
              </a:ext>
            </a:extLst>
          </p:cNvPr>
          <p:cNvSpPr>
            <a:spLocks noGrp="1"/>
          </p:cNvSpPr>
          <p:nvPr>
            <p:ph type="title"/>
          </p:nvPr>
        </p:nvSpPr>
        <p:spPr/>
        <p:txBody>
          <a:bodyPr>
            <a:normAutofit/>
          </a:bodyPr>
          <a:lstStyle/>
          <a:p>
            <a:pPr algn="ctr"/>
            <a:r>
              <a:rPr lang="en-IN" sz="3600" dirty="0">
                <a:latin typeface="Arial Rounded MT Bold" panose="020F0704030504030204" pitchFamily="34" charset="0"/>
              </a:rPr>
              <a:t>Responses and conversation with friends recorded.</a:t>
            </a:r>
          </a:p>
        </p:txBody>
      </p:sp>
      <p:sp>
        <p:nvSpPr>
          <p:cNvPr id="3" name="Content Placeholder 2">
            <a:extLst>
              <a:ext uri="{FF2B5EF4-FFF2-40B4-BE49-F238E27FC236}">
                <a16:creationId xmlns:a16="http://schemas.microsoft.com/office/drawing/2014/main" id="{72D3AA99-B3B9-42B4-9110-BA5CFBDD81E8}"/>
              </a:ext>
            </a:extLst>
          </p:cNvPr>
          <p:cNvSpPr>
            <a:spLocks noGrp="1"/>
          </p:cNvSpPr>
          <p:nvPr>
            <p:ph idx="1"/>
          </p:nvPr>
        </p:nvSpPr>
        <p:spPr/>
        <p:txBody>
          <a:bodyPr>
            <a:normAutofit fontScale="92500" lnSpcReduction="10000"/>
          </a:bodyPr>
          <a:lstStyle/>
          <a:p>
            <a:pPr algn="just"/>
            <a:r>
              <a:rPr lang="en-IN" sz="1800" dirty="0">
                <a:latin typeface="Arial Rounded MT Bold" panose="020F0704030504030204" pitchFamily="34" charset="0"/>
              </a:rPr>
              <a:t>I: </a:t>
            </a:r>
            <a:r>
              <a:rPr lang="en-US" sz="1800" b="0" i="0" dirty="0">
                <a:effectLst/>
                <a:latin typeface="Arial Rounded MT Bold" panose="020F0704030504030204" pitchFamily="34" charset="0"/>
              </a:rPr>
              <a:t>moreover this platform will not only be for skilled recruits but also for the unskilled laborer's!</a:t>
            </a:r>
          </a:p>
          <a:p>
            <a:pPr algn="just"/>
            <a:r>
              <a:rPr lang="en-US" sz="1800" dirty="0">
                <a:latin typeface="Arial Rounded MT Bold" panose="020F0704030504030204" pitchFamily="34" charset="0"/>
              </a:rPr>
              <a:t>Friend: </a:t>
            </a:r>
            <a:r>
              <a:rPr lang="en-US" sz="1800" b="0" i="0" dirty="0">
                <a:effectLst/>
                <a:latin typeface="Arial Rounded MT Bold" panose="020F0704030504030204" pitchFamily="34" charset="0"/>
              </a:rPr>
              <a:t>So basically when a person inputs their resume, you will categorize them as per the suitable job and store that person's id. The recruiter only has to filter as per job requirement</a:t>
            </a:r>
            <a:r>
              <a:rPr lang="en-US" sz="1800" dirty="0">
                <a:latin typeface="Arial Rounded MT Bold" panose="020F0704030504030204" pitchFamily="34" charset="0"/>
              </a:rPr>
              <a:t>.</a:t>
            </a:r>
            <a:r>
              <a:rPr lang="en-IN" sz="1800" dirty="0">
                <a:latin typeface="Arial Rounded MT Bold" panose="020F0704030504030204" pitchFamily="34" charset="0"/>
              </a:rPr>
              <a:t> </a:t>
            </a:r>
            <a:r>
              <a:rPr lang="en-US" sz="1800" b="0" i="0" dirty="0">
                <a:effectLst/>
                <a:latin typeface="Arial Rounded MT Bold" panose="020F0704030504030204" pitchFamily="34" charset="0"/>
              </a:rPr>
              <a:t>It's a great idea. But what if a person is equally skilled in networks as well as AI. Will he be included in both categories or there will be a bias?</a:t>
            </a:r>
            <a:endParaRPr lang="en-IN" sz="1800" b="0" i="0" dirty="0">
              <a:effectLst/>
              <a:latin typeface="Arial Rounded MT Bold" panose="020F0704030504030204" pitchFamily="34" charset="0"/>
            </a:endParaRPr>
          </a:p>
          <a:p>
            <a:pPr algn="just"/>
            <a:r>
              <a:rPr lang="en-IN" sz="1800" dirty="0">
                <a:latin typeface="Arial Rounded MT Bold" panose="020F0704030504030204" pitchFamily="34" charset="0"/>
              </a:rPr>
              <a:t>I: </a:t>
            </a:r>
            <a:r>
              <a:rPr lang="en-US" sz="1800" b="0" i="0" dirty="0">
                <a:effectLst/>
                <a:latin typeface="Arial Rounded MT Bold" panose="020F0704030504030204" pitchFamily="34" charset="0"/>
              </a:rPr>
              <a:t>He will be included in both to be honest so no bias</a:t>
            </a:r>
            <a:r>
              <a:rPr lang="en-IN" sz="1800" dirty="0">
                <a:latin typeface="Arial Rounded MT Bold" panose="020F0704030504030204" pitchFamily="34" charset="0"/>
              </a:rPr>
              <a:t>.</a:t>
            </a:r>
          </a:p>
          <a:p>
            <a:pPr algn="just"/>
            <a:r>
              <a:rPr lang="en-IN" sz="1800" dirty="0">
                <a:latin typeface="Arial Rounded MT Bold" panose="020F0704030504030204" pitchFamily="34" charset="0"/>
              </a:rPr>
              <a:t>Friend 2: </a:t>
            </a:r>
            <a:r>
              <a:rPr lang="en-US" sz="1800" dirty="0">
                <a:latin typeface="Arial Rounded MT Bold" panose="020F0704030504030204" pitchFamily="34" charset="0"/>
              </a:rPr>
              <a:t>U mean employees or recruits? Like for within company or for recruiting hires</a:t>
            </a:r>
            <a:r>
              <a:rPr lang="en-IN" sz="1800" dirty="0">
                <a:latin typeface="Arial Rounded MT Bold" panose="020F0704030504030204" pitchFamily="34" charset="0"/>
              </a:rPr>
              <a:t>?</a:t>
            </a:r>
          </a:p>
          <a:p>
            <a:pPr algn="just"/>
            <a:r>
              <a:rPr lang="en-IN" sz="1800" dirty="0">
                <a:latin typeface="Arial Rounded MT Bold" panose="020F0704030504030204" pitchFamily="34" charset="0"/>
              </a:rPr>
              <a:t>I told: Yup recruits only.</a:t>
            </a:r>
          </a:p>
          <a:p>
            <a:pPr algn="just"/>
            <a:r>
              <a:rPr lang="en-IN" sz="1800" dirty="0">
                <a:latin typeface="Arial Rounded MT Bold" panose="020F0704030504030204" pitchFamily="34" charset="0"/>
              </a:rPr>
              <a:t>Friend 2: </a:t>
            </a:r>
            <a:r>
              <a:rPr lang="en-US" sz="1800" dirty="0">
                <a:latin typeface="Arial Rounded MT Bold" panose="020F0704030504030204" pitchFamily="34" charset="0"/>
              </a:rPr>
              <a:t>Haan for recruitment it's a good idea But then it needs to be very thorough Especially with keywords It's better to reject false negatives rather than accept false positives</a:t>
            </a:r>
            <a:r>
              <a:rPr lang="en-IN" sz="1800" dirty="0">
                <a:latin typeface="Arial Rounded MT Bold" panose="020F0704030504030204" pitchFamily="34" charset="0"/>
              </a:rPr>
              <a:t>.</a:t>
            </a:r>
            <a:endParaRPr lang="en-US" sz="1800" dirty="0">
              <a:latin typeface="Arial Rounded MT Bold" panose="020F0704030504030204" pitchFamily="34" charset="0"/>
            </a:endParaRPr>
          </a:p>
        </p:txBody>
      </p:sp>
    </p:spTree>
    <p:extLst>
      <p:ext uri="{BB962C8B-B14F-4D97-AF65-F5344CB8AC3E}">
        <p14:creationId xmlns:p14="http://schemas.microsoft.com/office/powerpoint/2010/main" val="14907549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CA8734A-35FC-4661-A909-45CB19C28B58}"/>
              </a:ext>
            </a:extLst>
          </p:cNvPr>
          <p:cNvSpPr>
            <a:spLocks noGrp="1"/>
          </p:cNvSpPr>
          <p:nvPr>
            <p:ph idx="1"/>
          </p:nvPr>
        </p:nvSpPr>
        <p:spPr>
          <a:xfrm>
            <a:off x="965200" y="1134533"/>
            <a:ext cx="10160000" cy="4818211"/>
          </a:xfrm>
        </p:spPr>
        <p:txBody>
          <a:bodyPr>
            <a:normAutofit lnSpcReduction="10000"/>
          </a:bodyPr>
          <a:lstStyle/>
          <a:p>
            <a:pPr algn="just"/>
            <a:r>
              <a:rPr lang="en-US" dirty="0">
                <a:latin typeface="Arial Rounded MT Bold" panose="020F0704030504030204" pitchFamily="34" charset="0"/>
              </a:rPr>
              <a:t>Competitors </a:t>
            </a:r>
          </a:p>
          <a:p>
            <a:pPr algn="just"/>
            <a:r>
              <a:rPr lang="en-US" dirty="0">
                <a:latin typeface="Arial Rounded MT Bold" panose="020F0704030504030204" pitchFamily="34" charset="0"/>
              </a:rPr>
              <a:t>1.Justdial Justdial is an Indian based company that provides search services and is made available on Website and Mobile. It also provides the user with the details of all the service providers. The customers are required to call a hotline number and ask the operator what service they are looking for (e.g. restaurants, hospitals, banks etc.) and in which area. In turn the operator will send them an email and an SMS with the information. Apart from this, customers can search for the information of any specific business on the Website and Mobile Application. </a:t>
            </a:r>
          </a:p>
          <a:p>
            <a:pPr algn="just"/>
            <a:r>
              <a:rPr lang="en-US" dirty="0">
                <a:latin typeface="Arial Rounded MT Bold" panose="020F0704030504030204" pitchFamily="34" charset="0"/>
              </a:rPr>
              <a:t>2. INDIAMART </a:t>
            </a:r>
            <a:r>
              <a:rPr lang="en-US" dirty="0" err="1">
                <a:latin typeface="Arial Rounded MT Bold" panose="020F0704030504030204" pitchFamily="34" charset="0"/>
              </a:rPr>
              <a:t>IndiaMART</a:t>
            </a:r>
            <a:r>
              <a:rPr lang="en-US" dirty="0">
                <a:latin typeface="Arial Rounded MT Bold" panose="020F0704030504030204" pitchFamily="34" charset="0"/>
              </a:rPr>
              <a:t> InterMESH Ltd. is an Indian e-commerce company that provides B2C, B2B and customer to customer sales services via its web portal. The group began in 1996 when Dinesh Agarwal and Brijesh Agrawal founded the website IndiaMART.com, a business-to business portal to connect Indian manufacturers with buyers. The company is headquartered in Noida, Uttar Pradesh, India. Over the last 10 years, IndiaMART has become the largest e-commerce platform for businesses with about 60% market share. </a:t>
            </a:r>
          </a:p>
          <a:p>
            <a:pPr algn="just"/>
            <a:r>
              <a:rPr lang="en-US" dirty="0">
                <a:latin typeface="Arial Rounded MT Bold" panose="020F0704030504030204" pitchFamily="34" charset="0"/>
              </a:rPr>
              <a:t>3. Sulekha </a:t>
            </a:r>
            <a:r>
              <a:rPr lang="en-US" dirty="0" err="1">
                <a:latin typeface="Arial Rounded MT Bold" panose="020F0704030504030204" pitchFamily="34" charset="0"/>
              </a:rPr>
              <a:t>Sulekha</a:t>
            </a:r>
            <a:r>
              <a:rPr lang="en-US" dirty="0">
                <a:latin typeface="Arial Rounded MT Bold" panose="020F0704030504030204" pitchFamily="34" charset="0"/>
              </a:rPr>
              <a:t> is a digital platform for local service businesses in India, matching 20+ million consumers with 50,000 service professionals across 200 categories in about 40 cities. Sulekha focuses on expert services clustered around Home, Life and Self and where the user need is customized. Using technology and domain intelligence, the platform seeks to understand the user need in detail and matches it to verified service professionals who are profiled. The service is free to use for consumers and service professionals pay the platform for performance in the form of verified, matched service requests.</a:t>
            </a:r>
            <a:endParaRPr lang="en-IN" dirty="0">
              <a:latin typeface="Arial Rounded MT Bold" panose="020F0704030504030204" pitchFamily="34" charset="0"/>
            </a:endParaRPr>
          </a:p>
        </p:txBody>
      </p:sp>
    </p:spTree>
    <p:extLst>
      <p:ext uri="{BB962C8B-B14F-4D97-AF65-F5344CB8AC3E}">
        <p14:creationId xmlns:p14="http://schemas.microsoft.com/office/powerpoint/2010/main" val="23723165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814980-329E-402D-9DDC-76B5538503A0}"/>
              </a:ext>
            </a:extLst>
          </p:cNvPr>
          <p:cNvSpPr>
            <a:spLocks noGrp="1"/>
          </p:cNvSpPr>
          <p:nvPr>
            <p:ph type="title"/>
          </p:nvPr>
        </p:nvSpPr>
        <p:spPr/>
        <p:txBody>
          <a:bodyPr>
            <a:normAutofit/>
          </a:bodyPr>
          <a:lstStyle/>
          <a:p>
            <a:pPr algn="ctr"/>
            <a:r>
              <a:rPr lang="en-IN" sz="3600" dirty="0">
                <a:latin typeface="Arial Rounded MT Bold" panose="020F0704030504030204" pitchFamily="34" charset="0"/>
              </a:rPr>
              <a:t>Cost of the product and revenue sources:</a:t>
            </a:r>
          </a:p>
        </p:txBody>
      </p:sp>
      <p:sp>
        <p:nvSpPr>
          <p:cNvPr id="3" name="Content Placeholder 2">
            <a:extLst>
              <a:ext uri="{FF2B5EF4-FFF2-40B4-BE49-F238E27FC236}">
                <a16:creationId xmlns:a16="http://schemas.microsoft.com/office/drawing/2014/main" id="{133BC5D4-A029-4378-882F-550D446BCEFD}"/>
              </a:ext>
            </a:extLst>
          </p:cNvPr>
          <p:cNvSpPr>
            <a:spLocks noGrp="1"/>
          </p:cNvSpPr>
          <p:nvPr>
            <p:ph idx="1"/>
          </p:nvPr>
        </p:nvSpPr>
        <p:spPr/>
        <p:txBody>
          <a:bodyPr>
            <a:normAutofit/>
          </a:bodyPr>
          <a:lstStyle/>
          <a:p>
            <a:pPr algn="just"/>
            <a:r>
              <a:rPr lang="en-US" sz="1800" dirty="0">
                <a:latin typeface="Arial Rounded MT Bold" panose="020F0704030504030204" pitchFamily="34" charset="0"/>
              </a:rPr>
              <a:t>MendIT is a new friendly and fun place that offers everything for a dollar or less. It is a great place to visit and everyone leave happy without leaving broke. </a:t>
            </a:r>
          </a:p>
          <a:p>
            <a:pPr algn="just"/>
            <a:r>
              <a:rPr lang="en-US" sz="1800" dirty="0">
                <a:latin typeface="Arial Rounded MT Bold" panose="020F0704030504030204" pitchFamily="34" charset="0"/>
              </a:rPr>
              <a:t>• At MendIT we employee several measures to insure a steady flow of revenue. </a:t>
            </a:r>
          </a:p>
          <a:p>
            <a:pPr algn="just"/>
            <a:r>
              <a:rPr lang="en-US" sz="1800" dirty="0">
                <a:latin typeface="Arial Rounded MT Bold" panose="020F0704030504030204" pitchFamily="34" charset="0"/>
              </a:rPr>
              <a:t>• We will have a very nominal fee from the worker as well as the employer uses our platform to post an advertisement for a job posting. We will have advertisements on our app to make money. </a:t>
            </a:r>
          </a:p>
          <a:p>
            <a:pPr algn="just"/>
            <a:r>
              <a:rPr lang="en-US" sz="1800" dirty="0">
                <a:latin typeface="Arial Rounded MT Bold" panose="020F0704030504030204" pitchFamily="34" charset="0"/>
              </a:rPr>
              <a:t>• Even after that we will use investors’ money to make profit. Even different companies can approach to provide services on behalf of their company, and we can charge for that services. It is great platform to give jobs, we have job section in which anybody can provide its resume and get job opportunities. And even we can charge for that too. House selling and different opportunities will be provided in the near future.</a:t>
            </a:r>
            <a:endParaRPr lang="en-IN" sz="1800" dirty="0">
              <a:latin typeface="Arial Rounded MT Bold" panose="020F0704030504030204" pitchFamily="34" charset="0"/>
            </a:endParaRPr>
          </a:p>
          <a:p>
            <a:pPr algn="just"/>
            <a:endParaRPr lang="en-IN" sz="1800" dirty="0">
              <a:latin typeface="Arial Rounded MT Bold" panose="020F0704030504030204" pitchFamily="34" charset="0"/>
            </a:endParaRPr>
          </a:p>
        </p:txBody>
      </p:sp>
    </p:spTree>
    <p:extLst>
      <p:ext uri="{BB962C8B-B14F-4D97-AF65-F5344CB8AC3E}">
        <p14:creationId xmlns:p14="http://schemas.microsoft.com/office/powerpoint/2010/main" val="18419920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2C8DE-443A-44B1-B060-451C23C1925F}"/>
              </a:ext>
            </a:extLst>
          </p:cNvPr>
          <p:cNvSpPr>
            <a:spLocks noGrp="1"/>
          </p:cNvSpPr>
          <p:nvPr>
            <p:ph type="title"/>
          </p:nvPr>
        </p:nvSpPr>
        <p:spPr/>
        <p:txBody>
          <a:bodyPr/>
          <a:lstStyle/>
          <a:p>
            <a:r>
              <a:rPr lang="en-IN" b="1" i="1" u="sng" dirty="0"/>
              <a:t>Cost estimation:</a:t>
            </a:r>
          </a:p>
        </p:txBody>
      </p:sp>
      <p:sp>
        <p:nvSpPr>
          <p:cNvPr id="3" name="Content Placeholder 2">
            <a:extLst>
              <a:ext uri="{FF2B5EF4-FFF2-40B4-BE49-F238E27FC236}">
                <a16:creationId xmlns:a16="http://schemas.microsoft.com/office/drawing/2014/main" id="{1EE4C885-D124-4259-A790-FCCB968CB9AD}"/>
              </a:ext>
            </a:extLst>
          </p:cNvPr>
          <p:cNvSpPr>
            <a:spLocks noGrp="1"/>
          </p:cNvSpPr>
          <p:nvPr>
            <p:ph idx="1"/>
          </p:nvPr>
        </p:nvSpPr>
        <p:spPr/>
        <p:txBody>
          <a:bodyPr>
            <a:normAutofit/>
          </a:bodyPr>
          <a:lstStyle/>
          <a:p>
            <a:pPr algn="just"/>
            <a:r>
              <a:rPr lang="en-US" sz="1600" b="1" i="0" dirty="0">
                <a:solidFill>
                  <a:srgbClr val="40424E"/>
                </a:solidFill>
                <a:effectLst/>
                <a:latin typeface="Arial Rounded MT Bold" panose="020F0704030504030204" pitchFamily="34" charset="0"/>
              </a:rPr>
              <a:t>Cocomo (Constructive Cost Model) is a regression model based on LOC, i.e. number of Lines of Code. It is a procedural cost estimate model for software projects and often used as a process of reliably predicting the various parameters associated with making a project such as size, effort, cost, time and quality. It was proposed by Barry Boehm in 1970 and is based on the study of 63 projects, which make it one of the best-documented models.</a:t>
            </a:r>
          </a:p>
          <a:p>
            <a:pPr algn="just"/>
            <a:r>
              <a:rPr lang="en-US" sz="1800" b="0" i="0" dirty="0">
                <a:solidFill>
                  <a:srgbClr val="40424E"/>
                </a:solidFill>
                <a:effectLst/>
                <a:latin typeface="Arial Rounded MT Bold" panose="020F0704030504030204" pitchFamily="34" charset="0"/>
              </a:rPr>
              <a:t>The </a:t>
            </a:r>
            <a:r>
              <a:rPr lang="en-US" sz="1800" b="1" i="0" dirty="0">
                <a:solidFill>
                  <a:srgbClr val="40424E"/>
                </a:solidFill>
                <a:effectLst/>
                <a:latin typeface="Arial Rounded MT Bold" panose="020F0704030504030204" pitchFamily="34" charset="0"/>
              </a:rPr>
              <a:t>early design model</a:t>
            </a:r>
            <a:r>
              <a:rPr lang="en-US" sz="1800" b="0" i="0" dirty="0">
                <a:solidFill>
                  <a:srgbClr val="40424E"/>
                </a:solidFill>
                <a:effectLst/>
                <a:latin typeface="Arial Rounded MT Bold" panose="020F0704030504030204" pitchFamily="34" charset="0"/>
              </a:rPr>
              <a:t> uses Unadjusted Function Points (UFP) as measure of size. This model is used at the early stages of software project when there is not enough information available about size of product which has t be developed, nature of target platform and nature of employees to be involved in development of projector detailed specifications of process to be used. This model can be used in either Application Generator, System Integration, or Infrastructure Development Sector.</a:t>
            </a:r>
            <a:endParaRPr lang="en-IN" sz="1600" b="1" dirty="0">
              <a:latin typeface="Arial Rounded MT Bold" panose="020F0704030504030204" pitchFamily="34" charset="0"/>
            </a:endParaRPr>
          </a:p>
        </p:txBody>
      </p:sp>
    </p:spTree>
    <p:extLst>
      <p:ext uri="{BB962C8B-B14F-4D97-AF65-F5344CB8AC3E}">
        <p14:creationId xmlns:p14="http://schemas.microsoft.com/office/powerpoint/2010/main" val="13026552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BFB32-751F-4FF5-BC07-96AA989F42A1}"/>
              </a:ext>
            </a:extLst>
          </p:cNvPr>
          <p:cNvSpPr>
            <a:spLocks noGrp="1"/>
          </p:cNvSpPr>
          <p:nvPr>
            <p:ph type="title"/>
          </p:nvPr>
        </p:nvSpPr>
        <p:spPr/>
        <p:txBody>
          <a:bodyPr/>
          <a:lstStyle/>
          <a:p>
            <a:r>
              <a:rPr lang="en-IN" b="1" i="1" u="sng" dirty="0"/>
              <a:t>Requirements H/W and S/W:</a:t>
            </a:r>
          </a:p>
        </p:txBody>
      </p:sp>
      <p:sp>
        <p:nvSpPr>
          <p:cNvPr id="3" name="Content Placeholder 2">
            <a:extLst>
              <a:ext uri="{FF2B5EF4-FFF2-40B4-BE49-F238E27FC236}">
                <a16:creationId xmlns:a16="http://schemas.microsoft.com/office/drawing/2014/main" id="{D2DDD77B-8794-42D7-9920-C39FF45EF33C}"/>
              </a:ext>
            </a:extLst>
          </p:cNvPr>
          <p:cNvSpPr>
            <a:spLocks noGrp="1"/>
          </p:cNvSpPr>
          <p:nvPr>
            <p:ph idx="1"/>
          </p:nvPr>
        </p:nvSpPr>
        <p:spPr/>
        <p:txBody>
          <a:bodyPr>
            <a:normAutofit/>
          </a:bodyPr>
          <a:lstStyle/>
          <a:p>
            <a:r>
              <a:rPr lang="en-IN" sz="1600" dirty="0">
                <a:latin typeface="Arial Rounded MT Bold" panose="020F0704030504030204" pitchFamily="34" charset="0"/>
              </a:rPr>
              <a:t>HARDWARE REQUIREMENTS </a:t>
            </a:r>
          </a:p>
          <a:p>
            <a:r>
              <a:rPr lang="en-IN" sz="1600" dirty="0">
                <a:latin typeface="Arial Rounded MT Bold" panose="020F0704030504030204" pitchFamily="34" charset="0"/>
              </a:rPr>
              <a:t>• Hardware Requirements </a:t>
            </a:r>
          </a:p>
          <a:p>
            <a:r>
              <a:rPr lang="en-IN" sz="1600" dirty="0">
                <a:latin typeface="Arial Rounded MT Bold" panose="020F0704030504030204" pitchFamily="34" charset="0"/>
              </a:rPr>
              <a:t>• Processor: Intel Pentium And Above Version </a:t>
            </a:r>
          </a:p>
          <a:p>
            <a:r>
              <a:rPr lang="en-IN" sz="1600" dirty="0">
                <a:latin typeface="Arial Rounded MT Bold" panose="020F0704030504030204" pitchFamily="34" charset="0"/>
              </a:rPr>
              <a:t>• Speed: 1.60 GHz </a:t>
            </a:r>
          </a:p>
          <a:p>
            <a:r>
              <a:rPr lang="en-IN" sz="1600" dirty="0">
                <a:latin typeface="Arial Rounded MT Bold" panose="020F0704030504030204" pitchFamily="34" charset="0"/>
              </a:rPr>
              <a:t>• Hard Disk: 20GB And Above </a:t>
            </a:r>
          </a:p>
          <a:p>
            <a:r>
              <a:rPr lang="en-IN" sz="1600" dirty="0">
                <a:latin typeface="Arial Rounded MT Bold" panose="020F0704030504030204" pitchFamily="34" charset="0"/>
              </a:rPr>
              <a:t>• Key Board: Standard </a:t>
            </a:r>
          </a:p>
          <a:p>
            <a:r>
              <a:rPr lang="en-IN" sz="1600" dirty="0">
                <a:latin typeface="Arial Rounded MT Bold" panose="020F0704030504030204" pitchFamily="34" charset="0"/>
              </a:rPr>
              <a:t>Software Requirements </a:t>
            </a:r>
          </a:p>
          <a:p>
            <a:r>
              <a:rPr lang="en-IN" sz="1600" dirty="0">
                <a:latin typeface="Arial Rounded MT Bold" panose="020F0704030504030204" pitchFamily="34" charset="0"/>
              </a:rPr>
              <a:t>• Operating System: Windows 10</a:t>
            </a:r>
          </a:p>
          <a:p>
            <a:r>
              <a:rPr lang="en-IN" sz="1600" dirty="0">
                <a:latin typeface="Arial Rounded MT Bold" panose="020F0704030504030204" pitchFamily="34" charset="0"/>
              </a:rPr>
              <a:t>• Data Base: </a:t>
            </a:r>
            <a:r>
              <a:rPr lang="en-IN" sz="1600" dirty="0" err="1">
                <a:latin typeface="Arial Rounded MT Bold" panose="020F0704030504030204" pitchFamily="34" charset="0"/>
              </a:rPr>
              <a:t>MYSQLi</a:t>
            </a:r>
            <a:r>
              <a:rPr lang="en-IN" sz="1600" dirty="0">
                <a:latin typeface="Arial Rounded MT Bold" panose="020F0704030504030204" pitchFamily="34" charset="0"/>
              </a:rPr>
              <a:t> </a:t>
            </a:r>
          </a:p>
          <a:p>
            <a:r>
              <a:rPr lang="en-IN" sz="1600" dirty="0">
                <a:latin typeface="Arial Rounded MT Bold" panose="020F0704030504030204" pitchFamily="34" charset="0"/>
              </a:rPr>
              <a:t>• Tools: JOOMLA, AJAX, PHP, JQUERY</a:t>
            </a:r>
          </a:p>
        </p:txBody>
      </p:sp>
    </p:spTree>
    <p:extLst>
      <p:ext uri="{BB962C8B-B14F-4D97-AF65-F5344CB8AC3E}">
        <p14:creationId xmlns:p14="http://schemas.microsoft.com/office/powerpoint/2010/main" val="40713871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919D0-F177-4BBA-9A0B-DBA69E2ED764}"/>
              </a:ext>
            </a:extLst>
          </p:cNvPr>
          <p:cNvSpPr>
            <a:spLocks noGrp="1"/>
          </p:cNvSpPr>
          <p:nvPr>
            <p:ph type="title"/>
          </p:nvPr>
        </p:nvSpPr>
        <p:spPr>
          <a:xfrm>
            <a:off x="1066800" y="642594"/>
            <a:ext cx="10058400" cy="1371600"/>
          </a:xfrm>
        </p:spPr>
        <p:txBody>
          <a:bodyPr>
            <a:normAutofit/>
          </a:bodyPr>
          <a:lstStyle/>
          <a:p>
            <a:pPr algn="ctr"/>
            <a:r>
              <a:rPr lang="en-US" dirty="0"/>
              <a:t>Mendit</a:t>
            </a:r>
          </a:p>
        </p:txBody>
      </p:sp>
      <p:sp>
        <p:nvSpPr>
          <p:cNvPr id="4" name="Content Placeholder 3">
            <a:extLst>
              <a:ext uri="{FF2B5EF4-FFF2-40B4-BE49-F238E27FC236}">
                <a16:creationId xmlns:a16="http://schemas.microsoft.com/office/drawing/2014/main" id="{BE72B95F-95E7-46E5-AC00-F402B803D2D9}"/>
              </a:ext>
            </a:extLst>
          </p:cNvPr>
          <p:cNvSpPr>
            <a:spLocks noGrp="1"/>
          </p:cNvSpPr>
          <p:nvPr>
            <p:ph idx="1"/>
          </p:nvPr>
        </p:nvSpPr>
        <p:spPr/>
        <p:txBody>
          <a:bodyPr/>
          <a:lstStyle/>
          <a:p>
            <a:r>
              <a:rPr lang="en-US" dirty="0">
                <a:latin typeface="Arial Rounded MT Bold" panose="020F0704030504030204" pitchFamily="34" charset="0"/>
              </a:rPr>
              <a:t>Company Description </a:t>
            </a:r>
          </a:p>
          <a:p>
            <a:r>
              <a:rPr lang="en-US" dirty="0">
                <a:latin typeface="Arial Rounded MT Bold" panose="020F0704030504030204" pitchFamily="34" charset="0"/>
              </a:rPr>
              <a:t>• Company Name - MendIT </a:t>
            </a:r>
          </a:p>
          <a:p>
            <a:r>
              <a:rPr lang="en-US" dirty="0">
                <a:latin typeface="Arial Rounded MT Bold" panose="020F0704030504030204" pitchFamily="34" charset="0"/>
              </a:rPr>
              <a:t>• Type of business structure – Partnership </a:t>
            </a:r>
          </a:p>
          <a:p>
            <a:r>
              <a:rPr lang="en-US" dirty="0">
                <a:latin typeface="Arial Rounded MT Bold" panose="020F0704030504030204" pitchFamily="34" charset="0"/>
              </a:rPr>
              <a:t>• Ownership/management team- VIT group members, Investors, other stakeholders </a:t>
            </a:r>
            <a:endParaRPr lang="en-IN" dirty="0">
              <a:latin typeface="Arial Rounded MT Bold" panose="020F0704030504030204" pitchFamily="34" charset="0"/>
            </a:endParaRPr>
          </a:p>
        </p:txBody>
      </p:sp>
      <p:pic>
        <p:nvPicPr>
          <p:cNvPr id="5" name="Content Placeholder 4">
            <a:extLst>
              <a:ext uri="{FF2B5EF4-FFF2-40B4-BE49-F238E27FC236}">
                <a16:creationId xmlns:a16="http://schemas.microsoft.com/office/drawing/2014/main" id="{349D42DD-A394-4C88-8BB6-E1B6FA3B648B}"/>
              </a:ext>
            </a:extLst>
          </p:cNvPr>
          <p:cNvPicPr>
            <a:picLocks noChangeAspect="1"/>
          </p:cNvPicPr>
          <p:nvPr/>
        </p:nvPicPr>
        <p:blipFill rotWithShape="1">
          <a:blip r:embed="rId2"/>
          <a:srcRect l="8794" t="19847" r="34390" b="37721"/>
          <a:stretch/>
        </p:blipFill>
        <p:spPr>
          <a:xfrm>
            <a:off x="3018405" y="3618118"/>
            <a:ext cx="5557423" cy="2334626"/>
          </a:xfrm>
          <a:prstGeom prst="rect">
            <a:avLst/>
          </a:prstGeom>
        </p:spPr>
      </p:pic>
    </p:spTree>
    <p:extLst>
      <p:ext uri="{BB962C8B-B14F-4D97-AF65-F5344CB8AC3E}">
        <p14:creationId xmlns:p14="http://schemas.microsoft.com/office/powerpoint/2010/main" val="1832431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F056F3-260E-4590-B5C4-8B99DC27A5DF}"/>
              </a:ext>
            </a:extLst>
          </p:cNvPr>
          <p:cNvSpPr>
            <a:spLocks noGrp="1"/>
          </p:cNvSpPr>
          <p:nvPr>
            <p:ph type="title"/>
          </p:nvPr>
        </p:nvSpPr>
        <p:spPr/>
        <p:txBody>
          <a:bodyPr/>
          <a:lstStyle/>
          <a:p>
            <a:r>
              <a:rPr lang="en-IN" dirty="0"/>
              <a:t>Balance sheet and cost estimation:</a:t>
            </a:r>
          </a:p>
        </p:txBody>
      </p:sp>
      <p:sp>
        <p:nvSpPr>
          <p:cNvPr id="4" name="TextBox 3">
            <a:extLst>
              <a:ext uri="{FF2B5EF4-FFF2-40B4-BE49-F238E27FC236}">
                <a16:creationId xmlns:a16="http://schemas.microsoft.com/office/drawing/2014/main" id="{375ABCB0-C847-4DBC-A4D1-0A63979FD987}"/>
              </a:ext>
            </a:extLst>
          </p:cNvPr>
          <p:cNvSpPr txBox="1"/>
          <p:nvPr/>
        </p:nvSpPr>
        <p:spPr>
          <a:xfrm>
            <a:off x="1438183" y="2014194"/>
            <a:ext cx="3551067" cy="3738536"/>
          </a:xfrm>
          <a:prstGeom prst="rect">
            <a:avLst/>
          </a:prstGeom>
          <a:noFill/>
        </p:spPr>
        <p:txBody>
          <a:bodyPr wrap="square" rtlCol="0">
            <a:spAutoFit/>
          </a:bodyPr>
          <a:lstStyle/>
          <a:p>
            <a:pPr algn="l"/>
            <a:r>
              <a:rPr lang="en-US" i="0" dirty="0">
                <a:effectLst/>
                <a:latin typeface="Arial Rounded MT Bold" panose="020F0704030504030204" pitchFamily="34" charset="0"/>
              </a:rPr>
              <a:t>One-time expenses</a:t>
            </a:r>
          </a:p>
          <a:p>
            <a:pPr algn="l">
              <a:buFont typeface="Arial" panose="020B0604020202020204" pitchFamily="34" charset="0"/>
              <a:buChar char="•"/>
            </a:pPr>
            <a:r>
              <a:rPr lang="en-US" i="0" dirty="0">
                <a:effectLst/>
                <a:latin typeface="Arial Rounded MT Bold" panose="020F0704030504030204" pitchFamily="34" charset="0"/>
              </a:rPr>
              <a:t>Permits and licenses</a:t>
            </a:r>
          </a:p>
          <a:p>
            <a:pPr algn="l">
              <a:buFont typeface="Arial" panose="020B0604020202020204" pitchFamily="34" charset="0"/>
              <a:buChar char="•"/>
            </a:pPr>
            <a:r>
              <a:rPr lang="en-US" i="0" dirty="0">
                <a:effectLst/>
                <a:latin typeface="Arial Rounded MT Bold" panose="020F0704030504030204" pitchFamily="34" charset="0"/>
              </a:rPr>
              <a:t>Incorporation fees</a:t>
            </a:r>
          </a:p>
          <a:p>
            <a:pPr algn="l">
              <a:buFont typeface="Arial" panose="020B0604020202020204" pitchFamily="34" charset="0"/>
              <a:buChar char="•"/>
            </a:pPr>
            <a:r>
              <a:rPr lang="en-US" i="0" dirty="0">
                <a:effectLst/>
                <a:latin typeface="Arial Rounded MT Bold" panose="020F0704030504030204" pitchFamily="34" charset="0"/>
              </a:rPr>
              <a:t>Logo design</a:t>
            </a:r>
          </a:p>
          <a:p>
            <a:pPr algn="l">
              <a:buFont typeface="Arial" panose="020B0604020202020204" pitchFamily="34" charset="0"/>
              <a:buChar char="•"/>
            </a:pPr>
            <a:r>
              <a:rPr lang="en-US" i="0" dirty="0">
                <a:effectLst/>
                <a:latin typeface="Arial Rounded MT Bold" panose="020F0704030504030204" pitchFamily="34" charset="0"/>
              </a:rPr>
              <a:t>Website design</a:t>
            </a:r>
          </a:p>
          <a:p>
            <a:pPr algn="l">
              <a:buFont typeface="Arial" panose="020B0604020202020204" pitchFamily="34" charset="0"/>
              <a:buChar char="•"/>
            </a:pPr>
            <a:r>
              <a:rPr lang="en-US" i="0" dirty="0">
                <a:effectLst/>
                <a:latin typeface="Arial Rounded MT Bold" panose="020F0704030504030204" pitchFamily="34" charset="0"/>
              </a:rPr>
              <a:t>Brochure and business card printing</a:t>
            </a:r>
          </a:p>
          <a:p>
            <a:pPr algn="l">
              <a:buFont typeface="Arial" panose="020B0604020202020204" pitchFamily="34" charset="0"/>
              <a:buChar char="•"/>
            </a:pPr>
            <a:r>
              <a:rPr lang="en-US" i="0" dirty="0">
                <a:effectLst/>
                <a:latin typeface="Arial Rounded MT Bold" panose="020F0704030504030204" pitchFamily="34" charset="0"/>
              </a:rPr>
              <a:t>Signage</a:t>
            </a:r>
          </a:p>
          <a:p>
            <a:pPr algn="l">
              <a:buFont typeface="Arial" panose="020B0604020202020204" pitchFamily="34" charset="0"/>
              <a:buChar char="•"/>
            </a:pPr>
            <a:r>
              <a:rPr lang="en-US" i="0" dirty="0">
                <a:effectLst/>
                <a:latin typeface="Arial Rounded MT Bold" panose="020F0704030504030204" pitchFamily="34" charset="0"/>
              </a:rPr>
              <a:t>Down payment on rental property</a:t>
            </a:r>
          </a:p>
          <a:p>
            <a:pPr algn="l">
              <a:buFont typeface="Arial" panose="020B0604020202020204" pitchFamily="34" charset="0"/>
              <a:buChar char="•"/>
            </a:pPr>
            <a:r>
              <a:rPr lang="en-US" i="0" dirty="0">
                <a:effectLst/>
                <a:latin typeface="Arial Rounded MT Bold" panose="020F0704030504030204" pitchFamily="34" charset="0"/>
              </a:rPr>
              <a:t>Improvements to </a:t>
            </a:r>
            <a:r>
              <a:rPr lang="en-US" i="0" strike="noStrike" dirty="0">
                <a:effectLst/>
                <a:latin typeface="Arial Rounded MT Bold" panose="020F0704030504030204" pitchFamily="34" charset="0"/>
                <a:hlinkClick r:id="rId2">
                  <a:extLst>
                    <a:ext uri="{A12FA001-AC4F-418D-AE19-62706E023703}">
                      <ahyp:hlinkClr xmlns:ahyp="http://schemas.microsoft.com/office/drawing/2018/hyperlinkcolor" val="tx"/>
                    </a:ext>
                  </a:extLst>
                </a:hlinkClick>
              </a:rPr>
              <a:t>chosen location</a:t>
            </a:r>
            <a:endParaRPr lang="en-US" i="0" dirty="0">
              <a:effectLst/>
              <a:latin typeface="Arial Rounded MT Bold" panose="020F0704030504030204" pitchFamily="34" charset="0"/>
            </a:endParaRPr>
          </a:p>
          <a:p>
            <a:endParaRPr lang="en-IN" dirty="0">
              <a:latin typeface="Arial Rounded MT Bold" panose="020F0704030504030204" pitchFamily="34" charset="0"/>
            </a:endParaRPr>
          </a:p>
        </p:txBody>
      </p:sp>
      <p:sp>
        <p:nvSpPr>
          <p:cNvPr id="5" name="TextBox 4">
            <a:extLst>
              <a:ext uri="{FF2B5EF4-FFF2-40B4-BE49-F238E27FC236}">
                <a16:creationId xmlns:a16="http://schemas.microsoft.com/office/drawing/2014/main" id="{C9A65291-BBC2-4D5D-B51C-51964AD261F9}"/>
              </a:ext>
            </a:extLst>
          </p:cNvPr>
          <p:cNvSpPr txBox="1"/>
          <p:nvPr/>
        </p:nvSpPr>
        <p:spPr>
          <a:xfrm>
            <a:off x="5956917" y="2014194"/>
            <a:ext cx="4136994" cy="2862322"/>
          </a:xfrm>
          <a:prstGeom prst="rect">
            <a:avLst/>
          </a:prstGeom>
          <a:noFill/>
        </p:spPr>
        <p:txBody>
          <a:bodyPr wrap="square" rtlCol="0">
            <a:spAutoFit/>
          </a:bodyPr>
          <a:lstStyle/>
          <a:p>
            <a:pPr algn="l"/>
            <a:r>
              <a:rPr lang="en-US" i="0" dirty="0">
                <a:solidFill>
                  <a:srgbClr val="24292D"/>
                </a:solidFill>
                <a:effectLst/>
                <a:latin typeface="Arial Rounded MT Bold" panose="020F0704030504030204" pitchFamily="34" charset="0"/>
              </a:rPr>
              <a:t>Ongoing expenses</a:t>
            </a:r>
          </a:p>
          <a:p>
            <a:pPr algn="l">
              <a:buFont typeface="Arial" panose="020B0604020202020204" pitchFamily="34" charset="0"/>
              <a:buChar char="•"/>
            </a:pPr>
            <a:r>
              <a:rPr lang="en-US" i="0" dirty="0">
                <a:solidFill>
                  <a:srgbClr val="24292D"/>
                </a:solidFill>
                <a:effectLst/>
                <a:latin typeface="Arial Rounded MT Bold" panose="020F0704030504030204" pitchFamily="34" charset="0"/>
              </a:rPr>
              <a:t>Rent</a:t>
            </a:r>
          </a:p>
          <a:p>
            <a:pPr algn="l">
              <a:buFont typeface="Arial" panose="020B0604020202020204" pitchFamily="34" charset="0"/>
              <a:buChar char="•"/>
            </a:pPr>
            <a:r>
              <a:rPr lang="en-US" i="0" dirty="0">
                <a:solidFill>
                  <a:srgbClr val="24292D"/>
                </a:solidFill>
                <a:effectLst/>
                <a:latin typeface="Arial Rounded MT Bold" panose="020F0704030504030204" pitchFamily="34" charset="0"/>
              </a:rPr>
              <a:t>Payroll</a:t>
            </a:r>
          </a:p>
          <a:p>
            <a:pPr algn="l">
              <a:buFont typeface="Arial" panose="020B0604020202020204" pitchFamily="34" charset="0"/>
              <a:buChar char="•"/>
            </a:pPr>
            <a:r>
              <a:rPr lang="en-US" i="0" dirty="0">
                <a:solidFill>
                  <a:srgbClr val="24292D"/>
                </a:solidFill>
                <a:effectLst/>
                <a:latin typeface="Arial Rounded MT Bold" panose="020F0704030504030204" pitchFamily="34" charset="0"/>
              </a:rPr>
              <a:t>Taxes</a:t>
            </a:r>
          </a:p>
          <a:p>
            <a:pPr algn="l">
              <a:buFont typeface="Arial" panose="020B0604020202020204" pitchFamily="34" charset="0"/>
              <a:buChar char="•"/>
            </a:pPr>
            <a:r>
              <a:rPr lang="en-US" i="0" dirty="0">
                <a:solidFill>
                  <a:srgbClr val="24292D"/>
                </a:solidFill>
                <a:effectLst/>
                <a:latin typeface="Arial Rounded MT Bold" panose="020F0704030504030204" pitchFamily="34" charset="0"/>
              </a:rPr>
              <a:t>Legal services</a:t>
            </a:r>
          </a:p>
          <a:p>
            <a:pPr algn="l">
              <a:buFont typeface="Arial" panose="020B0604020202020204" pitchFamily="34" charset="0"/>
              <a:buChar char="•"/>
            </a:pPr>
            <a:r>
              <a:rPr lang="en-US" i="0" dirty="0">
                <a:solidFill>
                  <a:srgbClr val="24292D"/>
                </a:solidFill>
                <a:effectLst/>
                <a:latin typeface="Arial Rounded MT Bold" panose="020F0704030504030204" pitchFamily="34" charset="0"/>
              </a:rPr>
              <a:t>Loan payments</a:t>
            </a:r>
          </a:p>
          <a:p>
            <a:pPr algn="l">
              <a:buFont typeface="Arial" panose="020B0604020202020204" pitchFamily="34" charset="0"/>
              <a:buChar char="•"/>
            </a:pPr>
            <a:r>
              <a:rPr lang="en-US" i="0" dirty="0">
                <a:solidFill>
                  <a:srgbClr val="24292D"/>
                </a:solidFill>
                <a:effectLst/>
                <a:latin typeface="Arial Rounded MT Bold" panose="020F0704030504030204" pitchFamily="34" charset="0"/>
              </a:rPr>
              <a:t>Insurance payments</a:t>
            </a:r>
          </a:p>
          <a:p>
            <a:pPr algn="l">
              <a:buFont typeface="Arial" panose="020B0604020202020204" pitchFamily="34" charset="0"/>
              <a:buChar char="•"/>
            </a:pPr>
            <a:r>
              <a:rPr lang="en-US" i="0" dirty="0">
                <a:solidFill>
                  <a:srgbClr val="24292D"/>
                </a:solidFill>
                <a:effectLst/>
                <a:latin typeface="Arial Rounded MT Bold" panose="020F0704030504030204" pitchFamily="34" charset="0"/>
              </a:rPr>
              <a:t>Utilities</a:t>
            </a:r>
          </a:p>
          <a:p>
            <a:pPr algn="l">
              <a:buFont typeface="Arial" panose="020B0604020202020204" pitchFamily="34" charset="0"/>
              <a:buChar char="•"/>
            </a:pPr>
            <a:r>
              <a:rPr lang="en-US" i="0" dirty="0">
                <a:solidFill>
                  <a:srgbClr val="24292D"/>
                </a:solidFill>
                <a:effectLst/>
                <a:latin typeface="Arial Rounded MT Bold" panose="020F0704030504030204" pitchFamily="34" charset="0"/>
              </a:rPr>
              <a:t>Marketing costs</a:t>
            </a:r>
          </a:p>
          <a:p>
            <a:endParaRPr lang="en-IN" dirty="0">
              <a:latin typeface="Arial Rounded MT Bold" panose="020F0704030504030204" pitchFamily="34" charset="0"/>
            </a:endParaRPr>
          </a:p>
        </p:txBody>
      </p:sp>
    </p:spTree>
    <p:extLst>
      <p:ext uri="{BB962C8B-B14F-4D97-AF65-F5344CB8AC3E}">
        <p14:creationId xmlns:p14="http://schemas.microsoft.com/office/powerpoint/2010/main" val="7678363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BFBFB9-4CD2-45E5-A881-D19F096B8991}"/>
              </a:ext>
            </a:extLst>
          </p:cNvPr>
          <p:cNvSpPr>
            <a:spLocks noGrp="1"/>
          </p:cNvSpPr>
          <p:nvPr>
            <p:ph type="title"/>
          </p:nvPr>
        </p:nvSpPr>
        <p:spPr/>
        <p:txBody>
          <a:bodyPr/>
          <a:lstStyle/>
          <a:p>
            <a:r>
              <a:rPr lang="en-US" dirty="0"/>
              <a:t>Balance Sheet </a:t>
            </a:r>
            <a:br>
              <a:rPr lang="en-US" dirty="0"/>
            </a:br>
            <a:endParaRPr lang="en-IN" dirty="0"/>
          </a:p>
        </p:txBody>
      </p:sp>
      <p:sp>
        <p:nvSpPr>
          <p:cNvPr id="3" name="Content Placeholder 2">
            <a:extLst>
              <a:ext uri="{FF2B5EF4-FFF2-40B4-BE49-F238E27FC236}">
                <a16:creationId xmlns:a16="http://schemas.microsoft.com/office/drawing/2014/main" id="{47746CCE-96B7-4747-A670-4A02D9995BE1}"/>
              </a:ext>
            </a:extLst>
          </p:cNvPr>
          <p:cNvSpPr>
            <a:spLocks noGrp="1"/>
          </p:cNvSpPr>
          <p:nvPr>
            <p:ph idx="1"/>
          </p:nvPr>
        </p:nvSpPr>
        <p:spPr>
          <a:xfrm>
            <a:off x="1066800" y="1455938"/>
            <a:ext cx="10058400" cy="4496806"/>
          </a:xfrm>
        </p:spPr>
        <p:txBody>
          <a:bodyPr>
            <a:normAutofit fontScale="92500" lnSpcReduction="20000"/>
          </a:bodyPr>
          <a:lstStyle/>
          <a:p>
            <a:pPr algn="just"/>
            <a:r>
              <a:rPr lang="en-US" dirty="0">
                <a:latin typeface="Arial Rounded MT Bold" panose="020F0704030504030204" pitchFamily="34" charset="0"/>
              </a:rPr>
              <a:t>• A balance sheet is a business statement that shows what the business owns, what it owes, and the value of the owner's investment in the business. The balance sheet is calculated at a specific point in time - at business start-up; at the end of a month, a quarter, or a year; or at the end of the business. </a:t>
            </a:r>
          </a:p>
          <a:p>
            <a:pPr algn="just"/>
            <a:r>
              <a:rPr lang="en-US" dirty="0">
                <a:latin typeface="Arial Rounded MT Bold" panose="020F0704030504030204" pitchFamily="34" charset="0"/>
              </a:rPr>
              <a:t>• A balance sheet is shown in two columns, with assets on the left and liabilities and owner's equity on the right. The total assets must equal total liabilities + total owners’ equity; that is, the totals must balance. This is called the accounting formula. </a:t>
            </a:r>
          </a:p>
          <a:p>
            <a:pPr algn="just"/>
            <a:r>
              <a:rPr lang="en-US" dirty="0">
                <a:latin typeface="Arial Rounded MT Bold" panose="020F0704030504030204" pitchFamily="34" charset="0"/>
              </a:rPr>
              <a:t>• Steps in Preparing a Business Start-up Balance Sheet </a:t>
            </a:r>
          </a:p>
          <a:p>
            <a:pPr algn="just"/>
            <a:r>
              <a:rPr lang="en-US" dirty="0">
                <a:latin typeface="Arial Rounded MT Bold" panose="020F0704030504030204" pitchFamily="34" charset="0"/>
              </a:rPr>
              <a:t>1. All the calculations in this spreadsheet are done as of the date of startup. </a:t>
            </a:r>
          </a:p>
          <a:p>
            <a:pPr algn="just"/>
            <a:r>
              <a:rPr lang="en-US" dirty="0">
                <a:latin typeface="Arial Rounded MT Bold" panose="020F0704030504030204" pitchFamily="34" charset="0"/>
              </a:rPr>
              <a:t>2. First, list the value of all the assets in the business as of the start-up date. This includes cash, equipment and vehicles, supplies, inventory, prepaid items (insurance, for example), value of any buildings or land owed. (Usually accounts receivable are included as an asset, but since the business has not started, there should be no amounts owed to the business). </a:t>
            </a:r>
          </a:p>
          <a:p>
            <a:pPr algn="just"/>
            <a:r>
              <a:rPr lang="en-US" dirty="0">
                <a:latin typeface="Arial Rounded MT Bold" panose="020F0704030504030204" pitchFamily="34" charset="0"/>
              </a:rPr>
              <a:t>3. Show the amount of the total assets on the left side. </a:t>
            </a:r>
          </a:p>
          <a:p>
            <a:pPr algn="just"/>
            <a:r>
              <a:rPr lang="en-US" dirty="0">
                <a:latin typeface="Arial Rounded MT Bold" panose="020F0704030504030204" pitchFamily="34" charset="0"/>
              </a:rPr>
              <a:t>4. Next, list all liabilities (amounts owed by the business to others), including business credit cards, any loans to the business at start-up, any amounts owed to vendors at start-up. Add up the total liabilities. </a:t>
            </a:r>
          </a:p>
          <a:p>
            <a:pPr algn="just"/>
            <a:r>
              <a:rPr lang="en-US" dirty="0">
                <a:latin typeface="Arial Rounded MT Bold" panose="020F0704030504030204" pitchFamily="34" charset="0"/>
              </a:rPr>
              <a:t>5. The difference between assets and liabilities is shown on the right side of the balance sheet as "Owner's Equity" (for an unincorporated business) or "Retained Earnings" (for a corporation). This amount is our investment in the business.</a:t>
            </a:r>
            <a:endParaRPr lang="en-IN" dirty="0">
              <a:latin typeface="Arial Rounded MT Bold" panose="020F0704030504030204" pitchFamily="34" charset="0"/>
            </a:endParaRPr>
          </a:p>
        </p:txBody>
      </p:sp>
    </p:spTree>
    <p:extLst>
      <p:ext uri="{BB962C8B-B14F-4D97-AF65-F5344CB8AC3E}">
        <p14:creationId xmlns:p14="http://schemas.microsoft.com/office/powerpoint/2010/main" val="39989145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99FFA49-5170-47E2-B5DB-6941E19CCCC7}"/>
              </a:ext>
            </a:extLst>
          </p:cNvPr>
          <p:cNvPicPr>
            <a:picLocks noChangeAspect="1"/>
          </p:cNvPicPr>
          <p:nvPr/>
        </p:nvPicPr>
        <p:blipFill>
          <a:blip r:embed="rId2"/>
          <a:stretch>
            <a:fillRect/>
          </a:stretch>
        </p:blipFill>
        <p:spPr>
          <a:xfrm>
            <a:off x="1944208" y="401889"/>
            <a:ext cx="7768989" cy="5799164"/>
          </a:xfrm>
          <a:prstGeom prst="rect">
            <a:avLst/>
          </a:prstGeom>
        </p:spPr>
      </p:pic>
    </p:spTree>
    <p:extLst>
      <p:ext uri="{BB962C8B-B14F-4D97-AF65-F5344CB8AC3E}">
        <p14:creationId xmlns:p14="http://schemas.microsoft.com/office/powerpoint/2010/main" val="39842772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FC07EAA-17CF-4695-8B4A-7B22B1AA81D2}"/>
              </a:ext>
            </a:extLst>
          </p:cNvPr>
          <p:cNvPicPr>
            <a:picLocks noChangeAspect="1"/>
          </p:cNvPicPr>
          <p:nvPr/>
        </p:nvPicPr>
        <p:blipFill>
          <a:blip r:embed="rId2"/>
          <a:stretch>
            <a:fillRect/>
          </a:stretch>
        </p:blipFill>
        <p:spPr>
          <a:xfrm>
            <a:off x="1462087" y="607103"/>
            <a:ext cx="9267825" cy="2381250"/>
          </a:xfrm>
          <a:prstGeom prst="rect">
            <a:avLst/>
          </a:prstGeom>
        </p:spPr>
      </p:pic>
      <p:pic>
        <p:nvPicPr>
          <p:cNvPr id="7" name="Picture 6">
            <a:extLst>
              <a:ext uri="{FF2B5EF4-FFF2-40B4-BE49-F238E27FC236}">
                <a16:creationId xmlns:a16="http://schemas.microsoft.com/office/drawing/2014/main" id="{BD66216A-74CD-4B0A-840A-7EE7CC0CA1BC}"/>
              </a:ext>
            </a:extLst>
          </p:cNvPr>
          <p:cNvPicPr>
            <a:picLocks noChangeAspect="1"/>
          </p:cNvPicPr>
          <p:nvPr/>
        </p:nvPicPr>
        <p:blipFill>
          <a:blip r:embed="rId3"/>
          <a:stretch>
            <a:fillRect/>
          </a:stretch>
        </p:blipFill>
        <p:spPr>
          <a:xfrm>
            <a:off x="1462087" y="2988353"/>
            <a:ext cx="9277350" cy="2124075"/>
          </a:xfrm>
          <a:prstGeom prst="rect">
            <a:avLst/>
          </a:prstGeom>
        </p:spPr>
      </p:pic>
    </p:spTree>
    <p:extLst>
      <p:ext uri="{BB962C8B-B14F-4D97-AF65-F5344CB8AC3E}">
        <p14:creationId xmlns:p14="http://schemas.microsoft.com/office/powerpoint/2010/main" val="35278309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BBBFB7-D956-45A3-92E3-84DC0DA472AF}"/>
              </a:ext>
            </a:extLst>
          </p:cNvPr>
          <p:cNvSpPr>
            <a:spLocks noGrp="1"/>
          </p:cNvSpPr>
          <p:nvPr>
            <p:ph type="title"/>
          </p:nvPr>
        </p:nvSpPr>
        <p:spPr/>
        <p:txBody>
          <a:bodyPr/>
          <a:lstStyle/>
          <a:p>
            <a:r>
              <a:rPr lang="en-IN" dirty="0"/>
              <a:t>Analysis:</a:t>
            </a:r>
          </a:p>
        </p:txBody>
      </p:sp>
      <p:sp>
        <p:nvSpPr>
          <p:cNvPr id="3" name="Content Placeholder 2">
            <a:extLst>
              <a:ext uri="{FF2B5EF4-FFF2-40B4-BE49-F238E27FC236}">
                <a16:creationId xmlns:a16="http://schemas.microsoft.com/office/drawing/2014/main" id="{1E73126C-32EE-47F0-A165-92293B97C22C}"/>
              </a:ext>
            </a:extLst>
          </p:cNvPr>
          <p:cNvSpPr>
            <a:spLocks noGrp="1"/>
          </p:cNvSpPr>
          <p:nvPr>
            <p:ph idx="1"/>
          </p:nvPr>
        </p:nvSpPr>
        <p:spPr/>
        <p:txBody>
          <a:bodyPr>
            <a:normAutofit/>
          </a:bodyPr>
          <a:lstStyle/>
          <a:p>
            <a:pPr algn="just"/>
            <a:r>
              <a:rPr lang="en-US" sz="1800" dirty="0">
                <a:latin typeface="Arial Rounded MT Bold" panose="020F0704030504030204" pitchFamily="34" charset="0"/>
              </a:rPr>
              <a:t>An analysis of this balance sheet shows that the owner has contributed Rs 17,70,000 in equity (mostly in cash and furniture/fixtures) toward the start-up of the business. The business is requesting a loan in the amount of 20,00,000 This money was spent on initial cash of 2,00,000, an inventory of products to sell of 24,00,000, and office furniture/computers, etc. valued at 10,00,000. In addition, the owner prepaid business and liability insurance of 1,50,000. Offsetting the assets are the liabilities and owner's equity. The current liabilities totally 60,000 are probably some debts owed to vendors for some of the office furniture. The long-term liabilities and loans are probably for the inventory and maybe furniture. Notice how the liabilities and owner's equity are tied to specific items in the asset column. This balance sheet gives a lender the picture of the position of the business as of the start-up date.</a:t>
            </a:r>
            <a:endParaRPr lang="en-IN" sz="1800" dirty="0">
              <a:latin typeface="Arial Rounded MT Bold" panose="020F0704030504030204" pitchFamily="34" charset="0"/>
            </a:endParaRPr>
          </a:p>
        </p:txBody>
      </p:sp>
    </p:spTree>
    <p:extLst>
      <p:ext uri="{BB962C8B-B14F-4D97-AF65-F5344CB8AC3E}">
        <p14:creationId xmlns:p14="http://schemas.microsoft.com/office/powerpoint/2010/main" val="39149324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74172C-ECF6-43F4-B94C-46DFDC681550}"/>
              </a:ext>
            </a:extLst>
          </p:cNvPr>
          <p:cNvSpPr>
            <a:spLocks noGrp="1"/>
          </p:cNvSpPr>
          <p:nvPr>
            <p:ph type="title"/>
          </p:nvPr>
        </p:nvSpPr>
        <p:spPr/>
        <p:txBody>
          <a:bodyPr>
            <a:noAutofit/>
          </a:bodyPr>
          <a:lstStyle/>
          <a:p>
            <a:pPr algn="ctr"/>
            <a:r>
              <a:rPr lang="en-IN" sz="2800" dirty="0">
                <a:latin typeface="Arial Rounded MT Bold" panose="020F0704030504030204" pitchFamily="34" charset="0"/>
              </a:rPr>
              <a:t>Road map to be followed for the completion of the Startup process and deployment:</a:t>
            </a:r>
          </a:p>
        </p:txBody>
      </p:sp>
      <p:graphicFrame>
        <p:nvGraphicFramePr>
          <p:cNvPr id="4" name="Content Placeholder 3">
            <a:extLst>
              <a:ext uri="{FF2B5EF4-FFF2-40B4-BE49-F238E27FC236}">
                <a16:creationId xmlns:a16="http://schemas.microsoft.com/office/drawing/2014/main" id="{3B0CAD80-DDCC-4B17-A4D8-4B668B4AF158}"/>
              </a:ext>
            </a:extLst>
          </p:cNvPr>
          <p:cNvGraphicFramePr>
            <a:graphicFrameLocks noGrp="1"/>
          </p:cNvGraphicFramePr>
          <p:nvPr>
            <p:ph idx="1"/>
            <p:extLst>
              <p:ext uri="{D42A27DB-BD31-4B8C-83A1-F6EECF244321}">
                <p14:modId xmlns:p14="http://schemas.microsoft.com/office/powerpoint/2010/main" val="309650710"/>
              </p:ext>
            </p:extLst>
          </p:nvPr>
        </p:nvGraphicFramePr>
        <p:xfrm>
          <a:off x="1066800" y="2103438"/>
          <a:ext cx="10058400" cy="38496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767889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04196459-D46F-4075-BE42-424D8AE58048}"/>
              </a:ext>
            </a:extLst>
          </p:cNvPr>
          <p:cNvGraphicFramePr>
            <a:graphicFrameLocks noGrp="1"/>
          </p:cNvGraphicFramePr>
          <p:nvPr>
            <p:ph idx="1"/>
            <p:extLst>
              <p:ext uri="{D42A27DB-BD31-4B8C-83A1-F6EECF244321}">
                <p14:modId xmlns:p14="http://schemas.microsoft.com/office/powerpoint/2010/main" val="2544453176"/>
              </p:ext>
            </p:extLst>
          </p:nvPr>
        </p:nvGraphicFramePr>
        <p:xfrm>
          <a:off x="559293" y="497150"/>
          <a:ext cx="10565907" cy="54559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55182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FE7C50-8AC1-4141-8806-2377727ADCA5}"/>
              </a:ext>
            </a:extLst>
          </p:cNvPr>
          <p:cNvSpPr>
            <a:spLocks noGrp="1"/>
          </p:cNvSpPr>
          <p:nvPr>
            <p:ph type="title"/>
          </p:nvPr>
        </p:nvSpPr>
        <p:spPr/>
        <p:txBody>
          <a:bodyPr>
            <a:normAutofit/>
          </a:bodyPr>
          <a:lstStyle/>
          <a:p>
            <a:r>
              <a:rPr lang="en-IN" sz="3200" dirty="0">
                <a:latin typeface="Arial Rounded MT Bold" panose="020F0704030504030204" pitchFamily="34" charset="0"/>
              </a:rPr>
              <a:t>Activity duration and time estimation using a Gantt chart:</a:t>
            </a:r>
          </a:p>
        </p:txBody>
      </p:sp>
      <p:pic>
        <p:nvPicPr>
          <p:cNvPr id="5" name="Picture 4">
            <a:extLst>
              <a:ext uri="{FF2B5EF4-FFF2-40B4-BE49-F238E27FC236}">
                <a16:creationId xmlns:a16="http://schemas.microsoft.com/office/drawing/2014/main" id="{B37523EB-D8CB-4825-9552-03617C4BC377}"/>
              </a:ext>
            </a:extLst>
          </p:cNvPr>
          <p:cNvPicPr>
            <a:picLocks noChangeAspect="1"/>
          </p:cNvPicPr>
          <p:nvPr/>
        </p:nvPicPr>
        <p:blipFill>
          <a:blip r:embed="rId2"/>
          <a:stretch>
            <a:fillRect/>
          </a:stretch>
        </p:blipFill>
        <p:spPr>
          <a:xfrm>
            <a:off x="560173" y="2546854"/>
            <a:ext cx="6116250" cy="3143731"/>
          </a:xfrm>
          <a:prstGeom prst="rect">
            <a:avLst/>
          </a:prstGeom>
        </p:spPr>
      </p:pic>
      <p:pic>
        <p:nvPicPr>
          <p:cNvPr id="7" name="Picture 6">
            <a:extLst>
              <a:ext uri="{FF2B5EF4-FFF2-40B4-BE49-F238E27FC236}">
                <a16:creationId xmlns:a16="http://schemas.microsoft.com/office/drawing/2014/main" id="{F0EB6119-0CC6-4836-A423-E11B69C36FFC}"/>
              </a:ext>
            </a:extLst>
          </p:cNvPr>
          <p:cNvPicPr>
            <a:picLocks noChangeAspect="1"/>
          </p:cNvPicPr>
          <p:nvPr/>
        </p:nvPicPr>
        <p:blipFill>
          <a:blip r:embed="rId3"/>
          <a:stretch>
            <a:fillRect/>
          </a:stretch>
        </p:blipFill>
        <p:spPr>
          <a:xfrm>
            <a:off x="6872977" y="1748901"/>
            <a:ext cx="4758850" cy="4421079"/>
          </a:xfrm>
          <a:prstGeom prst="rect">
            <a:avLst/>
          </a:prstGeom>
        </p:spPr>
      </p:pic>
    </p:spTree>
    <p:extLst>
      <p:ext uri="{BB962C8B-B14F-4D97-AF65-F5344CB8AC3E}">
        <p14:creationId xmlns:p14="http://schemas.microsoft.com/office/powerpoint/2010/main" val="15160425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42E385-87AB-45FA-A48D-5F44840C3C6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D5505F8E-04B4-4DFA-BDD2-44A85FBA18BB}"/>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CAD6AE02-2688-45AD-86A3-823AF501EFEA}"/>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387123885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CE3ECD-6BAD-43AB-BE23-6D2AD760541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273C7890-1ED1-429E-8C1D-B8FBF90C7D47}"/>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19C5048F-7FB7-4294-B394-C98BA4DFF81E}"/>
              </a:ext>
            </a:extLst>
          </p:cNvPr>
          <p:cNvPicPr>
            <a:picLocks noChangeAspect="1"/>
          </p:cNvPicPr>
          <p:nvPr/>
        </p:nvPicPr>
        <p:blipFill>
          <a:blip r:embed="rId2"/>
          <a:stretch>
            <a:fillRect/>
          </a:stretch>
        </p:blipFill>
        <p:spPr>
          <a:xfrm>
            <a:off x="323850" y="1095375"/>
            <a:ext cx="11544300" cy="4667250"/>
          </a:xfrm>
          <a:prstGeom prst="rect">
            <a:avLst/>
          </a:prstGeom>
        </p:spPr>
      </p:pic>
    </p:spTree>
    <p:extLst>
      <p:ext uri="{BB962C8B-B14F-4D97-AF65-F5344CB8AC3E}">
        <p14:creationId xmlns:p14="http://schemas.microsoft.com/office/powerpoint/2010/main" val="3801281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70F07B-9BA7-4216-A3DC-B79953857660}"/>
              </a:ext>
            </a:extLst>
          </p:cNvPr>
          <p:cNvSpPr>
            <a:spLocks noGrp="1"/>
          </p:cNvSpPr>
          <p:nvPr>
            <p:ph type="title"/>
          </p:nvPr>
        </p:nvSpPr>
        <p:spPr/>
        <p:txBody>
          <a:bodyPr/>
          <a:lstStyle/>
          <a:p>
            <a:r>
              <a:rPr lang="en-IN" dirty="0"/>
              <a:t>Mission</a:t>
            </a:r>
          </a:p>
        </p:txBody>
      </p:sp>
      <p:sp>
        <p:nvSpPr>
          <p:cNvPr id="3" name="Content Placeholder 2">
            <a:extLst>
              <a:ext uri="{FF2B5EF4-FFF2-40B4-BE49-F238E27FC236}">
                <a16:creationId xmlns:a16="http://schemas.microsoft.com/office/drawing/2014/main" id="{5510F62E-CF27-4FE1-834C-42A05A1E549B}"/>
              </a:ext>
            </a:extLst>
          </p:cNvPr>
          <p:cNvSpPr>
            <a:spLocks noGrp="1"/>
          </p:cNvSpPr>
          <p:nvPr>
            <p:ph idx="1"/>
          </p:nvPr>
        </p:nvSpPr>
        <p:spPr/>
        <p:txBody>
          <a:bodyPr>
            <a:normAutofit/>
          </a:bodyPr>
          <a:lstStyle/>
          <a:p>
            <a:pPr marL="0" indent="0" algn="just">
              <a:buNone/>
            </a:pPr>
            <a:r>
              <a:rPr lang="en-US" sz="1800" dirty="0">
                <a:latin typeface="Arial Rounded MT Bold" panose="020F0704030504030204" pitchFamily="34" charset="0"/>
              </a:rPr>
              <a:t>• Mission Statement- Our aim is to inject technology, accessibility and professionalism to the working force by creating a curated platform for unorganized services and a reliable high-quality service at people’s doorsteps. </a:t>
            </a:r>
          </a:p>
          <a:p>
            <a:pPr marL="0" indent="0" algn="just">
              <a:buNone/>
            </a:pPr>
            <a:r>
              <a:rPr lang="en-US" sz="1800" dirty="0">
                <a:latin typeface="Arial Rounded MT Bold" panose="020F0704030504030204" pitchFamily="34" charset="0"/>
              </a:rPr>
              <a:t>• Product/services and target market Our Platform is an e-commerce marketplace for household and professional services with many categories of services, including handymen (plumbers and electricians), cleaning, electrical, farming and document services.</a:t>
            </a:r>
            <a:endParaRPr lang="en-IN" sz="1800" dirty="0">
              <a:latin typeface="Arial Rounded MT Bold" panose="020F0704030504030204" pitchFamily="34" charset="0"/>
            </a:endParaRPr>
          </a:p>
        </p:txBody>
      </p:sp>
    </p:spTree>
    <p:extLst>
      <p:ext uri="{BB962C8B-B14F-4D97-AF65-F5344CB8AC3E}">
        <p14:creationId xmlns:p14="http://schemas.microsoft.com/office/powerpoint/2010/main" val="377087735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A4540661-4768-4BAA-A8D8-692D7FD49689}"/>
              </a:ext>
            </a:extLst>
          </p:cNvPr>
          <p:cNvPicPr>
            <a:picLocks noGrp="1" noChangeAspect="1"/>
          </p:cNvPicPr>
          <p:nvPr>
            <p:ph idx="1"/>
          </p:nvPr>
        </p:nvPicPr>
        <p:blipFill>
          <a:blip r:embed="rId2"/>
          <a:stretch>
            <a:fillRect/>
          </a:stretch>
        </p:blipFill>
        <p:spPr>
          <a:xfrm>
            <a:off x="966833" y="1475439"/>
            <a:ext cx="3443549" cy="1738277"/>
          </a:xfrm>
        </p:spPr>
      </p:pic>
      <p:pic>
        <p:nvPicPr>
          <p:cNvPr id="5" name="Picture 4">
            <a:extLst>
              <a:ext uri="{FF2B5EF4-FFF2-40B4-BE49-F238E27FC236}">
                <a16:creationId xmlns:a16="http://schemas.microsoft.com/office/drawing/2014/main" id="{42932A9A-2F2A-42E8-9E8C-32AFE26D5BF1}"/>
              </a:ext>
            </a:extLst>
          </p:cNvPr>
          <p:cNvPicPr>
            <a:picLocks noChangeAspect="1"/>
          </p:cNvPicPr>
          <p:nvPr/>
        </p:nvPicPr>
        <p:blipFill>
          <a:blip r:embed="rId3"/>
          <a:stretch>
            <a:fillRect/>
          </a:stretch>
        </p:blipFill>
        <p:spPr>
          <a:xfrm>
            <a:off x="4728837" y="1873188"/>
            <a:ext cx="6849616" cy="3852909"/>
          </a:xfrm>
          <a:prstGeom prst="rect">
            <a:avLst/>
          </a:prstGeom>
        </p:spPr>
      </p:pic>
      <p:pic>
        <p:nvPicPr>
          <p:cNvPr id="8" name="Picture 7">
            <a:extLst>
              <a:ext uri="{FF2B5EF4-FFF2-40B4-BE49-F238E27FC236}">
                <a16:creationId xmlns:a16="http://schemas.microsoft.com/office/drawing/2014/main" id="{62D3834A-A8BA-4209-9CAE-F5BC332D5988}"/>
              </a:ext>
            </a:extLst>
          </p:cNvPr>
          <p:cNvPicPr>
            <a:picLocks noChangeAspect="1"/>
          </p:cNvPicPr>
          <p:nvPr/>
        </p:nvPicPr>
        <p:blipFill>
          <a:blip r:embed="rId4"/>
          <a:stretch>
            <a:fillRect/>
          </a:stretch>
        </p:blipFill>
        <p:spPr>
          <a:xfrm>
            <a:off x="966833" y="3429000"/>
            <a:ext cx="3443548" cy="2617096"/>
          </a:xfrm>
          <a:prstGeom prst="rect">
            <a:avLst/>
          </a:prstGeom>
        </p:spPr>
      </p:pic>
    </p:spTree>
    <p:extLst>
      <p:ext uri="{BB962C8B-B14F-4D97-AF65-F5344CB8AC3E}">
        <p14:creationId xmlns:p14="http://schemas.microsoft.com/office/powerpoint/2010/main" val="30950494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CBCB74-709A-48DA-8D64-3502C1CAE023}"/>
              </a:ext>
            </a:extLst>
          </p:cNvPr>
          <p:cNvSpPr>
            <a:spLocks noGrp="1"/>
          </p:cNvSpPr>
          <p:nvPr>
            <p:ph type="title"/>
          </p:nvPr>
        </p:nvSpPr>
        <p:spPr/>
        <p:txBody>
          <a:bodyPr/>
          <a:lstStyle/>
          <a:p>
            <a:r>
              <a:rPr lang="en-IN" dirty="0"/>
              <a:t>Marketing surveys conducted and their analysis:</a:t>
            </a:r>
          </a:p>
        </p:txBody>
      </p:sp>
      <p:sp>
        <p:nvSpPr>
          <p:cNvPr id="4" name="Content Placeholder 3">
            <a:extLst>
              <a:ext uri="{FF2B5EF4-FFF2-40B4-BE49-F238E27FC236}">
                <a16:creationId xmlns:a16="http://schemas.microsoft.com/office/drawing/2014/main" id="{A8A0176D-23F2-4E76-837F-0E6B06D501AD}"/>
              </a:ext>
            </a:extLst>
          </p:cNvPr>
          <p:cNvSpPr>
            <a:spLocks noGrp="1"/>
          </p:cNvSpPr>
          <p:nvPr>
            <p:ph idx="1"/>
          </p:nvPr>
        </p:nvSpPr>
        <p:spPr/>
        <p:txBody>
          <a:bodyPr>
            <a:normAutofit/>
          </a:bodyPr>
          <a:lstStyle/>
          <a:p>
            <a:r>
              <a:rPr lang="en-US" sz="1600" dirty="0">
                <a:latin typeface="Arial Rounded MT Bold" panose="020F0704030504030204" pitchFamily="34" charset="0"/>
              </a:rPr>
              <a:t>To get an idea of the market we conducted a local survey around the Vit Campus while also incorporating people from different professions to get an idea regarding the various requirements of the Market.</a:t>
            </a:r>
          </a:p>
          <a:p>
            <a:endParaRPr lang="en-IN" sz="1600" dirty="0">
              <a:latin typeface="Arial Rounded MT Bold" panose="020F0704030504030204" pitchFamily="34" charset="0"/>
            </a:endParaRPr>
          </a:p>
        </p:txBody>
      </p:sp>
      <p:pic>
        <p:nvPicPr>
          <p:cNvPr id="7" name="Picture 6">
            <a:extLst>
              <a:ext uri="{FF2B5EF4-FFF2-40B4-BE49-F238E27FC236}">
                <a16:creationId xmlns:a16="http://schemas.microsoft.com/office/drawing/2014/main" id="{2F11CF77-51E2-4AE9-ADB2-6D1A1E0714B2}"/>
              </a:ext>
            </a:extLst>
          </p:cNvPr>
          <p:cNvPicPr>
            <a:picLocks noChangeAspect="1"/>
          </p:cNvPicPr>
          <p:nvPr/>
        </p:nvPicPr>
        <p:blipFill>
          <a:blip r:embed="rId2"/>
          <a:stretch>
            <a:fillRect/>
          </a:stretch>
        </p:blipFill>
        <p:spPr>
          <a:xfrm>
            <a:off x="1275425" y="3062618"/>
            <a:ext cx="4820575" cy="2890126"/>
          </a:xfrm>
          <a:prstGeom prst="rect">
            <a:avLst/>
          </a:prstGeom>
        </p:spPr>
      </p:pic>
      <p:pic>
        <p:nvPicPr>
          <p:cNvPr id="9" name="Picture 8">
            <a:extLst>
              <a:ext uri="{FF2B5EF4-FFF2-40B4-BE49-F238E27FC236}">
                <a16:creationId xmlns:a16="http://schemas.microsoft.com/office/drawing/2014/main" id="{C8955989-35D0-425D-8BA8-FA1F3E97F2FB}"/>
              </a:ext>
            </a:extLst>
          </p:cNvPr>
          <p:cNvPicPr>
            <a:picLocks noChangeAspect="1"/>
          </p:cNvPicPr>
          <p:nvPr/>
        </p:nvPicPr>
        <p:blipFill>
          <a:blip r:embed="rId3"/>
          <a:stretch>
            <a:fillRect/>
          </a:stretch>
        </p:blipFill>
        <p:spPr>
          <a:xfrm>
            <a:off x="6408937" y="3062619"/>
            <a:ext cx="4820575" cy="2890126"/>
          </a:xfrm>
          <a:prstGeom prst="rect">
            <a:avLst/>
          </a:prstGeom>
        </p:spPr>
      </p:pic>
    </p:spTree>
    <p:extLst>
      <p:ext uri="{BB962C8B-B14F-4D97-AF65-F5344CB8AC3E}">
        <p14:creationId xmlns:p14="http://schemas.microsoft.com/office/powerpoint/2010/main" val="33246821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6FF78EE-6D73-42B2-98BC-D24C657191F2}"/>
              </a:ext>
            </a:extLst>
          </p:cNvPr>
          <p:cNvSpPr>
            <a:spLocks noGrp="1"/>
          </p:cNvSpPr>
          <p:nvPr>
            <p:ph idx="1"/>
          </p:nvPr>
        </p:nvSpPr>
        <p:spPr>
          <a:xfrm>
            <a:off x="1128944" y="638305"/>
            <a:ext cx="10058400" cy="3849624"/>
          </a:xfrm>
        </p:spPr>
        <p:txBody>
          <a:bodyPr>
            <a:normAutofit/>
          </a:bodyPr>
          <a:lstStyle/>
          <a:p>
            <a:r>
              <a:rPr lang="en-US" sz="1800" dirty="0">
                <a:latin typeface="Arial Rounded MT Bold" panose="020F0704030504030204" pitchFamily="34" charset="0"/>
              </a:rPr>
              <a:t>While a huge percentage of the audience of the survey were students, we were also able to get responses of few Farmers, Homemakers, people working in jobs and independent Businessman and Entrepreneur. </a:t>
            </a:r>
            <a:endParaRPr lang="en-IN" sz="1800" dirty="0">
              <a:latin typeface="Arial Rounded MT Bold" panose="020F0704030504030204" pitchFamily="34" charset="0"/>
            </a:endParaRPr>
          </a:p>
        </p:txBody>
      </p:sp>
      <p:pic>
        <p:nvPicPr>
          <p:cNvPr id="5" name="Picture 4">
            <a:extLst>
              <a:ext uri="{FF2B5EF4-FFF2-40B4-BE49-F238E27FC236}">
                <a16:creationId xmlns:a16="http://schemas.microsoft.com/office/drawing/2014/main" id="{0B35B9CD-F568-4D86-8B82-C3837F2E7DFE}"/>
              </a:ext>
            </a:extLst>
          </p:cNvPr>
          <p:cNvPicPr>
            <a:picLocks noChangeAspect="1"/>
          </p:cNvPicPr>
          <p:nvPr/>
        </p:nvPicPr>
        <p:blipFill>
          <a:blip r:embed="rId2"/>
          <a:stretch>
            <a:fillRect/>
          </a:stretch>
        </p:blipFill>
        <p:spPr>
          <a:xfrm>
            <a:off x="754368" y="2114306"/>
            <a:ext cx="5104107" cy="2629388"/>
          </a:xfrm>
          <a:prstGeom prst="rect">
            <a:avLst/>
          </a:prstGeom>
        </p:spPr>
      </p:pic>
      <p:pic>
        <p:nvPicPr>
          <p:cNvPr id="7" name="Picture 6">
            <a:extLst>
              <a:ext uri="{FF2B5EF4-FFF2-40B4-BE49-F238E27FC236}">
                <a16:creationId xmlns:a16="http://schemas.microsoft.com/office/drawing/2014/main" id="{BE89B6F7-BCB6-43F7-BA94-6143CB95335E}"/>
              </a:ext>
            </a:extLst>
          </p:cNvPr>
          <p:cNvPicPr>
            <a:picLocks noChangeAspect="1"/>
          </p:cNvPicPr>
          <p:nvPr/>
        </p:nvPicPr>
        <p:blipFill>
          <a:blip r:embed="rId3"/>
          <a:stretch>
            <a:fillRect/>
          </a:stretch>
        </p:blipFill>
        <p:spPr>
          <a:xfrm>
            <a:off x="6114869" y="2114305"/>
            <a:ext cx="5080200" cy="2629388"/>
          </a:xfrm>
          <a:prstGeom prst="rect">
            <a:avLst/>
          </a:prstGeom>
        </p:spPr>
      </p:pic>
    </p:spTree>
    <p:extLst>
      <p:ext uri="{BB962C8B-B14F-4D97-AF65-F5344CB8AC3E}">
        <p14:creationId xmlns:p14="http://schemas.microsoft.com/office/powerpoint/2010/main" val="18745905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0C32589-856C-4C47-AF29-DA2606105E85}"/>
              </a:ext>
            </a:extLst>
          </p:cNvPr>
          <p:cNvSpPr>
            <a:spLocks noGrp="1"/>
          </p:cNvSpPr>
          <p:nvPr>
            <p:ph idx="1"/>
          </p:nvPr>
        </p:nvSpPr>
        <p:spPr>
          <a:xfrm>
            <a:off x="1066800" y="567284"/>
            <a:ext cx="10058400" cy="3849624"/>
          </a:xfrm>
        </p:spPr>
        <p:txBody>
          <a:bodyPr/>
          <a:lstStyle/>
          <a:p>
            <a:pPr algn="just"/>
            <a:r>
              <a:rPr lang="en-US" dirty="0">
                <a:latin typeface="Arial Rounded MT Bold" panose="020F0704030504030204" pitchFamily="34" charset="0"/>
              </a:rPr>
              <a:t>• According to the survey we came across a disturbing trend where nearly half of our target audience indicated that they did not require the need of unskilled laborer's. On a further deep analysis of the individual answers we found that it was only the student community that had a very mixed opinion regarding the need of unskilled laborer. We found that all the people of the other professions did require unskilled laborer. We were able to get in touch with a few of them through phone and found out that there is always a need of an unskilled employee. Farmers in particular told how much they have problem in finding laborer during the cutting period of crops. </a:t>
            </a:r>
          </a:p>
          <a:p>
            <a:pPr algn="just"/>
            <a:r>
              <a:rPr lang="en-US" dirty="0">
                <a:latin typeface="Arial Rounded MT Bold" panose="020F0704030504030204" pitchFamily="34" charset="0"/>
              </a:rPr>
              <a:t>• This result and analysis helped us to conclude that there indeed is a demand for the project. Few trends we noticed regarding the past experiences of the people with the unskilled employees.</a:t>
            </a:r>
            <a:endParaRPr lang="en-IN" dirty="0">
              <a:latin typeface="Arial Rounded MT Bold" panose="020F0704030504030204" pitchFamily="34" charset="0"/>
            </a:endParaRPr>
          </a:p>
        </p:txBody>
      </p:sp>
      <p:pic>
        <p:nvPicPr>
          <p:cNvPr id="5" name="Picture 4">
            <a:extLst>
              <a:ext uri="{FF2B5EF4-FFF2-40B4-BE49-F238E27FC236}">
                <a16:creationId xmlns:a16="http://schemas.microsoft.com/office/drawing/2014/main" id="{A18F6B02-195A-4DB7-A8B9-46525EFE1EAB}"/>
              </a:ext>
            </a:extLst>
          </p:cNvPr>
          <p:cNvPicPr>
            <a:picLocks noChangeAspect="1"/>
          </p:cNvPicPr>
          <p:nvPr/>
        </p:nvPicPr>
        <p:blipFill>
          <a:blip r:embed="rId2"/>
          <a:stretch>
            <a:fillRect/>
          </a:stretch>
        </p:blipFill>
        <p:spPr>
          <a:xfrm>
            <a:off x="807868" y="3103826"/>
            <a:ext cx="5079532" cy="2746558"/>
          </a:xfrm>
          <a:prstGeom prst="rect">
            <a:avLst/>
          </a:prstGeom>
        </p:spPr>
      </p:pic>
      <p:pic>
        <p:nvPicPr>
          <p:cNvPr id="7" name="Picture 6">
            <a:extLst>
              <a:ext uri="{FF2B5EF4-FFF2-40B4-BE49-F238E27FC236}">
                <a16:creationId xmlns:a16="http://schemas.microsoft.com/office/drawing/2014/main" id="{C1BC6EA2-393D-476A-9D62-33429D9CF8EF}"/>
              </a:ext>
            </a:extLst>
          </p:cNvPr>
          <p:cNvPicPr>
            <a:picLocks noChangeAspect="1"/>
          </p:cNvPicPr>
          <p:nvPr/>
        </p:nvPicPr>
        <p:blipFill>
          <a:blip r:embed="rId3"/>
          <a:stretch>
            <a:fillRect/>
          </a:stretch>
        </p:blipFill>
        <p:spPr>
          <a:xfrm>
            <a:off x="6304602" y="3103826"/>
            <a:ext cx="5179011" cy="2720069"/>
          </a:xfrm>
          <a:prstGeom prst="rect">
            <a:avLst/>
          </a:prstGeom>
        </p:spPr>
      </p:pic>
    </p:spTree>
    <p:extLst>
      <p:ext uri="{BB962C8B-B14F-4D97-AF65-F5344CB8AC3E}">
        <p14:creationId xmlns:p14="http://schemas.microsoft.com/office/powerpoint/2010/main" val="740244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D4A05C4-C48E-4D31-ACD3-B8F9DC0D6EAE}"/>
              </a:ext>
            </a:extLst>
          </p:cNvPr>
          <p:cNvSpPr>
            <a:spLocks noGrp="1"/>
          </p:cNvSpPr>
          <p:nvPr>
            <p:ph idx="1"/>
          </p:nvPr>
        </p:nvSpPr>
        <p:spPr>
          <a:xfrm>
            <a:off x="1066800" y="682692"/>
            <a:ext cx="10058400" cy="4856973"/>
          </a:xfrm>
        </p:spPr>
        <p:txBody>
          <a:bodyPr>
            <a:normAutofit/>
          </a:bodyPr>
          <a:lstStyle/>
          <a:p>
            <a:pPr algn="just"/>
            <a:r>
              <a:rPr lang="en-US" sz="1600" dirty="0">
                <a:latin typeface="Arial Rounded MT Bold" panose="020F0704030504030204" pitchFamily="34" charset="0"/>
              </a:rPr>
              <a:t>Market Analysis </a:t>
            </a:r>
          </a:p>
          <a:p>
            <a:pPr algn="just"/>
            <a:r>
              <a:rPr lang="en-US" sz="1600" dirty="0">
                <a:latin typeface="Arial Rounded MT Bold" panose="020F0704030504030204" pitchFamily="34" charset="0"/>
              </a:rPr>
              <a:t>MendIT which is a service provider has a lot of market scope in the existing scenario. Shortage of workers in many cities mostly metropolitan is very high, which is not primarily due to the lack of workforce but due to the existing workforce not being organized. The existing options do not have a well-defined structure to benefit both the user and the worker. Hence our product which offers symbiotic relation between the user and worker. </a:t>
            </a:r>
          </a:p>
          <a:p>
            <a:pPr algn="just"/>
            <a:r>
              <a:rPr lang="en-US" sz="1600" dirty="0">
                <a:latin typeface="Arial Rounded MT Bold" panose="020F0704030504030204" pitchFamily="34" charset="0"/>
              </a:rPr>
              <a:t>• MARKET SIZE- India has millions of skilled and semi-skilled people who are going to benefit from this service. The market size for our product is larger than most of the internet-based companies. </a:t>
            </a:r>
          </a:p>
          <a:p>
            <a:pPr algn="just"/>
            <a:r>
              <a:rPr lang="en-US" sz="1600" dirty="0">
                <a:latin typeface="Arial Rounded MT Bold" panose="020F0704030504030204" pitchFamily="34" charset="0"/>
              </a:rPr>
              <a:t>• MARKET TRENDS- The service providing sector has seen a tremendous rise in the recent years due to wave of digitalization in India. If the current trends are to be considered an indication, this industry is expected to grow. </a:t>
            </a:r>
          </a:p>
          <a:p>
            <a:pPr algn="just"/>
            <a:r>
              <a:rPr lang="en-US" sz="1600" dirty="0">
                <a:latin typeface="Arial Rounded MT Bold" panose="020F0704030504030204" pitchFamily="34" charset="0"/>
              </a:rPr>
              <a:t>• MARKET PROFITABILITY- For now, if a person needs a service, he has to search for the appropriate person which is time consuming and expensive. Also, the worker may charge according to his wish. This problem would be solved by our product as we would provide the details of all the workers to the user and new jobs to the worker.</a:t>
            </a:r>
            <a:endParaRPr lang="en-IN" sz="1600" dirty="0">
              <a:latin typeface="Arial Rounded MT Bold" panose="020F0704030504030204" pitchFamily="34" charset="0"/>
            </a:endParaRPr>
          </a:p>
        </p:txBody>
      </p:sp>
    </p:spTree>
    <p:extLst>
      <p:ext uri="{BB962C8B-B14F-4D97-AF65-F5344CB8AC3E}">
        <p14:creationId xmlns:p14="http://schemas.microsoft.com/office/powerpoint/2010/main" val="35661470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CCE619-48FB-4612-9F52-593DBA23982E}"/>
              </a:ext>
            </a:extLst>
          </p:cNvPr>
          <p:cNvSpPr>
            <a:spLocks noGrp="1"/>
          </p:cNvSpPr>
          <p:nvPr>
            <p:ph type="title"/>
          </p:nvPr>
        </p:nvSpPr>
        <p:spPr/>
        <p:txBody>
          <a:bodyPr>
            <a:normAutofit/>
          </a:bodyPr>
          <a:lstStyle/>
          <a:p>
            <a:pPr algn="ctr"/>
            <a:r>
              <a:rPr lang="en-IN" sz="3200" b="1" dirty="0">
                <a:latin typeface="Arial Rounded MT Bold" panose="020F0704030504030204" pitchFamily="34" charset="0"/>
              </a:rPr>
              <a:t>WhatsApp and Facebook survey/ interaction also done 50+ responses:</a:t>
            </a:r>
          </a:p>
        </p:txBody>
      </p:sp>
      <p:pic>
        <p:nvPicPr>
          <p:cNvPr id="5" name="Picture 4">
            <a:extLst>
              <a:ext uri="{FF2B5EF4-FFF2-40B4-BE49-F238E27FC236}">
                <a16:creationId xmlns:a16="http://schemas.microsoft.com/office/drawing/2014/main" id="{D443F1CA-4D6E-413E-818F-FA07DC63BA84}"/>
              </a:ext>
            </a:extLst>
          </p:cNvPr>
          <p:cNvPicPr>
            <a:picLocks noChangeAspect="1"/>
          </p:cNvPicPr>
          <p:nvPr/>
        </p:nvPicPr>
        <p:blipFill>
          <a:blip r:embed="rId2"/>
          <a:stretch>
            <a:fillRect/>
          </a:stretch>
        </p:blipFill>
        <p:spPr>
          <a:xfrm>
            <a:off x="618035" y="2504073"/>
            <a:ext cx="5261407" cy="1866375"/>
          </a:xfrm>
          <a:prstGeom prst="rect">
            <a:avLst/>
          </a:prstGeom>
        </p:spPr>
      </p:pic>
      <p:pic>
        <p:nvPicPr>
          <p:cNvPr id="7" name="Picture 6">
            <a:extLst>
              <a:ext uri="{FF2B5EF4-FFF2-40B4-BE49-F238E27FC236}">
                <a16:creationId xmlns:a16="http://schemas.microsoft.com/office/drawing/2014/main" id="{BDFC56CD-39E0-4CB1-91CF-2D04CCEAABD8}"/>
              </a:ext>
            </a:extLst>
          </p:cNvPr>
          <p:cNvPicPr>
            <a:picLocks noChangeAspect="1"/>
          </p:cNvPicPr>
          <p:nvPr/>
        </p:nvPicPr>
        <p:blipFill>
          <a:blip r:embed="rId3"/>
          <a:stretch>
            <a:fillRect/>
          </a:stretch>
        </p:blipFill>
        <p:spPr>
          <a:xfrm>
            <a:off x="6312559" y="4039316"/>
            <a:ext cx="5106700" cy="1866375"/>
          </a:xfrm>
          <a:prstGeom prst="rect">
            <a:avLst/>
          </a:prstGeom>
        </p:spPr>
      </p:pic>
      <p:pic>
        <p:nvPicPr>
          <p:cNvPr id="9" name="Picture 8">
            <a:extLst>
              <a:ext uri="{FF2B5EF4-FFF2-40B4-BE49-F238E27FC236}">
                <a16:creationId xmlns:a16="http://schemas.microsoft.com/office/drawing/2014/main" id="{9664EC8F-FEC1-4D26-8EFC-C22B96FFAC40}"/>
              </a:ext>
            </a:extLst>
          </p:cNvPr>
          <p:cNvPicPr>
            <a:picLocks noChangeAspect="1"/>
          </p:cNvPicPr>
          <p:nvPr/>
        </p:nvPicPr>
        <p:blipFill>
          <a:blip r:embed="rId4"/>
          <a:stretch>
            <a:fillRect/>
          </a:stretch>
        </p:blipFill>
        <p:spPr>
          <a:xfrm>
            <a:off x="6232205" y="1791224"/>
            <a:ext cx="5262698" cy="1866376"/>
          </a:xfrm>
          <a:prstGeom prst="rect">
            <a:avLst/>
          </a:prstGeom>
        </p:spPr>
      </p:pic>
    </p:spTree>
    <p:extLst>
      <p:ext uri="{BB962C8B-B14F-4D97-AF65-F5344CB8AC3E}">
        <p14:creationId xmlns:p14="http://schemas.microsoft.com/office/powerpoint/2010/main" val="31185673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065C1B3-9FF6-4797-B266-5A13B2CE425B}"/>
              </a:ext>
            </a:extLst>
          </p:cNvPr>
          <p:cNvPicPr>
            <a:picLocks noChangeAspect="1"/>
          </p:cNvPicPr>
          <p:nvPr/>
        </p:nvPicPr>
        <p:blipFill>
          <a:blip r:embed="rId2"/>
          <a:stretch>
            <a:fillRect/>
          </a:stretch>
        </p:blipFill>
        <p:spPr>
          <a:xfrm>
            <a:off x="555710" y="589389"/>
            <a:ext cx="2408634" cy="3834464"/>
          </a:xfrm>
          <a:prstGeom prst="rect">
            <a:avLst/>
          </a:prstGeom>
        </p:spPr>
      </p:pic>
      <p:pic>
        <p:nvPicPr>
          <p:cNvPr id="7" name="Picture 6">
            <a:extLst>
              <a:ext uri="{FF2B5EF4-FFF2-40B4-BE49-F238E27FC236}">
                <a16:creationId xmlns:a16="http://schemas.microsoft.com/office/drawing/2014/main" id="{77FF1C99-FF85-4F98-A64C-9BA6BC62B076}"/>
              </a:ext>
            </a:extLst>
          </p:cNvPr>
          <p:cNvPicPr>
            <a:picLocks noChangeAspect="1"/>
          </p:cNvPicPr>
          <p:nvPr/>
        </p:nvPicPr>
        <p:blipFill>
          <a:blip r:embed="rId3"/>
          <a:stretch>
            <a:fillRect/>
          </a:stretch>
        </p:blipFill>
        <p:spPr>
          <a:xfrm>
            <a:off x="3066955" y="2333723"/>
            <a:ext cx="2501849" cy="3975160"/>
          </a:xfrm>
          <a:prstGeom prst="rect">
            <a:avLst/>
          </a:prstGeom>
        </p:spPr>
      </p:pic>
      <p:pic>
        <p:nvPicPr>
          <p:cNvPr id="9" name="Picture 8">
            <a:extLst>
              <a:ext uri="{FF2B5EF4-FFF2-40B4-BE49-F238E27FC236}">
                <a16:creationId xmlns:a16="http://schemas.microsoft.com/office/drawing/2014/main" id="{F7462996-E62D-43CF-9890-060F4FC88F14}"/>
              </a:ext>
            </a:extLst>
          </p:cNvPr>
          <p:cNvPicPr>
            <a:picLocks noChangeAspect="1"/>
          </p:cNvPicPr>
          <p:nvPr/>
        </p:nvPicPr>
        <p:blipFill>
          <a:blip r:embed="rId4"/>
          <a:stretch>
            <a:fillRect/>
          </a:stretch>
        </p:blipFill>
        <p:spPr>
          <a:xfrm>
            <a:off x="5758225" y="589389"/>
            <a:ext cx="2844322" cy="4030585"/>
          </a:xfrm>
          <a:prstGeom prst="rect">
            <a:avLst/>
          </a:prstGeom>
        </p:spPr>
      </p:pic>
      <p:pic>
        <p:nvPicPr>
          <p:cNvPr id="11" name="Picture 10">
            <a:extLst>
              <a:ext uri="{FF2B5EF4-FFF2-40B4-BE49-F238E27FC236}">
                <a16:creationId xmlns:a16="http://schemas.microsoft.com/office/drawing/2014/main" id="{C1E03B1C-6A10-4355-AC0D-F8E8A7BE70D9}"/>
              </a:ext>
            </a:extLst>
          </p:cNvPr>
          <p:cNvPicPr>
            <a:picLocks noChangeAspect="1"/>
          </p:cNvPicPr>
          <p:nvPr/>
        </p:nvPicPr>
        <p:blipFill>
          <a:blip r:embed="rId5"/>
          <a:stretch>
            <a:fillRect/>
          </a:stretch>
        </p:blipFill>
        <p:spPr>
          <a:xfrm>
            <a:off x="8791968" y="2181476"/>
            <a:ext cx="2844322" cy="4127407"/>
          </a:xfrm>
          <a:prstGeom prst="rect">
            <a:avLst/>
          </a:prstGeom>
        </p:spPr>
      </p:pic>
    </p:spTree>
    <p:extLst>
      <p:ext uri="{BB962C8B-B14F-4D97-AF65-F5344CB8AC3E}">
        <p14:creationId xmlns:p14="http://schemas.microsoft.com/office/powerpoint/2010/main" val="143289939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FIVE">
      <a:dk1>
        <a:sysClr val="windowText" lastClr="000000"/>
      </a:dk1>
      <a:lt1>
        <a:sysClr val="window" lastClr="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Original 5_01_Win32" id="{77344C68-A3F1-476B-8680-97D7F429B46B}" vid="{89780073-58E8-4DFF-BF29-BA99F8052841}"/>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CDB58277-F8DF-46FF-84EC-EF41B835E69F}">
  <ds:schemaRefs>
    <ds:schemaRef ds:uri="http://schemas.microsoft.com/sharepoint/v3/contenttype/forms"/>
  </ds:schemaRefs>
</ds:datastoreItem>
</file>

<file path=customXml/itemProps2.xml><?xml version="1.0" encoding="utf-8"?>
<ds:datastoreItem xmlns:ds="http://schemas.openxmlformats.org/officeDocument/2006/customXml" ds:itemID="{2D276E62-80A3-44DD-9BCC-97ED2B99B57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37651BA-F45C-4845-9AB3-E0A65B39F5E1}">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{012EB855-FEF6-4F98-92D0-CC2CA8B716FD}tf78438558_win32</Template>
  <TotalTime>4143</TotalTime>
  <Words>2666</Words>
  <Application>Microsoft Office PowerPoint</Application>
  <PresentationFormat>Widescreen</PresentationFormat>
  <Paragraphs>135</Paragraphs>
  <Slides>30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30</vt:i4>
      </vt:variant>
    </vt:vector>
  </HeadingPairs>
  <TitlesOfParts>
    <vt:vector size="35" baseType="lpstr">
      <vt:lpstr>Arial</vt:lpstr>
      <vt:lpstr>Arial Rounded MT Bold</vt:lpstr>
      <vt:lpstr>Century Gothic</vt:lpstr>
      <vt:lpstr>Garamond</vt:lpstr>
      <vt:lpstr>SavonVTI</vt:lpstr>
      <vt:lpstr>LSM Project walkthrough</vt:lpstr>
      <vt:lpstr>Mendit</vt:lpstr>
      <vt:lpstr>Mission</vt:lpstr>
      <vt:lpstr>Marketing surveys conducted and their analysis:</vt:lpstr>
      <vt:lpstr>PowerPoint Presentation</vt:lpstr>
      <vt:lpstr>PowerPoint Presentation</vt:lpstr>
      <vt:lpstr>PowerPoint Presentation</vt:lpstr>
      <vt:lpstr>WhatsApp and Facebook survey/ interaction also done 50+ responses:</vt:lpstr>
      <vt:lpstr>PowerPoint Presentation</vt:lpstr>
      <vt:lpstr>Discussion with family members.</vt:lpstr>
      <vt:lpstr>Building process and outcomes of Mendit web portal-</vt:lpstr>
      <vt:lpstr>Layered architecture expected (Mendit):</vt:lpstr>
      <vt:lpstr>Functional architecture</vt:lpstr>
      <vt:lpstr>Inputs and suggestions by friends and family:</vt:lpstr>
      <vt:lpstr>Responses and conversation with friends recorded.</vt:lpstr>
      <vt:lpstr>PowerPoint Presentation</vt:lpstr>
      <vt:lpstr>Cost of the product and revenue sources:</vt:lpstr>
      <vt:lpstr>Cost estimation:</vt:lpstr>
      <vt:lpstr>Requirements H/W and S/W:</vt:lpstr>
      <vt:lpstr>Balance sheet and cost estimation:</vt:lpstr>
      <vt:lpstr>Balance Sheet  </vt:lpstr>
      <vt:lpstr>PowerPoint Presentation</vt:lpstr>
      <vt:lpstr>PowerPoint Presentation</vt:lpstr>
      <vt:lpstr>Analysis:</vt:lpstr>
      <vt:lpstr>Road map to be followed for the completion of the Startup process and deployment:</vt:lpstr>
      <vt:lpstr>PowerPoint Presentation</vt:lpstr>
      <vt:lpstr>Activity duration and time estimation using a Gantt chart:</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LSM</dc:title>
  <dc:creator>Manan Sharma</dc:creator>
  <cp:lastModifiedBy>Manan Sharma</cp:lastModifiedBy>
  <cp:revision>43</cp:revision>
  <dcterms:created xsi:type="dcterms:W3CDTF">2021-02-26T05:42:39Z</dcterms:created>
  <dcterms:modified xsi:type="dcterms:W3CDTF">2021-03-19T15:30:22Z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