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7">
  <p:sldMasterIdLst>
    <p:sldMasterId id="2147483720" r:id="rId1"/>
  </p:sldMasterIdLst>
  <p:sldIdLst>
    <p:sldId id="264" r:id="rId2"/>
    <p:sldId id="280" r:id="rId3"/>
    <p:sldId id="270" r:id="rId4"/>
    <p:sldId id="268" r:id="rId5"/>
    <p:sldId id="273" r:id="rId6"/>
    <p:sldId id="272" r:id="rId7"/>
    <p:sldId id="271" r:id="rId8"/>
    <p:sldId id="274" r:id="rId9"/>
    <p:sldId id="275" r:id="rId10"/>
    <p:sldId id="276" r:id="rId11"/>
    <p:sldId id="277" r:id="rId12"/>
    <p:sldId id="256" r:id="rId13"/>
    <p:sldId id="257" r:id="rId14"/>
    <p:sldId id="259" r:id="rId15"/>
    <p:sldId id="258" r:id="rId16"/>
    <p:sldId id="260" r:id="rId17"/>
    <p:sldId id="262" r:id="rId18"/>
    <p:sldId id="263" r:id="rId19"/>
    <p:sldId id="261" r:id="rId20"/>
    <p:sldId id="265" r:id="rId21"/>
    <p:sldId id="266" r:id="rId22"/>
    <p:sldId id="282" r:id="rId23"/>
    <p:sldId id="293" r:id="rId24"/>
    <p:sldId id="285" r:id="rId25"/>
    <p:sldId id="289" r:id="rId26"/>
    <p:sldId id="290" r:id="rId27"/>
    <p:sldId id="291" r:id="rId28"/>
    <p:sldId id="292" r:id="rId29"/>
    <p:sldId id="286" r:id="rId30"/>
    <p:sldId id="283" r:id="rId31"/>
    <p:sldId id="28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349528CD-5F07-48E0-B9DA-CE959A00A08B}" type="datetimeFigureOut">
              <a:rPr lang="en-IN" smtClean="0"/>
              <a:t>28-05-2021</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1ABACFCE-57B4-4859-BE10-3949DB64813D}" type="slidenum">
              <a:rPr lang="en-IN" smtClean="0"/>
              <a:t>‹#›</a:t>
            </a:fld>
            <a:endParaRPr lang="en-IN"/>
          </a:p>
        </p:txBody>
      </p:sp>
    </p:spTree>
    <p:extLst>
      <p:ext uri="{BB962C8B-B14F-4D97-AF65-F5344CB8AC3E}">
        <p14:creationId xmlns:p14="http://schemas.microsoft.com/office/powerpoint/2010/main" val="3409038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9528CD-5F07-48E0-B9DA-CE959A00A08B}" type="datetimeFigureOut">
              <a:rPr lang="en-IN" smtClean="0"/>
              <a:t>28-05-2021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BACFCE-57B4-4859-BE10-3949DB64813D}" type="slidenum">
              <a:rPr lang="en-IN" smtClean="0"/>
              <a:t>‹#›</a:t>
            </a:fld>
            <a:endParaRPr lang="en-IN"/>
          </a:p>
        </p:txBody>
      </p:sp>
    </p:spTree>
    <p:extLst>
      <p:ext uri="{BB962C8B-B14F-4D97-AF65-F5344CB8AC3E}">
        <p14:creationId xmlns:p14="http://schemas.microsoft.com/office/powerpoint/2010/main" val="2874914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9528CD-5F07-48E0-B9DA-CE959A00A08B}" type="datetimeFigureOut">
              <a:rPr lang="en-IN" smtClean="0"/>
              <a:t>28-05-2021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BACFCE-57B4-4859-BE10-3949DB64813D}" type="slidenum">
              <a:rPr lang="en-IN" smtClean="0"/>
              <a:t>‹#›</a:t>
            </a:fld>
            <a:endParaRPr lang="en-IN"/>
          </a:p>
        </p:txBody>
      </p:sp>
    </p:spTree>
    <p:extLst>
      <p:ext uri="{BB962C8B-B14F-4D97-AF65-F5344CB8AC3E}">
        <p14:creationId xmlns:p14="http://schemas.microsoft.com/office/powerpoint/2010/main" val="332937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9528CD-5F07-48E0-B9DA-CE959A00A08B}" type="datetimeFigureOut">
              <a:rPr lang="en-IN" smtClean="0"/>
              <a:t>28-05-2021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BACFCE-57B4-4859-BE10-3949DB64813D}" type="slidenum">
              <a:rPr lang="en-IN" smtClean="0"/>
              <a:t>‹#›</a:t>
            </a:fld>
            <a:endParaRPr lang="en-IN"/>
          </a:p>
        </p:txBody>
      </p:sp>
    </p:spTree>
    <p:extLst>
      <p:ext uri="{BB962C8B-B14F-4D97-AF65-F5344CB8AC3E}">
        <p14:creationId xmlns:p14="http://schemas.microsoft.com/office/powerpoint/2010/main" val="1372024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9528CD-5F07-48E0-B9DA-CE959A00A08B}" type="datetimeFigureOut">
              <a:rPr lang="en-IN" smtClean="0"/>
              <a:t>28-05-2021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BACFCE-57B4-4859-BE10-3949DB64813D}" type="slidenum">
              <a:rPr lang="en-IN" smtClean="0"/>
              <a:t>‹#›</a:t>
            </a:fld>
            <a:endParaRPr lang="en-IN"/>
          </a:p>
        </p:txBody>
      </p:sp>
    </p:spTree>
    <p:extLst>
      <p:ext uri="{BB962C8B-B14F-4D97-AF65-F5344CB8AC3E}">
        <p14:creationId xmlns:p14="http://schemas.microsoft.com/office/powerpoint/2010/main" val="493851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9528CD-5F07-48E0-B9DA-CE959A00A08B}" type="datetimeFigureOut">
              <a:rPr lang="en-IN" smtClean="0"/>
              <a:t>28-05-2021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BACFCE-57B4-4859-BE10-3949DB64813D}" type="slidenum">
              <a:rPr lang="en-IN" smtClean="0"/>
              <a:t>‹#›</a:t>
            </a:fld>
            <a:endParaRPr lang="en-IN"/>
          </a:p>
        </p:txBody>
      </p:sp>
    </p:spTree>
    <p:extLst>
      <p:ext uri="{BB962C8B-B14F-4D97-AF65-F5344CB8AC3E}">
        <p14:creationId xmlns:p14="http://schemas.microsoft.com/office/powerpoint/2010/main" val="3538942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9528CD-5F07-48E0-B9DA-CE959A00A08B}" type="datetimeFigureOut">
              <a:rPr lang="en-IN" smtClean="0"/>
              <a:t>28-05-2021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BACFCE-57B4-4859-BE10-3949DB64813D}" type="slidenum">
              <a:rPr lang="en-IN" smtClean="0"/>
              <a:t>‹#›</a:t>
            </a:fld>
            <a:endParaRPr lang="en-IN"/>
          </a:p>
        </p:txBody>
      </p:sp>
    </p:spTree>
    <p:extLst>
      <p:ext uri="{BB962C8B-B14F-4D97-AF65-F5344CB8AC3E}">
        <p14:creationId xmlns:p14="http://schemas.microsoft.com/office/powerpoint/2010/main" val="1446502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9528CD-5F07-48E0-B9DA-CE959A00A08B}" type="datetimeFigureOut">
              <a:rPr lang="en-IN" smtClean="0"/>
              <a:t>28-05-2021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BACFCE-57B4-4859-BE10-3949DB64813D}" type="slidenum">
              <a:rPr lang="en-IN" smtClean="0"/>
              <a:t>‹#›</a:t>
            </a:fld>
            <a:endParaRPr lang="en-IN"/>
          </a:p>
        </p:txBody>
      </p:sp>
    </p:spTree>
    <p:extLst>
      <p:ext uri="{BB962C8B-B14F-4D97-AF65-F5344CB8AC3E}">
        <p14:creationId xmlns:p14="http://schemas.microsoft.com/office/powerpoint/2010/main" val="1912384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9528CD-5F07-48E0-B9DA-CE959A00A08B}" type="datetimeFigureOut">
              <a:rPr lang="en-IN" smtClean="0"/>
              <a:t>28-05-2021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ABACFCE-57B4-4859-BE10-3949DB64813D}" type="slidenum">
              <a:rPr lang="en-IN" smtClean="0"/>
              <a:t>‹#›</a:t>
            </a:fld>
            <a:endParaRPr lang="en-IN"/>
          </a:p>
        </p:txBody>
      </p:sp>
    </p:spTree>
    <p:extLst>
      <p:ext uri="{BB962C8B-B14F-4D97-AF65-F5344CB8AC3E}">
        <p14:creationId xmlns:p14="http://schemas.microsoft.com/office/powerpoint/2010/main" val="158814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349528CD-5F07-48E0-B9DA-CE959A00A08B}" type="datetimeFigureOut">
              <a:rPr lang="en-IN" smtClean="0"/>
              <a:t>28-05-2021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1ABACFCE-57B4-4859-BE10-3949DB64813D}" type="slidenum">
              <a:rPr lang="en-IN" smtClean="0"/>
              <a:t>‹#›</a:t>
            </a:fld>
            <a:endParaRPr lang="en-IN"/>
          </a:p>
        </p:txBody>
      </p:sp>
    </p:spTree>
    <p:extLst>
      <p:ext uri="{BB962C8B-B14F-4D97-AF65-F5344CB8AC3E}">
        <p14:creationId xmlns:p14="http://schemas.microsoft.com/office/powerpoint/2010/main" val="2182645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349528CD-5F07-48E0-B9DA-CE959A00A08B}" type="datetimeFigureOut">
              <a:rPr lang="en-IN" smtClean="0"/>
              <a:t>28-05-2021</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1ABACFCE-57B4-4859-BE10-3949DB64813D}" type="slidenum">
              <a:rPr lang="en-IN" smtClean="0"/>
              <a:t>‹#›</a:t>
            </a:fld>
            <a:endParaRPr lang="en-IN"/>
          </a:p>
        </p:txBody>
      </p:sp>
    </p:spTree>
    <p:extLst>
      <p:ext uri="{BB962C8B-B14F-4D97-AF65-F5344CB8AC3E}">
        <p14:creationId xmlns:p14="http://schemas.microsoft.com/office/powerpoint/2010/main" val="124505065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349528CD-5F07-48E0-B9DA-CE959A00A08B}" type="datetimeFigureOut">
              <a:rPr lang="en-IN" smtClean="0"/>
              <a:t>28-05-2021</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1ABACFCE-57B4-4859-BE10-3949DB64813D}" type="slidenum">
              <a:rPr lang="en-IN" smtClean="0"/>
              <a:t>‹#›</a:t>
            </a:fld>
            <a:endParaRPr lang="en-IN"/>
          </a:p>
        </p:txBody>
      </p:sp>
    </p:spTree>
    <p:extLst>
      <p:ext uri="{BB962C8B-B14F-4D97-AF65-F5344CB8AC3E}">
        <p14:creationId xmlns:p14="http://schemas.microsoft.com/office/powerpoint/2010/main" val="223747441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hyperlink" Target="https://www.resalliance.org/about" TargetMode="Externa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hyperlink" Target="https://doi.org/10.1093/nsr/nwaa134"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2445-4F1F-438A-B007-27EF6D81E11F}"/>
              </a:ext>
            </a:extLst>
          </p:cNvPr>
          <p:cNvSpPr>
            <a:spLocks noGrp="1"/>
          </p:cNvSpPr>
          <p:nvPr>
            <p:ph type="ctrTitle"/>
          </p:nvPr>
        </p:nvSpPr>
        <p:spPr>
          <a:xfrm>
            <a:off x="603504" y="770467"/>
            <a:ext cx="5100610" cy="649030"/>
          </a:xfrm>
        </p:spPr>
        <p:txBody>
          <a:bodyPr/>
          <a:lstStyle/>
          <a:p>
            <a:endParaRPr lang="en-IN" sz="1600" dirty="0"/>
          </a:p>
        </p:txBody>
      </p:sp>
      <p:sp>
        <p:nvSpPr>
          <p:cNvPr id="3" name="Subtitle 2">
            <a:extLst>
              <a:ext uri="{FF2B5EF4-FFF2-40B4-BE49-F238E27FC236}">
                <a16:creationId xmlns:a16="http://schemas.microsoft.com/office/drawing/2014/main" id="{DF56DA3E-2468-49BB-8EA7-FCB0B4EA2C02}"/>
              </a:ext>
            </a:extLst>
          </p:cNvPr>
          <p:cNvSpPr>
            <a:spLocks noGrp="1"/>
          </p:cNvSpPr>
          <p:nvPr>
            <p:ph type="subTitle" idx="1"/>
          </p:nvPr>
        </p:nvSpPr>
        <p:spPr>
          <a:xfrm>
            <a:off x="931818" y="596537"/>
            <a:ext cx="9538662" cy="5612674"/>
          </a:xfrm>
        </p:spPr>
        <p:txBody>
          <a:bodyPr>
            <a:normAutofit/>
          </a:bodyPr>
          <a:lstStyle/>
          <a:p>
            <a:pPr algn="ctr"/>
            <a:r>
              <a:rPr lang="en-US" sz="3600" b="1" dirty="0">
                <a:solidFill>
                  <a:srgbClr val="7030A0"/>
                </a:solidFill>
              </a:rPr>
              <a:t>Safety and Hazard Analysis (CHE1007) REVIEW-3</a:t>
            </a:r>
          </a:p>
          <a:p>
            <a:r>
              <a:rPr lang="en-US" dirty="0"/>
              <a:t> </a:t>
            </a:r>
          </a:p>
          <a:p>
            <a:r>
              <a:rPr lang="en-US" dirty="0">
                <a:solidFill>
                  <a:srgbClr val="7030A0"/>
                </a:solidFill>
              </a:rPr>
              <a:t>[2] Safety and security risk assessment analysis for the solar panel</a:t>
            </a:r>
          </a:p>
          <a:p>
            <a:r>
              <a:rPr lang="en-US" dirty="0">
                <a:solidFill>
                  <a:srgbClr val="7030A0"/>
                </a:solidFill>
              </a:rPr>
              <a:t>Team Members:</a:t>
            </a:r>
          </a:p>
          <a:p>
            <a:endParaRPr lang="en-IN" dirty="0"/>
          </a:p>
        </p:txBody>
      </p:sp>
      <p:pic>
        <p:nvPicPr>
          <p:cNvPr id="5" name="Picture 4">
            <a:extLst>
              <a:ext uri="{FF2B5EF4-FFF2-40B4-BE49-F238E27FC236}">
                <a16:creationId xmlns:a16="http://schemas.microsoft.com/office/drawing/2014/main" id="{C1EAC5B5-6585-403B-AA4B-B447E6CA033C}"/>
              </a:ext>
            </a:extLst>
          </p:cNvPr>
          <p:cNvPicPr>
            <a:picLocks noChangeAspect="1"/>
          </p:cNvPicPr>
          <p:nvPr/>
        </p:nvPicPr>
        <p:blipFill>
          <a:blip r:embed="rId2"/>
          <a:stretch>
            <a:fillRect/>
          </a:stretch>
        </p:blipFill>
        <p:spPr>
          <a:xfrm>
            <a:off x="1721520" y="3967706"/>
            <a:ext cx="8134350" cy="1552575"/>
          </a:xfrm>
          <a:prstGeom prst="rect">
            <a:avLst/>
          </a:prstGeom>
        </p:spPr>
      </p:pic>
    </p:spTree>
    <p:extLst>
      <p:ext uri="{BB962C8B-B14F-4D97-AF65-F5344CB8AC3E}">
        <p14:creationId xmlns:p14="http://schemas.microsoft.com/office/powerpoint/2010/main" val="2524729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2445-4F1F-438A-B007-27EF6D81E11F}"/>
              </a:ext>
            </a:extLst>
          </p:cNvPr>
          <p:cNvSpPr>
            <a:spLocks noGrp="1"/>
          </p:cNvSpPr>
          <p:nvPr>
            <p:ph type="ctrTitle"/>
          </p:nvPr>
        </p:nvSpPr>
        <p:spPr>
          <a:xfrm>
            <a:off x="603504" y="770467"/>
            <a:ext cx="5100610" cy="649030"/>
          </a:xfrm>
        </p:spPr>
        <p:txBody>
          <a:bodyPr/>
          <a:lstStyle/>
          <a:p>
            <a:endParaRPr lang="en-IN" sz="1600" dirty="0"/>
          </a:p>
        </p:txBody>
      </p:sp>
      <p:sp>
        <p:nvSpPr>
          <p:cNvPr id="3" name="Subtitle 2">
            <a:extLst>
              <a:ext uri="{FF2B5EF4-FFF2-40B4-BE49-F238E27FC236}">
                <a16:creationId xmlns:a16="http://schemas.microsoft.com/office/drawing/2014/main" id="{DF56DA3E-2468-49BB-8EA7-FCB0B4EA2C02}"/>
              </a:ext>
            </a:extLst>
          </p:cNvPr>
          <p:cNvSpPr>
            <a:spLocks noGrp="1"/>
          </p:cNvSpPr>
          <p:nvPr>
            <p:ph type="subTitle" idx="1"/>
          </p:nvPr>
        </p:nvSpPr>
        <p:spPr>
          <a:xfrm>
            <a:off x="931818" y="596537"/>
            <a:ext cx="9538662" cy="5612674"/>
          </a:xfrm>
        </p:spPr>
        <p:txBody>
          <a:bodyPr>
            <a:normAutofit/>
          </a:bodyPr>
          <a:lstStyle/>
          <a:p>
            <a:pPr marL="342900" lvl="0" indent="-342900" rtl="0" fontAlgn="base">
              <a:lnSpc>
                <a:spcPct val="107000"/>
              </a:lnSpc>
              <a:spcAft>
                <a:spcPts val="800"/>
              </a:spcAft>
              <a:buClr>
                <a:srgbClr val="000000"/>
              </a:buClr>
              <a:buSzPts val="1200"/>
              <a:buFont typeface="+mj-lt"/>
              <a:buAutoNum type="arabicPeriod" startAt="9"/>
            </a:pPr>
            <a:endParaRPr lang="en-IN" sz="18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rtl="0" fontAlgn="base">
              <a:lnSpc>
                <a:spcPct val="107000"/>
              </a:lnSpc>
              <a:spcAft>
                <a:spcPts val="800"/>
              </a:spcAft>
              <a:buClr>
                <a:srgbClr val="000000"/>
              </a:buClr>
              <a:buSzPts val="1200"/>
              <a:buFont typeface="+mj-lt"/>
              <a:buAutoNum type="arabicPeriod" startAt="9"/>
            </a:pPr>
            <a:endParaRPr lang="en-IN" sz="1800" b="1"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lvl="0" rtl="0" fontAlgn="base">
              <a:lnSpc>
                <a:spcPct val="107000"/>
              </a:lnSpc>
              <a:spcAft>
                <a:spcPts val="800"/>
              </a:spcAft>
              <a:buClr>
                <a:srgbClr val="000000"/>
              </a:buClr>
              <a:buSzPts val="1200"/>
            </a:pPr>
            <a:r>
              <a:rPr lang="en-IN" sz="2000" b="1" u="none" strike="noStrike" dirty="0">
                <a:solidFill>
                  <a:srgbClr val="7030A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[10]Towards climate resilient urban energy systems </a:t>
            </a:r>
            <a:endParaRPr lang="en-IN" sz="2000" u="none" strike="noStrike" dirty="0">
              <a:solidFill>
                <a:srgbClr val="7030A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6350" marR="1270" indent="-6350">
              <a:lnSpc>
                <a:spcPct val="104000"/>
              </a:lnSpc>
              <a:spcAft>
                <a:spcPts val="845"/>
              </a:spcAft>
            </a:pPr>
            <a:r>
              <a:rPr lang="en-IN" sz="2000" dirty="0">
                <a:solidFill>
                  <a:srgbClr val="7030A0"/>
                </a:solidFill>
                <a:effectLst/>
                <a:latin typeface="Times New Roman" panose="02020603050405020304" pitchFamily="18" charset="0"/>
                <a:ea typeface="Times New Roman" panose="02020603050405020304" pitchFamily="18" charset="0"/>
              </a:rPr>
              <a:t>This paper gives an understanding into the advancement that can be accomplished in the energy field to the rising environmental issues and  centres around environmental flexibility of metropolitan energy frameworks. The paper defines climate resilience as "an upcoming concept that is used to represent the durability and stable performance of energy systems against extreme climate events". This paper studies and shows a significant disadvantage in the environmental change variation strategies. It also presents the limitations which may occur while connecting the effects of environmental change to different models that attempt to improve it. It provides an insight to the complexity of resilience within the energy system. </a:t>
            </a:r>
          </a:p>
        </p:txBody>
      </p:sp>
    </p:spTree>
    <p:extLst>
      <p:ext uri="{BB962C8B-B14F-4D97-AF65-F5344CB8AC3E}">
        <p14:creationId xmlns:p14="http://schemas.microsoft.com/office/powerpoint/2010/main" val="3810822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2445-4F1F-438A-B007-27EF6D81E11F}"/>
              </a:ext>
            </a:extLst>
          </p:cNvPr>
          <p:cNvSpPr>
            <a:spLocks noGrp="1"/>
          </p:cNvSpPr>
          <p:nvPr>
            <p:ph type="ctrTitle"/>
          </p:nvPr>
        </p:nvSpPr>
        <p:spPr>
          <a:xfrm>
            <a:off x="603504" y="770467"/>
            <a:ext cx="5100610" cy="649030"/>
          </a:xfrm>
        </p:spPr>
        <p:txBody>
          <a:bodyPr/>
          <a:lstStyle/>
          <a:p>
            <a:endParaRPr lang="en-IN" sz="1600" dirty="0"/>
          </a:p>
        </p:txBody>
      </p:sp>
      <p:sp>
        <p:nvSpPr>
          <p:cNvPr id="3" name="Subtitle 2">
            <a:extLst>
              <a:ext uri="{FF2B5EF4-FFF2-40B4-BE49-F238E27FC236}">
                <a16:creationId xmlns:a16="http://schemas.microsoft.com/office/drawing/2014/main" id="{DF56DA3E-2468-49BB-8EA7-FCB0B4EA2C02}"/>
              </a:ext>
            </a:extLst>
          </p:cNvPr>
          <p:cNvSpPr>
            <a:spLocks noGrp="1"/>
          </p:cNvSpPr>
          <p:nvPr>
            <p:ph type="subTitle" idx="1"/>
          </p:nvPr>
        </p:nvSpPr>
        <p:spPr>
          <a:xfrm>
            <a:off x="931818" y="596537"/>
            <a:ext cx="9538662" cy="5612674"/>
          </a:xfrm>
        </p:spPr>
        <p:txBody>
          <a:bodyPr>
            <a:normAutofit/>
          </a:bodyPr>
          <a:lstStyle/>
          <a:p>
            <a:pPr algn="ctr"/>
            <a:endParaRPr lang="en-US" sz="3600" b="1" dirty="0">
              <a:solidFill>
                <a:srgbClr val="7030A0"/>
              </a:solidFill>
            </a:endParaRPr>
          </a:p>
          <a:p>
            <a:pPr algn="ctr"/>
            <a:endParaRPr lang="en-US" sz="3600" b="1" dirty="0">
              <a:solidFill>
                <a:srgbClr val="7030A0"/>
              </a:solidFill>
            </a:endParaRPr>
          </a:p>
          <a:p>
            <a:pPr algn="ctr"/>
            <a:endParaRPr lang="en-US" sz="3600" b="1" dirty="0">
              <a:solidFill>
                <a:srgbClr val="7030A0"/>
              </a:solidFill>
            </a:endParaRPr>
          </a:p>
          <a:p>
            <a:pPr algn="ctr"/>
            <a:endParaRPr lang="en-US" sz="3600" b="1" dirty="0">
              <a:solidFill>
                <a:srgbClr val="7030A0"/>
              </a:solidFill>
            </a:endParaRPr>
          </a:p>
          <a:p>
            <a:pPr algn="ctr"/>
            <a:r>
              <a:rPr lang="en-US" sz="6600" b="1" dirty="0">
                <a:solidFill>
                  <a:srgbClr val="7030A0"/>
                </a:solidFill>
              </a:rPr>
              <a:t>RISK ANALYSIS</a:t>
            </a:r>
            <a:endParaRPr lang="en-US" sz="6600" dirty="0">
              <a:solidFill>
                <a:srgbClr val="7030A0"/>
              </a:solidFill>
            </a:endParaRPr>
          </a:p>
          <a:p>
            <a:endParaRPr lang="en-IN" dirty="0"/>
          </a:p>
        </p:txBody>
      </p:sp>
    </p:spTree>
    <p:extLst>
      <p:ext uri="{BB962C8B-B14F-4D97-AF65-F5344CB8AC3E}">
        <p14:creationId xmlns:p14="http://schemas.microsoft.com/office/powerpoint/2010/main" val="1695991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123D2-4C42-4685-8685-D9BF6DC355B8}"/>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A349AE14-F058-4321-B054-9738C116AD65}"/>
              </a:ext>
            </a:extLst>
          </p:cNvPr>
          <p:cNvSpPr>
            <a:spLocks noGrp="1"/>
          </p:cNvSpPr>
          <p:nvPr>
            <p:ph type="subTitle" idx="1"/>
          </p:nvPr>
        </p:nvSpPr>
        <p:spPr/>
        <p:txBody>
          <a:bodyPr/>
          <a:lstStyle/>
          <a:p>
            <a:endParaRPr lang="en-IN"/>
          </a:p>
        </p:txBody>
      </p:sp>
      <p:graphicFrame>
        <p:nvGraphicFramePr>
          <p:cNvPr id="4" name="Table 4">
            <a:extLst>
              <a:ext uri="{FF2B5EF4-FFF2-40B4-BE49-F238E27FC236}">
                <a16:creationId xmlns:a16="http://schemas.microsoft.com/office/drawing/2014/main" id="{D1E40E8C-82D1-4CBD-95B5-4A9AA088A00A}"/>
              </a:ext>
            </a:extLst>
          </p:cNvPr>
          <p:cNvGraphicFramePr>
            <a:graphicFrameLocks noGrp="1"/>
          </p:cNvGraphicFramePr>
          <p:nvPr>
            <p:extLst>
              <p:ext uri="{D42A27DB-BD31-4B8C-83A1-F6EECF244321}">
                <p14:modId xmlns:p14="http://schemas.microsoft.com/office/powerpoint/2010/main" val="2856325190"/>
              </p:ext>
            </p:extLst>
          </p:nvPr>
        </p:nvGraphicFramePr>
        <p:xfrm>
          <a:off x="403751" y="304801"/>
          <a:ext cx="11181805" cy="8746334"/>
        </p:xfrm>
        <a:graphic>
          <a:graphicData uri="http://schemas.openxmlformats.org/drawingml/2006/table">
            <a:tbl>
              <a:tblPr firstRow="1" bandRow="1">
                <a:tableStyleId>{E929F9F4-4A8F-4326-A1B4-22849713DDAB}</a:tableStyleId>
              </a:tblPr>
              <a:tblGrid>
                <a:gridCol w="1596934">
                  <a:extLst>
                    <a:ext uri="{9D8B030D-6E8A-4147-A177-3AD203B41FA5}">
                      <a16:colId xmlns:a16="http://schemas.microsoft.com/office/drawing/2014/main" val="4257694211"/>
                    </a:ext>
                  </a:extLst>
                </a:gridCol>
                <a:gridCol w="1985206">
                  <a:extLst>
                    <a:ext uri="{9D8B030D-6E8A-4147-A177-3AD203B41FA5}">
                      <a16:colId xmlns:a16="http://schemas.microsoft.com/office/drawing/2014/main" val="1340754922"/>
                    </a:ext>
                  </a:extLst>
                </a:gridCol>
                <a:gridCol w="1537626">
                  <a:extLst>
                    <a:ext uri="{9D8B030D-6E8A-4147-A177-3AD203B41FA5}">
                      <a16:colId xmlns:a16="http://schemas.microsoft.com/office/drawing/2014/main" val="604343942"/>
                    </a:ext>
                  </a:extLst>
                </a:gridCol>
                <a:gridCol w="2438200">
                  <a:extLst>
                    <a:ext uri="{9D8B030D-6E8A-4147-A177-3AD203B41FA5}">
                      <a16:colId xmlns:a16="http://schemas.microsoft.com/office/drawing/2014/main" val="3957311739"/>
                    </a:ext>
                  </a:extLst>
                </a:gridCol>
                <a:gridCol w="1815698">
                  <a:extLst>
                    <a:ext uri="{9D8B030D-6E8A-4147-A177-3AD203B41FA5}">
                      <a16:colId xmlns:a16="http://schemas.microsoft.com/office/drawing/2014/main" val="2250222312"/>
                    </a:ext>
                  </a:extLst>
                </a:gridCol>
                <a:gridCol w="983711">
                  <a:extLst>
                    <a:ext uri="{9D8B030D-6E8A-4147-A177-3AD203B41FA5}">
                      <a16:colId xmlns:a16="http://schemas.microsoft.com/office/drawing/2014/main" val="3208869654"/>
                    </a:ext>
                  </a:extLst>
                </a:gridCol>
                <a:gridCol w="824430">
                  <a:extLst>
                    <a:ext uri="{9D8B030D-6E8A-4147-A177-3AD203B41FA5}">
                      <a16:colId xmlns:a16="http://schemas.microsoft.com/office/drawing/2014/main" val="1447999392"/>
                    </a:ext>
                  </a:extLst>
                </a:gridCol>
              </a:tblGrid>
              <a:tr h="789036">
                <a:tc>
                  <a:txBody>
                    <a:bodyPr/>
                    <a:lstStyle/>
                    <a:p>
                      <a:r>
                        <a:rPr lang="en-IN" dirty="0"/>
                        <a:t>Hazard</a:t>
                      </a:r>
                    </a:p>
                  </a:txBody>
                  <a:tcPr/>
                </a:tc>
                <a:tc>
                  <a:txBody>
                    <a:bodyPr/>
                    <a:lstStyle/>
                    <a:p>
                      <a:r>
                        <a:rPr lang="en-IN" dirty="0"/>
                        <a:t>Consequence</a:t>
                      </a:r>
                    </a:p>
                  </a:txBody>
                  <a:tcPr/>
                </a:tc>
                <a:tc>
                  <a:txBody>
                    <a:bodyPr/>
                    <a:lstStyle/>
                    <a:p>
                      <a:r>
                        <a:rPr lang="en-IN" dirty="0"/>
                        <a:t>Top Event</a:t>
                      </a:r>
                    </a:p>
                  </a:txBody>
                  <a:tcPr/>
                </a:tc>
                <a:tc>
                  <a:txBody>
                    <a:bodyPr/>
                    <a:lstStyle/>
                    <a:p>
                      <a:r>
                        <a:rPr lang="en-IN" dirty="0"/>
                        <a:t>Safeguard</a:t>
                      </a:r>
                    </a:p>
                  </a:txBody>
                  <a:tcPr/>
                </a:tc>
                <a:tc>
                  <a:txBody>
                    <a:bodyPr/>
                    <a:lstStyle/>
                    <a:p>
                      <a:r>
                        <a:rPr lang="en-IN" dirty="0"/>
                        <a:t>Recommendation</a:t>
                      </a:r>
                    </a:p>
                  </a:txBody>
                  <a:tcPr/>
                </a:tc>
                <a:tc>
                  <a:txBody>
                    <a:bodyPr/>
                    <a:lstStyle/>
                    <a:p>
                      <a:r>
                        <a:rPr lang="en-IN" dirty="0"/>
                        <a:t>Risk Factor</a:t>
                      </a:r>
                    </a:p>
                  </a:txBody>
                  <a:tcPr/>
                </a:tc>
                <a:tc>
                  <a:txBody>
                    <a:bodyPr/>
                    <a:lstStyle/>
                    <a:p>
                      <a:endParaRPr lang="en-IN" dirty="0"/>
                    </a:p>
                  </a:txBody>
                  <a:tcPr/>
                </a:tc>
                <a:extLst>
                  <a:ext uri="{0D108BD9-81ED-4DB2-BD59-A6C34878D82A}">
                    <a16:rowId xmlns:a16="http://schemas.microsoft.com/office/drawing/2014/main" val="464474592"/>
                  </a:ext>
                </a:extLst>
              </a:tr>
              <a:tr h="2588672">
                <a:tc>
                  <a:txBody>
                    <a:bodyPr/>
                    <a:lstStyle/>
                    <a:p>
                      <a:r>
                        <a:rPr lang="en-IN" sz="1800" b="1" kern="1200" dirty="0">
                          <a:solidFill>
                            <a:schemeClr val="lt1"/>
                          </a:solidFill>
                          <a:effectLst/>
                          <a:latin typeface="+mn-lt"/>
                          <a:ea typeface="+mn-ea"/>
                          <a:cs typeface="+mn-cs"/>
                        </a:rPr>
                        <a:t>Working at roof tops</a:t>
                      </a:r>
                      <a:endParaRPr lang="en-IN" dirty="0"/>
                    </a:p>
                  </a:txBody>
                  <a:tcPr/>
                </a:tc>
                <a:tc>
                  <a:txBody>
                    <a:bodyPr/>
                    <a:lstStyle/>
                    <a:p>
                      <a:pPr lvl="0" rtl="0" fontAlgn="base"/>
                      <a:r>
                        <a:rPr lang="en-IN" sz="1800" u="none" strike="noStrike" kern="1200" dirty="0">
                          <a:solidFill>
                            <a:schemeClr val="lt1"/>
                          </a:solidFill>
                          <a:effectLst/>
                          <a:latin typeface="+mn-lt"/>
                          <a:ea typeface="+mn-ea"/>
                          <a:cs typeface="+mn-cs"/>
                        </a:rPr>
                        <a:t>Falling from roof top </a:t>
                      </a:r>
                    </a:p>
                  </a:txBody>
                  <a:tcPr/>
                </a:tc>
                <a:tc>
                  <a:txBody>
                    <a:bodyPr/>
                    <a:lstStyle/>
                    <a:p>
                      <a:r>
                        <a:rPr lang="en-IN" dirty="0"/>
                        <a:t>Trauma, Broken Bones, Death.</a:t>
                      </a:r>
                    </a:p>
                  </a:txBody>
                  <a:tcPr/>
                </a:tc>
                <a:tc>
                  <a:txBody>
                    <a:bodyPr/>
                    <a:lstStyle/>
                    <a:p>
                      <a:r>
                        <a:rPr lang="en-IN" sz="1800" kern="1200" dirty="0">
                          <a:solidFill>
                            <a:schemeClr val="lt1"/>
                          </a:solidFill>
                          <a:effectLst/>
                          <a:latin typeface="+mn-lt"/>
                          <a:ea typeface="+mn-ea"/>
                          <a:cs typeface="+mn-cs"/>
                        </a:rPr>
                        <a:t> Install scaffolding around roof top with stair access, guard rails. </a:t>
                      </a:r>
                    </a:p>
                    <a:p>
                      <a:r>
                        <a:rPr lang="en-US" sz="1800" b="0" i="0" kern="1200" dirty="0">
                          <a:solidFill>
                            <a:schemeClr val="lt1"/>
                          </a:solidFill>
                          <a:effectLst/>
                          <a:latin typeface="+mn-lt"/>
                          <a:ea typeface="+mn-ea"/>
                          <a:cs typeface="+mn-cs"/>
                        </a:rPr>
                        <a:t>use safety nets; or provide each employee with a body harness that is anchored to the rooftop to arrest a potential fall.</a:t>
                      </a:r>
                      <a:endParaRPr lang="en-IN" dirty="0"/>
                    </a:p>
                  </a:txBody>
                  <a:tcPr/>
                </a:tc>
                <a:tc>
                  <a:txBody>
                    <a:bodyPr/>
                    <a:lstStyle/>
                    <a:p>
                      <a:r>
                        <a:rPr lang="en-IN" sz="1800" kern="1200" dirty="0">
                          <a:solidFill>
                            <a:schemeClr val="lt1"/>
                          </a:solidFill>
                          <a:effectLst/>
                          <a:latin typeface="+mn-lt"/>
                          <a:ea typeface="+mn-ea"/>
                          <a:cs typeface="+mn-cs"/>
                        </a:rPr>
                        <a:t>Install ground mounted solar systems avoiding the need to work in an area of high elevation.</a:t>
                      </a:r>
                      <a:endParaRPr lang="en-IN" dirty="0"/>
                    </a:p>
                  </a:txBody>
                  <a:tcPr/>
                </a:tc>
                <a:tc>
                  <a:txBody>
                    <a:bodyPr/>
                    <a:lstStyle/>
                    <a:p>
                      <a:r>
                        <a:rPr lang="en-IN" dirty="0"/>
                        <a:t>High</a:t>
                      </a:r>
                    </a:p>
                  </a:txBody>
                  <a:tcPr/>
                </a:tc>
                <a:tc>
                  <a:txBody>
                    <a:bodyPr/>
                    <a:lstStyle/>
                    <a:p>
                      <a:endParaRPr lang="en-IN" dirty="0"/>
                    </a:p>
                  </a:txBody>
                  <a:tcPr/>
                </a:tc>
                <a:extLst>
                  <a:ext uri="{0D108BD9-81ED-4DB2-BD59-A6C34878D82A}">
                    <a16:rowId xmlns:a16="http://schemas.microsoft.com/office/drawing/2014/main" val="3527832357"/>
                  </a:ext>
                </a:extLst>
              </a:tr>
              <a:tr h="3420745">
                <a:tc>
                  <a:txBody>
                    <a:bodyPr/>
                    <a:lstStyle/>
                    <a:p>
                      <a:r>
                        <a:rPr lang="en-IN" b="1" dirty="0"/>
                        <a:t>Working with ladders</a:t>
                      </a:r>
                    </a:p>
                  </a:txBody>
                  <a:tcPr/>
                </a:tc>
                <a:tc>
                  <a:txBody>
                    <a:bodyPr/>
                    <a:lstStyle/>
                    <a:p>
                      <a:r>
                        <a:rPr lang="en-IN" dirty="0"/>
                        <a:t>Falling from ladders.</a:t>
                      </a:r>
                    </a:p>
                    <a:p>
                      <a:endParaRPr lang="en-IN" dirty="0"/>
                    </a:p>
                    <a:p>
                      <a:r>
                        <a:rPr lang="en-IN" dirty="0"/>
                        <a:t>Electrocution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Trauma, Broken Bones, Death.</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lt1"/>
                          </a:solidFill>
                          <a:effectLst/>
                          <a:latin typeface="+mn-lt"/>
                          <a:ea typeface="+mn-ea"/>
                          <a:cs typeface="+mn-cs"/>
                        </a:rPr>
                        <a:t>Place the ladder on dry, level ground removed from walkways and doorways, and at least 10 feet from power lines and secure it to the ground or rooftop.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lt1"/>
                          </a:solidFill>
                          <a:effectLst/>
                          <a:latin typeface="+mn-lt"/>
                          <a:ea typeface="+mn-ea"/>
                          <a:cs typeface="+mn-cs"/>
                        </a:rPr>
                        <a:t> Use a fiberglass ladder with non-conductive side rails near power sources.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lt1"/>
                          </a:solidFill>
                          <a:effectLst/>
                          <a:latin typeface="+mn-lt"/>
                          <a:ea typeface="+mn-ea"/>
                          <a:cs typeface="+mn-cs"/>
                        </a:rPr>
                        <a:t>Install ground mounted solar systems avoiding the need to work in an area of high elevation.</a:t>
                      </a:r>
                      <a:endParaRPr lang="en-IN" dirty="0"/>
                    </a:p>
                    <a:p>
                      <a:endParaRPr lang="en-IN" dirty="0"/>
                    </a:p>
                  </a:txBody>
                  <a:tcPr/>
                </a:tc>
                <a:tc>
                  <a:txBody>
                    <a:bodyPr/>
                    <a:lstStyle/>
                    <a:p>
                      <a:r>
                        <a:rPr lang="en-IN" dirty="0"/>
                        <a:t>High</a:t>
                      </a:r>
                    </a:p>
                  </a:txBody>
                  <a:tcPr/>
                </a:tc>
                <a:tc>
                  <a:txBody>
                    <a:bodyPr/>
                    <a:lstStyle/>
                    <a:p>
                      <a:endParaRPr lang="en-IN" dirty="0"/>
                    </a:p>
                  </a:txBody>
                  <a:tcPr/>
                </a:tc>
                <a:extLst>
                  <a:ext uri="{0D108BD9-81ED-4DB2-BD59-A6C34878D82A}">
                    <a16:rowId xmlns:a16="http://schemas.microsoft.com/office/drawing/2014/main" val="4024946402"/>
                  </a:ext>
                </a:extLst>
              </a:tr>
              <a:tr h="789036">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968250010"/>
                  </a:ext>
                </a:extLst>
              </a:tr>
              <a:tr h="789036">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658957695"/>
                  </a:ext>
                </a:extLst>
              </a:tr>
              <a:tr h="369809">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929846248"/>
                  </a:ext>
                </a:extLst>
              </a:tr>
            </a:tbl>
          </a:graphicData>
        </a:graphic>
      </p:graphicFrame>
    </p:spTree>
    <p:extLst>
      <p:ext uri="{BB962C8B-B14F-4D97-AF65-F5344CB8AC3E}">
        <p14:creationId xmlns:p14="http://schemas.microsoft.com/office/powerpoint/2010/main" val="335883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123D2-4C42-4685-8685-D9BF6DC355B8}"/>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A349AE14-F058-4321-B054-9738C116AD65}"/>
              </a:ext>
            </a:extLst>
          </p:cNvPr>
          <p:cNvSpPr>
            <a:spLocks noGrp="1"/>
          </p:cNvSpPr>
          <p:nvPr>
            <p:ph type="subTitle" idx="1"/>
          </p:nvPr>
        </p:nvSpPr>
        <p:spPr/>
        <p:txBody>
          <a:bodyPr/>
          <a:lstStyle/>
          <a:p>
            <a:endParaRPr lang="en-IN" dirty="0"/>
          </a:p>
        </p:txBody>
      </p:sp>
      <p:graphicFrame>
        <p:nvGraphicFramePr>
          <p:cNvPr id="5" name="Table 5">
            <a:extLst>
              <a:ext uri="{FF2B5EF4-FFF2-40B4-BE49-F238E27FC236}">
                <a16:creationId xmlns:a16="http://schemas.microsoft.com/office/drawing/2014/main" id="{5E0B077F-52E1-48D3-A599-D4AF1B151E44}"/>
              </a:ext>
            </a:extLst>
          </p:cNvPr>
          <p:cNvGraphicFramePr>
            <a:graphicFrameLocks noGrp="1"/>
          </p:cNvGraphicFramePr>
          <p:nvPr>
            <p:extLst>
              <p:ext uri="{D42A27DB-BD31-4B8C-83A1-F6EECF244321}">
                <p14:modId xmlns:p14="http://schemas.microsoft.com/office/powerpoint/2010/main" val="1394900766"/>
              </p:ext>
            </p:extLst>
          </p:nvPr>
        </p:nvGraphicFramePr>
        <p:xfrm>
          <a:off x="322217" y="313509"/>
          <a:ext cx="11512734" cy="8465306"/>
        </p:xfrm>
        <a:graphic>
          <a:graphicData uri="http://schemas.openxmlformats.org/drawingml/2006/table">
            <a:tbl>
              <a:tblPr firstRow="1" bandRow="1">
                <a:tableStyleId>{E929F9F4-4A8F-4326-A1B4-22849713DDAB}</a:tableStyleId>
              </a:tblPr>
              <a:tblGrid>
                <a:gridCol w="1644677">
                  <a:extLst>
                    <a:ext uri="{9D8B030D-6E8A-4147-A177-3AD203B41FA5}">
                      <a16:colId xmlns:a16="http://schemas.microsoft.com/office/drawing/2014/main" val="2326191320"/>
                    </a:ext>
                  </a:extLst>
                </a:gridCol>
                <a:gridCol w="1644677">
                  <a:extLst>
                    <a:ext uri="{9D8B030D-6E8A-4147-A177-3AD203B41FA5}">
                      <a16:colId xmlns:a16="http://schemas.microsoft.com/office/drawing/2014/main" val="2993742813"/>
                    </a:ext>
                  </a:extLst>
                </a:gridCol>
                <a:gridCol w="1644677">
                  <a:extLst>
                    <a:ext uri="{9D8B030D-6E8A-4147-A177-3AD203B41FA5}">
                      <a16:colId xmlns:a16="http://schemas.microsoft.com/office/drawing/2014/main" val="3491635704"/>
                    </a:ext>
                  </a:extLst>
                </a:gridCol>
                <a:gridCol w="2759500">
                  <a:extLst>
                    <a:ext uri="{9D8B030D-6E8A-4147-A177-3AD203B41FA5}">
                      <a16:colId xmlns:a16="http://schemas.microsoft.com/office/drawing/2014/main" val="424050810"/>
                    </a:ext>
                  </a:extLst>
                </a:gridCol>
                <a:gridCol w="2805288">
                  <a:extLst>
                    <a:ext uri="{9D8B030D-6E8A-4147-A177-3AD203B41FA5}">
                      <a16:colId xmlns:a16="http://schemas.microsoft.com/office/drawing/2014/main" val="682451"/>
                    </a:ext>
                  </a:extLst>
                </a:gridCol>
                <a:gridCol w="805635">
                  <a:extLst>
                    <a:ext uri="{9D8B030D-6E8A-4147-A177-3AD203B41FA5}">
                      <a16:colId xmlns:a16="http://schemas.microsoft.com/office/drawing/2014/main" val="849847403"/>
                    </a:ext>
                  </a:extLst>
                </a:gridCol>
                <a:gridCol w="208280">
                  <a:extLst>
                    <a:ext uri="{9D8B030D-6E8A-4147-A177-3AD203B41FA5}">
                      <a16:colId xmlns:a16="http://schemas.microsoft.com/office/drawing/2014/main" val="727215979"/>
                    </a:ext>
                  </a:extLst>
                </a:gridCol>
              </a:tblGrid>
              <a:tr h="705937">
                <a:tc>
                  <a:txBody>
                    <a:bodyPr/>
                    <a:lstStyle/>
                    <a:p>
                      <a:r>
                        <a:rPr lang="en-IN" dirty="0"/>
                        <a:t>Hazard</a:t>
                      </a:r>
                    </a:p>
                  </a:txBody>
                  <a:tcPr/>
                </a:tc>
                <a:tc>
                  <a:txBody>
                    <a:bodyPr/>
                    <a:lstStyle/>
                    <a:p>
                      <a:r>
                        <a:rPr lang="en-IN" dirty="0"/>
                        <a:t>Consequence</a:t>
                      </a:r>
                    </a:p>
                  </a:txBody>
                  <a:tcPr/>
                </a:tc>
                <a:tc>
                  <a:txBody>
                    <a:bodyPr/>
                    <a:lstStyle/>
                    <a:p>
                      <a:r>
                        <a:rPr lang="en-IN" dirty="0"/>
                        <a:t>Top Event</a:t>
                      </a:r>
                    </a:p>
                  </a:txBody>
                  <a:tcPr/>
                </a:tc>
                <a:tc>
                  <a:txBody>
                    <a:bodyPr/>
                    <a:lstStyle/>
                    <a:p>
                      <a:r>
                        <a:rPr lang="en-IN" dirty="0"/>
                        <a:t>Safeguard</a:t>
                      </a:r>
                    </a:p>
                  </a:txBody>
                  <a:tcPr/>
                </a:tc>
                <a:tc>
                  <a:txBody>
                    <a:bodyPr/>
                    <a:lstStyle/>
                    <a:p>
                      <a:r>
                        <a:rPr lang="en-IN" dirty="0"/>
                        <a:t>Recommendation</a:t>
                      </a:r>
                    </a:p>
                  </a:txBody>
                  <a:tcPr/>
                </a:tc>
                <a:tc>
                  <a:txBody>
                    <a:bodyPr/>
                    <a:lstStyle/>
                    <a:p>
                      <a:r>
                        <a:rPr lang="en-IN" dirty="0"/>
                        <a:t>Risk Factor</a:t>
                      </a:r>
                    </a:p>
                  </a:txBody>
                  <a:tcPr/>
                </a:tc>
                <a:tc>
                  <a:txBody>
                    <a:bodyPr/>
                    <a:lstStyle/>
                    <a:p>
                      <a:endParaRPr lang="en-IN" dirty="0"/>
                    </a:p>
                  </a:txBody>
                  <a:tcPr/>
                </a:tc>
                <a:extLst>
                  <a:ext uri="{0D108BD9-81ED-4DB2-BD59-A6C34878D82A}">
                    <a16:rowId xmlns:a16="http://schemas.microsoft.com/office/drawing/2014/main" val="2569750592"/>
                  </a:ext>
                </a:extLst>
              </a:tr>
              <a:tr h="2794474">
                <a:tc>
                  <a:txBody>
                    <a:bodyPr/>
                    <a:lstStyle/>
                    <a:p>
                      <a:r>
                        <a:rPr lang="en-IN" b="1" dirty="0"/>
                        <a:t>Lifting and handling solar panels</a:t>
                      </a:r>
                    </a:p>
                  </a:txBody>
                  <a:tcPr/>
                </a:tc>
                <a:tc>
                  <a:txBody>
                    <a:bodyPr/>
                    <a:lstStyle/>
                    <a:p>
                      <a:r>
                        <a:rPr lang="en-IN" dirty="0"/>
                        <a:t>Can cause </a:t>
                      </a:r>
                      <a:r>
                        <a:rPr lang="en-US" sz="1800" b="0" i="0" kern="1200" dirty="0">
                          <a:solidFill>
                            <a:schemeClr val="lt1"/>
                          </a:solidFill>
                          <a:effectLst/>
                          <a:latin typeface="+mn-lt"/>
                          <a:ea typeface="+mn-ea"/>
                          <a:cs typeface="+mn-cs"/>
                        </a:rPr>
                        <a:t>strains, sprains, muscle pulls and back injuries</a:t>
                      </a:r>
                      <a:endParaRPr lang="en-IN" dirty="0"/>
                    </a:p>
                  </a:txBody>
                  <a:tcPr/>
                </a:tc>
                <a:tc>
                  <a:txBody>
                    <a:bodyPr/>
                    <a:lstStyle/>
                    <a:p>
                      <a:r>
                        <a:rPr lang="en-IN" dirty="0"/>
                        <a:t>Paralysation, Death.</a:t>
                      </a:r>
                    </a:p>
                  </a:txBody>
                  <a:tcPr/>
                </a:tc>
                <a:tc>
                  <a:txBody>
                    <a:bodyPr/>
                    <a:lstStyle/>
                    <a:p>
                      <a:r>
                        <a:rPr lang="en-US" sz="1800" b="0" i="0" kern="1200" dirty="0">
                          <a:solidFill>
                            <a:schemeClr val="lt1"/>
                          </a:solidFill>
                          <a:effectLst/>
                          <a:latin typeface="+mn-lt"/>
                          <a:ea typeface="+mn-ea"/>
                          <a:cs typeface="+mn-cs"/>
                        </a:rPr>
                        <a:t>Transport solar panels onto and around the work site using mobile carts or forklift.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lt1"/>
                          </a:solidFill>
                          <a:effectLst/>
                          <a:latin typeface="+mn-lt"/>
                          <a:ea typeface="+mn-ea"/>
                          <a:cs typeface="+mn-cs"/>
                        </a:rPr>
                        <a:t>Never climb ladders while carrying solar panels.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lt1"/>
                          </a:solidFill>
                          <a:effectLst/>
                          <a:latin typeface="+mn-lt"/>
                          <a:ea typeface="+mn-ea"/>
                          <a:cs typeface="+mn-cs"/>
                        </a:rPr>
                        <a:t>To get solar panels onto rooftops, use properly inspected cranes, hoists or ladder-based winch systems.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lt1"/>
                          </a:solidFill>
                          <a:effectLst/>
                          <a:latin typeface="+mn-lt"/>
                          <a:ea typeface="+mn-ea"/>
                          <a:cs typeface="+mn-cs"/>
                        </a:rPr>
                        <a:t>Install ground mounted solar systems avoiding the need to work in an area of high elevation.</a:t>
                      </a:r>
                      <a:endParaRPr lang="en-IN" dirty="0"/>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lt1"/>
                          </a:solidFill>
                          <a:effectLst/>
                          <a:latin typeface="+mn-lt"/>
                          <a:ea typeface="+mn-ea"/>
                          <a:cs typeface="+mn-cs"/>
                        </a:rPr>
                        <a:t>Lift each solar panel with at least two people while applying safe lifting techniques.</a:t>
                      </a:r>
                    </a:p>
                    <a:p>
                      <a:endParaRPr lang="en-IN" dirty="0"/>
                    </a:p>
                  </a:txBody>
                  <a:tcPr/>
                </a:tc>
                <a:tc>
                  <a:txBody>
                    <a:bodyPr/>
                    <a:lstStyle/>
                    <a:p>
                      <a:r>
                        <a:rPr lang="en-IN" dirty="0"/>
                        <a:t>High</a:t>
                      </a:r>
                    </a:p>
                  </a:txBody>
                  <a:tcPr/>
                </a:tc>
                <a:tc>
                  <a:txBody>
                    <a:bodyPr/>
                    <a:lstStyle/>
                    <a:p>
                      <a:endParaRPr lang="en-IN" dirty="0"/>
                    </a:p>
                  </a:txBody>
                  <a:tcPr/>
                </a:tc>
                <a:extLst>
                  <a:ext uri="{0D108BD9-81ED-4DB2-BD59-A6C34878D82A}">
                    <a16:rowId xmlns:a16="http://schemas.microsoft.com/office/drawing/2014/main" val="2466175059"/>
                  </a:ext>
                </a:extLst>
              </a:tr>
              <a:tr h="3066281">
                <a:tc>
                  <a:txBody>
                    <a:bodyPr/>
                    <a:lstStyle/>
                    <a:p>
                      <a:r>
                        <a:rPr lang="en-IN" b="1" dirty="0"/>
                        <a:t>Working with </a:t>
                      </a:r>
                    </a:p>
                    <a:p>
                      <a:r>
                        <a:rPr lang="en-IN" b="1" dirty="0"/>
                        <a:t>Solar electric systems.</a:t>
                      </a:r>
                    </a:p>
                  </a:txBody>
                  <a:tcPr>
                    <a:lnB>
                      <a:noFill/>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Short circuit, </a:t>
                      </a:r>
                      <a:r>
                        <a:rPr lang="en-IN" sz="1800" kern="1200" dirty="0">
                          <a:solidFill>
                            <a:schemeClr val="lt1"/>
                          </a:solidFill>
                          <a:effectLst/>
                          <a:latin typeface="+mn-lt"/>
                          <a:ea typeface="+mn-ea"/>
                          <a:cs typeface="+mn-cs"/>
                        </a:rPr>
                        <a:t>Electric Shocks, electrocution Arc flash, burns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Paralysation, Death.</a:t>
                      </a:r>
                    </a:p>
                    <a:p>
                      <a:endParaRPr lang="en-IN" dirty="0"/>
                    </a:p>
                  </a:txBody>
                  <a:tcPr/>
                </a:tc>
                <a:tc>
                  <a:txBody>
                    <a:bodyPr/>
                    <a:lstStyle/>
                    <a:p>
                      <a:r>
                        <a:rPr lang="en-IN" sz="1800" b="1" kern="1200" dirty="0">
                          <a:solidFill>
                            <a:schemeClr val="lt1"/>
                          </a:solidFill>
                          <a:effectLst/>
                          <a:latin typeface="+mn-lt"/>
                          <a:ea typeface="+mn-ea"/>
                          <a:cs typeface="+mn-cs"/>
                        </a:rPr>
                        <a:t>PPE: </a:t>
                      </a:r>
                      <a:r>
                        <a:rPr lang="en-IN" sz="1800" kern="1200" dirty="0">
                          <a:solidFill>
                            <a:schemeClr val="lt1"/>
                          </a:solidFill>
                          <a:effectLst/>
                          <a:latin typeface="+mn-lt"/>
                          <a:ea typeface="+mn-ea"/>
                          <a:cs typeface="+mn-cs"/>
                        </a:rPr>
                        <a:t>Wear arc rated neck to wrist to ankle clothing with a minimum ATPV of 4cal</a:t>
                      </a:r>
                      <a:r>
                        <a:rPr lang="en-IN" sz="1800" kern="1200" baseline="30000" dirty="0">
                          <a:solidFill>
                            <a:schemeClr val="lt1"/>
                          </a:solidFill>
                          <a:effectLst/>
                          <a:latin typeface="+mn-lt"/>
                          <a:ea typeface="+mn-ea"/>
                          <a:cs typeface="+mn-cs"/>
                        </a:rPr>
                        <a:t>m2</a:t>
                      </a:r>
                      <a:r>
                        <a:rPr lang="en-IN" sz="1800" kern="1200" dirty="0">
                          <a:solidFill>
                            <a:schemeClr val="lt1"/>
                          </a:solidFill>
                          <a:effectLst/>
                          <a:latin typeface="+mn-lt"/>
                          <a:ea typeface="+mn-ea"/>
                          <a:cs typeface="+mn-cs"/>
                        </a:rPr>
                        <a:t>.  </a:t>
                      </a:r>
                    </a:p>
                    <a:p>
                      <a:r>
                        <a:rPr lang="en-IN" sz="1800" kern="1200" dirty="0">
                          <a:solidFill>
                            <a:schemeClr val="lt1"/>
                          </a:solidFill>
                          <a:effectLst/>
                          <a:latin typeface="+mn-lt"/>
                          <a:ea typeface="+mn-ea"/>
                          <a:cs typeface="+mn-cs"/>
                        </a:rPr>
                        <a:t>Wear protective glasses and gloves  </a:t>
                      </a:r>
                      <a:r>
                        <a:rPr lang="en-IN" sz="1800" b="0" i="0" kern="1200" dirty="0">
                          <a:solidFill>
                            <a:schemeClr val="lt1"/>
                          </a:solidFill>
                          <a:effectLst/>
                          <a:latin typeface="+mn-lt"/>
                          <a:ea typeface="+mn-ea"/>
                          <a:cs typeface="+mn-cs"/>
                        </a:rPr>
                        <a:t>and rubber shoes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lt1"/>
                          </a:solidFill>
                          <a:effectLst/>
                          <a:latin typeface="+mn-lt"/>
                          <a:ea typeface="+mn-ea"/>
                          <a:cs typeface="+mn-cs"/>
                        </a:rPr>
                        <a:t>Cover the solar array with an opaque sheet to “turn off” the sun’s light.  Use a meter or circuit test device to ensure that all circuits are de-energized before working on them. Technicians should </a:t>
                      </a:r>
                      <a:r>
                        <a:rPr lang="en-US" sz="1800" b="0" i="0" kern="1200" dirty="0" err="1">
                          <a:solidFill>
                            <a:schemeClr val="lt1"/>
                          </a:solidFill>
                          <a:effectLst/>
                          <a:latin typeface="+mn-lt"/>
                          <a:ea typeface="+mn-ea"/>
                          <a:cs typeface="+mn-cs"/>
                        </a:rPr>
                        <a:t>br</a:t>
                      </a:r>
                      <a:r>
                        <a:rPr lang="en-US" sz="1800" b="0" i="0" kern="1200" dirty="0">
                          <a:solidFill>
                            <a:schemeClr val="lt1"/>
                          </a:solidFill>
                          <a:effectLst/>
                          <a:latin typeface="+mn-lt"/>
                          <a:ea typeface="+mn-ea"/>
                          <a:cs typeface="+mn-cs"/>
                        </a:rPr>
                        <a:t> properly trained.</a:t>
                      </a:r>
                      <a:endParaRPr lang="en-IN" dirty="0"/>
                    </a:p>
                    <a:p>
                      <a:endParaRPr lang="en-IN" dirty="0"/>
                    </a:p>
                  </a:txBody>
                  <a:tcPr/>
                </a:tc>
                <a:tc>
                  <a:txBody>
                    <a:bodyPr/>
                    <a:lstStyle/>
                    <a:p>
                      <a:r>
                        <a:rPr lang="en-IN" dirty="0"/>
                        <a:t>High</a:t>
                      </a:r>
                    </a:p>
                  </a:txBody>
                  <a:tcPr/>
                </a:tc>
                <a:tc>
                  <a:txBody>
                    <a:bodyPr/>
                    <a:lstStyle/>
                    <a:p>
                      <a:endParaRPr lang="en-IN"/>
                    </a:p>
                  </a:txBody>
                  <a:tcPr/>
                </a:tc>
                <a:extLst>
                  <a:ext uri="{0D108BD9-81ED-4DB2-BD59-A6C34878D82A}">
                    <a16:rowId xmlns:a16="http://schemas.microsoft.com/office/drawing/2014/main" val="2726480301"/>
                  </a:ext>
                </a:extLst>
              </a:tr>
              <a:tr h="1309808">
                <a:tc>
                  <a:txBody>
                    <a:bodyPr/>
                    <a:lstStyle/>
                    <a:p>
                      <a:endParaRPr lang="en-IN" dirty="0"/>
                    </a:p>
                  </a:txBody>
                  <a:tcPr>
                    <a:lnL>
                      <a:noFill/>
                    </a:lnL>
                    <a:lnR>
                      <a:noFill/>
                    </a:lnR>
                    <a:lnT>
                      <a:noFill/>
                    </a:lnT>
                    <a:lnB>
                      <a:noFill/>
                    </a:lnB>
                    <a:lnTlToBr w="12700" cmpd="sng">
                      <a:noFill/>
                      <a:prstDash val="solid"/>
                    </a:lnTlToBr>
                    <a:lnBlToTr w="12700" cmpd="sng">
                      <a:noFill/>
                      <a:prstDash val="solid"/>
                    </a:lnBlToTr>
                  </a:tcPr>
                </a:tc>
                <a:tc>
                  <a:txBody>
                    <a:bodyPr/>
                    <a:lstStyle/>
                    <a:p>
                      <a:endParaRPr lang="en-IN"/>
                    </a:p>
                  </a:txBody>
                  <a:tcPr>
                    <a:lnL>
                      <a:noFill/>
                    </a:lnL>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66158166"/>
                  </a:ext>
                </a:extLst>
              </a:tr>
            </a:tbl>
          </a:graphicData>
        </a:graphic>
      </p:graphicFrame>
    </p:spTree>
    <p:extLst>
      <p:ext uri="{BB962C8B-B14F-4D97-AF65-F5344CB8AC3E}">
        <p14:creationId xmlns:p14="http://schemas.microsoft.com/office/powerpoint/2010/main" val="2307753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123D2-4C42-4685-8685-D9BF6DC355B8}"/>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A349AE14-F058-4321-B054-9738C116AD65}"/>
              </a:ext>
            </a:extLst>
          </p:cNvPr>
          <p:cNvSpPr>
            <a:spLocks noGrp="1"/>
          </p:cNvSpPr>
          <p:nvPr>
            <p:ph type="subTitle" idx="1"/>
          </p:nvPr>
        </p:nvSpPr>
        <p:spPr/>
        <p:txBody>
          <a:bodyPr/>
          <a:lstStyle/>
          <a:p>
            <a:endParaRPr lang="en-IN" dirty="0"/>
          </a:p>
        </p:txBody>
      </p:sp>
      <p:graphicFrame>
        <p:nvGraphicFramePr>
          <p:cNvPr id="5" name="Table 5">
            <a:extLst>
              <a:ext uri="{FF2B5EF4-FFF2-40B4-BE49-F238E27FC236}">
                <a16:creationId xmlns:a16="http://schemas.microsoft.com/office/drawing/2014/main" id="{5E0B077F-52E1-48D3-A599-D4AF1B151E44}"/>
              </a:ext>
            </a:extLst>
          </p:cNvPr>
          <p:cNvGraphicFramePr>
            <a:graphicFrameLocks noGrp="1"/>
          </p:cNvGraphicFramePr>
          <p:nvPr>
            <p:extLst>
              <p:ext uri="{D42A27DB-BD31-4B8C-83A1-F6EECF244321}">
                <p14:modId xmlns:p14="http://schemas.microsoft.com/office/powerpoint/2010/main" val="567612996"/>
              </p:ext>
            </p:extLst>
          </p:nvPr>
        </p:nvGraphicFramePr>
        <p:xfrm>
          <a:off x="487681" y="191589"/>
          <a:ext cx="11100816" cy="8798716"/>
        </p:xfrm>
        <a:graphic>
          <a:graphicData uri="http://schemas.openxmlformats.org/drawingml/2006/table">
            <a:tbl>
              <a:tblPr firstRow="1" bandRow="1">
                <a:tableStyleId>{E929F9F4-4A8F-4326-A1B4-22849713DDAB}</a:tableStyleId>
              </a:tblPr>
              <a:tblGrid>
                <a:gridCol w="1271450">
                  <a:extLst>
                    <a:ext uri="{9D8B030D-6E8A-4147-A177-3AD203B41FA5}">
                      <a16:colId xmlns:a16="http://schemas.microsoft.com/office/drawing/2014/main" val="2326191320"/>
                    </a:ext>
                  </a:extLst>
                </a:gridCol>
                <a:gridCol w="1900212">
                  <a:extLst>
                    <a:ext uri="{9D8B030D-6E8A-4147-A177-3AD203B41FA5}">
                      <a16:colId xmlns:a16="http://schemas.microsoft.com/office/drawing/2014/main" val="2993742813"/>
                    </a:ext>
                  </a:extLst>
                </a:gridCol>
                <a:gridCol w="1585831">
                  <a:extLst>
                    <a:ext uri="{9D8B030D-6E8A-4147-A177-3AD203B41FA5}">
                      <a16:colId xmlns:a16="http://schemas.microsoft.com/office/drawing/2014/main" val="3491635704"/>
                    </a:ext>
                  </a:extLst>
                </a:gridCol>
                <a:gridCol w="2660768">
                  <a:extLst>
                    <a:ext uri="{9D8B030D-6E8A-4147-A177-3AD203B41FA5}">
                      <a16:colId xmlns:a16="http://schemas.microsoft.com/office/drawing/2014/main" val="424050810"/>
                    </a:ext>
                  </a:extLst>
                </a:gridCol>
                <a:gridCol w="2704917">
                  <a:extLst>
                    <a:ext uri="{9D8B030D-6E8A-4147-A177-3AD203B41FA5}">
                      <a16:colId xmlns:a16="http://schemas.microsoft.com/office/drawing/2014/main" val="682451"/>
                    </a:ext>
                  </a:extLst>
                </a:gridCol>
                <a:gridCol w="769358">
                  <a:extLst>
                    <a:ext uri="{9D8B030D-6E8A-4147-A177-3AD203B41FA5}">
                      <a16:colId xmlns:a16="http://schemas.microsoft.com/office/drawing/2014/main" val="849847403"/>
                    </a:ext>
                  </a:extLst>
                </a:gridCol>
                <a:gridCol w="208280">
                  <a:extLst>
                    <a:ext uri="{9D8B030D-6E8A-4147-A177-3AD203B41FA5}">
                      <a16:colId xmlns:a16="http://schemas.microsoft.com/office/drawing/2014/main" val="727215979"/>
                    </a:ext>
                  </a:extLst>
                </a:gridCol>
              </a:tblGrid>
              <a:tr h="718981">
                <a:tc>
                  <a:txBody>
                    <a:bodyPr/>
                    <a:lstStyle/>
                    <a:p>
                      <a:r>
                        <a:rPr lang="en-IN" dirty="0"/>
                        <a:t>Hazard</a:t>
                      </a:r>
                    </a:p>
                  </a:txBody>
                  <a:tcPr/>
                </a:tc>
                <a:tc>
                  <a:txBody>
                    <a:bodyPr/>
                    <a:lstStyle/>
                    <a:p>
                      <a:r>
                        <a:rPr lang="en-IN" dirty="0"/>
                        <a:t>Consequence</a:t>
                      </a:r>
                    </a:p>
                  </a:txBody>
                  <a:tcPr/>
                </a:tc>
                <a:tc>
                  <a:txBody>
                    <a:bodyPr/>
                    <a:lstStyle/>
                    <a:p>
                      <a:r>
                        <a:rPr lang="en-IN" dirty="0"/>
                        <a:t>Top Event</a:t>
                      </a:r>
                    </a:p>
                  </a:txBody>
                  <a:tcPr/>
                </a:tc>
                <a:tc>
                  <a:txBody>
                    <a:bodyPr/>
                    <a:lstStyle/>
                    <a:p>
                      <a:r>
                        <a:rPr lang="en-IN" dirty="0"/>
                        <a:t>Safeguard</a:t>
                      </a:r>
                    </a:p>
                  </a:txBody>
                  <a:tcPr/>
                </a:tc>
                <a:tc>
                  <a:txBody>
                    <a:bodyPr/>
                    <a:lstStyle/>
                    <a:p>
                      <a:r>
                        <a:rPr lang="en-IN" dirty="0"/>
                        <a:t>Recommendation</a:t>
                      </a:r>
                    </a:p>
                  </a:txBody>
                  <a:tcPr/>
                </a:tc>
                <a:tc>
                  <a:txBody>
                    <a:bodyPr/>
                    <a:lstStyle/>
                    <a:p>
                      <a:r>
                        <a:rPr lang="en-IN" dirty="0"/>
                        <a:t>Risk Factor</a:t>
                      </a:r>
                    </a:p>
                  </a:txBody>
                  <a:tcPr/>
                </a:tc>
                <a:tc>
                  <a:txBody>
                    <a:bodyPr/>
                    <a:lstStyle/>
                    <a:p>
                      <a:endParaRPr lang="en-IN" dirty="0"/>
                    </a:p>
                  </a:txBody>
                  <a:tcPr/>
                </a:tc>
                <a:extLst>
                  <a:ext uri="{0D108BD9-81ED-4DB2-BD59-A6C34878D82A}">
                    <a16:rowId xmlns:a16="http://schemas.microsoft.com/office/drawing/2014/main" val="2569750592"/>
                  </a:ext>
                </a:extLst>
              </a:tr>
              <a:tr h="2552490">
                <a:tc>
                  <a:txBody>
                    <a:bodyPr/>
                    <a:lstStyle/>
                    <a:p>
                      <a:r>
                        <a:rPr lang="en-IN" b="1" dirty="0"/>
                        <a:t>Working outdoors.</a:t>
                      </a:r>
                    </a:p>
                  </a:txBody>
                  <a:tcPr/>
                </a:tc>
                <a:tc>
                  <a:txBody>
                    <a:bodyPr/>
                    <a:lstStyle/>
                    <a:p>
                      <a:r>
                        <a:rPr lang="en-IN" sz="1800" kern="1200" dirty="0">
                          <a:solidFill>
                            <a:schemeClr val="lt1"/>
                          </a:solidFill>
                          <a:effectLst/>
                          <a:latin typeface="+mn-lt"/>
                          <a:ea typeface="+mn-ea"/>
                          <a:cs typeface="+mn-cs"/>
                        </a:rPr>
                        <a:t>Exposure to the sun </a:t>
                      </a:r>
                      <a:endParaRPr lang="en-IN" dirty="0"/>
                    </a:p>
                  </a:txBody>
                  <a:tcPr/>
                </a:tc>
                <a:tc>
                  <a:txBody>
                    <a:bodyPr/>
                    <a:lstStyle/>
                    <a:p>
                      <a:r>
                        <a:rPr lang="en-IN" sz="1800" kern="1200" dirty="0">
                          <a:solidFill>
                            <a:schemeClr val="lt1"/>
                          </a:solidFill>
                          <a:effectLst/>
                          <a:latin typeface="+mn-lt"/>
                          <a:ea typeface="+mn-ea"/>
                          <a:cs typeface="+mn-cs"/>
                        </a:rPr>
                        <a:t>Exhaustion, fatigue, heat stress .</a:t>
                      </a:r>
                    </a:p>
                    <a:p>
                      <a:endParaRPr lang="en-IN" sz="1800" kern="1200" dirty="0">
                        <a:solidFill>
                          <a:schemeClr val="lt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lt1"/>
                          </a:solidFill>
                          <a:effectLst/>
                          <a:latin typeface="+mn-lt"/>
                          <a:ea typeface="+mn-ea"/>
                          <a:cs typeface="+mn-cs"/>
                        </a:rPr>
                        <a:t>Sun burn, skin cancer </a:t>
                      </a:r>
                    </a:p>
                    <a:p>
                      <a:endParaRPr lang="en-IN" dirty="0"/>
                    </a:p>
                  </a:txBody>
                  <a:tcPr/>
                </a:tc>
                <a:tc>
                  <a:txBody>
                    <a:bodyPr/>
                    <a:lstStyle/>
                    <a:p>
                      <a:r>
                        <a:rPr lang="en-IN" sz="1800" b="1" kern="1200" dirty="0">
                          <a:solidFill>
                            <a:schemeClr val="lt1"/>
                          </a:solidFill>
                          <a:effectLst/>
                          <a:latin typeface="+mn-lt"/>
                          <a:ea typeface="+mn-ea"/>
                          <a:cs typeface="+mn-cs"/>
                        </a:rPr>
                        <a:t>PPE: </a:t>
                      </a:r>
                      <a:r>
                        <a:rPr lang="en-IN" sz="1800" kern="1200" dirty="0">
                          <a:solidFill>
                            <a:schemeClr val="lt1"/>
                          </a:solidFill>
                          <a:effectLst/>
                          <a:latin typeface="+mn-lt"/>
                          <a:ea typeface="+mn-ea"/>
                          <a:cs typeface="+mn-cs"/>
                        </a:rPr>
                        <a:t>Slip on clothing, slop on SPF 30+ sunscreen, slap on a hat, slide on sunglasses. </a:t>
                      </a:r>
                    </a:p>
                    <a:p>
                      <a:r>
                        <a:rPr lang="en-IN" sz="1800" kern="1200" dirty="0">
                          <a:solidFill>
                            <a:schemeClr val="lt1"/>
                          </a:solidFill>
                          <a:effectLst/>
                          <a:latin typeface="+mn-lt"/>
                          <a:ea typeface="+mn-ea"/>
                          <a:cs typeface="+mn-cs"/>
                        </a:rPr>
                        <a:t>Drink plenty of water </a:t>
                      </a:r>
                      <a:endParaRPr lang="en-IN" dirty="0"/>
                    </a:p>
                  </a:txBody>
                  <a:tcPr/>
                </a:tc>
                <a:tc>
                  <a:txBody>
                    <a:bodyPr/>
                    <a:lstStyle/>
                    <a:p>
                      <a:r>
                        <a:rPr lang="en-IN" sz="1800" kern="1200" dirty="0">
                          <a:solidFill>
                            <a:schemeClr val="lt1"/>
                          </a:solidFill>
                          <a:effectLst/>
                          <a:latin typeface="+mn-lt"/>
                          <a:ea typeface="+mn-ea"/>
                          <a:cs typeface="+mn-cs"/>
                        </a:rPr>
                        <a:t>Reorganising work schedules where possible so that outdoor tasks are done before 10 am and after 3 pm</a:t>
                      </a:r>
                      <a:r>
                        <a:rPr lang="en-IN" sz="1800" b="1" kern="1200" dirty="0">
                          <a:solidFill>
                            <a:schemeClr val="lt1"/>
                          </a:solidFill>
                          <a:effectLst/>
                          <a:latin typeface="+mn-lt"/>
                          <a:ea typeface="+mn-ea"/>
                          <a:cs typeface="+mn-cs"/>
                        </a:rPr>
                        <a:t> .</a:t>
                      </a:r>
                    </a:p>
                    <a:p>
                      <a:r>
                        <a:rPr lang="en-IN" sz="1800" kern="1200" dirty="0">
                          <a:solidFill>
                            <a:schemeClr val="lt1"/>
                          </a:solidFill>
                          <a:effectLst/>
                          <a:latin typeface="+mn-lt"/>
                          <a:ea typeface="+mn-ea"/>
                          <a:cs typeface="+mn-cs"/>
                        </a:rPr>
                        <a:t>Rotating tasks that involve direct sun exposure </a:t>
                      </a:r>
                    </a:p>
                    <a:p>
                      <a:r>
                        <a:rPr lang="en-IN" sz="1800" kern="1200" dirty="0">
                          <a:solidFill>
                            <a:schemeClr val="lt1"/>
                          </a:solidFill>
                          <a:effectLst/>
                          <a:latin typeface="+mn-lt"/>
                          <a:ea typeface="+mn-ea"/>
                          <a:cs typeface="+mn-cs"/>
                        </a:rPr>
                        <a:t>Increasing amount of shade available – use gazebos </a:t>
                      </a:r>
                      <a:endParaRPr lang="en-IN" dirty="0"/>
                    </a:p>
                  </a:txBody>
                  <a:tcPr/>
                </a:tc>
                <a:tc>
                  <a:txBody>
                    <a:bodyPr/>
                    <a:lstStyle/>
                    <a:p>
                      <a:r>
                        <a:rPr lang="en-IN" dirty="0"/>
                        <a:t>High</a:t>
                      </a:r>
                    </a:p>
                  </a:txBody>
                  <a:tcPr/>
                </a:tc>
                <a:tc>
                  <a:txBody>
                    <a:bodyPr/>
                    <a:lstStyle/>
                    <a:p>
                      <a:endParaRPr lang="en-IN" dirty="0"/>
                    </a:p>
                  </a:txBody>
                  <a:tcPr/>
                </a:tc>
                <a:extLst>
                  <a:ext uri="{0D108BD9-81ED-4DB2-BD59-A6C34878D82A}">
                    <a16:rowId xmlns:a16="http://schemas.microsoft.com/office/drawing/2014/main" val="2466175059"/>
                  </a:ext>
                </a:extLst>
              </a:tr>
              <a:tr h="3911082">
                <a:tc>
                  <a:txBody>
                    <a:bodyPr/>
                    <a:lstStyle/>
                    <a:p>
                      <a:r>
                        <a:rPr lang="en-IN" sz="1800" b="1" kern="1200" dirty="0">
                          <a:solidFill>
                            <a:schemeClr val="lt1"/>
                          </a:solidFill>
                          <a:effectLst/>
                          <a:latin typeface="+mn-lt"/>
                          <a:ea typeface="+mn-ea"/>
                          <a:cs typeface="+mn-cs"/>
                        </a:rPr>
                        <a:t>Working in ceiling spaces </a:t>
                      </a:r>
                      <a:endParaRPr lang="en-IN" dirty="0"/>
                    </a:p>
                  </a:txBody>
                  <a:tcPr/>
                </a:tc>
                <a:tc>
                  <a:txBody>
                    <a:bodyPr/>
                    <a:lstStyle/>
                    <a:p>
                      <a:pPr lvl="0" rtl="0" fontAlgn="base"/>
                      <a:r>
                        <a:rPr lang="en-IN" sz="1800" u="none" strike="noStrike" kern="1200" dirty="0">
                          <a:solidFill>
                            <a:schemeClr val="lt1"/>
                          </a:solidFill>
                          <a:effectLst/>
                          <a:latin typeface="+mn-lt"/>
                          <a:ea typeface="+mn-ea"/>
                          <a:cs typeface="+mn-cs"/>
                        </a:rPr>
                        <a:t>Exposure to poor air quality such as fiberglass, coal dust, lead dust and other harmful substances </a:t>
                      </a:r>
                    </a:p>
                    <a:p>
                      <a:pPr lvl="0" fontAlgn="base"/>
                      <a:r>
                        <a:rPr lang="en-IN" sz="1800" u="none" strike="noStrike" kern="1200" dirty="0">
                          <a:solidFill>
                            <a:schemeClr val="lt1"/>
                          </a:solidFill>
                          <a:effectLst/>
                          <a:latin typeface="+mn-lt"/>
                          <a:ea typeface="+mn-ea"/>
                          <a:cs typeface="+mn-cs"/>
                        </a:rPr>
                        <a:t>Exposure to loose-</a:t>
                      </a:r>
                    </a:p>
                    <a:p>
                      <a:r>
                        <a:rPr lang="en-IN" sz="1800" kern="1200" dirty="0">
                          <a:solidFill>
                            <a:schemeClr val="lt1"/>
                          </a:solidFill>
                          <a:effectLst/>
                          <a:latin typeface="+mn-lt"/>
                          <a:ea typeface="+mn-ea"/>
                          <a:cs typeface="+mn-cs"/>
                        </a:rPr>
                        <a:t>fill asbestos </a:t>
                      </a:r>
                    </a:p>
                    <a:p>
                      <a:endParaRPr lang="en-IN" dirty="0"/>
                    </a:p>
                  </a:txBody>
                  <a:tcPr/>
                </a:tc>
                <a:tc>
                  <a:txBody>
                    <a:bodyPr/>
                    <a:lstStyle/>
                    <a:p>
                      <a:r>
                        <a:rPr lang="en-IN" sz="1800" kern="1200" dirty="0">
                          <a:solidFill>
                            <a:schemeClr val="lt1"/>
                          </a:solidFill>
                          <a:effectLst/>
                          <a:latin typeface="+mn-lt"/>
                          <a:ea typeface="+mn-ea"/>
                          <a:cs typeface="+mn-cs"/>
                        </a:rPr>
                        <a:t>Respiratory diseases,</a:t>
                      </a:r>
                    </a:p>
                    <a:p>
                      <a:r>
                        <a:rPr lang="en-IN" sz="1800" kern="1200" dirty="0">
                          <a:solidFill>
                            <a:schemeClr val="lt1"/>
                          </a:solidFill>
                          <a:effectLst/>
                          <a:latin typeface="+mn-lt"/>
                          <a:ea typeface="+mn-ea"/>
                          <a:cs typeface="+mn-cs"/>
                        </a:rPr>
                        <a:t>Cancer, </a:t>
                      </a:r>
                    </a:p>
                    <a:p>
                      <a:r>
                        <a:rPr lang="en-IN" sz="1800" kern="1200" dirty="0">
                          <a:solidFill>
                            <a:schemeClr val="lt1"/>
                          </a:solidFill>
                          <a:effectLst/>
                          <a:latin typeface="+mn-lt"/>
                          <a:ea typeface="+mn-ea"/>
                          <a:cs typeface="+mn-cs"/>
                        </a:rPr>
                        <a:t>Mesothelioma, asbestosis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endParaRPr lang="en-IN" dirty="0"/>
                    </a:p>
                  </a:txBody>
                  <a:tcPr/>
                </a:tc>
                <a:tc>
                  <a:txBody>
                    <a:bodyPr/>
                    <a:lstStyle/>
                    <a:p>
                      <a:r>
                        <a:rPr lang="en-IN" sz="1800" b="1" kern="1200" dirty="0">
                          <a:solidFill>
                            <a:schemeClr val="lt1"/>
                          </a:solidFill>
                          <a:effectLst/>
                          <a:latin typeface="+mn-lt"/>
                          <a:ea typeface="+mn-ea"/>
                          <a:cs typeface="+mn-cs"/>
                        </a:rPr>
                        <a:t>PPE:</a:t>
                      </a:r>
                      <a:r>
                        <a:rPr lang="en-IN" sz="1800" kern="1200" dirty="0">
                          <a:solidFill>
                            <a:schemeClr val="lt1"/>
                          </a:solidFill>
                          <a:effectLst/>
                          <a:latin typeface="+mn-lt"/>
                          <a:ea typeface="+mn-ea"/>
                          <a:cs typeface="+mn-cs"/>
                        </a:rPr>
                        <a:t> Wearing appropriate, well maintained and correctly-fitted personal protective equipment when working in dusty ceiling spaces, including: </a:t>
                      </a:r>
                    </a:p>
                    <a:p>
                      <a:pPr lvl="0" fontAlgn="base"/>
                      <a:r>
                        <a:rPr lang="en-IN" sz="1800" u="none" strike="noStrike" kern="1200" dirty="0">
                          <a:solidFill>
                            <a:schemeClr val="lt1"/>
                          </a:solidFill>
                          <a:effectLst/>
                          <a:latin typeface="+mn-lt"/>
                          <a:ea typeface="+mn-ea"/>
                          <a:cs typeface="+mn-cs"/>
                        </a:rPr>
                        <a:t>a respirator </a:t>
                      </a:r>
                    </a:p>
                    <a:p>
                      <a:pPr lvl="0" fontAlgn="base"/>
                      <a:r>
                        <a:rPr lang="en-IN" sz="1800" u="none" strike="noStrike" kern="1200" dirty="0">
                          <a:solidFill>
                            <a:schemeClr val="lt1"/>
                          </a:solidFill>
                          <a:effectLst/>
                          <a:latin typeface="+mn-lt"/>
                          <a:ea typeface="+mn-ea"/>
                          <a:cs typeface="+mn-cs"/>
                        </a:rPr>
                        <a:t>a head covering and goggles, to avoid eye irritation </a:t>
                      </a:r>
                    </a:p>
                    <a:p>
                      <a:r>
                        <a:rPr lang="en-IN" sz="1800" kern="1200" dirty="0">
                          <a:solidFill>
                            <a:schemeClr val="lt1"/>
                          </a:solidFill>
                          <a:effectLst/>
                          <a:latin typeface="+mn-lt"/>
                          <a:ea typeface="+mn-ea"/>
                          <a:cs typeface="+mn-cs"/>
                        </a:rPr>
                        <a:t>long-sleeved, loose-fitting clothing and gloves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lt1"/>
                          </a:solidFill>
                          <a:effectLst/>
                          <a:latin typeface="+mn-lt"/>
                          <a:ea typeface="+mn-ea"/>
                          <a:cs typeface="+mn-cs"/>
                        </a:rPr>
                        <a:t>Do not proceed with job until asbestos-containing material removed by licence contractors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kern="1200" dirty="0">
                        <a:solidFill>
                          <a:schemeClr val="lt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lt1"/>
                          </a:solidFill>
                          <a:effectLst/>
                          <a:latin typeface="+mn-lt"/>
                          <a:ea typeface="+mn-ea"/>
                          <a:cs typeface="+mn-cs"/>
                        </a:rPr>
                        <a:t>Install ground mounted solar systems avoiding the need to work in a ceiling space </a:t>
                      </a:r>
                      <a:endParaRPr lang="en-IN" dirty="0"/>
                    </a:p>
                  </a:txBody>
                  <a:tcPr/>
                </a:tc>
                <a:tc>
                  <a:txBody>
                    <a:bodyPr/>
                    <a:lstStyle/>
                    <a:p>
                      <a:r>
                        <a:rPr lang="en-IN" dirty="0"/>
                        <a:t>Medium</a:t>
                      </a:r>
                    </a:p>
                  </a:txBody>
                  <a:tcPr/>
                </a:tc>
                <a:tc>
                  <a:txBody>
                    <a:bodyPr/>
                    <a:lstStyle/>
                    <a:p>
                      <a:endParaRPr lang="en-IN"/>
                    </a:p>
                  </a:txBody>
                  <a:tcPr/>
                </a:tc>
                <a:extLst>
                  <a:ext uri="{0D108BD9-81ED-4DB2-BD59-A6C34878D82A}">
                    <a16:rowId xmlns:a16="http://schemas.microsoft.com/office/drawing/2014/main" val="2726480301"/>
                  </a:ext>
                </a:extLst>
              </a:tr>
              <a:tr h="1334013">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66158166"/>
                  </a:ext>
                </a:extLst>
              </a:tr>
            </a:tbl>
          </a:graphicData>
        </a:graphic>
      </p:graphicFrame>
    </p:spTree>
    <p:extLst>
      <p:ext uri="{BB962C8B-B14F-4D97-AF65-F5344CB8AC3E}">
        <p14:creationId xmlns:p14="http://schemas.microsoft.com/office/powerpoint/2010/main" val="956463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123D2-4C42-4685-8685-D9BF6DC355B8}"/>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A349AE14-F058-4321-B054-9738C116AD65}"/>
              </a:ext>
            </a:extLst>
          </p:cNvPr>
          <p:cNvSpPr>
            <a:spLocks noGrp="1"/>
          </p:cNvSpPr>
          <p:nvPr>
            <p:ph type="subTitle" idx="1"/>
          </p:nvPr>
        </p:nvSpPr>
        <p:spPr/>
        <p:txBody>
          <a:bodyPr/>
          <a:lstStyle/>
          <a:p>
            <a:endParaRPr lang="en-IN" dirty="0"/>
          </a:p>
        </p:txBody>
      </p:sp>
      <p:graphicFrame>
        <p:nvGraphicFramePr>
          <p:cNvPr id="5" name="Table 5">
            <a:extLst>
              <a:ext uri="{FF2B5EF4-FFF2-40B4-BE49-F238E27FC236}">
                <a16:creationId xmlns:a16="http://schemas.microsoft.com/office/drawing/2014/main" id="{5E0B077F-52E1-48D3-A599-D4AF1B151E44}"/>
              </a:ext>
            </a:extLst>
          </p:cNvPr>
          <p:cNvGraphicFramePr>
            <a:graphicFrameLocks noGrp="1"/>
          </p:cNvGraphicFramePr>
          <p:nvPr>
            <p:extLst>
              <p:ext uri="{D42A27DB-BD31-4B8C-83A1-F6EECF244321}">
                <p14:modId xmlns:p14="http://schemas.microsoft.com/office/powerpoint/2010/main" val="3719698634"/>
              </p:ext>
            </p:extLst>
          </p:nvPr>
        </p:nvGraphicFramePr>
        <p:xfrm>
          <a:off x="776696" y="156754"/>
          <a:ext cx="10435915" cy="9296400"/>
        </p:xfrm>
        <a:graphic>
          <a:graphicData uri="http://schemas.openxmlformats.org/drawingml/2006/table">
            <a:tbl>
              <a:tblPr firstRow="1" bandRow="1">
                <a:tableStyleId>{E929F9F4-4A8F-4326-A1B4-22849713DDAB}</a:tableStyleId>
              </a:tblPr>
              <a:tblGrid>
                <a:gridCol w="1490845">
                  <a:extLst>
                    <a:ext uri="{9D8B030D-6E8A-4147-A177-3AD203B41FA5}">
                      <a16:colId xmlns:a16="http://schemas.microsoft.com/office/drawing/2014/main" val="2326191320"/>
                    </a:ext>
                  </a:extLst>
                </a:gridCol>
                <a:gridCol w="2121579">
                  <a:extLst>
                    <a:ext uri="{9D8B030D-6E8A-4147-A177-3AD203B41FA5}">
                      <a16:colId xmlns:a16="http://schemas.microsoft.com/office/drawing/2014/main" val="2993742813"/>
                    </a:ext>
                  </a:extLst>
                </a:gridCol>
                <a:gridCol w="1402080">
                  <a:extLst>
                    <a:ext uri="{9D8B030D-6E8A-4147-A177-3AD203B41FA5}">
                      <a16:colId xmlns:a16="http://schemas.microsoft.com/office/drawing/2014/main" val="3491635704"/>
                    </a:ext>
                  </a:extLst>
                </a:gridCol>
                <a:gridCol w="2699657">
                  <a:extLst>
                    <a:ext uri="{9D8B030D-6E8A-4147-A177-3AD203B41FA5}">
                      <a16:colId xmlns:a16="http://schemas.microsoft.com/office/drawing/2014/main" val="424050810"/>
                    </a:ext>
                  </a:extLst>
                </a:gridCol>
                <a:gridCol w="1802674">
                  <a:extLst>
                    <a:ext uri="{9D8B030D-6E8A-4147-A177-3AD203B41FA5}">
                      <a16:colId xmlns:a16="http://schemas.microsoft.com/office/drawing/2014/main" val="682451"/>
                    </a:ext>
                  </a:extLst>
                </a:gridCol>
                <a:gridCol w="710800">
                  <a:extLst>
                    <a:ext uri="{9D8B030D-6E8A-4147-A177-3AD203B41FA5}">
                      <a16:colId xmlns:a16="http://schemas.microsoft.com/office/drawing/2014/main" val="849847403"/>
                    </a:ext>
                  </a:extLst>
                </a:gridCol>
                <a:gridCol w="208280">
                  <a:extLst>
                    <a:ext uri="{9D8B030D-6E8A-4147-A177-3AD203B41FA5}">
                      <a16:colId xmlns:a16="http://schemas.microsoft.com/office/drawing/2014/main" val="727215979"/>
                    </a:ext>
                  </a:extLst>
                </a:gridCol>
              </a:tblGrid>
              <a:tr h="574766">
                <a:tc>
                  <a:txBody>
                    <a:bodyPr/>
                    <a:lstStyle/>
                    <a:p>
                      <a:r>
                        <a:rPr lang="en-IN" dirty="0"/>
                        <a:t>Hazard</a:t>
                      </a:r>
                    </a:p>
                  </a:txBody>
                  <a:tcPr/>
                </a:tc>
                <a:tc>
                  <a:txBody>
                    <a:bodyPr/>
                    <a:lstStyle/>
                    <a:p>
                      <a:r>
                        <a:rPr lang="en-IN" dirty="0"/>
                        <a:t>Consequence</a:t>
                      </a:r>
                    </a:p>
                  </a:txBody>
                  <a:tcPr/>
                </a:tc>
                <a:tc>
                  <a:txBody>
                    <a:bodyPr/>
                    <a:lstStyle/>
                    <a:p>
                      <a:r>
                        <a:rPr lang="en-IN" dirty="0"/>
                        <a:t>Top Event</a:t>
                      </a:r>
                    </a:p>
                  </a:txBody>
                  <a:tcPr/>
                </a:tc>
                <a:tc>
                  <a:txBody>
                    <a:bodyPr/>
                    <a:lstStyle/>
                    <a:p>
                      <a:r>
                        <a:rPr lang="en-IN" dirty="0"/>
                        <a:t>Safeguard</a:t>
                      </a:r>
                    </a:p>
                  </a:txBody>
                  <a:tcPr/>
                </a:tc>
                <a:tc>
                  <a:txBody>
                    <a:bodyPr/>
                    <a:lstStyle/>
                    <a:p>
                      <a:r>
                        <a:rPr lang="en-IN" dirty="0"/>
                        <a:t>Recommendation</a:t>
                      </a:r>
                    </a:p>
                  </a:txBody>
                  <a:tcPr/>
                </a:tc>
                <a:tc>
                  <a:txBody>
                    <a:bodyPr/>
                    <a:lstStyle/>
                    <a:p>
                      <a:r>
                        <a:rPr lang="en-IN" dirty="0"/>
                        <a:t>Risk Factor</a:t>
                      </a:r>
                    </a:p>
                  </a:txBody>
                  <a:tcPr/>
                </a:tc>
                <a:tc>
                  <a:txBody>
                    <a:bodyPr/>
                    <a:lstStyle/>
                    <a:p>
                      <a:endParaRPr lang="en-IN" dirty="0"/>
                    </a:p>
                  </a:txBody>
                  <a:tcPr/>
                </a:tc>
                <a:extLst>
                  <a:ext uri="{0D108BD9-81ED-4DB2-BD59-A6C34878D82A}">
                    <a16:rowId xmlns:a16="http://schemas.microsoft.com/office/drawing/2014/main" val="2569750592"/>
                  </a:ext>
                </a:extLst>
              </a:tr>
              <a:tr h="1341120">
                <a:tc>
                  <a:txBody>
                    <a:bodyPr/>
                    <a:lstStyle/>
                    <a:p>
                      <a:r>
                        <a:rPr lang="en-IN" b="1" dirty="0"/>
                        <a:t>Earthquake.</a:t>
                      </a:r>
                    </a:p>
                  </a:txBody>
                  <a:tcPr/>
                </a:tc>
                <a:tc>
                  <a:txBody>
                    <a:bodyPr/>
                    <a:lstStyle/>
                    <a:p>
                      <a:r>
                        <a:rPr lang="en-IN" dirty="0"/>
                        <a:t>Damage of installation</a:t>
                      </a:r>
                    </a:p>
                  </a:txBody>
                  <a:tcPr/>
                </a:tc>
                <a:tc>
                  <a:txBody>
                    <a:bodyPr/>
                    <a:lstStyle/>
                    <a:p>
                      <a:r>
                        <a:rPr lang="en-IN" dirty="0"/>
                        <a:t>Death, Serious Injury, Massive Financial losses</a:t>
                      </a:r>
                    </a:p>
                  </a:txBody>
                  <a:tcPr/>
                </a:tc>
                <a:tc>
                  <a:txBody>
                    <a:bodyPr/>
                    <a:lstStyle/>
                    <a:p>
                      <a:r>
                        <a:rPr lang="en-IN" sz="1800" b="1" kern="1200" dirty="0">
                          <a:solidFill>
                            <a:schemeClr val="lt1"/>
                          </a:solidFill>
                          <a:effectLst/>
                          <a:latin typeface="+mn-lt"/>
                          <a:ea typeface="+mn-ea"/>
                          <a:cs typeface="+mn-cs"/>
                        </a:rPr>
                        <a:t>Use </a:t>
                      </a:r>
                      <a:r>
                        <a:rPr lang="en-IN" sz="1800" b="0" i="0" kern="1200" dirty="0">
                          <a:solidFill>
                            <a:schemeClr val="lt1"/>
                          </a:solidFill>
                          <a:effectLst/>
                          <a:latin typeface="+mn-lt"/>
                          <a:ea typeface="+mn-ea"/>
                          <a:cs typeface="+mn-cs"/>
                        </a:rPr>
                        <a:t>tempered glass to minimise damage to solar panels. </a:t>
                      </a:r>
                      <a:r>
                        <a:rPr lang="en-US" dirty="0"/>
                        <a:t>The plastic ethylene-vinyl acetate (EVA) commonly provides the cell encapsulation which maximizes its strength.</a:t>
                      </a:r>
                      <a:endParaRPr lang="en-IN" dirty="0"/>
                    </a:p>
                  </a:txBody>
                  <a:tcPr/>
                </a:tc>
                <a:tc>
                  <a:txBody>
                    <a:bodyPr/>
                    <a:lstStyle/>
                    <a:p>
                      <a:r>
                        <a:rPr lang="en-IN" dirty="0"/>
                        <a:t>Don’t construct solar plants in areas of great seismic activity.</a:t>
                      </a:r>
                    </a:p>
                    <a:p>
                      <a:endParaRPr lang="en-IN" dirty="0"/>
                    </a:p>
                    <a:p>
                      <a:r>
                        <a:rPr lang="en-IN" dirty="0"/>
                        <a:t>Insure against any damage from natural calamities.</a:t>
                      </a:r>
                    </a:p>
                  </a:txBody>
                  <a:tcPr/>
                </a:tc>
                <a:tc>
                  <a:txBody>
                    <a:bodyPr/>
                    <a:lstStyle/>
                    <a:p>
                      <a:r>
                        <a:rPr lang="en-IN" dirty="0"/>
                        <a:t>Low</a:t>
                      </a:r>
                    </a:p>
                  </a:txBody>
                  <a:tcPr/>
                </a:tc>
                <a:tc>
                  <a:txBody>
                    <a:bodyPr/>
                    <a:lstStyle/>
                    <a:p>
                      <a:endParaRPr lang="en-IN" dirty="0"/>
                    </a:p>
                  </a:txBody>
                  <a:tcPr/>
                </a:tc>
                <a:extLst>
                  <a:ext uri="{0D108BD9-81ED-4DB2-BD59-A6C34878D82A}">
                    <a16:rowId xmlns:a16="http://schemas.microsoft.com/office/drawing/2014/main" val="2466175059"/>
                  </a:ext>
                </a:extLst>
              </a:tr>
              <a:tr h="1341120">
                <a:tc>
                  <a:txBody>
                    <a:bodyPr/>
                    <a:lstStyle/>
                    <a:p>
                      <a:r>
                        <a:rPr lang="en-IN" b="1" dirty="0"/>
                        <a:t>Lightning strike</a:t>
                      </a:r>
                    </a:p>
                  </a:txBody>
                  <a:tcPr/>
                </a:tc>
                <a:tc>
                  <a:txBody>
                    <a:bodyPr/>
                    <a:lstStyle/>
                    <a:p>
                      <a:r>
                        <a:rPr lang="en-IN" sz="1800" kern="1200" dirty="0">
                          <a:solidFill>
                            <a:schemeClr val="lt1"/>
                          </a:solidFill>
                          <a:effectLst/>
                          <a:latin typeface="+mn-lt"/>
                          <a:ea typeface="+mn-ea"/>
                          <a:cs typeface="+mn-cs"/>
                        </a:rPr>
                        <a:t>Direct strikes would destroy/melt panels. Indirect strikes </a:t>
                      </a:r>
                      <a:r>
                        <a:rPr lang="en-US" sz="1800" b="0" i="0" kern="1200" dirty="0">
                          <a:solidFill>
                            <a:schemeClr val="lt1"/>
                          </a:solidFill>
                          <a:effectLst/>
                          <a:latin typeface="+mn-lt"/>
                          <a:ea typeface="+mn-ea"/>
                          <a:cs typeface="+mn-cs"/>
                        </a:rPr>
                        <a:t>would induce high voltages into the system breaking down conductors, PV panels and producing dangerous sparking that could ignite combustible material.</a:t>
                      </a:r>
                      <a:endParaRPr lang="en-IN" sz="1800" kern="1200" dirty="0">
                        <a:solidFill>
                          <a:schemeClr val="lt1"/>
                        </a:solidFill>
                        <a:effectLst/>
                        <a:latin typeface="+mn-lt"/>
                        <a:ea typeface="+mn-ea"/>
                        <a:cs typeface="+mn-cs"/>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Death, Serious Injury, Massive Financial losses.</a:t>
                      </a:r>
                    </a:p>
                    <a:p>
                      <a:endParaRPr lang="en-IN" dirty="0"/>
                    </a:p>
                  </a:txBody>
                  <a:tcPr/>
                </a:tc>
                <a:tc>
                  <a:txBody>
                    <a:bodyPr/>
                    <a:lstStyle/>
                    <a:p>
                      <a:r>
                        <a:rPr lang="en-IN" dirty="0"/>
                        <a:t>Install air terminals which are </a:t>
                      </a:r>
                      <a:r>
                        <a:rPr lang="en-US" sz="1800" b="0" i="0" kern="1200" dirty="0">
                          <a:solidFill>
                            <a:schemeClr val="lt1"/>
                          </a:solidFill>
                          <a:effectLst/>
                          <a:latin typeface="+mn-lt"/>
                          <a:ea typeface="+mn-ea"/>
                          <a:cs typeface="+mn-cs"/>
                        </a:rPr>
                        <a:t> interconnected and tied into a grounding ring electrode system for ground-mounted panels where the lightning current will safely dissipate into the earth. Critical to an effective lightning protection system are surge protection devices (SPDs) to suppress lightning induced high voltages to ground and avoid damage to the PV system.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Insure against any damage from natural calamities.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Don’t install solar panels in areas of high lightning flash intensity.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r>
                        <a:rPr lang="en-IN" dirty="0"/>
                        <a:t>Low</a:t>
                      </a:r>
                    </a:p>
                  </a:txBody>
                  <a:tcPr/>
                </a:tc>
                <a:tc>
                  <a:txBody>
                    <a:bodyPr/>
                    <a:lstStyle/>
                    <a:p>
                      <a:endParaRPr lang="en-IN"/>
                    </a:p>
                  </a:txBody>
                  <a:tcPr/>
                </a:tc>
                <a:extLst>
                  <a:ext uri="{0D108BD9-81ED-4DB2-BD59-A6C34878D82A}">
                    <a16:rowId xmlns:a16="http://schemas.microsoft.com/office/drawing/2014/main" val="2726480301"/>
                  </a:ext>
                </a:extLst>
              </a:tr>
              <a:tr h="134112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66158166"/>
                  </a:ext>
                </a:extLst>
              </a:tr>
            </a:tbl>
          </a:graphicData>
        </a:graphic>
      </p:graphicFrame>
    </p:spTree>
    <p:extLst>
      <p:ext uri="{BB962C8B-B14F-4D97-AF65-F5344CB8AC3E}">
        <p14:creationId xmlns:p14="http://schemas.microsoft.com/office/powerpoint/2010/main" val="446372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123D2-4C42-4685-8685-D9BF6DC355B8}"/>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A349AE14-F058-4321-B054-9738C116AD65}"/>
              </a:ext>
            </a:extLst>
          </p:cNvPr>
          <p:cNvSpPr>
            <a:spLocks noGrp="1"/>
          </p:cNvSpPr>
          <p:nvPr>
            <p:ph type="subTitle" idx="1"/>
          </p:nvPr>
        </p:nvSpPr>
        <p:spPr/>
        <p:txBody>
          <a:bodyPr/>
          <a:lstStyle/>
          <a:p>
            <a:endParaRPr lang="en-IN" dirty="0"/>
          </a:p>
        </p:txBody>
      </p:sp>
      <p:graphicFrame>
        <p:nvGraphicFramePr>
          <p:cNvPr id="5" name="Table 5">
            <a:extLst>
              <a:ext uri="{FF2B5EF4-FFF2-40B4-BE49-F238E27FC236}">
                <a16:creationId xmlns:a16="http://schemas.microsoft.com/office/drawing/2014/main" id="{5E0B077F-52E1-48D3-A599-D4AF1B151E44}"/>
              </a:ext>
            </a:extLst>
          </p:cNvPr>
          <p:cNvGraphicFramePr>
            <a:graphicFrameLocks noGrp="1"/>
          </p:cNvGraphicFramePr>
          <p:nvPr>
            <p:extLst>
              <p:ext uri="{D42A27DB-BD31-4B8C-83A1-F6EECF244321}">
                <p14:modId xmlns:p14="http://schemas.microsoft.com/office/powerpoint/2010/main" val="3146716201"/>
              </p:ext>
            </p:extLst>
          </p:nvPr>
        </p:nvGraphicFramePr>
        <p:xfrm>
          <a:off x="776696" y="156754"/>
          <a:ext cx="10435915" cy="7650480"/>
        </p:xfrm>
        <a:graphic>
          <a:graphicData uri="http://schemas.openxmlformats.org/drawingml/2006/table">
            <a:tbl>
              <a:tblPr firstRow="1" bandRow="1">
                <a:tableStyleId>{E929F9F4-4A8F-4326-A1B4-22849713DDAB}</a:tableStyleId>
              </a:tblPr>
              <a:tblGrid>
                <a:gridCol w="1490845">
                  <a:extLst>
                    <a:ext uri="{9D8B030D-6E8A-4147-A177-3AD203B41FA5}">
                      <a16:colId xmlns:a16="http://schemas.microsoft.com/office/drawing/2014/main" val="2326191320"/>
                    </a:ext>
                  </a:extLst>
                </a:gridCol>
                <a:gridCol w="1490845">
                  <a:extLst>
                    <a:ext uri="{9D8B030D-6E8A-4147-A177-3AD203B41FA5}">
                      <a16:colId xmlns:a16="http://schemas.microsoft.com/office/drawing/2014/main" val="2993742813"/>
                    </a:ext>
                  </a:extLst>
                </a:gridCol>
                <a:gridCol w="2032814">
                  <a:extLst>
                    <a:ext uri="{9D8B030D-6E8A-4147-A177-3AD203B41FA5}">
                      <a16:colId xmlns:a16="http://schemas.microsoft.com/office/drawing/2014/main" val="3491635704"/>
                    </a:ext>
                  </a:extLst>
                </a:gridCol>
                <a:gridCol w="2429691">
                  <a:extLst>
                    <a:ext uri="{9D8B030D-6E8A-4147-A177-3AD203B41FA5}">
                      <a16:colId xmlns:a16="http://schemas.microsoft.com/office/drawing/2014/main" val="424050810"/>
                    </a:ext>
                  </a:extLst>
                </a:gridCol>
                <a:gridCol w="2072640">
                  <a:extLst>
                    <a:ext uri="{9D8B030D-6E8A-4147-A177-3AD203B41FA5}">
                      <a16:colId xmlns:a16="http://schemas.microsoft.com/office/drawing/2014/main" val="682451"/>
                    </a:ext>
                  </a:extLst>
                </a:gridCol>
                <a:gridCol w="710800">
                  <a:extLst>
                    <a:ext uri="{9D8B030D-6E8A-4147-A177-3AD203B41FA5}">
                      <a16:colId xmlns:a16="http://schemas.microsoft.com/office/drawing/2014/main" val="849847403"/>
                    </a:ext>
                  </a:extLst>
                </a:gridCol>
                <a:gridCol w="208280">
                  <a:extLst>
                    <a:ext uri="{9D8B030D-6E8A-4147-A177-3AD203B41FA5}">
                      <a16:colId xmlns:a16="http://schemas.microsoft.com/office/drawing/2014/main" val="727215979"/>
                    </a:ext>
                  </a:extLst>
                </a:gridCol>
              </a:tblGrid>
              <a:tr h="722812">
                <a:tc>
                  <a:txBody>
                    <a:bodyPr/>
                    <a:lstStyle/>
                    <a:p>
                      <a:r>
                        <a:rPr lang="en-IN" dirty="0"/>
                        <a:t>Hazard</a:t>
                      </a:r>
                    </a:p>
                  </a:txBody>
                  <a:tcPr/>
                </a:tc>
                <a:tc>
                  <a:txBody>
                    <a:bodyPr/>
                    <a:lstStyle/>
                    <a:p>
                      <a:r>
                        <a:rPr lang="en-IN" dirty="0"/>
                        <a:t>Consequence</a:t>
                      </a:r>
                    </a:p>
                  </a:txBody>
                  <a:tcPr/>
                </a:tc>
                <a:tc>
                  <a:txBody>
                    <a:bodyPr/>
                    <a:lstStyle/>
                    <a:p>
                      <a:r>
                        <a:rPr lang="en-IN" dirty="0"/>
                        <a:t>Top Event</a:t>
                      </a:r>
                    </a:p>
                  </a:txBody>
                  <a:tcPr/>
                </a:tc>
                <a:tc>
                  <a:txBody>
                    <a:bodyPr/>
                    <a:lstStyle/>
                    <a:p>
                      <a:r>
                        <a:rPr lang="en-IN" dirty="0"/>
                        <a:t>Safeguard</a:t>
                      </a:r>
                    </a:p>
                  </a:txBody>
                  <a:tcPr/>
                </a:tc>
                <a:tc>
                  <a:txBody>
                    <a:bodyPr/>
                    <a:lstStyle/>
                    <a:p>
                      <a:r>
                        <a:rPr lang="en-IN" dirty="0"/>
                        <a:t>Recommendation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Risk Factor</a:t>
                      </a:r>
                    </a:p>
                    <a:p>
                      <a:endParaRPr lang="en-IN" dirty="0"/>
                    </a:p>
                  </a:txBody>
                  <a:tcPr/>
                </a:tc>
                <a:tc>
                  <a:txBody>
                    <a:bodyPr/>
                    <a:lstStyle/>
                    <a:p>
                      <a:endParaRPr lang="en-IN" dirty="0"/>
                    </a:p>
                  </a:txBody>
                  <a:tcPr/>
                </a:tc>
                <a:extLst>
                  <a:ext uri="{0D108BD9-81ED-4DB2-BD59-A6C34878D82A}">
                    <a16:rowId xmlns:a16="http://schemas.microsoft.com/office/drawing/2014/main" val="2569750592"/>
                  </a:ext>
                </a:extLst>
              </a:tr>
              <a:tr h="1341120">
                <a:tc>
                  <a:txBody>
                    <a:bodyPr/>
                    <a:lstStyle/>
                    <a:p>
                      <a:r>
                        <a:rPr lang="en-IN" b="1" dirty="0"/>
                        <a:t>Heavy Winds</a:t>
                      </a:r>
                    </a:p>
                  </a:txBody>
                  <a:tcPr/>
                </a:tc>
                <a:tc>
                  <a:txBody>
                    <a:bodyPr/>
                    <a:lstStyle/>
                    <a:p>
                      <a:r>
                        <a:rPr lang="en-IN" dirty="0"/>
                        <a:t>Damage of installation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Death, Serious Injury, Massive Financial losses.</a:t>
                      </a:r>
                    </a:p>
                    <a:p>
                      <a:endParaRPr lang="en-IN" dirty="0"/>
                    </a:p>
                  </a:txBody>
                  <a:tcPr/>
                </a:tc>
                <a:tc>
                  <a:txBody>
                    <a:bodyPr/>
                    <a:lstStyle/>
                    <a:p>
                      <a:r>
                        <a:rPr lang="en-IN" dirty="0"/>
                        <a:t>Install Wind deflectors, stow or return to flat position quickly.</a:t>
                      </a:r>
                    </a:p>
                  </a:txBody>
                  <a:tcPr/>
                </a:tc>
                <a:tc>
                  <a:txBody>
                    <a:bodyPr/>
                    <a:lstStyle/>
                    <a:p>
                      <a:r>
                        <a:rPr lang="en-IN" dirty="0"/>
                        <a:t>Insure against any damage from natural calamities.</a:t>
                      </a:r>
                    </a:p>
                    <a:p>
                      <a:endParaRPr lang="en-IN" dirty="0"/>
                    </a:p>
                    <a:p>
                      <a:r>
                        <a:rPr lang="en-IN" dirty="0"/>
                        <a:t>Wind tunnel testing so that it is resistant to high speeds.</a:t>
                      </a:r>
                    </a:p>
                  </a:txBody>
                  <a:tcPr/>
                </a:tc>
                <a:tc>
                  <a:txBody>
                    <a:bodyPr/>
                    <a:lstStyle/>
                    <a:p>
                      <a:r>
                        <a:rPr lang="en-IN" dirty="0"/>
                        <a:t>Medium</a:t>
                      </a:r>
                    </a:p>
                  </a:txBody>
                  <a:tcPr/>
                </a:tc>
                <a:tc>
                  <a:txBody>
                    <a:bodyPr/>
                    <a:lstStyle/>
                    <a:p>
                      <a:endParaRPr lang="en-IN" dirty="0"/>
                    </a:p>
                  </a:txBody>
                  <a:tcPr/>
                </a:tc>
                <a:extLst>
                  <a:ext uri="{0D108BD9-81ED-4DB2-BD59-A6C34878D82A}">
                    <a16:rowId xmlns:a16="http://schemas.microsoft.com/office/drawing/2014/main" val="2466175059"/>
                  </a:ext>
                </a:extLst>
              </a:tr>
              <a:tr h="1341120">
                <a:tc>
                  <a:txBody>
                    <a:bodyPr/>
                    <a:lstStyle/>
                    <a:p>
                      <a:r>
                        <a:rPr lang="en-IN" b="1" dirty="0"/>
                        <a:t>Fire</a:t>
                      </a:r>
                    </a:p>
                  </a:txBody>
                  <a:tcPr/>
                </a:tc>
                <a:tc>
                  <a:txBody>
                    <a:bodyPr/>
                    <a:lstStyle/>
                    <a:p>
                      <a:r>
                        <a:rPr lang="en-IN" dirty="0"/>
                        <a:t>Flammable parts of the solar panel, </a:t>
                      </a:r>
                      <a:r>
                        <a:rPr lang="en-US" dirty="0"/>
                        <a:t>thin layers of polymer encapsulates surrounding the PV cells </a:t>
                      </a:r>
                      <a:r>
                        <a:rPr lang="en-IN" dirty="0"/>
                        <a:t>will catch fire.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Death, Serious Injury, Massive Financial losses</a:t>
                      </a:r>
                    </a:p>
                  </a:txBody>
                  <a:tcPr/>
                </a:tc>
                <a:tc>
                  <a:txBody>
                    <a:bodyPr/>
                    <a:lstStyle/>
                    <a:p>
                      <a:r>
                        <a:rPr lang="en-US" sz="1800" b="0" i="0" kern="1200" dirty="0">
                          <a:solidFill>
                            <a:schemeClr val="lt1"/>
                          </a:solidFill>
                          <a:effectLst/>
                          <a:latin typeface="+mn-lt"/>
                          <a:ea typeface="+mn-ea"/>
                          <a:cs typeface="+mn-cs"/>
                        </a:rPr>
                        <a:t>Non-combustible materials between the panels and the roof will help to create a slight buffer, similarly coupling connections need to be covered securely, to keep the fire from escalating quickly</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Insure against any damage from natural calamities.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lt1"/>
                          </a:solidFill>
                          <a:effectLst/>
                          <a:latin typeface="+mn-lt"/>
                          <a:ea typeface="+mn-ea"/>
                          <a:cs typeface="+mn-cs"/>
                        </a:rPr>
                        <a:t>install a shut-off switch to disconnect the solar panels from the electrical system</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r>
                        <a:rPr lang="en-IN" dirty="0"/>
                        <a:t>Medium</a:t>
                      </a:r>
                    </a:p>
                  </a:txBody>
                  <a:tcPr/>
                </a:tc>
                <a:tc>
                  <a:txBody>
                    <a:bodyPr/>
                    <a:lstStyle/>
                    <a:p>
                      <a:endParaRPr lang="en-IN"/>
                    </a:p>
                  </a:txBody>
                  <a:tcPr/>
                </a:tc>
                <a:extLst>
                  <a:ext uri="{0D108BD9-81ED-4DB2-BD59-A6C34878D82A}">
                    <a16:rowId xmlns:a16="http://schemas.microsoft.com/office/drawing/2014/main" val="2726480301"/>
                  </a:ext>
                </a:extLst>
              </a:tr>
              <a:tr h="1341120">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66158166"/>
                  </a:ext>
                </a:extLst>
              </a:tr>
            </a:tbl>
          </a:graphicData>
        </a:graphic>
      </p:graphicFrame>
    </p:spTree>
    <p:extLst>
      <p:ext uri="{BB962C8B-B14F-4D97-AF65-F5344CB8AC3E}">
        <p14:creationId xmlns:p14="http://schemas.microsoft.com/office/powerpoint/2010/main" val="682830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123D2-4C42-4685-8685-D9BF6DC355B8}"/>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A349AE14-F058-4321-B054-9738C116AD65}"/>
              </a:ext>
            </a:extLst>
          </p:cNvPr>
          <p:cNvSpPr>
            <a:spLocks noGrp="1"/>
          </p:cNvSpPr>
          <p:nvPr>
            <p:ph type="subTitle" idx="1"/>
          </p:nvPr>
        </p:nvSpPr>
        <p:spPr/>
        <p:txBody>
          <a:bodyPr/>
          <a:lstStyle/>
          <a:p>
            <a:endParaRPr lang="en-IN" dirty="0"/>
          </a:p>
        </p:txBody>
      </p:sp>
      <p:graphicFrame>
        <p:nvGraphicFramePr>
          <p:cNvPr id="5" name="Table 5">
            <a:extLst>
              <a:ext uri="{FF2B5EF4-FFF2-40B4-BE49-F238E27FC236}">
                <a16:creationId xmlns:a16="http://schemas.microsoft.com/office/drawing/2014/main" id="{5E0B077F-52E1-48D3-A599-D4AF1B151E44}"/>
              </a:ext>
            </a:extLst>
          </p:cNvPr>
          <p:cNvGraphicFramePr>
            <a:graphicFrameLocks noGrp="1"/>
          </p:cNvGraphicFramePr>
          <p:nvPr>
            <p:extLst>
              <p:ext uri="{D42A27DB-BD31-4B8C-83A1-F6EECF244321}">
                <p14:modId xmlns:p14="http://schemas.microsoft.com/office/powerpoint/2010/main" val="1225611720"/>
              </p:ext>
            </p:extLst>
          </p:nvPr>
        </p:nvGraphicFramePr>
        <p:xfrm>
          <a:off x="888274" y="156754"/>
          <a:ext cx="10324337" cy="8199120"/>
        </p:xfrm>
        <a:graphic>
          <a:graphicData uri="http://schemas.openxmlformats.org/drawingml/2006/table">
            <a:tbl>
              <a:tblPr firstRow="1" bandRow="1">
                <a:tableStyleId>{E929F9F4-4A8F-4326-A1B4-22849713DDAB}</a:tableStyleId>
              </a:tblPr>
              <a:tblGrid>
                <a:gridCol w="1379267">
                  <a:extLst>
                    <a:ext uri="{9D8B030D-6E8A-4147-A177-3AD203B41FA5}">
                      <a16:colId xmlns:a16="http://schemas.microsoft.com/office/drawing/2014/main" val="2326191320"/>
                    </a:ext>
                  </a:extLst>
                </a:gridCol>
                <a:gridCol w="1490845">
                  <a:extLst>
                    <a:ext uri="{9D8B030D-6E8A-4147-A177-3AD203B41FA5}">
                      <a16:colId xmlns:a16="http://schemas.microsoft.com/office/drawing/2014/main" val="2993742813"/>
                    </a:ext>
                  </a:extLst>
                </a:gridCol>
                <a:gridCol w="2032814">
                  <a:extLst>
                    <a:ext uri="{9D8B030D-6E8A-4147-A177-3AD203B41FA5}">
                      <a16:colId xmlns:a16="http://schemas.microsoft.com/office/drawing/2014/main" val="3491635704"/>
                    </a:ext>
                  </a:extLst>
                </a:gridCol>
                <a:gridCol w="2429691">
                  <a:extLst>
                    <a:ext uri="{9D8B030D-6E8A-4147-A177-3AD203B41FA5}">
                      <a16:colId xmlns:a16="http://schemas.microsoft.com/office/drawing/2014/main" val="424050810"/>
                    </a:ext>
                  </a:extLst>
                </a:gridCol>
                <a:gridCol w="2072640">
                  <a:extLst>
                    <a:ext uri="{9D8B030D-6E8A-4147-A177-3AD203B41FA5}">
                      <a16:colId xmlns:a16="http://schemas.microsoft.com/office/drawing/2014/main" val="682451"/>
                    </a:ext>
                  </a:extLst>
                </a:gridCol>
                <a:gridCol w="696686">
                  <a:extLst>
                    <a:ext uri="{9D8B030D-6E8A-4147-A177-3AD203B41FA5}">
                      <a16:colId xmlns:a16="http://schemas.microsoft.com/office/drawing/2014/main" val="849847403"/>
                    </a:ext>
                  </a:extLst>
                </a:gridCol>
                <a:gridCol w="222394">
                  <a:extLst>
                    <a:ext uri="{9D8B030D-6E8A-4147-A177-3AD203B41FA5}">
                      <a16:colId xmlns:a16="http://schemas.microsoft.com/office/drawing/2014/main" val="727215979"/>
                    </a:ext>
                  </a:extLst>
                </a:gridCol>
              </a:tblGrid>
              <a:tr h="0">
                <a:tc>
                  <a:txBody>
                    <a:bodyPr/>
                    <a:lstStyle/>
                    <a:p>
                      <a:r>
                        <a:rPr lang="en-IN" dirty="0"/>
                        <a:t>Hazard</a:t>
                      </a:r>
                    </a:p>
                  </a:txBody>
                  <a:tcPr/>
                </a:tc>
                <a:tc>
                  <a:txBody>
                    <a:bodyPr/>
                    <a:lstStyle/>
                    <a:p>
                      <a:r>
                        <a:rPr lang="en-IN" dirty="0"/>
                        <a:t>Consequence</a:t>
                      </a:r>
                    </a:p>
                  </a:txBody>
                  <a:tcPr/>
                </a:tc>
                <a:tc>
                  <a:txBody>
                    <a:bodyPr/>
                    <a:lstStyle/>
                    <a:p>
                      <a:r>
                        <a:rPr lang="en-IN" dirty="0"/>
                        <a:t>Top Event</a:t>
                      </a:r>
                    </a:p>
                  </a:txBody>
                  <a:tcPr/>
                </a:tc>
                <a:tc>
                  <a:txBody>
                    <a:bodyPr/>
                    <a:lstStyle/>
                    <a:p>
                      <a:r>
                        <a:rPr lang="en-IN" dirty="0"/>
                        <a:t>Safeguard</a:t>
                      </a:r>
                    </a:p>
                  </a:txBody>
                  <a:tcPr/>
                </a:tc>
                <a:tc>
                  <a:txBody>
                    <a:bodyPr/>
                    <a:lstStyle/>
                    <a:p>
                      <a:r>
                        <a:rPr lang="en-IN" dirty="0"/>
                        <a:t>Recommendation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Risk Factor</a:t>
                      </a:r>
                    </a:p>
                    <a:p>
                      <a:endParaRPr lang="en-IN" dirty="0"/>
                    </a:p>
                  </a:txBody>
                  <a:tcPr/>
                </a:tc>
                <a:tc>
                  <a:txBody>
                    <a:bodyPr/>
                    <a:lstStyle/>
                    <a:p>
                      <a:endParaRPr lang="en-IN" dirty="0"/>
                    </a:p>
                  </a:txBody>
                  <a:tcPr/>
                </a:tc>
                <a:extLst>
                  <a:ext uri="{0D108BD9-81ED-4DB2-BD59-A6C34878D82A}">
                    <a16:rowId xmlns:a16="http://schemas.microsoft.com/office/drawing/2014/main" val="2569750592"/>
                  </a:ext>
                </a:extLst>
              </a:tr>
              <a:tr h="1341120">
                <a:tc>
                  <a:txBody>
                    <a:bodyPr/>
                    <a:lstStyle/>
                    <a:p>
                      <a:r>
                        <a:rPr lang="en-IN" b="1" dirty="0"/>
                        <a:t>Floods</a:t>
                      </a:r>
                    </a:p>
                  </a:txBody>
                  <a:tcPr/>
                </a:tc>
                <a:tc>
                  <a:txBody>
                    <a:bodyPr/>
                    <a:lstStyle/>
                    <a:p>
                      <a:r>
                        <a:rPr lang="en-IN" dirty="0"/>
                        <a:t>Damage of installation. </a:t>
                      </a:r>
                    </a:p>
                    <a:p>
                      <a:endParaRPr lang="en-IN" dirty="0"/>
                    </a:p>
                    <a:p>
                      <a:r>
                        <a:rPr lang="en-IN" dirty="0"/>
                        <a:t>High chance of power outage and short circuit, electrocution, burns.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Death, Serious Injury, Massive Financial losses.</a:t>
                      </a:r>
                    </a:p>
                    <a:p>
                      <a:endParaRPr lang="en-IN" dirty="0"/>
                    </a:p>
                  </a:txBody>
                  <a:tcPr/>
                </a:tc>
                <a:tc>
                  <a:txBody>
                    <a:bodyPr/>
                    <a:lstStyle/>
                    <a:p>
                      <a:r>
                        <a:rPr lang="en-US" sz="1800" b="0" i="0" kern="1200" dirty="0" err="1">
                          <a:solidFill>
                            <a:schemeClr val="lt1"/>
                          </a:solidFill>
                          <a:effectLst/>
                          <a:latin typeface="+mn-lt"/>
                          <a:ea typeface="+mn-ea"/>
                          <a:cs typeface="+mn-cs"/>
                        </a:rPr>
                        <a:t>Backsheets</a:t>
                      </a:r>
                      <a:r>
                        <a:rPr lang="en-US" sz="1800" b="0" i="0" kern="1200" dirty="0">
                          <a:solidFill>
                            <a:schemeClr val="lt1"/>
                          </a:solidFill>
                          <a:effectLst/>
                          <a:latin typeface="+mn-lt"/>
                          <a:ea typeface="+mn-ea"/>
                          <a:cs typeface="+mn-cs"/>
                        </a:rPr>
                        <a:t> are made of PET (polyester)</a:t>
                      </a:r>
                      <a:br>
                        <a:rPr lang="en-US" dirty="0"/>
                      </a:br>
                      <a:r>
                        <a:rPr lang="en-US" sz="1800" b="0" i="0" u="none" strike="noStrike" kern="1200" dirty="0">
                          <a:solidFill>
                            <a:schemeClr val="lt1"/>
                          </a:solidFill>
                          <a:effectLst/>
                          <a:latin typeface="+mn-lt"/>
                          <a:ea typeface="+mn-ea"/>
                          <a:cs typeface="+mn-cs"/>
                        </a:rPr>
                        <a:t>due to </a:t>
                      </a:r>
                      <a:r>
                        <a:rPr lang="en-US" sz="1800" b="0" i="0" kern="1200" dirty="0">
                          <a:solidFill>
                            <a:schemeClr val="lt1"/>
                          </a:solidFill>
                          <a:effectLst/>
                          <a:latin typeface="+mn-lt"/>
                          <a:ea typeface="+mn-ea"/>
                          <a:cs typeface="+mn-cs"/>
                        </a:rPr>
                        <a:t>its thermal and moisture barrier properties.</a:t>
                      </a:r>
                    </a:p>
                    <a:p>
                      <a:r>
                        <a:rPr lang="en-US" sz="1800" b="0" i="0" kern="1200" dirty="0">
                          <a:solidFill>
                            <a:schemeClr val="lt1"/>
                          </a:solidFill>
                          <a:effectLst/>
                          <a:latin typeface="+mn-lt"/>
                          <a:ea typeface="+mn-ea"/>
                          <a:cs typeface="+mn-cs"/>
                        </a:rPr>
                        <a:t>good quality wires and cables also have good resistance to water absorption.</a:t>
                      </a:r>
                      <a:br>
                        <a:rPr lang="en-US" dirty="0"/>
                      </a:br>
                      <a:r>
                        <a:rPr lang="en-US" dirty="0"/>
                        <a:t>Turn of the mains supply,</a:t>
                      </a:r>
                      <a:endParaRPr lang="en-IN" dirty="0"/>
                    </a:p>
                  </a:txBody>
                  <a:tcPr/>
                </a:tc>
                <a:tc>
                  <a:txBody>
                    <a:bodyPr/>
                    <a:lstStyle/>
                    <a:p>
                      <a:r>
                        <a:rPr lang="en-US" sz="1800" b="0" i="0" kern="1200" dirty="0">
                          <a:solidFill>
                            <a:schemeClr val="lt1"/>
                          </a:solidFill>
                          <a:effectLst/>
                          <a:latin typeface="+mn-lt"/>
                          <a:ea typeface="+mn-ea"/>
                          <a:cs typeface="+mn-cs"/>
                        </a:rPr>
                        <a:t>Sensitive components like inverters or data collection devices mounted with high ground clearance.</a:t>
                      </a:r>
                      <a:r>
                        <a:rPr lang="en-IN" dirty="0"/>
                        <a:t> </a:t>
                      </a:r>
                    </a:p>
                    <a:p>
                      <a:r>
                        <a:rPr lang="en-IN" dirty="0"/>
                        <a:t>System should not be switched back until it has been checked by a clean energy council accredited installer or licensed electrician.</a:t>
                      </a:r>
                    </a:p>
                  </a:txBody>
                  <a:tcPr/>
                </a:tc>
                <a:tc>
                  <a:txBody>
                    <a:bodyPr/>
                    <a:lstStyle/>
                    <a:p>
                      <a:r>
                        <a:rPr lang="en-IN" dirty="0"/>
                        <a:t>Medium</a:t>
                      </a:r>
                    </a:p>
                  </a:txBody>
                  <a:tcPr/>
                </a:tc>
                <a:tc>
                  <a:txBody>
                    <a:bodyPr/>
                    <a:lstStyle/>
                    <a:p>
                      <a:endParaRPr lang="en-IN" dirty="0"/>
                    </a:p>
                  </a:txBody>
                  <a:tcPr/>
                </a:tc>
                <a:extLst>
                  <a:ext uri="{0D108BD9-81ED-4DB2-BD59-A6C34878D82A}">
                    <a16:rowId xmlns:a16="http://schemas.microsoft.com/office/drawing/2014/main" val="2466175059"/>
                  </a:ext>
                </a:extLst>
              </a:tr>
              <a:tr h="1341120">
                <a:tc>
                  <a:txBody>
                    <a:bodyPr/>
                    <a:lstStyle/>
                    <a:p>
                      <a:r>
                        <a:rPr lang="en-IN" b="1" dirty="0"/>
                        <a:t>Sand storm</a:t>
                      </a:r>
                    </a:p>
                  </a:txBody>
                  <a:tcPr/>
                </a:tc>
                <a:tc>
                  <a:txBody>
                    <a:bodyPr/>
                    <a:lstStyle/>
                    <a:p>
                      <a:r>
                        <a:rPr lang="en-IN" dirty="0"/>
                        <a:t>Sand particles and dirt accumulate on the solar panels.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Efficiency of solar panels decreases and power output drops</a:t>
                      </a:r>
                      <a:endParaRPr lang="en-IN" dirty="0"/>
                    </a:p>
                  </a:txBody>
                  <a:tcPr/>
                </a:tc>
                <a:tc>
                  <a:txBody>
                    <a:bodyPr/>
                    <a:lstStyle/>
                    <a:p>
                      <a:r>
                        <a:rPr lang="en-US" sz="1800" b="0" i="0" kern="1200" dirty="0">
                          <a:solidFill>
                            <a:schemeClr val="lt1"/>
                          </a:solidFill>
                          <a:effectLst/>
                          <a:latin typeface="+mn-lt"/>
                          <a:ea typeface="+mn-ea"/>
                          <a:cs typeface="+mn-cs"/>
                        </a:rPr>
                        <a:t>Use automated cleaning system with brush to remove sand. This will improve efficiency.</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Insure against any damage from natural calamities.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r>
                        <a:rPr lang="en-IN" dirty="0"/>
                        <a:t>Low</a:t>
                      </a:r>
                    </a:p>
                  </a:txBody>
                  <a:tcPr/>
                </a:tc>
                <a:tc>
                  <a:txBody>
                    <a:bodyPr/>
                    <a:lstStyle/>
                    <a:p>
                      <a:endParaRPr lang="en-IN"/>
                    </a:p>
                  </a:txBody>
                  <a:tcPr/>
                </a:tc>
                <a:extLst>
                  <a:ext uri="{0D108BD9-81ED-4DB2-BD59-A6C34878D82A}">
                    <a16:rowId xmlns:a16="http://schemas.microsoft.com/office/drawing/2014/main" val="2726480301"/>
                  </a:ext>
                </a:extLst>
              </a:tr>
              <a:tr h="1341120">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66158166"/>
                  </a:ext>
                </a:extLst>
              </a:tr>
            </a:tbl>
          </a:graphicData>
        </a:graphic>
      </p:graphicFrame>
    </p:spTree>
    <p:extLst>
      <p:ext uri="{BB962C8B-B14F-4D97-AF65-F5344CB8AC3E}">
        <p14:creationId xmlns:p14="http://schemas.microsoft.com/office/powerpoint/2010/main" val="3896780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123D2-4C42-4685-8685-D9BF6DC355B8}"/>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A349AE14-F058-4321-B054-9738C116AD65}"/>
              </a:ext>
            </a:extLst>
          </p:cNvPr>
          <p:cNvSpPr>
            <a:spLocks noGrp="1"/>
          </p:cNvSpPr>
          <p:nvPr>
            <p:ph type="subTitle" idx="1"/>
          </p:nvPr>
        </p:nvSpPr>
        <p:spPr/>
        <p:txBody>
          <a:bodyPr/>
          <a:lstStyle/>
          <a:p>
            <a:endParaRPr lang="en-IN" dirty="0"/>
          </a:p>
        </p:txBody>
      </p:sp>
      <p:graphicFrame>
        <p:nvGraphicFramePr>
          <p:cNvPr id="5" name="Table 5">
            <a:extLst>
              <a:ext uri="{FF2B5EF4-FFF2-40B4-BE49-F238E27FC236}">
                <a16:creationId xmlns:a16="http://schemas.microsoft.com/office/drawing/2014/main" id="{5E0B077F-52E1-48D3-A599-D4AF1B151E44}"/>
              </a:ext>
            </a:extLst>
          </p:cNvPr>
          <p:cNvGraphicFramePr>
            <a:graphicFrameLocks noGrp="1"/>
          </p:cNvGraphicFramePr>
          <p:nvPr>
            <p:extLst>
              <p:ext uri="{D42A27DB-BD31-4B8C-83A1-F6EECF244321}">
                <p14:modId xmlns:p14="http://schemas.microsoft.com/office/powerpoint/2010/main" val="1452424800"/>
              </p:ext>
            </p:extLst>
          </p:nvPr>
        </p:nvGraphicFramePr>
        <p:xfrm>
          <a:off x="776696" y="156754"/>
          <a:ext cx="10435915" cy="8747760"/>
        </p:xfrm>
        <a:graphic>
          <a:graphicData uri="http://schemas.openxmlformats.org/drawingml/2006/table">
            <a:tbl>
              <a:tblPr firstRow="1" bandRow="1">
                <a:tableStyleId>{E929F9F4-4A8F-4326-A1B4-22849713DDAB}</a:tableStyleId>
              </a:tblPr>
              <a:tblGrid>
                <a:gridCol w="1490845">
                  <a:extLst>
                    <a:ext uri="{9D8B030D-6E8A-4147-A177-3AD203B41FA5}">
                      <a16:colId xmlns:a16="http://schemas.microsoft.com/office/drawing/2014/main" val="2326191320"/>
                    </a:ext>
                  </a:extLst>
                </a:gridCol>
                <a:gridCol w="1490845">
                  <a:extLst>
                    <a:ext uri="{9D8B030D-6E8A-4147-A177-3AD203B41FA5}">
                      <a16:colId xmlns:a16="http://schemas.microsoft.com/office/drawing/2014/main" val="2993742813"/>
                    </a:ext>
                  </a:extLst>
                </a:gridCol>
                <a:gridCol w="2032814">
                  <a:extLst>
                    <a:ext uri="{9D8B030D-6E8A-4147-A177-3AD203B41FA5}">
                      <a16:colId xmlns:a16="http://schemas.microsoft.com/office/drawing/2014/main" val="3491635704"/>
                    </a:ext>
                  </a:extLst>
                </a:gridCol>
                <a:gridCol w="2429691">
                  <a:extLst>
                    <a:ext uri="{9D8B030D-6E8A-4147-A177-3AD203B41FA5}">
                      <a16:colId xmlns:a16="http://schemas.microsoft.com/office/drawing/2014/main" val="424050810"/>
                    </a:ext>
                  </a:extLst>
                </a:gridCol>
                <a:gridCol w="2072640">
                  <a:extLst>
                    <a:ext uri="{9D8B030D-6E8A-4147-A177-3AD203B41FA5}">
                      <a16:colId xmlns:a16="http://schemas.microsoft.com/office/drawing/2014/main" val="682451"/>
                    </a:ext>
                  </a:extLst>
                </a:gridCol>
                <a:gridCol w="710800">
                  <a:extLst>
                    <a:ext uri="{9D8B030D-6E8A-4147-A177-3AD203B41FA5}">
                      <a16:colId xmlns:a16="http://schemas.microsoft.com/office/drawing/2014/main" val="849847403"/>
                    </a:ext>
                  </a:extLst>
                </a:gridCol>
                <a:gridCol w="208280">
                  <a:extLst>
                    <a:ext uri="{9D8B030D-6E8A-4147-A177-3AD203B41FA5}">
                      <a16:colId xmlns:a16="http://schemas.microsoft.com/office/drawing/2014/main" val="727215979"/>
                    </a:ext>
                  </a:extLst>
                </a:gridCol>
              </a:tblGrid>
              <a:tr h="722812">
                <a:tc>
                  <a:txBody>
                    <a:bodyPr/>
                    <a:lstStyle/>
                    <a:p>
                      <a:r>
                        <a:rPr lang="en-IN" dirty="0"/>
                        <a:t>Hazard</a:t>
                      </a:r>
                    </a:p>
                  </a:txBody>
                  <a:tcPr/>
                </a:tc>
                <a:tc>
                  <a:txBody>
                    <a:bodyPr/>
                    <a:lstStyle/>
                    <a:p>
                      <a:r>
                        <a:rPr lang="en-IN" dirty="0"/>
                        <a:t>Consequence</a:t>
                      </a:r>
                    </a:p>
                  </a:txBody>
                  <a:tcPr/>
                </a:tc>
                <a:tc>
                  <a:txBody>
                    <a:bodyPr/>
                    <a:lstStyle/>
                    <a:p>
                      <a:r>
                        <a:rPr lang="en-IN" dirty="0"/>
                        <a:t>Top Event</a:t>
                      </a:r>
                    </a:p>
                  </a:txBody>
                  <a:tcPr/>
                </a:tc>
                <a:tc>
                  <a:txBody>
                    <a:bodyPr/>
                    <a:lstStyle/>
                    <a:p>
                      <a:r>
                        <a:rPr lang="en-IN" dirty="0"/>
                        <a:t>Safeguard</a:t>
                      </a:r>
                    </a:p>
                  </a:txBody>
                  <a:tcPr/>
                </a:tc>
                <a:tc>
                  <a:txBody>
                    <a:bodyPr/>
                    <a:lstStyle/>
                    <a:p>
                      <a:r>
                        <a:rPr lang="en-IN" dirty="0"/>
                        <a:t>Recommendation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Risk Factor</a:t>
                      </a:r>
                    </a:p>
                    <a:p>
                      <a:endParaRPr lang="en-IN" dirty="0"/>
                    </a:p>
                  </a:txBody>
                  <a:tcPr/>
                </a:tc>
                <a:tc>
                  <a:txBody>
                    <a:bodyPr/>
                    <a:lstStyle/>
                    <a:p>
                      <a:endParaRPr lang="en-IN" dirty="0"/>
                    </a:p>
                  </a:txBody>
                  <a:tcPr/>
                </a:tc>
                <a:extLst>
                  <a:ext uri="{0D108BD9-81ED-4DB2-BD59-A6C34878D82A}">
                    <a16:rowId xmlns:a16="http://schemas.microsoft.com/office/drawing/2014/main" val="2569750592"/>
                  </a:ext>
                </a:extLst>
              </a:tr>
              <a:tr h="1341120">
                <a:tc>
                  <a:txBody>
                    <a:bodyPr/>
                    <a:lstStyle/>
                    <a:p>
                      <a:r>
                        <a:rPr lang="en-IN" b="1" dirty="0"/>
                        <a:t>Volcano</a:t>
                      </a:r>
                    </a:p>
                  </a:txBody>
                  <a:tcPr/>
                </a:tc>
                <a:tc>
                  <a:txBody>
                    <a:bodyPr/>
                    <a:lstStyle/>
                    <a:p>
                      <a:r>
                        <a:rPr lang="en-US" dirty="0"/>
                        <a:t>Clouds of ash and smoke cover the sky blocking sunlight to solar panels and reducing solar PV power output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Death, Serious Injury, Massive Financial losses.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Volcanic ash is corrosive and can also damage solar panels and reduce their efficiency.</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lt1"/>
                          </a:solidFill>
                          <a:effectLst/>
                          <a:latin typeface="+mn-lt"/>
                          <a:ea typeface="+mn-ea"/>
                          <a:cs typeface="+mn-cs"/>
                        </a:rPr>
                        <a:t>Use automated cleaning system with brush and cleaning agent to remove volcanic ash which is toxic and jagged. This will improve efficiency.</a:t>
                      </a:r>
                      <a:endParaRPr lang="en-IN" dirty="0"/>
                    </a:p>
                    <a:p>
                      <a:endParaRPr lang="en-IN" dirty="0"/>
                    </a:p>
                  </a:txBody>
                  <a:tcPr/>
                </a:tc>
                <a:tc>
                  <a:txBody>
                    <a:bodyPr/>
                    <a:lstStyle/>
                    <a:p>
                      <a:r>
                        <a:rPr lang="en-IN" dirty="0"/>
                        <a:t>Insure against any damage from natural calamities.</a:t>
                      </a:r>
                    </a:p>
                    <a:p>
                      <a:endParaRPr lang="en-IN" dirty="0"/>
                    </a:p>
                    <a:p>
                      <a:r>
                        <a:rPr lang="en-IN" dirty="0"/>
                        <a:t>Don’t install panels in volcano prone regions</a:t>
                      </a:r>
                    </a:p>
                  </a:txBody>
                  <a:tcPr/>
                </a:tc>
                <a:tc>
                  <a:txBody>
                    <a:bodyPr/>
                    <a:lstStyle/>
                    <a:p>
                      <a:r>
                        <a:rPr lang="en-IN" dirty="0"/>
                        <a:t>Very Low</a:t>
                      </a:r>
                    </a:p>
                  </a:txBody>
                  <a:tcPr/>
                </a:tc>
                <a:tc>
                  <a:txBody>
                    <a:bodyPr/>
                    <a:lstStyle/>
                    <a:p>
                      <a:endParaRPr lang="en-IN" dirty="0"/>
                    </a:p>
                  </a:txBody>
                  <a:tcPr/>
                </a:tc>
                <a:extLst>
                  <a:ext uri="{0D108BD9-81ED-4DB2-BD59-A6C34878D82A}">
                    <a16:rowId xmlns:a16="http://schemas.microsoft.com/office/drawing/2014/main" val="2466175059"/>
                  </a:ext>
                </a:extLst>
              </a:tr>
              <a:tr h="1341120">
                <a:tc>
                  <a:txBody>
                    <a:bodyPr/>
                    <a:lstStyle/>
                    <a:p>
                      <a:r>
                        <a:rPr lang="en-IN" b="1" dirty="0"/>
                        <a:t>Terrorism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Damage of installation,</a:t>
                      </a:r>
                    </a:p>
                    <a:p>
                      <a:r>
                        <a:rPr lang="en-US" dirty="0"/>
                        <a:t>Delay or stop of completion, loss of revenue or project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Death, Serious Injury, Massive Financial losses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Loss of credibility</a:t>
                      </a:r>
                    </a:p>
                  </a:txBody>
                  <a:tcPr/>
                </a:tc>
                <a:tc>
                  <a:txBody>
                    <a:bodyPr/>
                    <a:lstStyle/>
                    <a:p>
                      <a:r>
                        <a:rPr lang="en-US" dirty="0"/>
                        <a:t>Use of stringent security protection measures, political guarantee.</a:t>
                      </a:r>
                    </a:p>
                    <a:p>
                      <a:endParaRPr lang="en-US" dirty="0"/>
                    </a:p>
                    <a:p>
                      <a:r>
                        <a:rPr lang="en-US" dirty="0"/>
                        <a:t>Fences, biometric authentication, metal detectors, in house SWAT team.</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Insure against any damage.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Restrict access to "high-value" components like inverters. Create physical boundaries to the solar modules.</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r>
                        <a:rPr lang="en-IN" dirty="0"/>
                        <a:t>Low</a:t>
                      </a:r>
                    </a:p>
                  </a:txBody>
                  <a:tcPr/>
                </a:tc>
                <a:tc>
                  <a:txBody>
                    <a:bodyPr/>
                    <a:lstStyle/>
                    <a:p>
                      <a:endParaRPr lang="en-IN"/>
                    </a:p>
                  </a:txBody>
                  <a:tcPr/>
                </a:tc>
                <a:extLst>
                  <a:ext uri="{0D108BD9-81ED-4DB2-BD59-A6C34878D82A}">
                    <a16:rowId xmlns:a16="http://schemas.microsoft.com/office/drawing/2014/main" val="2726480301"/>
                  </a:ext>
                </a:extLst>
              </a:tr>
              <a:tr h="1341120">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66158166"/>
                  </a:ext>
                </a:extLst>
              </a:tr>
            </a:tbl>
          </a:graphicData>
        </a:graphic>
      </p:graphicFrame>
    </p:spTree>
    <p:extLst>
      <p:ext uri="{BB962C8B-B14F-4D97-AF65-F5344CB8AC3E}">
        <p14:creationId xmlns:p14="http://schemas.microsoft.com/office/powerpoint/2010/main" val="792052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123D2-4C42-4685-8685-D9BF6DC355B8}"/>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A349AE14-F058-4321-B054-9738C116AD65}"/>
              </a:ext>
            </a:extLst>
          </p:cNvPr>
          <p:cNvSpPr>
            <a:spLocks noGrp="1"/>
          </p:cNvSpPr>
          <p:nvPr>
            <p:ph type="subTitle" idx="1"/>
          </p:nvPr>
        </p:nvSpPr>
        <p:spPr/>
        <p:txBody>
          <a:bodyPr/>
          <a:lstStyle/>
          <a:p>
            <a:endParaRPr lang="en-IN" dirty="0"/>
          </a:p>
        </p:txBody>
      </p:sp>
      <p:graphicFrame>
        <p:nvGraphicFramePr>
          <p:cNvPr id="5" name="Table 5">
            <a:extLst>
              <a:ext uri="{FF2B5EF4-FFF2-40B4-BE49-F238E27FC236}">
                <a16:creationId xmlns:a16="http://schemas.microsoft.com/office/drawing/2014/main" id="{5E0B077F-52E1-48D3-A599-D4AF1B151E44}"/>
              </a:ext>
            </a:extLst>
          </p:cNvPr>
          <p:cNvGraphicFramePr>
            <a:graphicFrameLocks noGrp="1"/>
          </p:cNvGraphicFramePr>
          <p:nvPr>
            <p:extLst>
              <p:ext uri="{D42A27DB-BD31-4B8C-83A1-F6EECF244321}">
                <p14:modId xmlns:p14="http://schemas.microsoft.com/office/powerpoint/2010/main" val="2361851559"/>
              </p:ext>
            </p:extLst>
          </p:nvPr>
        </p:nvGraphicFramePr>
        <p:xfrm>
          <a:off x="776696" y="156754"/>
          <a:ext cx="10435915" cy="7924800"/>
        </p:xfrm>
        <a:graphic>
          <a:graphicData uri="http://schemas.openxmlformats.org/drawingml/2006/table">
            <a:tbl>
              <a:tblPr firstRow="1" bandRow="1">
                <a:tableStyleId>{E929F9F4-4A8F-4326-A1B4-22849713DDAB}</a:tableStyleId>
              </a:tblPr>
              <a:tblGrid>
                <a:gridCol w="1490845">
                  <a:extLst>
                    <a:ext uri="{9D8B030D-6E8A-4147-A177-3AD203B41FA5}">
                      <a16:colId xmlns:a16="http://schemas.microsoft.com/office/drawing/2014/main" val="2326191320"/>
                    </a:ext>
                  </a:extLst>
                </a:gridCol>
                <a:gridCol w="1490845">
                  <a:extLst>
                    <a:ext uri="{9D8B030D-6E8A-4147-A177-3AD203B41FA5}">
                      <a16:colId xmlns:a16="http://schemas.microsoft.com/office/drawing/2014/main" val="2993742813"/>
                    </a:ext>
                  </a:extLst>
                </a:gridCol>
                <a:gridCol w="2032814">
                  <a:extLst>
                    <a:ext uri="{9D8B030D-6E8A-4147-A177-3AD203B41FA5}">
                      <a16:colId xmlns:a16="http://schemas.microsoft.com/office/drawing/2014/main" val="3491635704"/>
                    </a:ext>
                  </a:extLst>
                </a:gridCol>
                <a:gridCol w="2429691">
                  <a:extLst>
                    <a:ext uri="{9D8B030D-6E8A-4147-A177-3AD203B41FA5}">
                      <a16:colId xmlns:a16="http://schemas.microsoft.com/office/drawing/2014/main" val="424050810"/>
                    </a:ext>
                  </a:extLst>
                </a:gridCol>
                <a:gridCol w="2072640">
                  <a:extLst>
                    <a:ext uri="{9D8B030D-6E8A-4147-A177-3AD203B41FA5}">
                      <a16:colId xmlns:a16="http://schemas.microsoft.com/office/drawing/2014/main" val="682451"/>
                    </a:ext>
                  </a:extLst>
                </a:gridCol>
                <a:gridCol w="710800">
                  <a:extLst>
                    <a:ext uri="{9D8B030D-6E8A-4147-A177-3AD203B41FA5}">
                      <a16:colId xmlns:a16="http://schemas.microsoft.com/office/drawing/2014/main" val="849847403"/>
                    </a:ext>
                  </a:extLst>
                </a:gridCol>
                <a:gridCol w="208280">
                  <a:extLst>
                    <a:ext uri="{9D8B030D-6E8A-4147-A177-3AD203B41FA5}">
                      <a16:colId xmlns:a16="http://schemas.microsoft.com/office/drawing/2014/main" val="727215979"/>
                    </a:ext>
                  </a:extLst>
                </a:gridCol>
              </a:tblGrid>
              <a:tr h="722812">
                <a:tc>
                  <a:txBody>
                    <a:bodyPr/>
                    <a:lstStyle/>
                    <a:p>
                      <a:r>
                        <a:rPr lang="en-IN" dirty="0"/>
                        <a:t>Hazard</a:t>
                      </a:r>
                    </a:p>
                  </a:txBody>
                  <a:tcPr/>
                </a:tc>
                <a:tc>
                  <a:txBody>
                    <a:bodyPr/>
                    <a:lstStyle/>
                    <a:p>
                      <a:r>
                        <a:rPr lang="en-IN" dirty="0"/>
                        <a:t>Consequence</a:t>
                      </a:r>
                    </a:p>
                  </a:txBody>
                  <a:tcPr/>
                </a:tc>
                <a:tc>
                  <a:txBody>
                    <a:bodyPr/>
                    <a:lstStyle/>
                    <a:p>
                      <a:r>
                        <a:rPr lang="en-IN" dirty="0"/>
                        <a:t>Top Event</a:t>
                      </a:r>
                    </a:p>
                  </a:txBody>
                  <a:tcPr/>
                </a:tc>
                <a:tc>
                  <a:txBody>
                    <a:bodyPr/>
                    <a:lstStyle/>
                    <a:p>
                      <a:r>
                        <a:rPr lang="en-IN" dirty="0"/>
                        <a:t>Safeguard</a:t>
                      </a:r>
                    </a:p>
                  </a:txBody>
                  <a:tcPr/>
                </a:tc>
                <a:tc>
                  <a:txBody>
                    <a:bodyPr/>
                    <a:lstStyle/>
                    <a:p>
                      <a:r>
                        <a:rPr lang="en-IN" dirty="0"/>
                        <a:t>Recommendation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Risk Factor</a:t>
                      </a:r>
                    </a:p>
                    <a:p>
                      <a:endParaRPr lang="en-IN" dirty="0"/>
                    </a:p>
                  </a:txBody>
                  <a:tcPr/>
                </a:tc>
                <a:tc>
                  <a:txBody>
                    <a:bodyPr/>
                    <a:lstStyle/>
                    <a:p>
                      <a:endParaRPr lang="en-IN" dirty="0"/>
                    </a:p>
                  </a:txBody>
                  <a:tcPr/>
                </a:tc>
                <a:extLst>
                  <a:ext uri="{0D108BD9-81ED-4DB2-BD59-A6C34878D82A}">
                    <a16:rowId xmlns:a16="http://schemas.microsoft.com/office/drawing/2014/main" val="2569750592"/>
                  </a:ext>
                </a:extLst>
              </a:tr>
              <a:tr h="1341120">
                <a:tc>
                  <a:txBody>
                    <a:bodyPr/>
                    <a:lstStyle/>
                    <a:p>
                      <a:r>
                        <a:rPr lang="en-IN" b="1" dirty="0"/>
                        <a:t>Corrosion</a:t>
                      </a:r>
                    </a:p>
                  </a:txBody>
                  <a:tcPr/>
                </a:tc>
                <a:tc>
                  <a:txBody>
                    <a:bodyPr/>
                    <a:lstStyle/>
                    <a:p>
                      <a:r>
                        <a:rPr lang="en-US" sz="1800" b="0" i="0" kern="1200" dirty="0">
                          <a:solidFill>
                            <a:schemeClr val="lt1"/>
                          </a:solidFill>
                          <a:effectLst/>
                          <a:latin typeface="+mn-lt"/>
                          <a:ea typeface="+mn-ea"/>
                          <a:cs typeface="+mn-cs"/>
                        </a:rPr>
                        <a:t>Degradation, as rust can affect the critical electronic connections within the panels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Reduce the efficiency and the amount of electricity a solar panel can reduce resulting in Massive Financial losses.</a:t>
                      </a:r>
                    </a:p>
                    <a:p>
                      <a:endParaRPr lang="en-IN" dirty="0"/>
                    </a:p>
                  </a:txBody>
                  <a:tcPr/>
                </a:tc>
                <a:tc>
                  <a:txBody>
                    <a:bodyPr/>
                    <a:lstStyle/>
                    <a:p>
                      <a:r>
                        <a:rPr lang="en-US" dirty="0"/>
                        <a:t>PV panels are encapsulated from air and moisture between two layers of plastic. The plastic ethylene-vinyl acetate (EVA) commonly provides the cell encapsulation</a:t>
                      </a:r>
                      <a:endParaRPr lang="en-IN" dirty="0"/>
                    </a:p>
                  </a:txBody>
                  <a:tcPr/>
                </a:tc>
                <a:tc>
                  <a:txBody>
                    <a:bodyPr/>
                    <a:lstStyle/>
                    <a:p>
                      <a:r>
                        <a:rPr lang="en-IN" dirty="0"/>
                        <a:t>Install good quality solar panels and replace them after 25 years as corrosion due to environmental conditions is inevitable. </a:t>
                      </a:r>
                    </a:p>
                  </a:txBody>
                  <a:tcPr/>
                </a:tc>
                <a:tc>
                  <a:txBody>
                    <a:bodyPr/>
                    <a:lstStyle/>
                    <a:p>
                      <a:r>
                        <a:rPr lang="en-IN" dirty="0"/>
                        <a:t>High</a:t>
                      </a:r>
                    </a:p>
                  </a:txBody>
                  <a:tcPr/>
                </a:tc>
                <a:tc>
                  <a:txBody>
                    <a:bodyPr/>
                    <a:lstStyle/>
                    <a:p>
                      <a:endParaRPr lang="en-IN" dirty="0"/>
                    </a:p>
                  </a:txBody>
                  <a:tcPr/>
                </a:tc>
                <a:extLst>
                  <a:ext uri="{0D108BD9-81ED-4DB2-BD59-A6C34878D82A}">
                    <a16:rowId xmlns:a16="http://schemas.microsoft.com/office/drawing/2014/main" val="2466175059"/>
                  </a:ext>
                </a:extLst>
              </a:tr>
              <a:tr h="1341120">
                <a:tc>
                  <a:txBody>
                    <a:bodyPr/>
                    <a:lstStyle/>
                    <a:p>
                      <a:r>
                        <a:rPr lang="en-IN" b="1" dirty="0"/>
                        <a:t>Lead contained in PV cells</a:t>
                      </a:r>
                    </a:p>
                  </a:txBody>
                  <a:tcPr/>
                </a:tc>
                <a:tc>
                  <a:txBody>
                    <a:bodyPr/>
                    <a:lstStyle/>
                    <a:p>
                      <a:r>
                        <a:rPr lang="en-US" dirty="0"/>
                        <a:t> the lead in operating PV panels can release to the environment during their service lifetime</a:t>
                      </a: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Lead is highly toxic and a</a:t>
                      </a:r>
                      <a:r>
                        <a:rPr lang="en-US" sz="1800" b="0" i="0" kern="1200" dirty="0" err="1">
                          <a:solidFill>
                            <a:schemeClr val="lt1"/>
                          </a:solidFill>
                          <a:effectLst/>
                          <a:latin typeface="+mn-lt"/>
                          <a:ea typeface="+mn-ea"/>
                          <a:cs typeface="+mn-cs"/>
                        </a:rPr>
                        <a:t>ttacks</a:t>
                      </a:r>
                      <a:r>
                        <a:rPr lang="en-US" sz="1800" b="0" i="0" kern="1200" dirty="0">
                          <a:solidFill>
                            <a:schemeClr val="lt1"/>
                          </a:solidFill>
                          <a:effectLst/>
                          <a:latin typeface="+mn-lt"/>
                          <a:ea typeface="+mn-ea"/>
                          <a:cs typeface="+mn-cs"/>
                        </a:rPr>
                        <a:t> the brain and </a:t>
                      </a:r>
                      <a:r>
                        <a:rPr lang="en-US" sz="1800" b="1" i="0" kern="1200" dirty="0">
                          <a:solidFill>
                            <a:schemeClr val="lt1"/>
                          </a:solidFill>
                          <a:effectLst/>
                          <a:latin typeface="+mn-lt"/>
                          <a:ea typeface="+mn-ea"/>
                          <a:cs typeface="+mn-cs"/>
                        </a:rPr>
                        <a:t>central nervous system</a:t>
                      </a:r>
                      <a:r>
                        <a:rPr lang="en-US" sz="1800" b="0" i="0" kern="1200" dirty="0">
                          <a:solidFill>
                            <a:schemeClr val="lt1"/>
                          </a:solidFill>
                          <a:effectLst/>
                          <a:latin typeface="+mn-lt"/>
                          <a:ea typeface="+mn-ea"/>
                          <a:cs typeface="+mn-cs"/>
                        </a:rPr>
                        <a:t> to cause coma, convulsions and even death. </a:t>
                      </a:r>
                      <a:endParaRPr lang="en-IN" dirty="0"/>
                    </a:p>
                  </a:txBody>
                  <a:tcPr/>
                </a:tc>
                <a:tc>
                  <a:txBody>
                    <a:bodyPr/>
                    <a:lstStyle/>
                    <a:p>
                      <a:r>
                        <a:rPr lang="en-US" dirty="0"/>
                        <a:t>its internal components, including lead, must be sealed from any moisture.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amount of lead in the panels should be below the RoHS thresholds. (</a:t>
                      </a:r>
                      <a:r>
                        <a:rPr lang="en-IN" dirty="0"/>
                        <a:t>less than 0.10% lead</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Discard solar panels after 25 years as  there is a higher chance of leeching of lead.</a:t>
                      </a:r>
                    </a:p>
                  </a:txBody>
                  <a:tcPr/>
                </a:tc>
                <a:tc>
                  <a:txBody>
                    <a:bodyPr/>
                    <a:lstStyle/>
                    <a:p>
                      <a:r>
                        <a:rPr lang="en-IN" dirty="0"/>
                        <a:t>Very Low</a:t>
                      </a:r>
                    </a:p>
                  </a:txBody>
                  <a:tcPr/>
                </a:tc>
                <a:tc>
                  <a:txBody>
                    <a:bodyPr/>
                    <a:lstStyle/>
                    <a:p>
                      <a:endParaRPr lang="en-IN"/>
                    </a:p>
                  </a:txBody>
                  <a:tcPr/>
                </a:tc>
                <a:extLst>
                  <a:ext uri="{0D108BD9-81ED-4DB2-BD59-A6C34878D82A}">
                    <a16:rowId xmlns:a16="http://schemas.microsoft.com/office/drawing/2014/main" val="2726480301"/>
                  </a:ext>
                </a:extLst>
              </a:tr>
              <a:tr h="1341120">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66158166"/>
                  </a:ext>
                </a:extLst>
              </a:tr>
            </a:tbl>
          </a:graphicData>
        </a:graphic>
      </p:graphicFrame>
    </p:spTree>
    <p:extLst>
      <p:ext uri="{BB962C8B-B14F-4D97-AF65-F5344CB8AC3E}">
        <p14:creationId xmlns:p14="http://schemas.microsoft.com/office/powerpoint/2010/main" val="246746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2445-4F1F-438A-B007-27EF6D81E11F}"/>
              </a:ext>
            </a:extLst>
          </p:cNvPr>
          <p:cNvSpPr>
            <a:spLocks noGrp="1"/>
          </p:cNvSpPr>
          <p:nvPr>
            <p:ph type="ctrTitle"/>
          </p:nvPr>
        </p:nvSpPr>
        <p:spPr>
          <a:xfrm>
            <a:off x="603504" y="770467"/>
            <a:ext cx="5100610" cy="649030"/>
          </a:xfrm>
        </p:spPr>
        <p:txBody>
          <a:bodyPr/>
          <a:lstStyle/>
          <a:p>
            <a:endParaRPr lang="en-IN" sz="1600" dirty="0"/>
          </a:p>
        </p:txBody>
      </p:sp>
      <p:sp>
        <p:nvSpPr>
          <p:cNvPr id="3" name="Subtitle 2">
            <a:extLst>
              <a:ext uri="{FF2B5EF4-FFF2-40B4-BE49-F238E27FC236}">
                <a16:creationId xmlns:a16="http://schemas.microsoft.com/office/drawing/2014/main" id="{DF56DA3E-2468-49BB-8EA7-FCB0B4EA2C02}"/>
              </a:ext>
            </a:extLst>
          </p:cNvPr>
          <p:cNvSpPr>
            <a:spLocks noGrp="1"/>
          </p:cNvSpPr>
          <p:nvPr>
            <p:ph type="subTitle" idx="1"/>
          </p:nvPr>
        </p:nvSpPr>
        <p:spPr>
          <a:xfrm>
            <a:off x="931818" y="596537"/>
            <a:ext cx="9538662" cy="5612674"/>
          </a:xfrm>
        </p:spPr>
        <p:txBody>
          <a:bodyPr>
            <a:normAutofit/>
          </a:bodyPr>
          <a:lstStyle/>
          <a:p>
            <a:pPr algn="ctr"/>
            <a:endParaRPr lang="en-US" sz="3600" b="1" dirty="0">
              <a:solidFill>
                <a:srgbClr val="7030A0"/>
              </a:solidFill>
            </a:endParaRPr>
          </a:p>
          <a:p>
            <a:pPr algn="ctr"/>
            <a:endParaRPr lang="en-US" sz="3600" b="1" dirty="0">
              <a:solidFill>
                <a:srgbClr val="7030A0"/>
              </a:solidFill>
            </a:endParaRPr>
          </a:p>
          <a:p>
            <a:pPr algn="ctr"/>
            <a:endParaRPr lang="en-US" sz="3600" b="1" dirty="0">
              <a:solidFill>
                <a:srgbClr val="7030A0"/>
              </a:solidFill>
            </a:endParaRPr>
          </a:p>
          <a:p>
            <a:pPr algn="ctr"/>
            <a:endParaRPr lang="en-US" sz="3600" b="1" dirty="0">
              <a:solidFill>
                <a:srgbClr val="7030A0"/>
              </a:solidFill>
            </a:endParaRPr>
          </a:p>
          <a:p>
            <a:pPr algn="ctr"/>
            <a:r>
              <a:rPr lang="en-US" sz="6600" b="1" dirty="0">
                <a:solidFill>
                  <a:srgbClr val="7030A0"/>
                </a:solidFill>
              </a:rPr>
              <a:t>LITERATURE REVIEW</a:t>
            </a:r>
            <a:endParaRPr lang="en-US" sz="6600" dirty="0">
              <a:solidFill>
                <a:srgbClr val="7030A0"/>
              </a:solidFill>
            </a:endParaRPr>
          </a:p>
          <a:p>
            <a:endParaRPr lang="en-IN" dirty="0"/>
          </a:p>
        </p:txBody>
      </p:sp>
    </p:spTree>
    <p:extLst>
      <p:ext uri="{BB962C8B-B14F-4D97-AF65-F5344CB8AC3E}">
        <p14:creationId xmlns:p14="http://schemas.microsoft.com/office/powerpoint/2010/main" val="1316362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123D2-4C42-4685-8685-D9BF6DC355B8}"/>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A349AE14-F058-4321-B054-9738C116AD65}"/>
              </a:ext>
            </a:extLst>
          </p:cNvPr>
          <p:cNvSpPr>
            <a:spLocks noGrp="1"/>
          </p:cNvSpPr>
          <p:nvPr>
            <p:ph type="subTitle" idx="1"/>
          </p:nvPr>
        </p:nvSpPr>
        <p:spPr/>
        <p:txBody>
          <a:bodyPr/>
          <a:lstStyle/>
          <a:p>
            <a:endParaRPr lang="en-IN" dirty="0"/>
          </a:p>
        </p:txBody>
      </p:sp>
      <p:graphicFrame>
        <p:nvGraphicFramePr>
          <p:cNvPr id="5" name="Table 5">
            <a:extLst>
              <a:ext uri="{FF2B5EF4-FFF2-40B4-BE49-F238E27FC236}">
                <a16:creationId xmlns:a16="http://schemas.microsoft.com/office/drawing/2014/main" id="{5E0B077F-52E1-48D3-A599-D4AF1B151E44}"/>
              </a:ext>
            </a:extLst>
          </p:cNvPr>
          <p:cNvGraphicFramePr>
            <a:graphicFrameLocks noGrp="1"/>
          </p:cNvGraphicFramePr>
          <p:nvPr>
            <p:extLst>
              <p:ext uri="{D42A27DB-BD31-4B8C-83A1-F6EECF244321}">
                <p14:modId xmlns:p14="http://schemas.microsoft.com/office/powerpoint/2010/main" val="651767677"/>
              </p:ext>
            </p:extLst>
          </p:nvPr>
        </p:nvGraphicFramePr>
        <p:xfrm>
          <a:off x="776696" y="156754"/>
          <a:ext cx="10435915" cy="7376160"/>
        </p:xfrm>
        <a:graphic>
          <a:graphicData uri="http://schemas.openxmlformats.org/drawingml/2006/table">
            <a:tbl>
              <a:tblPr firstRow="1" bandRow="1">
                <a:tableStyleId>{E929F9F4-4A8F-4326-A1B4-22849713DDAB}</a:tableStyleId>
              </a:tblPr>
              <a:tblGrid>
                <a:gridCol w="1490845">
                  <a:extLst>
                    <a:ext uri="{9D8B030D-6E8A-4147-A177-3AD203B41FA5}">
                      <a16:colId xmlns:a16="http://schemas.microsoft.com/office/drawing/2014/main" val="2326191320"/>
                    </a:ext>
                  </a:extLst>
                </a:gridCol>
                <a:gridCol w="1490845">
                  <a:extLst>
                    <a:ext uri="{9D8B030D-6E8A-4147-A177-3AD203B41FA5}">
                      <a16:colId xmlns:a16="http://schemas.microsoft.com/office/drawing/2014/main" val="2993742813"/>
                    </a:ext>
                  </a:extLst>
                </a:gridCol>
                <a:gridCol w="2032814">
                  <a:extLst>
                    <a:ext uri="{9D8B030D-6E8A-4147-A177-3AD203B41FA5}">
                      <a16:colId xmlns:a16="http://schemas.microsoft.com/office/drawing/2014/main" val="3491635704"/>
                    </a:ext>
                  </a:extLst>
                </a:gridCol>
                <a:gridCol w="2429691">
                  <a:extLst>
                    <a:ext uri="{9D8B030D-6E8A-4147-A177-3AD203B41FA5}">
                      <a16:colId xmlns:a16="http://schemas.microsoft.com/office/drawing/2014/main" val="424050810"/>
                    </a:ext>
                  </a:extLst>
                </a:gridCol>
                <a:gridCol w="2072640">
                  <a:extLst>
                    <a:ext uri="{9D8B030D-6E8A-4147-A177-3AD203B41FA5}">
                      <a16:colId xmlns:a16="http://schemas.microsoft.com/office/drawing/2014/main" val="682451"/>
                    </a:ext>
                  </a:extLst>
                </a:gridCol>
                <a:gridCol w="710800">
                  <a:extLst>
                    <a:ext uri="{9D8B030D-6E8A-4147-A177-3AD203B41FA5}">
                      <a16:colId xmlns:a16="http://schemas.microsoft.com/office/drawing/2014/main" val="849847403"/>
                    </a:ext>
                  </a:extLst>
                </a:gridCol>
                <a:gridCol w="208280">
                  <a:extLst>
                    <a:ext uri="{9D8B030D-6E8A-4147-A177-3AD203B41FA5}">
                      <a16:colId xmlns:a16="http://schemas.microsoft.com/office/drawing/2014/main" val="727215979"/>
                    </a:ext>
                  </a:extLst>
                </a:gridCol>
              </a:tblGrid>
              <a:tr h="722812">
                <a:tc>
                  <a:txBody>
                    <a:bodyPr/>
                    <a:lstStyle/>
                    <a:p>
                      <a:r>
                        <a:rPr lang="en-IN" dirty="0"/>
                        <a:t>Hazard</a:t>
                      </a:r>
                    </a:p>
                  </a:txBody>
                  <a:tcPr/>
                </a:tc>
                <a:tc>
                  <a:txBody>
                    <a:bodyPr/>
                    <a:lstStyle/>
                    <a:p>
                      <a:r>
                        <a:rPr lang="en-IN" dirty="0"/>
                        <a:t>Consequence</a:t>
                      </a:r>
                    </a:p>
                  </a:txBody>
                  <a:tcPr/>
                </a:tc>
                <a:tc>
                  <a:txBody>
                    <a:bodyPr/>
                    <a:lstStyle/>
                    <a:p>
                      <a:r>
                        <a:rPr lang="en-IN" dirty="0"/>
                        <a:t>Top Event</a:t>
                      </a:r>
                    </a:p>
                  </a:txBody>
                  <a:tcPr/>
                </a:tc>
                <a:tc>
                  <a:txBody>
                    <a:bodyPr/>
                    <a:lstStyle/>
                    <a:p>
                      <a:r>
                        <a:rPr lang="en-IN" dirty="0"/>
                        <a:t>Safeguard</a:t>
                      </a:r>
                    </a:p>
                  </a:txBody>
                  <a:tcPr/>
                </a:tc>
                <a:tc>
                  <a:txBody>
                    <a:bodyPr/>
                    <a:lstStyle/>
                    <a:p>
                      <a:r>
                        <a:rPr lang="en-IN" dirty="0"/>
                        <a:t>Recommendation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Risk Factor</a:t>
                      </a:r>
                    </a:p>
                    <a:p>
                      <a:endParaRPr lang="en-IN" dirty="0"/>
                    </a:p>
                  </a:txBody>
                  <a:tcPr/>
                </a:tc>
                <a:tc>
                  <a:txBody>
                    <a:bodyPr/>
                    <a:lstStyle/>
                    <a:p>
                      <a:endParaRPr lang="en-IN" dirty="0"/>
                    </a:p>
                  </a:txBody>
                  <a:tcPr/>
                </a:tc>
                <a:extLst>
                  <a:ext uri="{0D108BD9-81ED-4DB2-BD59-A6C34878D82A}">
                    <a16:rowId xmlns:a16="http://schemas.microsoft.com/office/drawing/2014/main" val="2569750592"/>
                  </a:ext>
                </a:extLst>
              </a:tr>
              <a:tr h="1341120">
                <a:tc>
                  <a:txBody>
                    <a:bodyPr/>
                    <a:lstStyle/>
                    <a:p>
                      <a:r>
                        <a:rPr lang="en-IN" b="1" dirty="0"/>
                        <a:t>Unacceptable environment al impacts</a:t>
                      </a:r>
                    </a:p>
                  </a:txBody>
                  <a:tcPr/>
                </a:tc>
                <a:tc>
                  <a:txBody>
                    <a:bodyPr/>
                    <a:lstStyle/>
                    <a:p>
                      <a:r>
                        <a:rPr lang="en-US" sz="1800" b="0" i="0" kern="1200" dirty="0">
                          <a:solidFill>
                            <a:schemeClr val="lt1"/>
                          </a:solidFill>
                          <a:effectLst/>
                          <a:latin typeface="+mn-lt"/>
                          <a:ea typeface="+mn-ea"/>
                          <a:cs typeface="+mn-cs"/>
                        </a:rPr>
                        <a:t>Encroaching on </a:t>
                      </a:r>
                      <a:r>
                        <a:rPr lang="en-IN" dirty="0"/>
                        <a:t>Protected territory, endangered species, etc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Loss of habitat and life of endangered species.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Court case, massive fines</a:t>
                      </a:r>
                    </a:p>
                    <a:p>
                      <a:endParaRPr lang="en-IN" dirty="0"/>
                    </a:p>
                  </a:txBody>
                  <a:tcPr/>
                </a:tc>
                <a:tc>
                  <a:txBody>
                    <a:bodyPr/>
                    <a:lstStyle/>
                    <a:p>
                      <a:r>
                        <a:rPr lang="en-US" dirty="0"/>
                        <a:t>Full Environmental and Social Impact Assessment should be performed to prevent any unfortunate incidents.</a:t>
                      </a:r>
                      <a:endParaRPr lang="en-IN" dirty="0"/>
                    </a:p>
                  </a:txBody>
                  <a:tcPr/>
                </a:tc>
                <a:tc>
                  <a:txBody>
                    <a:bodyPr/>
                    <a:lstStyle/>
                    <a:p>
                      <a:r>
                        <a:rPr lang="en-US" dirty="0"/>
                        <a:t>Stringent environmental procedures to be followed at construction and operations in accordance to existing laws.</a:t>
                      </a:r>
                      <a:endParaRPr lang="en-IN" dirty="0"/>
                    </a:p>
                  </a:txBody>
                  <a:tcPr/>
                </a:tc>
                <a:tc>
                  <a:txBody>
                    <a:bodyPr/>
                    <a:lstStyle/>
                    <a:p>
                      <a:r>
                        <a:rPr lang="en-IN" dirty="0"/>
                        <a:t>Medium</a:t>
                      </a:r>
                    </a:p>
                  </a:txBody>
                  <a:tcPr/>
                </a:tc>
                <a:tc>
                  <a:txBody>
                    <a:bodyPr/>
                    <a:lstStyle/>
                    <a:p>
                      <a:endParaRPr lang="en-IN" dirty="0"/>
                    </a:p>
                  </a:txBody>
                  <a:tcPr/>
                </a:tc>
                <a:extLst>
                  <a:ext uri="{0D108BD9-81ED-4DB2-BD59-A6C34878D82A}">
                    <a16:rowId xmlns:a16="http://schemas.microsoft.com/office/drawing/2014/main" val="2466175059"/>
                  </a:ext>
                </a:extLst>
              </a:tr>
              <a:tr h="1341120">
                <a:tc>
                  <a:txBody>
                    <a:bodyPr/>
                    <a:lstStyle/>
                    <a:p>
                      <a:r>
                        <a:rPr lang="en-IN" b="1" dirty="0"/>
                        <a:t>Theft</a:t>
                      </a:r>
                    </a:p>
                  </a:txBody>
                  <a:tcPr/>
                </a:tc>
                <a:tc>
                  <a:txBody>
                    <a:bodyPr/>
                    <a:lstStyle/>
                    <a:p>
                      <a:r>
                        <a:rPr lang="en-US" dirty="0"/>
                        <a:t> loss of highly expensive systems like solar modules, inverters, etc.</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Massive Financial losses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Loss of credibility</a:t>
                      </a:r>
                    </a:p>
                  </a:txBody>
                  <a:tcPr/>
                </a:tc>
                <a:tc>
                  <a:txBody>
                    <a:bodyPr/>
                    <a:lstStyle/>
                    <a:p>
                      <a:r>
                        <a:rPr lang="en-US" dirty="0"/>
                        <a:t>Proactive system monitoring will help identify theft quickly.</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Design and build elevated solar arrays that would be at least 8 feet above rooftop.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Physically attach components with locking bolts.</a:t>
                      </a:r>
                      <a:endParaRPr lang="en-IN" dirty="0"/>
                    </a:p>
                  </a:txBody>
                  <a:tcPr/>
                </a:tc>
                <a:tc>
                  <a:txBody>
                    <a:bodyPr/>
                    <a:lstStyle/>
                    <a:p>
                      <a:r>
                        <a:rPr lang="en-IN" dirty="0"/>
                        <a:t>Medium</a:t>
                      </a:r>
                    </a:p>
                  </a:txBody>
                  <a:tcPr/>
                </a:tc>
                <a:tc>
                  <a:txBody>
                    <a:bodyPr/>
                    <a:lstStyle/>
                    <a:p>
                      <a:endParaRPr lang="en-IN"/>
                    </a:p>
                  </a:txBody>
                  <a:tcPr/>
                </a:tc>
                <a:extLst>
                  <a:ext uri="{0D108BD9-81ED-4DB2-BD59-A6C34878D82A}">
                    <a16:rowId xmlns:a16="http://schemas.microsoft.com/office/drawing/2014/main" val="2726480301"/>
                  </a:ext>
                </a:extLst>
              </a:tr>
              <a:tr h="1341120">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66158166"/>
                  </a:ext>
                </a:extLst>
              </a:tr>
            </a:tbl>
          </a:graphicData>
        </a:graphic>
      </p:graphicFrame>
    </p:spTree>
    <p:extLst>
      <p:ext uri="{BB962C8B-B14F-4D97-AF65-F5344CB8AC3E}">
        <p14:creationId xmlns:p14="http://schemas.microsoft.com/office/powerpoint/2010/main" val="3993634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123D2-4C42-4685-8685-D9BF6DC355B8}"/>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A349AE14-F058-4321-B054-9738C116AD65}"/>
              </a:ext>
            </a:extLst>
          </p:cNvPr>
          <p:cNvSpPr>
            <a:spLocks noGrp="1"/>
          </p:cNvSpPr>
          <p:nvPr>
            <p:ph type="subTitle" idx="1"/>
          </p:nvPr>
        </p:nvSpPr>
        <p:spPr/>
        <p:txBody>
          <a:bodyPr/>
          <a:lstStyle/>
          <a:p>
            <a:endParaRPr lang="en-IN" dirty="0"/>
          </a:p>
        </p:txBody>
      </p:sp>
      <p:graphicFrame>
        <p:nvGraphicFramePr>
          <p:cNvPr id="5" name="Table 5">
            <a:extLst>
              <a:ext uri="{FF2B5EF4-FFF2-40B4-BE49-F238E27FC236}">
                <a16:creationId xmlns:a16="http://schemas.microsoft.com/office/drawing/2014/main" id="{5E0B077F-52E1-48D3-A599-D4AF1B151E44}"/>
              </a:ext>
            </a:extLst>
          </p:cNvPr>
          <p:cNvGraphicFramePr>
            <a:graphicFrameLocks noGrp="1"/>
          </p:cNvGraphicFramePr>
          <p:nvPr>
            <p:extLst>
              <p:ext uri="{D42A27DB-BD31-4B8C-83A1-F6EECF244321}">
                <p14:modId xmlns:p14="http://schemas.microsoft.com/office/powerpoint/2010/main" val="2282769824"/>
              </p:ext>
            </p:extLst>
          </p:nvPr>
        </p:nvGraphicFramePr>
        <p:xfrm>
          <a:off x="365760" y="113211"/>
          <a:ext cx="10846850" cy="8236350"/>
        </p:xfrm>
        <a:graphic>
          <a:graphicData uri="http://schemas.openxmlformats.org/drawingml/2006/table">
            <a:tbl>
              <a:tblPr firstRow="1" bandRow="1">
                <a:tableStyleId>{E929F9F4-4A8F-4326-A1B4-22849713DDAB}</a:tableStyleId>
              </a:tblPr>
              <a:tblGrid>
                <a:gridCol w="1210491">
                  <a:extLst>
                    <a:ext uri="{9D8B030D-6E8A-4147-A177-3AD203B41FA5}">
                      <a16:colId xmlns:a16="http://schemas.microsoft.com/office/drawing/2014/main" val="2326191320"/>
                    </a:ext>
                  </a:extLst>
                </a:gridCol>
                <a:gridCol w="1888609">
                  <a:extLst>
                    <a:ext uri="{9D8B030D-6E8A-4147-A177-3AD203B41FA5}">
                      <a16:colId xmlns:a16="http://schemas.microsoft.com/office/drawing/2014/main" val="2993742813"/>
                    </a:ext>
                  </a:extLst>
                </a:gridCol>
                <a:gridCol w="2112860">
                  <a:extLst>
                    <a:ext uri="{9D8B030D-6E8A-4147-A177-3AD203B41FA5}">
                      <a16:colId xmlns:a16="http://schemas.microsoft.com/office/drawing/2014/main" val="3491635704"/>
                    </a:ext>
                  </a:extLst>
                </a:gridCol>
                <a:gridCol w="2525365">
                  <a:extLst>
                    <a:ext uri="{9D8B030D-6E8A-4147-A177-3AD203B41FA5}">
                      <a16:colId xmlns:a16="http://schemas.microsoft.com/office/drawing/2014/main" val="424050810"/>
                    </a:ext>
                  </a:extLst>
                </a:gridCol>
                <a:gridCol w="2154255">
                  <a:extLst>
                    <a:ext uri="{9D8B030D-6E8A-4147-A177-3AD203B41FA5}">
                      <a16:colId xmlns:a16="http://schemas.microsoft.com/office/drawing/2014/main" val="682451"/>
                    </a:ext>
                  </a:extLst>
                </a:gridCol>
                <a:gridCol w="738789">
                  <a:extLst>
                    <a:ext uri="{9D8B030D-6E8A-4147-A177-3AD203B41FA5}">
                      <a16:colId xmlns:a16="http://schemas.microsoft.com/office/drawing/2014/main" val="849847403"/>
                    </a:ext>
                  </a:extLst>
                </a:gridCol>
                <a:gridCol w="216481">
                  <a:extLst>
                    <a:ext uri="{9D8B030D-6E8A-4147-A177-3AD203B41FA5}">
                      <a16:colId xmlns:a16="http://schemas.microsoft.com/office/drawing/2014/main" val="727215979"/>
                    </a:ext>
                  </a:extLst>
                </a:gridCol>
              </a:tblGrid>
              <a:tr h="265613">
                <a:tc>
                  <a:txBody>
                    <a:bodyPr/>
                    <a:lstStyle/>
                    <a:p>
                      <a:r>
                        <a:rPr lang="en-IN" dirty="0"/>
                        <a:t>Hazard</a:t>
                      </a:r>
                    </a:p>
                  </a:txBody>
                  <a:tcPr/>
                </a:tc>
                <a:tc>
                  <a:txBody>
                    <a:bodyPr/>
                    <a:lstStyle/>
                    <a:p>
                      <a:r>
                        <a:rPr lang="en-IN" dirty="0"/>
                        <a:t>Consequence</a:t>
                      </a:r>
                    </a:p>
                  </a:txBody>
                  <a:tcPr/>
                </a:tc>
                <a:tc>
                  <a:txBody>
                    <a:bodyPr/>
                    <a:lstStyle/>
                    <a:p>
                      <a:r>
                        <a:rPr lang="en-IN" dirty="0"/>
                        <a:t>Top Event</a:t>
                      </a:r>
                    </a:p>
                  </a:txBody>
                  <a:tcPr/>
                </a:tc>
                <a:tc>
                  <a:txBody>
                    <a:bodyPr/>
                    <a:lstStyle/>
                    <a:p>
                      <a:r>
                        <a:rPr lang="en-IN" dirty="0"/>
                        <a:t>Safeguard</a:t>
                      </a:r>
                    </a:p>
                  </a:txBody>
                  <a:tcPr/>
                </a:tc>
                <a:tc>
                  <a:txBody>
                    <a:bodyPr/>
                    <a:lstStyle/>
                    <a:p>
                      <a:r>
                        <a:rPr lang="en-IN" dirty="0"/>
                        <a:t>Recommendation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Risk Factor</a:t>
                      </a:r>
                    </a:p>
                    <a:p>
                      <a:endParaRPr lang="en-IN" dirty="0"/>
                    </a:p>
                  </a:txBody>
                  <a:tcPr/>
                </a:tc>
                <a:tc>
                  <a:txBody>
                    <a:bodyPr/>
                    <a:lstStyle/>
                    <a:p>
                      <a:endParaRPr lang="en-IN" dirty="0"/>
                    </a:p>
                  </a:txBody>
                  <a:tcPr/>
                </a:tc>
                <a:extLst>
                  <a:ext uri="{0D108BD9-81ED-4DB2-BD59-A6C34878D82A}">
                    <a16:rowId xmlns:a16="http://schemas.microsoft.com/office/drawing/2014/main" val="2569750592"/>
                  </a:ext>
                </a:extLst>
              </a:tr>
              <a:tr h="2573917">
                <a:tc>
                  <a:txBody>
                    <a:bodyPr/>
                    <a:lstStyle/>
                    <a:p>
                      <a:r>
                        <a:rPr lang="en-IN" b="1" dirty="0"/>
                        <a:t>Cyber Attack</a:t>
                      </a:r>
                    </a:p>
                  </a:txBody>
                  <a:tcPr/>
                </a:tc>
                <a:tc>
                  <a:txBody>
                    <a:bodyPr/>
                    <a:lstStyle/>
                    <a:p>
                      <a:r>
                        <a:rPr lang="en-US" sz="1800" b="0" i="0" kern="1200" dirty="0">
                          <a:solidFill>
                            <a:schemeClr val="lt1"/>
                          </a:solidFill>
                          <a:effectLst/>
                          <a:latin typeface="+mn-lt"/>
                          <a:ea typeface="+mn-ea"/>
                          <a:cs typeface="+mn-cs"/>
                        </a:rPr>
                        <a:t>Compromise all the software systems leading to delay of service, shutdown of plant.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Massive Financial losses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Loss of credibility</a:t>
                      </a:r>
                    </a:p>
                    <a:p>
                      <a:endParaRPr lang="en-IN" dirty="0"/>
                    </a:p>
                  </a:txBody>
                  <a:tcPr/>
                </a:tc>
                <a:tc>
                  <a:txBody>
                    <a:bodyPr/>
                    <a:lstStyle/>
                    <a:p>
                      <a:r>
                        <a:rPr lang="en-US" dirty="0"/>
                        <a:t>Install IPS </a:t>
                      </a:r>
                      <a:r>
                        <a:rPr lang="en-US" dirty="0" err="1"/>
                        <a:t>sytems</a:t>
                      </a:r>
                      <a:r>
                        <a:rPr lang="en-US" dirty="0"/>
                        <a:t>, firewalls, antivirus, etc.</a:t>
                      </a:r>
                      <a:endParaRPr lang="en-IN" dirty="0"/>
                    </a:p>
                  </a:txBody>
                  <a:tcPr/>
                </a:tc>
                <a:tc>
                  <a:txBody>
                    <a:bodyPr/>
                    <a:lstStyle/>
                    <a:p>
                      <a:r>
                        <a:rPr lang="en-IN" dirty="0"/>
                        <a:t>Insure against cyber attacks.</a:t>
                      </a:r>
                    </a:p>
                    <a:p>
                      <a:endParaRPr lang="en-IN" dirty="0"/>
                    </a:p>
                    <a:p>
                      <a:r>
                        <a:rPr lang="en-IN" dirty="0"/>
                        <a:t>Conduct a thorough cyber security audit.</a:t>
                      </a:r>
                    </a:p>
                  </a:txBody>
                  <a:tcPr/>
                </a:tc>
                <a:tc>
                  <a:txBody>
                    <a:bodyPr/>
                    <a:lstStyle/>
                    <a:p>
                      <a:r>
                        <a:rPr lang="en-IN" dirty="0"/>
                        <a:t>High</a:t>
                      </a:r>
                    </a:p>
                  </a:txBody>
                  <a:tcPr/>
                </a:tc>
                <a:tc>
                  <a:txBody>
                    <a:bodyPr/>
                    <a:lstStyle/>
                    <a:p>
                      <a:endParaRPr lang="en-IN" dirty="0"/>
                    </a:p>
                  </a:txBody>
                  <a:tcPr/>
                </a:tc>
                <a:extLst>
                  <a:ext uri="{0D108BD9-81ED-4DB2-BD59-A6C34878D82A}">
                    <a16:rowId xmlns:a16="http://schemas.microsoft.com/office/drawing/2014/main" val="2466175059"/>
                  </a:ext>
                </a:extLst>
              </a:tr>
              <a:tr h="3125471">
                <a:tc>
                  <a:txBody>
                    <a:bodyPr/>
                    <a:lstStyle/>
                    <a:p>
                      <a:endParaRPr lang="en-IN" b="1" dirty="0"/>
                    </a:p>
                  </a:txBody>
                  <a:tcPr/>
                </a:tc>
                <a:tc>
                  <a:txBody>
                    <a:bodyPr/>
                    <a:lstStyle/>
                    <a:p>
                      <a:r>
                        <a:rPr lang="en-US" dirty="0"/>
                        <a:t>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2726480301"/>
                  </a:ext>
                </a:extLst>
              </a:tr>
              <a:tr h="1348242">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66158166"/>
                  </a:ext>
                </a:extLst>
              </a:tr>
            </a:tbl>
          </a:graphicData>
        </a:graphic>
      </p:graphicFrame>
    </p:spTree>
    <p:extLst>
      <p:ext uri="{BB962C8B-B14F-4D97-AF65-F5344CB8AC3E}">
        <p14:creationId xmlns:p14="http://schemas.microsoft.com/office/powerpoint/2010/main" val="2206452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2445-4F1F-438A-B007-27EF6D81E11F}"/>
              </a:ext>
            </a:extLst>
          </p:cNvPr>
          <p:cNvSpPr>
            <a:spLocks noGrp="1"/>
          </p:cNvSpPr>
          <p:nvPr>
            <p:ph type="ctrTitle"/>
          </p:nvPr>
        </p:nvSpPr>
        <p:spPr>
          <a:xfrm>
            <a:off x="603504" y="770467"/>
            <a:ext cx="5100610" cy="649030"/>
          </a:xfrm>
        </p:spPr>
        <p:txBody>
          <a:bodyPr/>
          <a:lstStyle/>
          <a:p>
            <a:endParaRPr lang="en-IN" sz="1600" dirty="0"/>
          </a:p>
        </p:txBody>
      </p:sp>
      <p:sp>
        <p:nvSpPr>
          <p:cNvPr id="3" name="Subtitle 2">
            <a:extLst>
              <a:ext uri="{FF2B5EF4-FFF2-40B4-BE49-F238E27FC236}">
                <a16:creationId xmlns:a16="http://schemas.microsoft.com/office/drawing/2014/main" id="{DF56DA3E-2468-49BB-8EA7-FCB0B4EA2C02}"/>
              </a:ext>
            </a:extLst>
          </p:cNvPr>
          <p:cNvSpPr>
            <a:spLocks noGrp="1"/>
          </p:cNvSpPr>
          <p:nvPr>
            <p:ph type="subTitle" idx="1"/>
          </p:nvPr>
        </p:nvSpPr>
        <p:spPr>
          <a:xfrm>
            <a:off x="931818" y="596537"/>
            <a:ext cx="9538662" cy="5612674"/>
          </a:xfrm>
        </p:spPr>
        <p:txBody>
          <a:bodyPr>
            <a:normAutofit/>
          </a:bodyPr>
          <a:lstStyle/>
          <a:p>
            <a:pPr algn="ctr"/>
            <a:endParaRPr lang="en-US" sz="3600" b="1" dirty="0">
              <a:solidFill>
                <a:srgbClr val="7030A0"/>
              </a:solidFill>
            </a:endParaRPr>
          </a:p>
          <a:p>
            <a:pPr algn="ctr"/>
            <a:endParaRPr lang="en-US" sz="3600" b="1" dirty="0">
              <a:solidFill>
                <a:srgbClr val="7030A0"/>
              </a:solidFill>
            </a:endParaRPr>
          </a:p>
          <a:p>
            <a:pPr algn="ctr"/>
            <a:endParaRPr lang="en-US" sz="3600" b="1" dirty="0">
              <a:solidFill>
                <a:srgbClr val="7030A0"/>
              </a:solidFill>
            </a:endParaRPr>
          </a:p>
          <a:p>
            <a:pPr algn="ctr"/>
            <a:endParaRPr lang="en-US" sz="3600" b="1" dirty="0">
              <a:solidFill>
                <a:srgbClr val="7030A0"/>
              </a:solidFill>
            </a:endParaRPr>
          </a:p>
          <a:p>
            <a:pPr algn="ctr"/>
            <a:r>
              <a:rPr lang="en-US" sz="6600" b="1" dirty="0">
                <a:solidFill>
                  <a:srgbClr val="7030A0"/>
                </a:solidFill>
              </a:rPr>
              <a:t>RISK MATRIX</a:t>
            </a:r>
            <a:endParaRPr lang="en-US" sz="6600" dirty="0">
              <a:solidFill>
                <a:srgbClr val="7030A0"/>
              </a:solidFill>
            </a:endParaRPr>
          </a:p>
          <a:p>
            <a:endParaRPr lang="en-IN" dirty="0"/>
          </a:p>
        </p:txBody>
      </p:sp>
    </p:spTree>
    <p:extLst>
      <p:ext uri="{BB962C8B-B14F-4D97-AF65-F5344CB8AC3E}">
        <p14:creationId xmlns:p14="http://schemas.microsoft.com/office/powerpoint/2010/main" val="23221435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2445-4F1F-438A-B007-27EF6D81E11F}"/>
              </a:ext>
            </a:extLst>
          </p:cNvPr>
          <p:cNvSpPr>
            <a:spLocks noGrp="1"/>
          </p:cNvSpPr>
          <p:nvPr>
            <p:ph type="ctrTitle"/>
          </p:nvPr>
        </p:nvSpPr>
        <p:spPr>
          <a:xfrm>
            <a:off x="603504" y="770467"/>
            <a:ext cx="5100610" cy="649030"/>
          </a:xfrm>
        </p:spPr>
        <p:txBody>
          <a:bodyPr/>
          <a:lstStyle/>
          <a:p>
            <a:endParaRPr lang="en-IN" sz="1600" dirty="0"/>
          </a:p>
        </p:txBody>
      </p:sp>
      <p:sp>
        <p:nvSpPr>
          <p:cNvPr id="3" name="Subtitle 2">
            <a:extLst>
              <a:ext uri="{FF2B5EF4-FFF2-40B4-BE49-F238E27FC236}">
                <a16:creationId xmlns:a16="http://schemas.microsoft.com/office/drawing/2014/main" id="{DF56DA3E-2468-49BB-8EA7-FCB0B4EA2C02}"/>
              </a:ext>
            </a:extLst>
          </p:cNvPr>
          <p:cNvSpPr>
            <a:spLocks noGrp="1"/>
          </p:cNvSpPr>
          <p:nvPr>
            <p:ph type="subTitle" idx="1"/>
          </p:nvPr>
        </p:nvSpPr>
        <p:spPr>
          <a:xfrm>
            <a:off x="1061161" y="757646"/>
            <a:ext cx="9538662" cy="5612674"/>
          </a:xfrm>
        </p:spPr>
        <p:txBody>
          <a:bodyPr>
            <a:normAutofit/>
          </a:bodyPr>
          <a:lstStyle/>
          <a:p>
            <a:pPr algn="ctr"/>
            <a:endParaRPr lang="en-US" sz="3600" b="1" dirty="0">
              <a:solidFill>
                <a:srgbClr val="7030A0"/>
              </a:solidFill>
            </a:endParaRPr>
          </a:p>
          <a:p>
            <a:pPr algn="ctr"/>
            <a:endParaRPr lang="en-US" sz="3600" b="1" dirty="0">
              <a:solidFill>
                <a:srgbClr val="7030A0"/>
              </a:solidFill>
            </a:endParaRPr>
          </a:p>
          <a:p>
            <a:pPr algn="ctr"/>
            <a:endParaRPr lang="en-US" sz="3600" b="1" dirty="0">
              <a:solidFill>
                <a:srgbClr val="7030A0"/>
              </a:solidFill>
            </a:endParaRPr>
          </a:p>
          <a:p>
            <a:pPr algn="ctr"/>
            <a:endParaRPr lang="en-US" sz="3600" b="1" dirty="0">
              <a:solidFill>
                <a:srgbClr val="7030A0"/>
              </a:solidFill>
            </a:endParaRPr>
          </a:p>
          <a:p>
            <a:pPr algn="ctr"/>
            <a:r>
              <a:rPr lang="en-US" sz="6600" b="1" dirty="0">
                <a:solidFill>
                  <a:srgbClr val="7030A0"/>
                </a:solidFill>
              </a:rPr>
              <a:t>RISK MATRIX</a:t>
            </a:r>
            <a:endParaRPr lang="en-US" sz="6600" dirty="0">
              <a:solidFill>
                <a:srgbClr val="7030A0"/>
              </a:solidFill>
            </a:endParaRPr>
          </a:p>
          <a:p>
            <a:endParaRPr lang="en-IN" dirty="0"/>
          </a:p>
        </p:txBody>
      </p:sp>
      <p:graphicFrame>
        <p:nvGraphicFramePr>
          <p:cNvPr id="4" name="Table 3">
            <a:extLst>
              <a:ext uri="{FF2B5EF4-FFF2-40B4-BE49-F238E27FC236}">
                <a16:creationId xmlns:a16="http://schemas.microsoft.com/office/drawing/2014/main" id="{3B80E6A6-67FF-4E08-8162-84BA67AB9CB7}"/>
              </a:ext>
            </a:extLst>
          </p:cNvPr>
          <p:cNvGraphicFramePr>
            <a:graphicFrameLocks noGrp="1"/>
          </p:cNvGraphicFramePr>
          <p:nvPr>
            <p:extLst>
              <p:ext uri="{D42A27DB-BD31-4B8C-83A1-F6EECF244321}">
                <p14:modId xmlns:p14="http://schemas.microsoft.com/office/powerpoint/2010/main" val="2080398331"/>
              </p:ext>
            </p:extLst>
          </p:nvPr>
        </p:nvGraphicFramePr>
        <p:xfrm>
          <a:off x="2882742" y="1306286"/>
          <a:ext cx="5895500" cy="4493622"/>
        </p:xfrm>
        <a:graphic>
          <a:graphicData uri="http://schemas.openxmlformats.org/drawingml/2006/table">
            <a:tbl>
              <a:tblPr firstRow="1" firstCol="1" bandRow="1">
                <a:tableStyleId>{5C22544A-7EE6-4342-B048-85BDC9FD1C3A}</a:tableStyleId>
              </a:tblPr>
              <a:tblGrid>
                <a:gridCol w="1179100">
                  <a:extLst>
                    <a:ext uri="{9D8B030D-6E8A-4147-A177-3AD203B41FA5}">
                      <a16:colId xmlns:a16="http://schemas.microsoft.com/office/drawing/2014/main" val="731271066"/>
                    </a:ext>
                  </a:extLst>
                </a:gridCol>
                <a:gridCol w="1179100">
                  <a:extLst>
                    <a:ext uri="{9D8B030D-6E8A-4147-A177-3AD203B41FA5}">
                      <a16:colId xmlns:a16="http://schemas.microsoft.com/office/drawing/2014/main" val="4101015365"/>
                    </a:ext>
                  </a:extLst>
                </a:gridCol>
                <a:gridCol w="1179100">
                  <a:extLst>
                    <a:ext uri="{9D8B030D-6E8A-4147-A177-3AD203B41FA5}">
                      <a16:colId xmlns:a16="http://schemas.microsoft.com/office/drawing/2014/main" val="1066972768"/>
                    </a:ext>
                  </a:extLst>
                </a:gridCol>
                <a:gridCol w="1179100">
                  <a:extLst>
                    <a:ext uri="{9D8B030D-6E8A-4147-A177-3AD203B41FA5}">
                      <a16:colId xmlns:a16="http://schemas.microsoft.com/office/drawing/2014/main" val="2671424925"/>
                    </a:ext>
                  </a:extLst>
                </a:gridCol>
                <a:gridCol w="1179100">
                  <a:extLst>
                    <a:ext uri="{9D8B030D-6E8A-4147-A177-3AD203B41FA5}">
                      <a16:colId xmlns:a16="http://schemas.microsoft.com/office/drawing/2014/main" val="727570951"/>
                    </a:ext>
                  </a:extLst>
                </a:gridCol>
              </a:tblGrid>
              <a:tr h="502702">
                <a:tc>
                  <a:txBody>
                    <a:bodyPr/>
                    <a:lstStyle/>
                    <a:p>
                      <a:pPr algn="ctr"/>
                      <a:r>
                        <a:rPr lang="en-US" sz="800">
                          <a:effectLst/>
                        </a:rPr>
                        <a:t>1</a:t>
                      </a:r>
                      <a:endParaRPr lang="en-IN" sz="60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38604" marR="38604" marT="0" marB="0" anchor="ctr"/>
                </a:tc>
                <a:tc>
                  <a:txBody>
                    <a:bodyPr/>
                    <a:lstStyle/>
                    <a:p>
                      <a:pPr algn="ctr"/>
                      <a:r>
                        <a:rPr lang="en-US" sz="800">
                          <a:effectLst/>
                        </a:rPr>
                        <a:t>2</a:t>
                      </a:r>
                      <a:endParaRPr lang="en-IN" sz="60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38604" marR="38604" marT="0" marB="0" anchor="ctr"/>
                </a:tc>
                <a:tc>
                  <a:txBody>
                    <a:bodyPr/>
                    <a:lstStyle/>
                    <a:p>
                      <a:pPr algn="ctr"/>
                      <a:r>
                        <a:rPr lang="en-US" sz="800">
                          <a:effectLst/>
                        </a:rPr>
                        <a:t>3</a:t>
                      </a:r>
                      <a:endParaRPr lang="en-IN" sz="60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38604" marR="38604" marT="0" marB="0" anchor="ctr"/>
                </a:tc>
                <a:tc>
                  <a:txBody>
                    <a:bodyPr/>
                    <a:lstStyle/>
                    <a:p>
                      <a:pPr algn="ctr"/>
                      <a:r>
                        <a:rPr lang="en-US" sz="800">
                          <a:effectLst/>
                        </a:rPr>
                        <a:t>4</a:t>
                      </a:r>
                      <a:endParaRPr lang="en-IN" sz="60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38604" marR="38604" marT="0" marB="0" anchor="ctr"/>
                </a:tc>
                <a:tc>
                  <a:txBody>
                    <a:bodyPr/>
                    <a:lstStyle/>
                    <a:p>
                      <a:pPr algn="ctr"/>
                      <a:r>
                        <a:rPr lang="en-US" sz="800">
                          <a:effectLst/>
                        </a:rPr>
                        <a:t>5</a:t>
                      </a:r>
                      <a:endParaRPr lang="en-IN" sz="60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38604" marR="38604" marT="0" marB="0" anchor="ctr"/>
                </a:tc>
                <a:extLst>
                  <a:ext uri="{0D108BD9-81ED-4DB2-BD59-A6C34878D82A}">
                    <a16:rowId xmlns:a16="http://schemas.microsoft.com/office/drawing/2014/main" val="3413407518"/>
                  </a:ext>
                </a:extLst>
              </a:tr>
              <a:tr h="399092">
                <a:tc>
                  <a:txBody>
                    <a:bodyPr/>
                    <a:lstStyle/>
                    <a:p>
                      <a:pPr algn="ctr"/>
                      <a:r>
                        <a:rPr lang="en-US" sz="800">
                          <a:effectLst/>
                        </a:rPr>
                        <a:t>LOW</a:t>
                      </a:r>
                      <a:endParaRPr lang="en-IN" sz="60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38604" marR="38604" marT="0" marB="0" anchor="ctr"/>
                </a:tc>
                <a:tc>
                  <a:txBody>
                    <a:bodyPr/>
                    <a:lstStyle/>
                    <a:p>
                      <a:pPr algn="ctr"/>
                      <a:r>
                        <a:rPr lang="en-US" sz="800">
                          <a:effectLst/>
                        </a:rPr>
                        <a:t>LOW</a:t>
                      </a:r>
                      <a:endParaRPr lang="en-IN" sz="60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38604" marR="38604" marT="0" marB="0" anchor="ctr"/>
                </a:tc>
                <a:tc>
                  <a:txBody>
                    <a:bodyPr/>
                    <a:lstStyle/>
                    <a:p>
                      <a:pPr algn="ctr"/>
                      <a:r>
                        <a:rPr lang="en-US" sz="800">
                          <a:effectLst/>
                        </a:rPr>
                        <a:t>LOW</a:t>
                      </a:r>
                      <a:endParaRPr lang="en-IN" sz="60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38604" marR="38604" marT="0" marB="0" anchor="ctr"/>
                </a:tc>
                <a:tc>
                  <a:txBody>
                    <a:bodyPr/>
                    <a:lstStyle/>
                    <a:p>
                      <a:pPr algn="ctr"/>
                      <a:r>
                        <a:rPr lang="en-US" sz="800">
                          <a:effectLst/>
                        </a:rPr>
                        <a:t>MEDIUM</a:t>
                      </a:r>
                      <a:endParaRPr lang="en-IN" sz="60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38604" marR="38604" marT="0" marB="0" anchor="ctr"/>
                </a:tc>
                <a:tc>
                  <a:txBody>
                    <a:bodyPr/>
                    <a:lstStyle/>
                    <a:p>
                      <a:pPr algn="ctr"/>
                      <a:r>
                        <a:rPr lang="en-US" sz="800">
                          <a:effectLst/>
                        </a:rPr>
                        <a:t>MEDIUM</a:t>
                      </a:r>
                      <a:endParaRPr lang="en-IN" sz="60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38604" marR="38604" marT="0" marB="0" anchor="ctr"/>
                </a:tc>
                <a:extLst>
                  <a:ext uri="{0D108BD9-81ED-4DB2-BD59-A6C34878D82A}">
                    <a16:rowId xmlns:a16="http://schemas.microsoft.com/office/drawing/2014/main" val="3270074614"/>
                  </a:ext>
                </a:extLst>
              </a:tr>
              <a:tr h="399092">
                <a:tc>
                  <a:txBody>
                    <a:bodyPr/>
                    <a:lstStyle/>
                    <a:p>
                      <a:pPr algn="ctr"/>
                      <a:r>
                        <a:rPr lang="en-US" sz="1000">
                          <a:effectLst/>
                        </a:rPr>
                        <a:t>1</a:t>
                      </a:r>
                      <a:endParaRPr lang="en-IN" sz="60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38604" marR="38604" marT="0" marB="0"/>
                </a:tc>
                <a:tc>
                  <a:txBody>
                    <a:bodyPr/>
                    <a:lstStyle/>
                    <a:p>
                      <a:pPr algn="ctr"/>
                      <a:r>
                        <a:rPr lang="en-US" sz="1000">
                          <a:effectLst/>
                        </a:rPr>
                        <a:t>2</a:t>
                      </a:r>
                      <a:endParaRPr lang="en-IN" sz="60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38604" marR="38604" marT="0" marB="0"/>
                </a:tc>
                <a:tc>
                  <a:txBody>
                    <a:bodyPr/>
                    <a:lstStyle/>
                    <a:p>
                      <a:pPr algn="ctr"/>
                      <a:r>
                        <a:rPr lang="en-US" sz="1000">
                          <a:effectLst/>
                        </a:rPr>
                        <a:t>3</a:t>
                      </a:r>
                      <a:endParaRPr lang="en-IN" sz="60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38604" marR="38604" marT="0" marB="0"/>
                </a:tc>
                <a:tc>
                  <a:txBody>
                    <a:bodyPr/>
                    <a:lstStyle/>
                    <a:p>
                      <a:pPr algn="ctr"/>
                      <a:r>
                        <a:rPr lang="en-US" sz="1000">
                          <a:effectLst/>
                        </a:rPr>
                        <a:t>4</a:t>
                      </a:r>
                      <a:endParaRPr lang="en-IN" sz="60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38604" marR="38604" marT="0" marB="0"/>
                </a:tc>
                <a:tc>
                  <a:txBody>
                    <a:bodyPr/>
                    <a:lstStyle/>
                    <a:p>
                      <a:pPr algn="ctr"/>
                      <a:r>
                        <a:rPr lang="en-US" sz="1000">
                          <a:effectLst/>
                        </a:rPr>
                        <a:t>5</a:t>
                      </a:r>
                      <a:endParaRPr lang="en-IN" sz="60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38604" marR="38604" marT="0" marB="0"/>
                </a:tc>
                <a:extLst>
                  <a:ext uri="{0D108BD9-81ED-4DB2-BD59-A6C34878D82A}">
                    <a16:rowId xmlns:a16="http://schemas.microsoft.com/office/drawing/2014/main" val="3366145900"/>
                  </a:ext>
                </a:extLst>
              </a:tr>
              <a:tr h="399092">
                <a:tc>
                  <a:txBody>
                    <a:bodyPr/>
                    <a:lstStyle/>
                    <a:p>
                      <a:pPr algn="ctr"/>
                      <a:r>
                        <a:rPr lang="en-US" sz="800">
                          <a:effectLst/>
                        </a:rPr>
                        <a:t>LOW</a:t>
                      </a:r>
                      <a:endParaRPr lang="en-IN" sz="60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38604" marR="38604" marT="0" marB="0" anchor="ctr"/>
                </a:tc>
                <a:tc>
                  <a:txBody>
                    <a:bodyPr/>
                    <a:lstStyle/>
                    <a:p>
                      <a:pPr algn="ctr"/>
                      <a:r>
                        <a:rPr lang="en-US" sz="800">
                          <a:effectLst/>
                        </a:rPr>
                        <a:t>MEDIUM</a:t>
                      </a:r>
                      <a:endParaRPr lang="en-IN" sz="60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38604" marR="38604" marT="0" marB="0" anchor="ctr"/>
                </a:tc>
                <a:tc>
                  <a:txBody>
                    <a:bodyPr/>
                    <a:lstStyle/>
                    <a:p>
                      <a:pPr algn="ctr"/>
                      <a:r>
                        <a:rPr lang="en-US" sz="800">
                          <a:effectLst/>
                        </a:rPr>
                        <a:t>MEDIUM</a:t>
                      </a:r>
                      <a:endParaRPr lang="en-IN" sz="60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38604" marR="38604" marT="0" marB="0" anchor="ctr"/>
                </a:tc>
                <a:tc>
                  <a:txBody>
                    <a:bodyPr/>
                    <a:lstStyle/>
                    <a:p>
                      <a:pPr algn="ctr"/>
                      <a:r>
                        <a:rPr lang="en-US" sz="800">
                          <a:effectLst/>
                        </a:rPr>
                        <a:t>HIGH</a:t>
                      </a:r>
                      <a:endParaRPr lang="en-IN" sz="60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38604" marR="38604" marT="0" marB="0" anchor="ctr"/>
                </a:tc>
                <a:tc>
                  <a:txBody>
                    <a:bodyPr/>
                    <a:lstStyle/>
                    <a:p>
                      <a:pPr algn="ctr"/>
                      <a:r>
                        <a:rPr lang="en-US" sz="800">
                          <a:effectLst/>
                        </a:rPr>
                        <a:t>HIGH</a:t>
                      </a:r>
                      <a:endParaRPr lang="en-IN" sz="60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38604" marR="38604" marT="0" marB="0" anchor="ctr"/>
                </a:tc>
                <a:extLst>
                  <a:ext uri="{0D108BD9-81ED-4DB2-BD59-A6C34878D82A}">
                    <a16:rowId xmlns:a16="http://schemas.microsoft.com/office/drawing/2014/main" val="1281201810"/>
                  </a:ext>
                </a:extLst>
              </a:tr>
              <a:tr h="399092">
                <a:tc>
                  <a:txBody>
                    <a:bodyPr/>
                    <a:lstStyle/>
                    <a:p>
                      <a:pPr algn="ctr"/>
                      <a:r>
                        <a:rPr lang="en-US" sz="1000">
                          <a:effectLst/>
                        </a:rPr>
                        <a:t>2</a:t>
                      </a:r>
                      <a:endParaRPr lang="en-IN" sz="60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38604" marR="38604" marT="0" marB="0"/>
                </a:tc>
                <a:tc>
                  <a:txBody>
                    <a:bodyPr/>
                    <a:lstStyle/>
                    <a:p>
                      <a:pPr algn="ctr"/>
                      <a:r>
                        <a:rPr lang="en-US" sz="1000">
                          <a:effectLst/>
                        </a:rPr>
                        <a:t>4</a:t>
                      </a:r>
                      <a:endParaRPr lang="en-IN" sz="60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38604" marR="38604" marT="0" marB="0"/>
                </a:tc>
                <a:tc>
                  <a:txBody>
                    <a:bodyPr/>
                    <a:lstStyle/>
                    <a:p>
                      <a:pPr algn="ctr"/>
                      <a:r>
                        <a:rPr lang="en-US" sz="1000">
                          <a:effectLst/>
                        </a:rPr>
                        <a:t>6</a:t>
                      </a:r>
                      <a:endParaRPr lang="en-IN" sz="60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38604" marR="38604" marT="0" marB="0"/>
                </a:tc>
                <a:tc>
                  <a:txBody>
                    <a:bodyPr/>
                    <a:lstStyle/>
                    <a:p>
                      <a:pPr algn="ctr"/>
                      <a:r>
                        <a:rPr lang="en-US" sz="1000">
                          <a:effectLst/>
                        </a:rPr>
                        <a:t>8</a:t>
                      </a:r>
                      <a:endParaRPr lang="en-IN" sz="60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38604" marR="38604" marT="0" marB="0"/>
                </a:tc>
                <a:tc>
                  <a:txBody>
                    <a:bodyPr/>
                    <a:lstStyle/>
                    <a:p>
                      <a:pPr algn="ctr"/>
                      <a:r>
                        <a:rPr lang="en-US" sz="1000">
                          <a:effectLst/>
                        </a:rPr>
                        <a:t>10</a:t>
                      </a:r>
                      <a:endParaRPr lang="en-IN" sz="60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38604" marR="38604" marT="0" marB="0"/>
                </a:tc>
                <a:extLst>
                  <a:ext uri="{0D108BD9-81ED-4DB2-BD59-A6C34878D82A}">
                    <a16:rowId xmlns:a16="http://schemas.microsoft.com/office/drawing/2014/main" val="715776538"/>
                  </a:ext>
                </a:extLst>
              </a:tr>
              <a:tr h="399092">
                <a:tc>
                  <a:txBody>
                    <a:bodyPr/>
                    <a:lstStyle/>
                    <a:p>
                      <a:pPr algn="ctr"/>
                      <a:r>
                        <a:rPr lang="en-US" sz="800">
                          <a:effectLst/>
                        </a:rPr>
                        <a:t>LOW</a:t>
                      </a:r>
                      <a:endParaRPr lang="en-IN" sz="60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38604" marR="38604" marT="0" marB="0" anchor="ctr"/>
                </a:tc>
                <a:tc>
                  <a:txBody>
                    <a:bodyPr/>
                    <a:lstStyle/>
                    <a:p>
                      <a:pPr algn="ctr"/>
                      <a:r>
                        <a:rPr lang="en-US" sz="800">
                          <a:effectLst/>
                        </a:rPr>
                        <a:t>MEDIUM</a:t>
                      </a:r>
                      <a:endParaRPr lang="en-IN" sz="60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38604" marR="38604" marT="0" marB="0" anchor="ctr"/>
                </a:tc>
                <a:tc>
                  <a:txBody>
                    <a:bodyPr/>
                    <a:lstStyle/>
                    <a:p>
                      <a:pPr algn="ctr"/>
                      <a:r>
                        <a:rPr lang="en-US" sz="800">
                          <a:effectLst/>
                        </a:rPr>
                        <a:t>HIGH</a:t>
                      </a:r>
                      <a:endParaRPr lang="en-IN" sz="60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38604" marR="38604" marT="0" marB="0" anchor="ctr"/>
                </a:tc>
                <a:tc>
                  <a:txBody>
                    <a:bodyPr/>
                    <a:lstStyle/>
                    <a:p>
                      <a:pPr algn="ctr"/>
                      <a:r>
                        <a:rPr lang="en-US" sz="800">
                          <a:effectLst/>
                        </a:rPr>
                        <a:t>HIGH</a:t>
                      </a:r>
                      <a:endParaRPr lang="en-IN" sz="60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38604" marR="38604" marT="0" marB="0" anchor="ctr"/>
                </a:tc>
                <a:tc>
                  <a:txBody>
                    <a:bodyPr/>
                    <a:lstStyle/>
                    <a:p>
                      <a:pPr algn="ctr"/>
                      <a:r>
                        <a:rPr lang="en-US" sz="800">
                          <a:effectLst/>
                        </a:rPr>
                        <a:t>EXTREME</a:t>
                      </a:r>
                      <a:endParaRPr lang="en-IN" sz="60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38604" marR="38604" marT="0" marB="0" anchor="ctr"/>
                </a:tc>
                <a:extLst>
                  <a:ext uri="{0D108BD9-81ED-4DB2-BD59-A6C34878D82A}">
                    <a16:rowId xmlns:a16="http://schemas.microsoft.com/office/drawing/2014/main" val="821532906"/>
                  </a:ext>
                </a:extLst>
              </a:tr>
              <a:tr h="399092">
                <a:tc>
                  <a:txBody>
                    <a:bodyPr/>
                    <a:lstStyle/>
                    <a:p>
                      <a:pPr algn="ctr"/>
                      <a:r>
                        <a:rPr lang="en-US" sz="1000">
                          <a:effectLst/>
                        </a:rPr>
                        <a:t>3</a:t>
                      </a:r>
                      <a:endParaRPr lang="en-IN" sz="60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38604" marR="38604" marT="0" marB="0"/>
                </a:tc>
                <a:tc>
                  <a:txBody>
                    <a:bodyPr/>
                    <a:lstStyle/>
                    <a:p>
                      <a:pPr algn="ctr"/>
                      <a:r>
                        <a:rPr lang="en-US" sz="1000">
                          <a:effectLst/>
                        </a:rPr>
                        <a:t>6</a:t>
                      </a:r>
                      <a:endParaRPr lang="en-IN" sz="60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38604" marR="38604" marT="0" marB="0"/>
                </a:tc>
                <a:tc>
                  <a:txBody>
                    <a:bodyPr/>
                    <a:lstStyle/>
                    <a:p>
                      <a:pPr algn="ctr"/>
                      <a:r>
                        <a:rPr lang="en-US" sz="1000">
                          <a:effectLst/>
                        </a:rPr>
                        <a:t>9</a:t>
                      </a:r>
                      <a:endParaRPr lang="en-IN" sz="60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38604" marR="38604" marT="0" marB="0"/>
                </a:tc>
                <a:tc>
                  <a:txBody>
                    <a:bodyPr/>
                    <a:lstStyle/>
                    <a:p>
                      <a:pPr algn="ctr"/>
                      <a:r>
                        <a:rPr lang="en-US" sz="1000" dirty="0">
                          <a:effectLst/>
                        </a:rPr>
                        <a:t>12</a:t>
                      </a:r>
                      <a:endParaRPr lang="en-IN" sz="6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38604" marR="38604" marT="0" marB="0"/>
                </a:tc>
                <a:tc>
                  <a:txBody>
                    <a:bodyPr/>
                    <a:lstStyle/>
                    <a:p>
                      <a:pPr algn="ctr"/>
                      <a:r>
                        <a:rPr lang="en-US" sz="1000">
                          <a:effectLst/>
                        </a:rPr>
                        <a:t>15</a:t>
                      </a:r>
                      <a:endParaRPr lang="en-IN" sz="60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38604" marR="38604" marT="0" marB="0"/>
                </a:tc>
                <a:extLst>
                  <a:ext uri="{0D108BD9-81ED-4DB2-BD59-A6C34878D82A}">
                    <a16:rowId xmlns:a16="http://schemas.microsoft.com/office/drawing/2014/main" val="4132197146"/>
                  </a:ext>
                </a:extLst>
              </a:tr>
              <a:tr h="399092">
                <a:tc>
                  <a:txBody>
                    <a:bodyPr/>
                    <a:lstStyle/>
                    <a:p>
                      <a:pPr algn="ctr"/>
                      <a:r>
                        <a:rPr lang="en-US" sz="800">
                          <a:effectLst/>
                        </a:rPr>
                        <a:t>MEDIUM</a:t>
                      </a:r>
                      <a:endParaRPr lang="en-IN" sz="60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38604" marR="38604" marT="0" marB="0" anchor="ctr"/>
                </a:tc>
                <a:tc>
                  <a:txBody>
                    <a:bodyPr/>
                    <a:lstStyle/>
                    <a:p>
                      <a:pPr algn="ctr"/>
                      <a:r>
                        <a:rPr lang="en-US" sz="800">
                          <a:effectLst/>
                        </a:rPr>
                        <a:t>HIGH</a:t>
                      </a:r>
                      <a:endParaRPr lang="en-IN" sz="60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38604" marR="38604" marT="0" marB="0" anchor="ctr"/>
                </a:tc>
                <a:tc>
                  <a:txBody>
                    <a:bodyPr/>
                    <a:lstStyle/>
                    <a:p>
                      <a:pPr algn="ctr"/>
                      <a:r>
                        <a:rPr lang="en-US" sz="800">
                          <a:effectLst/>
                        </a:rPr>
                        <a:t>HIGH</a:t>
                      </a:r>
                      <a:endParaRPr lang="en-IN" sz="60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38604" marR="38604" marT="0" marB="0" anchor="ctr"/>
                </a:tc>
                <a:tc>
                  <a:txBody>
                    <a:bodyPr/>
                    <a:lstStyle/>
                    <a:p>
                      <a:pPr algn="ctr"/>
                      <a:r>
                        <a:rPr lang="en-US" sz="800">
                          <a:effectLst/>
                        </a:rPr>
                        <a:t>HIGH</a:t>
                      </a:r>
                      <a:endParaRPr lang="en-IN" sz="60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38604" marR="38604" marT="0" marB="0" anchor="ctr"/>
                </a:tc>
                <a:tc>
                  <a:txBody>
                    <a:bodyPr/>
                    <a:lstStyle/>
                    <a:p>
                      <a:pPr algn="ctr"/>
                      <a:r>
                        <a:rPr lang="en-US" sz="800">
                          <a:effectLst/>
                        </a:rPr>
                        <a:t>EXTREME</a:t>
                      </a:r>
                      <a:endParaRPr lang="en-IN" sz="60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38604" marR="38604" marT="0" marB="0" anchor="ctr"/>
                </a:tc>
                <a:extLst>
                  <a:ext uri="{0D108BD9-81ED-4DB2-BD59-A6C34878D82A}">
                    <a16:rowId xmlns:a16="http://schemas.microsoft.com/office/drawing/2014/main" val="4116405798"/>
                  </a:ext>
                </a:extLst>
              </a:tr>
              <a:tr h="399092">
                <a:tc>
                  <a:txBody>
                    <a:bodyPr/>
                    <a:lstStyle/>
                    <a:p>
                      <a:pPr algn="ctr"/>
                      <a:r>
                        <a:rPr lang="en-US" sz="1000">
                          <a:effectLst/>
                        </a:rPr>
                        <a:t>4</a:t>
                      </a:r>
                      <a:endParaRPr lang="en-IN" sz="60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38604" marR="38604" marT="0" marB="0"/>
                </a:tc>
                <a:tc>
                  <a:txBody>
                    <a:bodyPr/>
                    <a:lstStyle/>
                    <a:p>
                      <a:pPr algn="ctr"/>
                      <a:r>
                        <a:rPr lang="en-US" sz="1000">
                          <a:effectLst/>
                        </a:rPr>
                        <a:t>8</a:t>
                      </a:r>
                      <a:endParaRPr lang="en-IN" sz="60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38604" marR="38604" marT="0" marB="0"/>
                </a:tc>
                <a:tc>
                  <a:txBody>
                    <a:bodyPr/>
                    <a:lstStyle/>
                    <a:p>
                      <a:pPr algn="ctr"/>
                      <a:r>
                        <a:rPr lang="en-US" sz="1000">
                          <a:effectLst/>
                        </a:rPr>
                        <a:t>12</a:t>
                      </a:r>
                      <a:endParaRPr lang="en-IN" sz="60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38604" marR="38604" marT="0" marB="0"/>
                </a:tc>
                <a:tc>
                  <a:txBody>
                    <a:bodyPr/>
                    <a:lstStyle/>
                    <a:p>
                      <a:pPr algn="ctr"/>
                      <a:r>
                        <a:rPr lang="en-US" sz="1000">
                          <a:effectLst/>
                        </a:rPr>
                        <a:t>16</a:t>
                      </a:r>
                      <a:endParaRPr lang="en-IN" sz="60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38604" marR="38604" marT="0" marB="0"/>
                </a:tc>
                <a:tc>
                  <a:txBody>
                    <a:bodyPr/>
                    <a:lstStyle/>
                    <a:p>
                      <a:pPr algn="ctr"/>
                      <a:r>
                        <a:rPr lang="en-US" sz="1000">
                          <a:effectLst/>
                        </a:rPr>
                        <a:t>20</a:t>
                      </a:r>
                      <a:endParaRPr lang="en-IN" sz="60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38604" marR="38604" marT="0" marB="0"/>
                </a:tc>
                <a:extLst>
                  <a:ext uri="{0D108BD9-81ED-4DB2-BD59-A6C34878D82A}">
                    <a16:rowId xmlns:a16="http://schemas.microsoft.com/office/drawing/2014/main" val="2443741482"/>
                  </a:ext>
                </a:extLst>
              </a:tr>
              <a:tr h="399092">
                <a:tc>
                  <a:txBody>
                    <a:bodyPr/>
                    <a:lstStyle/>
                    <a:p>
                      <a:pPr algn="ctr"/>
                      <a:r>
                        <a:rPr lang="en-US" sz="800">
                          <a:effectLst/>
                        </a:rPr>
                        <a:t>MEDIUM</a:t>
                      </a:r>
                      <a:endParaRPr lang="en-IN" sz="60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38604" marR="38604" marT="0" marB="0" anchor="ctr"/>
                </a:tc>
                <a:tc>
                  <a:txBody>
                    <a:bodyPr/>
                    <a:lstStyle/>
                    <a:p>
                      <a:pPr algn="ctr"/>
                      <a:r>
                        <a:rPr lang="en-US" sz="800">
                          <a:effectLst/>
                        </a:rPr>
                        <a:t>HIGH</a:t>
                      </a:r>
                      <a:endParaRPr lang="en-IN" sz="60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38604" marR="38604" marT="0" marB="0" anchor="ctr"/>
                </a:tc>
                <a:tc>
                  <a:txBody>
                    <a:bodyPr/>
                    <a:lstStyle/>
                    <a:p>
                      <a:pPr algn="ctr"/>
                      <a:r>
                        <a:rPr lang="en-US" sz="800">
                          <a:effectLst/>
                        </a:rPr>
                        <a:t>EXTREME</a:t>
                      </a:r>
                      <a:endParaRPr lang="en-IN" sz="60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38604" marR="38604" marT="0" marB="0" anchor="ctr"/>
                </a:tc>
                <a:tc>
                  <a:txBody>
                    <a:bodyPr/>
                    <a:lstStyle/>
                    <a:p>
                      <a:pPr algn="ctr"/>
                      <a:r>
                        <a:rPr lang="en-US" sz="800">
                          <a:effectLst/>
                        </a:rPr>
                        <a:t>EXTREME</a:t>
                      </a:r>
                      <a:endParaRPr lang="en-IN" sz="60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38604" marR="38604" marT="0" marB="0" anchor="ctr"/>
                </a:tc>
                <a:tc>
                  <a:txBody>
                    <a:bodyPr/>
                    <a:lstStyle/>
                    <a:p>
                      <a:pPr algn="ctr"/>
                      <a:r>
                        <a:rPr lang="en-US" sz="800">
                          <a:effectLst/>
                        </a:rPr>
                        <a:t>EXTREME</a:t>
                      </a:r>
                      <a:endParaRPr lang="en-IN" sz="60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38604" marR="38604" marT="0" marB="0" anchor="ctr"/>
                </a:tc>
                <a:extLst>
                  <a:ext uri="{0D108BD9-81ED-4DB2-BD59-A6C34878D82A}">
                    <a16:rowId xmlns:a16="http://schemas.microsoft.com/office/drawing/2014/main" val="2122427046"/>
                  </a:ext>
                </a:extLst>
              </a:tr>
              <a:tr h="399092">
                <a:tc>
                  <a:txBody>
                    <a:bodyPr/>
                    <a:lstStyle/>
                    <a:p>
                      <a:pPr algn="ctr"/>
                      <a:r>
                        <a:rPr lang="en-US" sz="1000">
                          <a:effectLst/>
                        </a:rPr>
                        <a:t>5</a:t>
                      </a:r>
                      <a:endParaRPr lang="en-IN" sz="60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38604" marR="38604" marT="0" marB="0"/>
                </a:tc>
                <a:tc>
                  <a:txBody>
                    <a:bodyPr/>
                    <a:lstStyle/>
                    <a:p>
                      <a:pPr algn="ctr"/>
                      <a:r>
                        <a:rPr lang="en-US" sz="1000">
                          <a:effectLst/>
                        </a:rPr>
                        <a:t>10</a:t>
                      </a:r>
                      <a:endParaRPr lang="en-IN" sz="60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38604" marR="38604" marT="0" marB="0"/>
                </a:tc>
                <a:tc>
                  <a:txBody>
                    <a:bodyPr/>
                    <a:lstStyle/>
                    <a:p>
                      <a:pPr algn="ctr"/>
                      <a:r>
                        <a:rPr lang="en-US" sz="1000">
                          <a:effectLst/>
                        </a:rPr>
                        <a:t>15</a:t>
                      </a:r>
                      <a:endParaRPr lang="en-IN" sz="60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38604" marR="38604" marT="0" marB="0"/>
                </a:tc>
                <a:tc>
                  <a:txBody>
                    <a:bodyPr/>
                    <a:lstStyle/>
                    <a:p>
                      <a:pPr algn="ctr"/>
                      <a:r>
                        <a:rPr lang="en-US" sz="1000">
                          <a:effectLst/>
                        </a:rPr>
                        <a:t>20</a:t>
                      </a:r>
                      <a:endParaRPr lang="en-IN" sz="60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38604" marR="38604" marT="0" marB="0"/>
                </a:tc>
                <a:tc>
                  <a:txBody>
                    <a:bodyPr/>
                    <a:lstStyle/>
                    <a:p>
                      <a:pPr algn="ctr"/>
                      <a:r>
                        <a:rPr lang="en-US" sz="1000" dirty="0">
                          <a:effectLst/>
                        </a:rPr>
                        <a:t>25</a:t>
                      </a:r>
                      <a:endParaRPr lang="en-IN" sz="6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38604" marR="38604" marT="0" marB="0"/>
                </a:tc>
                <a:extLst>
                  <a:ext uri="{0D108BD9-81ED-4DB2-BD59-A6C34878D82A}">
                    <a16:rowId xmlns:a16="http://schemas.microsoft.com/office/drawing/2014/main" val="3789091357"/>
                  </a:ext>
                </a:extLst>
              </a:tr>
            </a:tbl>
          </a:graphicData>
        </a:graphic>
      </p:graphicFrame>
      <p:pic>
        <p:nvPicPr>
          <p:cNvPr id="6" name="Picture 5">
            <a:extLst>
              <a:ext uri="{FF2B5EF4-FFF2-40B4-BE49-F238E27FC236}">
                <a16:creationId xmlns:a16="http://schemas.microsoft.com/office/drawing/2014/main" id="{33963D1F-8DFD-43A2-8385-5E522F677C62}"/>
              </a:ext>
            </a:extLst>
          </p:cNvPr>
          <p:cNvPicPr>
            <a:picLocks noChangeAspect="1"/>
          </p:cNvPicPr>
          <p:nvPr/>
        </p:nvPicPr>
        <p:blipFill>
          <a:blip r:embed="rId2"/>
          <a:stretch>
            <a:fillRect/>
          </a:stretch>
        </p:blipFill>
        <p:spPr>
          <a:xfrm>
            <a:off x="2803646" y="236354"/>
            <a:ext cx="6357771" cy="6621645"/>
          </a:xfrm>
          <a:prstGeom prst="rect">
            <a:avLst/>
          </a:prstGeom>
        </p:spPr>
      </p:pic>
      <p:sp>
        <p:nvSpPr>
          <p:cNvPr id="8" name="TextBox 7">
            <a:extLst>
              <a:ext uri="{FF2B5EF4-FFF2-40B4-BE49-F238E27FC236}">
                <a16:creationId xmlns:a16="http://schemas.microsoft.com/office/drawing/2014/main" id="{A578AD61-373B-477C-8A26-E98DFC70C68D}"/>
              </a:ext>
            </a:extLst>
          </p:cNvPr>
          <p:cNvSpPr txBox="1"/>
          <p:nvPr/>
        </p:nvSpPr>
        <p:spPr>
          <a:xfrm>
            <a:off x="1345694" y="1992477"/>
            <a:ext cx="1308220" cy="369332"/>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en-IN" dirty="0"/>
              <a:t>Likelihood </a:t>
            </a:r>
          </a:p>
        </p:txBody>
      </p:sp>
      <p:sp>
        <p:nvSpPr>
          <p:cNvPr id="9" name="Arrow: Down 8">
            <a:extLst>
              <a:ext uri="{FF2B5EF4-FFF2-40B4-BE49-F238E27FC236}">
                <a16:creationId xmlns:a16="http://schemas.microsoft.com/office/drawing/2014/main" id="{9830EA3E-AB3F-408D-9034-D05FD621FC0F}"/>
              </a:ext>
            </a:extLst>
          </p:cNvPr>
          <p:cNvSpPr/>
          <p:nvPr/>
        </p:nvSpPr>
        <p:spPr>
          <a:xfrm>
            <a:off x="1847404" y="2639739"/>
            <a:ext cx="304800" cy="53122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824FACFD-8B59-47C2-8026-DDF7E3BF6682}"/>
              </a:ext>
            </a:extLst>
          </p:cNvPr>
          <p:cNvSpPr txBox="1"/>
          <p:nvPr/>
        </p:nvSpPr>
        <p:spPr>
          <a:xfrm>
            <a:off x="1365240" y="559967"/>
            <a:ext cx="1099286" cy="369332"/>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en-IN" dirty="0"/>
              <a:t>Severity</a:t>
            </a:r>
          </a:p>
        </p:txBody>
      </p:sp>
      <p:sp>
        <p:nvSpPr>
          <p:cNvPr id="11" name="Arrow: Right 10">
            <a:extLst>
              <a:ext uri="{FF2B5EF4-FFF2-40B4-BE49-F238E27FC236}">
                <a16:creationId xmlns:a16="http://schemas.microsoft.com/office/drawing/2014/main" id="{95C365E0-8366-4CB0-9179-2218EEF22A4B}"/>
              </a:ext>
            </a:extLst>
          </p:cNvPr>
          <p:cNvSpPr/>
          <p:nvPr/>
        </p:nvSpPr>
        <p:spPr>
          <a:xfrm>
            <a:off x="1592177" y="1132114"/>
            <a:ext cx="619800" cy="30020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54805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2445-4F1F-438A-B007-27EF6D81E11F}"/>
              </a:ext>
            </a:extLst>
          </p:cNvPr>
          <p:cNvSpPr>
            <a:spLocks noGrp="1"/>
          </p:cNvSpPr>
          <p:nvPr>
            <p:ph type="ctrTitle"/>
          </p:nvPr>
        </p:nvSpPr>
        <p:spPr>
          <a:xfrm>
            <a:off x="603504" y="770467"/>
            <a:ext cx="5100610" cy="649030"/>
          </a:xfrm>
        </p:spPr>
        <p:txBody>
          <a:bodyPr/>
          <a:lstStyle/>
          <a:p>
            <a:endParaRPr lang="en-IN" sz="1600" dirty="0"/>
          </a:p>
        </p:txBody>
      </p:sp>
      <p:sp>
        <p:nvSpPr>
          <p:cNvPr id="3" name="Subtitle 2">
            <a:extLst>
              <a:ext uri="{FF2B5EF4-FFF2-40B4-BE49-F238E27FC236}">
                <a16:creationId xmlns:a16="http://schemas.microsoft.com/office/drawing/2014/main" id="{DF56DA3E-2468-49BB-8EA7-FCB0B4EA2C02}"/>
              </a:ext>
            </a:extLst>
          </p:cNvPr>
          <p:cNvSpPr>
            <a:spLocks noGrp="1"/>
          </p:cNvSpPr>
          <p:nvPr>
            <p:ph type="subTitle" idx="1"/>
          </p:nvPr>
        </p:nvSpPr>
        <p:spPr>
          <a:xfrm>
            <a:off x="931818" y="596537"/>
            <a:ext cx="9538662" cy="5612674"/>
          </a:xfrm>
        </p:spPr>
        <p:txBody>
          <a:bodyPr>
            <a:normAutofit/>
          </a:bodyPr>
          <a:lstStyle/>
          <a:p>
            <a:endParaRPr lang="en-IN" dirty="0"/>
          </a:p>
        </p:txBody>
      </p:sp>
      <p:graphicFrame>
        <p:nvGraphicFramePr>
          <p:cNvPr id="14" name="Table 13">
            <a:extLst>
              <a:ext uri="{FF2B5EF4-FFF2-40B4-BE49-F238E27FC236}">
                <a16:creationId xmlns:a16="http://schemas.microsoft.com/office/drawing/2014/main" id="{3506FE42-D84C-4CAD-BCFD-81EBA0877894}"/>
              </a:ext>
            </a:extLst>
          </p:cNvPr>
          <p:cNvGraphicFramePr>
            <a:graphicFrameLocks noGrp="1"/>
          </p:cNvGraphicFramePr>
          <p:nvPr>
            <p:extLst>
              <p:ext uri="{D42A27DB-BD31-4B8C-83A1-F6EECF244321}">
                <p14:modId xmlns:p14="http://schemas.microsoft.com/office/powerpoint/2010/main" val="402935211"/>
              </p:ext>
            </p:extLst>
          </p:nvPr>
        </p:nvGraphicFramePr>
        <p:xfrm>
          <a:off x="1584960" y="879568"/>
          <a:ext cx="8116389" cy="4833256"/>
        </p:xfrm>
        <a:graphic>
          <a:graphicData uri="http://schemas.openxmlformats.org/drawingml/2006/table">
            <a:tbl>
              <a:tblPr firstRow="1" firstCol="1" bandRow="1">
                <a:tableStyleId>{5C22544A-7EE6-4342-B048-85BDC9FD1C3A}</a:tableStyleId>
              </a:tblPr>
              <a:tblGrid>
                <a:gridCol w="3265071">
                  <a:extLst>
                    <a:ext uri="{9D8B030D-6E8A-4147-A177-3AD203B41FA5}">
                      <a16:colId xmlns:a16="http://schemas.microsoft.com/office/drawing/2014/main" val="2539634427"/>
                    </a:ext>
                  </a:extLst>
                </a:gridCol>
                <a:gridCol w="1702282">
                  <a:extLst>
                    <a:ext uri="{9D8B030D-6E8A-4147-A177-3AD203B41FA5}">
                      <a16:colId xmlns:a16="http://schemas.microsoft.com/office/drawing/2014/main" val="3088414374"/>
                    </a:ext>
                  </a:extLst>
                </a:gridCol>
                <a:gridCol w="1704751">
                  <a:extLst>
                    <a:ext uri="{9D8B030D-6E8A-4147-A177-3AD203B41FA5}">
                      <a16:colId xmlns:a16="http://schemas.microsoft.com/office/drawing/2014/main" val="523437441"/>
                    </a:ext>
                  </a:extLst>
                </a:gridCol>
                <a:gridCol w="1444285">
                  <a:extLst>
                    <a:ext uri="{9D8B030D-6E8A-4147-A177-3AD203B41FA5}">
                      <a16:colId xmlns:a16="http://schemas.microsoft.com/office/drawing/2014/main" val="3157422100"/>
                    </a:ext>
                  </a:extLst>
                </a:gridCol>
              </a:tblGrid>
              <a:tr h="555224">
                <a:tc>
                  <a:txBody>
                    <a:bodyPr/>
                    <a:lstStyle/>
                    <a:p>
                      <a:pPr algn="ctr"/>
                      <a:r>
                        <a:rPr lang="en-US" sz="900" dirty="0">
                          <a:effectLst/>
                        </a:rPr>
                        <a:t>RISK DESCRIPTION</a:t>
                      </a: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tc>
                <a:tc>
                  <a:txBody>
                    <a:bodyPr/>
                    <a:lstStyle/>
                    <a:p>
                      <a:pPr algn="ctr"/>
                      <a:r>
                        <a:rPr lang="en-US" sz="900" dirty="0">
                          <a:effectLst/>
                        </a:rPr>
                        <a:t>RISK SEVERITY</a:t>
                      </a: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tc>
                <a:tc>
                  <a:txBody>
                    <a:bodyPr/>
                    <a:lstStyle/>
                    <a:p>
                      <a:pPr algn="ctr"/>
                      <a:r>
                        <a:rPr lang="en-US" sz="900">
                          <a:effectLst/>
                        </a:rPr>
                        <a:t>RISK LIKELIHOOD</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tc>
                <a:tc>
                  <a:txBody>
                    <a:bodyPr/>
                    <a:lstStyle/>
                    <a:p>
                      <a:pPr algn="ctr"/>
                      <a:r>
                        <a:rPr lang="en-US" sz="900" dirty="0">
                          <a:effectLst/>
                        </a:rPr>
                        <a:t> IMPACT</a:t>
                      </a: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tc>
                <a:extLst>
                  <a:ext uri="{0D108BD9-81ED-4DB2-BD59-A6C34878D82A}">
                    <a16:rowId xmlns:a16="http://schemas.microsoft.com/office/drawing/2014/main" val="3474932821"/>
                  </a:ext>
                </a:extLst>
              </a:tr>
              <a:tr h="1069508">
                <a:tc>
                  <a:txBody>
                    <a:bodyPr/>
                    <a:lstStyle/>
                    <a:p>
                      <a:r>
                        <a:rPr lang="en-US" sz="2000" dirty="0">
                          <a:effectLst/>
                          <a:latin typeface="Calibri" panose="020F0502020204030204" pitchFamily="34" charset="0"/>
                          <a:ea typeface="Calibri" panose="020F0502020204030204" pitchFamily="34" charset="0"/>
                          <a:cs typeface="Arial" panose="020B0604020202020204" pitchFamily="34" charset="0"/>
                        </a:rPr>
                        <a:t>Working at roof tops</a:t>
                      </a:r>
                      <a:endParaRPr lang="en-IN" sz="2000" dirty="0">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dirty="0">
                        <a:solidFill>
                          <a:schemeClr val="bg1"/>
                        </a:solidFill>
                        <a:effectLs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effectLst/>
                        </a:rPr>
                        <a:t>High (4)</a:t>
                      </a:r>
                      <a:endParaRPr lang="en-IN"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ctr"/>
                      <a:endParaRPr lang="en-IN"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solidFill>
                      <a:schemeClr val="tx2"/>
                    </a:solidFill>
                  </a:tcPr>
                </a:tc>
                <a:tc>
                  <a:txBody>
                    <a:bodyPr/>
                    <a:lstStyle/>
                    <a:p>
                      <a:pPr algn="ctr"/>
                      <a:r>
                        <a:rPr lang="en-US" sz="1600" dirty="0">
                          <a:solidFill>
                            <a:schemeClr val="bg1"/>
                          </a:solidFill>
                          <a:effectLst/>
                        </a:rPr>
                        <a:t>Likely(4)</a:t>
                      </a:r>
                      <a:endParaRPr lang="en-IN"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solidFill>
                      <a:schemeClr val="tx2"/>
                    </a:solidFill>
                  </a:tcPr>
                </a:tc>
                <a:tc>
                  <a:txBody>
                    <a:bodyPr/>
                    <a:lstStyle/>
                    <a:p>
                      <a:pPr algn="ctr"/>
                      <a:r>
                        <a:rPr lang="en-US" sz="1600" dirty="0">
                          <a:solidFill>
                            <a:schemeClr val="bg1"/>
                          </a:solidFill>
                          <a:effectLst/>
                          <a:latin typeface="Calibri" panose="020F0502020204030204" pitchFamily="34" charset="0"/>
                          <a:ea typeface="Calibri" panose="020F0502020204030204" pitchFamily="34" charset="0"/>
                          <a:cs typeface="Arial" panose="020B0604020202020204" pitchFamily="34" charset="0"/>
                        </a:rPr>
                        <a:t>EXTREME</a:t>
                      </a:r>
                      <a:endParaRPr lang="en-IN"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solidFill>
                      <a:srgbClr val="FF0000"/>
                    </a:solidFill>
                  </a:tcPr>
                </a:tc>
                <a:extLst>
                  <a:ext uri="{0D108BD9-81ED-4DB2-BD59-A6C34878D82A}">
                    <a16:rowId xmlns:a16="http://schemas.microsoft.com/office/drawing/2014/main" val="888152244"/>
                  </a:ext>
                </a:extLst>
              </a:tr>
              <a:tr h="1069508">
                <a:tc>
                  <a:txBody>
                    <a:bodyPr/>
                    <a:lstStyle/>
                    <a:p>
                      <a:r>
                        <a:rPr lang="en-IN" sz="2000" dirty="0">
                          <a:effectLst/>
                          <a:latin typeface="Calibri" panose="020F0502020204030204" pitchFamily="34" charset="0"/>
                          <a:ea typeface="Calibri" panose="020F0502020204030204" pitchFamily="34" charset="0"/>
                          <a:cs typeface="Arial" panose="020B0604020202020204" pitchFamily="34" charset="0"/>
                        </a:rPr>
                        <a:t>Working with ladders</a:t>
                      </a:r>
                    </a:p>
                  </a:txBody>
                  <a:tcPr marL="64381" marR="64381"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effectLst/>
                        </a:rPr>
                        <a:t>High (4)</a:t>
                      </a:r>
                      <a:endParaRPr lang="en-IN"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ct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effectLst/>
                        </a:rPr>
                        <a:t>Likely(4)</a:t>
                      </a:r>
                      <a:endParaRPr lang="en-IN"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ct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effectLst/>
                          <a:latin typeface="Calibri" panose="020F0502020204030204" pitchFamily="34" charset="0"/>
                          <a:ea typeface="Calibri" panose="020F0502020204030204" pitchFamily="34" charset="0"/>
                          <a:cs typeface="Arial" panose="020B0604020202020204" pitchFamily="34" charset="0"/>
                        </a:rPr>
                        <a:t>EXTREME</a:t>
                      </a:r>
                      <a:endParaRPr lang="en-IN"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ct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solidFill>
                      <a:srgbClr val="FF0000"/>
                    </a:solidFill>
                  </a:tcPr>
                </a:tc>
                <a:extLst>
                  <a:ext uri="{0D108BD9-81ED-4DB2-BD59-A6C34878D82A}">
                    <a16:rowId xmlns:a16="http://schemas.microsoft.com/office/drawing/2014/main" val="3842497839"/>
                  </a:ext>
                </a:extLst>
              </a:tr>
              <a:tr h="1069508">
                <a:tc>
                  <a:txBody>
                    <a:bodyPr/>
                    <a:lstStyle/>
                    <a:p>
                      <a:r>
                        <a:rPr lang="en-IN" sz="1800" b="1" dirty="0">
                          <a:solidFill>
                            <a:schemeClr val="bg1"/>
                          </a:solidFill>
                        </a:rPr>
                        <a:t>Lifting and handling solar panels</a:t>
                      </a:r>
                    </a:p>
                  </a:txBody>
                  <a:tcPr marL="64381" marR="64381"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effectLst/>
                        </a:rPr>
                        <a:t>High (4)</a:t>
                      </a:r>
                      <a:endParaRPr lang="en-IN"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ct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effectLst/>
                        </a:rPr>
                        <a:t>Likely(4)</a:t>
                      </a:r>
                      <a:endParaRPr lang="en-IN"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ct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effectLst/>
                          <a:latin typeface="Calibri" panose="020F0502020204030204" pitchFamily="34" charset="0"/>
                          <a:ea typeface="Calibri" panose="020F0502020204030204" pitchFamily="34" charset="0"/>
                          <a:cs typeface="Arial" panose="020B0604020202020204" pitchFamily="34" charset="0"/>
                        </a:rPr>
                        <a:t>EXTREME</a:t>
                      </a:r>
                      <a:endParaRPr lang="en-IN"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ct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solidFill>
                      <a:srgbClr val="FF0000"/>
                    </a:solidFill>
                  </a:tcPr>
                </a:tc>
                <a:extLst>
                  <a:ext uri="{0D108BD9-81ED-4DB2-BD59-A6C34878D82A}">
                    <a16:rowId xmlns:a16="http://schemas.microsoft.com/office/drawing/2014/main" val="2551733988"/>
                  </a:ext>
                </a:extLst>
              </a:tr>
              <a:tr h="1069508">
                <a:tc>
                  <a:txBody>
                    <a:bodyPr/>
                    <a:lstStyle/>
                    <a:p>
                      <a:r>
                        <a:rPr lang="en-IN" sz="2000" b="1" dirty="0"/>
                        <a:t>Working with </a:t>
                      </a:r>
                    </a:p>
                    <a:p>
                      <a:r>
                        <a:rPr lang="en-IN" sz="2000" b="1" dirty="0"/>
                        <a:t>Solar electric systems.</a:t>
                      </a:r>
                    </a:p>
                    <a:p>
                      <a:r>
                        <a:rPr lang="en-US" sz="900" dirty="0">
                          <a:effectLst/>
                        </a:rPr>
                        <a:t> </a:t>
                      </a: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effectLst/>
                        </a:rPr>
                        <a:t>High (4)</a:t>
                      </a:r>
                      <a:endParaRPr lang="en-IN"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ct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effectLst/>
                        </a:rPr>
                        <a:t>Likely(4)</a:t>
                      </a:r>
                      <a:endParaRPr lang="en-IN"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ct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effectLst/>
                          <a:latin typeface="Calibri" panose="020F0502020204030204" pitchFamily="34" charset="0"/>
                          <a:ea typeface="Calibri" panose="020F0502020204030204" pitchFamily="34" charset="0"/>
                          <a:cs typeface="Arial" panose="020B0604020202020204" pitchFamily="34" charset="0"/>
                        </a:rPr>
                        <a:t>EXTREME</a:t>
                      </a:r>
                      <a:endParaRPr lang="en-IN"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ct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solidFill>
                      <a:srgbClr val="FF0000"/>
                    </a:solidFill>
                  </a:tcPr>
                </a:tc>
                <a:extLst>
                  <a:ext uri="{0D108BD9-81ED-4DB2-BD59-A6C34878D82A}">
                    <a16:rowId xmlns:a16="http://schemas.microsoft.com/office/drawing/2014/main" val="3072646564"/>
                  </a:ext>
                </a:extLst>
              </a:tr>
            </a:tbl>
          </a:graphicData>
        </a:graphic>
      </p:graphicFrame>
    </p:spTree>
    <p:extLst>
      <p:ext uri="{BB962C8B-B14F-4D97-AF65-F5344CB8AC3E}">
        <p14:creationId xmlns:p14="http://schemas.microsoft.com/office/powerpoint/2010/main" val="23522751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2445-4F1F-438A-B007-27EF6D81E11F}"/>
              </a:ext>
            </a:extLst>
          </p:cNvPr>
          <p:cNvSpPr>
            <a:spLocks noGrp="1"/>
          </p:cNvSpPr>
          <p:nvPr>
            <p:ph type="ctrTitle"/>
          </p:nvPr>
        </p:nvSpPr>
        <p:spPr>
          <a:xfrm>
            <a:off x="603504" y="770467"/>
            <a:ext cx="5100610" cy="649030"/>
          </a:xfrm>
        </p:spPr>
        <p:txBody>
          <a:bodyPr/>
          <a:lstStyle/>
          <a:p>
            <a:endParaRPr lang="en-IN" sz="1600" dirty="0"/>
          </a:p>
        </p:txBody>
      </p:sp>
      <p:sp>
        <p:nvSpPr>
          <p:cNvPr id="3" name="Subtitle 2">
            <a:extLst>
              <a:ext uri="{FF2B5EF4-FFF2-40B4-BE49-F238E27FC236}">
                <a16:creationId xmlns:a16="http://schemas.microsoft.com/office/drawing/2014/main" id="{DF56DA3E-2468-49BB-8EA7-FCB0B4EA2C02}"/>
              </a:ext>
            </a:extLst>
          </p:cNvPr>
          <p:cNvSpPr>
            <a:spLocks noGrp="1"/>
          </p:cNvSpPr>
          <p:nvPr>
            <p:ph type="subTitle" idx="1"/>
          </p:nvPr>
        </p:nvSpPr>
        <p:spPr>
          <a:xfrm>
            <a:off x="931818" y="596537"/>
            <a:ext cx="9538662" cy="5612674"/>
          </a:xfrm>
        </p:spPr>
        <p:txBody>
          <a:bodyPr>
            <a:normAutofit/>
          </a:bodyPr>
          <a:lstStyle/>
          <a:p>
            <a:endParaRPr lang="en-IN" dirty="0"/>
          </a:p>
        </p:txBody>
      </p:sp>
      <p:graphicFrame>
        <p:nvGraphicFramePr>
          <p:cNvPr id="14" name="Table 13">
            <a:extLst>
              <a:ext uri="{FF2B5EF4-FFF2-40B4-BE49-F238E27FC236}">
                <a16:creationId xmlns:a16="http://schemas.microsoft.com/office/drawing/2014/main" id="{3506FE42-D84C-4CAD-BCFD-81EBA0877894}"/>
              </a:ext>
            </a:extLst>
          </p:cNvPr>
          <p:cNvGraphicFramePr>
            <a:graphicFrameLocks noGrp="1"/>
          </p:cNvGraphicFramePr>
          <p:nvPr>
            <p:extLst>
              <p:ext uri="{D42A27DB-BD31-4B8C-83A1-F6EECF244321}">
                <p14:modId xmlns:p14="http://schemas.microsoft.com/office/powerpoint/2010/main" val="3964077787"/>
              </p:ext>
            </p:extLst>
          </p:nvPr>
        </p:nvGraphicFramePr>
        <p:xfrm>
          <a:off x="1584960" y="879568"/>
          <a:ext cx="8116389" cy="4833256"/>
        </p:xfrm>
        <a:graphic>
          <a:graphicData uri="http://schemas.openxmlformats.org/drawingml/2006/table">
            <a:tbl>
              <a:tblPr firstRow="1" firstCol="1" bandRow="1">
                <a:tableStyleId>{5C22544A-7EE6-4342-B048-85BDC9FD1C3A}</a:tableStyleId>
              </a:tblPr>
              <a:tblGrid>
                <a:gridCol w="3265071">
                  <a:extLst>
                    <a:ext uri="{9D8B030D-6E8A-4147-A177-3AD203B41FA5}">
                      <a16:colId xmlns:a16="http://schemas.microsoft.com/office/drawing/2014/main" val="2539634427"/>
                    </a:ext>
                  </a:extLst>
                </a:gridCol>
                <a:gridCol w="1702282">
                  <a:extLst>
                    <a:ext uri="{9D8B030D-6E8A-4147-A177-3AD203B41FA5}">
                      <a16:colId xmlns:a16="http://schemas.microsoft.com/office/drawing/2014/main" val="3088414374"/>
                    </a:ext>
                  </a:extLst>
                </a:gridCol>
                <a:gridCol w="1704751">
                  <a:extLst>
                    <a:ext uri="{9D8B030D-6E8A-4147-A177-3AD203B41FA5}">
                      <a16:colId xmlns:a16="http://schemas.microsoft.com/office/drawing/2014/main" val="523437441"/>
                    </a:ext>
                  </a:extLst>
                </a:gridCol>
                <a:gridCol w="1444285">
                  <a:extLst>
                    <a:ext uri="{9D8B030D-6E8A-4147-A177-3AD203B41FA5}">
                      <a16:colId xmlns:a16="http://schemas.microsoft.com/office/drawing/2014/main" val="3157422100"/>
                    </a:ext>
                  </a:extLst>
                </a:gridCol>
              </a:tblGrid>
              <a:tr h="555224">
                <a:tc>
                  <a:txBody>
                    <a:bodyPr/>
                    <a:lstStyle/>
                    <a:p>
                      <a:pPr algn="ctr"/>
                      <a:r>
                        <a:rPr lang="en-US" sz="900" dirty="0">
                          <a:effectLst/>
                        </a:rPr>
                        <a:t>RISK DESCRIPTION</a:t>
                      </a: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tc>
                <a:tc>
                  <a:txBody>
                    <a:bodyPr/>
                    <a:lstStyle/>
                    <a:p>
                      <a:pPr algn="ctr"/>
                      <a:r>
                        <a:rPr lang="en-US" sz="900" dirty="0">
                          <a:effectLst/>
                        </a:rPr>
                        <a:t>RISK SEVERITY</a:t>
                      </a: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tc>
                <a:tc>
                  <a:txBody>
                    <a:bodyPr/>
                    <a:lstStyle/>
                    <a:p>
                      <a:pPr algn="ctr"/>
                      <a:r>
                        <a:rPr lang="en-US" sz="900">
                          <a:effectLst/>
                        </a:rPr>
                        <a:t>RISK LIKELIHOOD</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tc>
                <a:tc>
                  <a:txBody>
                    <a:bodyPr/>
                    <a:lstStyle/>
                    <a:p>
                      <a:pPr algn="ctr"/>
                      <a:r>
                        <a:rPr lang="en-US" sz="900" dirty="0">
                          <a:effectLst/>
                        </a:rPr>
                        <a:t>IMPACT</a:t>
                      </a: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tc>
                <a:extLst>
                  <a:ext uri="{0D108BD9-81ED-4DB2-BD59-A6C34878D82A}">
                    <a16:rowId xmlns:a16="http://schemas.microsoft.com/office/drawing/2014/main" val="3474932821"/>
                  </a:ext>
                </a:extLst>
              </a:tr>
              <a:tr h="1069508">
                <a:tc>
                  <a:txBody>
                    <a:bodyPr/>
                    <a:lstStyle/>
                    <a:p>
                      <a:r>
                        <a:rPr lang="en-IN" sz="2000" b="1" dirty="0"/>
                        <a:t>Working outdoors.</a:t>
                      </a:r>
                    </a:p>
                  </a:txBody>
                  <a:tcPr marL="64381" marR="64381"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effectLst/>
                        </a:rPr>
                        <a:t>High (4)</a:t>
                      </a:r>
                      <a:endParaRPr lang="en-IN"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solidFill>
                      <a:schemeClr val="tx2"/>
                    </a:solidFill>
                  </a:tcPr>
                </a:tc>
                <a:tc>
                  <a:txBody>
                    <a:bodyPr/>
                    <a:lstStyle/>
                    <a:p>
                      <a:pPr algn="ctr"/>
                      <a:r>
                        <a:rPr lang="en-US" sz="1600" dirty="0">
                          <a:solidFill>
                            <a:schemeClr val="bg1"/>
                          </a:solidFill>
                          <a:effectLst/>
                        </a:rPr>
                        <a:t>Likely (4)</a:t>
                      </a:r>
                      <a:endParaRPr lang="en-IN"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solidFill>
                      <a:schemeClr val="tx2"/>
                    </a:solidFill>
                  </a:tcPr>
                </a:tc>
                <a:tc>
                  <a:txBody>
                    <a:bodyPr/>
                    <a:lstStyle/>
                    <a:p>
                      <a:pPr algn="ctr"/>
                      <a:r>
                        <a:rPr lang="en-US" sz="1600" dirty="0">
                          <a:solidFill>
                            <a:schemeClr val="bg1"/>
                          </a:solidFill>
                          <a:effectLst/>
                          <a:latin typeface="Calibri" panose="020F0502020204030204" pitchFamily="34" charset="0"/>
                          <a:ea typeface="Calibri" panose="020F0502020204030204" pitchFamily="34" charset="0"/>
                          <a:cs typeface="Arial" panose="020B0604020202020204" pitchFamily="34" charset="0"/>
                        </a:rPr>
                        <a:t>EXTREME</a:t>
                      </a:r>
                      <a:endParaRPr lang="en-IN"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solidFill>
                      <a:srgbClr val="FF0000"/>
                    </a:solidFill>
                  </a:tcPr>
                </a:tc>
                <a:extLst>
                  <a:ext uri="{0D108BD9-81ED-4DB2-BD59-A6C34878D82A}">
                    <a16:rowId xmlns:a16="http://schemas.microsoft.com/office/drawing/2014/main" val="888152244"/>
                  </a:ext>
                </a:extLst>
              </a:tr>
              <a:tr h="1069508">
                <a:tc>
                  <a:txBody>
                    <a:bodyPr/>
                    <a:lstStyle/>
                    <a:p>
                      <a:r>
                        <a:rPr lang="en-IN" sz="2000" b="1" kern="1200" dirty="0">
                          <a:solidFill>
                            <a:schemeClr val="lt1"/>
                          </a:solidFill>
                          <a:effectLst/>
                          <a:latin typeface="+mn-lt"/>
                          <a:ea typeface="+mn-ea"/>
                          <a:cs typeface="+mn-cs"/>
                        </a:rPr>
                        <a:t>Working in ceiling spaces </a:t>
                      </a:r>
                      <a:endParaRPr lang="en-IN" sz="2000" dirty="0"/>
                    </a:p>
                  </a:txBody>
                  <a:tcPr marL="64381" marR="64381"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effectLst/>
                        </a:rPr>
                        <a:t>High (4)</a:t>
                      </a:r>
                      <a:endParaRPr lang="en-IN"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ct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solidFill>
                      <a:schemeClr val="tx2"/>
                    </a:solidFill>
                  </a:tcPr>
                </a:tc>
                <a:tc>
                  <a:txBody>
                    <a:bodyPr/>
                    <a:lstStyle/>
                    <a:p>
                      <a:pPr algn="ctr"/>
                      <a:r>
                        <a:rPr lang="en-US" sz="1600" dirty="0">
                          <a:solidFill>
                            <a:schemeClr val="bg1"/>
                          </a:solidFill>
                          <a:effectLst/>
                        </a:rPr>
                        <a:t>Likely (4)</a:t>
                      </a:r>
                      <a:endParaRPr lang="en-IN" sz="1600" dirty="0">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effectLst/>
                          <a:latin typeface="Calibri" panose="020F0502020204030204" pitchFamily="34" charset="0"/>
                          <a:ea typeface="Calibri" panose="020F0502020204030204" pitchFamily="34" charset="0"/>
                          <a:cs typeface="Arial" panose="020B0604020202020204" pitchFamily="34" charset="0"/>
                        </a:rPr>
                        <a:t>EXTREME</a:t>
                      </a:r>
                      <a:endParaRPr lang="en-IN"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ct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solidFill>
                      <a:srgbClr val="FF0000"/>
                    </a:solidFill>
                  </a:tcPr>
                </a:tc>
                <a:extLst>
                  <a:ext uri="{0D108BD9-81ED-4DB2-BD59-A6C34878D82A}">
                    <a16:rowId xmlns:a16="http://schemas.microsoft.com/office/drawing/2014/main" val="3842497839"/>
                  </a:ext>
                </a:extLst>
              </a:tr>
              <a:tr h="10695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Earthquake</a:t>
                      </a:r>
                    </a:p>
                    <a:p>
                      <a:endParaRPr lang="en-IN" sz="1800" b="1" dirty="0">
                        <a:solidFill>
                          <a:schemeClr val="bg1"/>
                        </a:solidFill>
                      </a:endParaRPr>
                    </a:p>
                  </a:txBody>
                  <a:tcPr marL="64381" marR="64381"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solidFill>
                            <a:schemeClr val="bg1"/>
                          </a:solidFill>
                          <a:effectLst/>
                          <a:latin typeface="Calibri" panose="020F0502020204030204" pitchFamily="34" charset="0"/>
                          <a:ea typeface="Calibri" panose="020F0502020204030204" pitchFamily="34" charset="0"/>
                          <a:cs typeface="Arial" panose="020B0604020202020204" pitchFamily="34" charset="0"/>
                        </a:rPr>
                        <a:t>Catastrophic (5)</a:t>
                      </a:r>
                    </a:p>
                    <a:p>
                      <a:pPr algn="ct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err="1">
                          <a:solidFill>
                            <a:schemeClr val="bg1"/>
                          </a:solidFill>
                          <a:effectLst/>
                        </a:rPr>
                        <a:t>Unikely</a:t>
                      </a:r>
                      <a:r>
                        <a:rPr lang="en-US" sz="1600" dirty="0">
                          <a:solidFill>
                            <a:schemeClr val="bg1"/>
                          </a:solidFill>
                          <a:effectLst/>
                        </a:rPr>
                        <a:t> (2)</a:t>
                      </a:r>
                      <a:endParaRPr lang="en-IN" sz="1600" dirty="0">
                        <a:effectLst/>
                        <a:latin typeface="Calibri" panose="020F0502020204030204" pitchFamily="34" charset="0"/>
                        <a:ea typeface="Calibri" panose="020F0502020204030204" pitchFamily="34" charset="0"/>
                        <a:cs typeface="Arial" panose="020B0604020202020204" pitchFamily="34" charset="0"/>
                      </a:endParaRPr>
                    </a:p>
                    <a:p>
                      <a:pPr algn="ct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solidFill>
                      <a:schemeClr val="tx2"/>
                    </a:solidFill>
                  </a:tcPr>
                </a:tc>
                <a:tc>
                  <a:txBody>
                    <a:bodyPr/>
                    <a:lstStyle/>
                    <a:p>
                      <a:pPr algn="ctr"/>
                      <a:r>
                        <a:rPr lang="en-US" sz="1600" dirty="0">
                          <a:solidFill>
                            <a:schemeClr val="bg1"/>
                          </a:solidFill>
                          <a:effectLst/>
                        </a:rPr>
                        <a:t>HIGH</a:t>
                      </a:r>
                      <a:endParaRPr lang="en-IN"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solidFill>
                      <a:srgbClr val="FFC000"/>
                    </a:solidFill>
                  </a:tcPr>
                </a:tc>
                <a:extLst>
                  <a:ext uri="{0D108BD9-81ED-4DB2-BD59-A6C34878D82A}">
                    <a16:rowId xmlns:a16="http://schemas.microsoft.com/office/drawing/2014/main" val="2551733988"/>
                  </a:ext>
                </a:extLst>
              </a:tr>
              <a:tr h="10695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effectLst/>
                        </a:rPr>
                        <a:t> </a:t>
                      </a:r>
                      <a:r>
                        <a:rPr lang="en-IN" sz="2000" b="1" dirty="0"/>
                        <a:t>Lightning strike</a:t>
                      </a:r>
                    </a:p>
                    <a:p>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solidFill>
                            <a:schemeClr val="bg1"/>
                          </a:solidFill>
                          <a:effectLst/>
                          <a:latin typeface="Calibri" panose="020F0502020204030204" pitchFamily="34" charset="0"/>
                          <a:ea typeface="Calibri" panose="020F0502020204030204" pitchFamily="34" charset="0"/>
                          <a:cs typeface="Arial" panose="020B0604020202020204" pitchFamily="34" charset="0"/>
                        </a:rPr>
                        <a:t>Catastrophic (5)</a:t>
                      </a:r>
                    </a:p>
                    <a:p>
                      <a:pPr algn="ct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effectLst/>
                        </a:rPr>
                        <a:t>Unlikely (2)</a:t>
                      </a:r>
                      <a:endParaRPr lang="en-IN" sz="1600" dirty="0">
                        <a:effectLst/>
                        <a:latin typeface="Calibri" panose="020F0502020204030204" pitchFamily="34" charset="0"/>
                        <a:ea typeface="Calibri" panose="020F0502020204030204" pitchFamily="34" charset="0"/>
                        <a:cs typeface="Arial" panose="020B0604020202020204" pitchFamily="34" charset="0"/>
                      </a:endParaRPr>
                    </a:p>
                    <a:p>
                      <a:pPr algn="ct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solidFill>
                      <a:schemeClr val="tx2"/>
                    </a:solidFill>
                  </a:tcPr>
                </a:tc>
                <a:tc>
                  <a:txBody>
                    <a:bodyPr/>
                    <a:lstStyle/>
                    <a:p>
                      <a:pPr algn="ctr"/>
                      <a:r>
                        <a:rPr lang="en-US" sz="1600" dirty="0">
                          <a:solidFill>
                            <a:schemeClr val="bg1"/>
                          </a:solidFill>
                          <a:effectLst/>
                          <a:latin typeface="Calibri" panose="020F0502020204030204" pitchFamily="34" charset="0"/>
                          <a:ea typeface="Calibri" panose="020F0502020204030204" pitchFamily="34" charset="0"/>
                          <a:cs typeface="Arial" panose="020B0604020202020204" pitchFamily="34" charset="0"/>
                        </a:rPr>
                        <a:t>HIGH</a:t>
                      </a:r>
                      <a:endParaRPr lang="en-IN"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solidFill>
                      <a:srgbClr val="FFC000"/>
                    </a:solidFill>
                  </a:tcPr>
                </a:tc>
                <a:extLst>
                  <a:ext uri="{0D108BD9-81ED-4DB2-BD59-A6C34878D82A}">
                    <a16:rowId xmlns:a16="http://schemas.microsoft.com/office/drawing/2014/main" val="3072646564"/>
                  </a:ext>
                </a:extLst>
              </a:tr>
            </a:tbl>
          </a:graphicData>
        </a:graphic>
      </p:graphicFrame>
    </p:spTree>
    <p:extLst>
      <p:ext uri="{BB962C8B-B14F-4D97-AF65-F5344CB8AC3E}">
        <p14:creationId xmlns:p14="http://schemas.microsoft.com/office/powerpoint/2010/main" val="26144079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2445-4F1F-438A-B007-27EF6D81E11F}"/>
              </a:ext>
            </a:extLst>
          </p:cNvPr>
          <p:cNvSpPr>
            <a:spLocks noGrp="1"/>
          </p:cNvSpPr>
          <p:nvPr>
            <p:ph type="ctrTitle"/>
          </p:nvPr>
        </p:nvSpPr>
        <p:spPr>
          <a:xfrm>
            <a:off x="603504" y="770467"/>
            <a:ext cx="5100610" cy="649030"/>
          </a:xfrm>
        </p:spPr>
        <p:txBody>
          <a:bodyPr/>
          <a:lstStyle/>
          <a:p>
            <a:endParaRPr lang="en-IN" sz="1600" dirty="0"/>
          </a:p>
        </p:txBody>
      </p:sp>
      <p:sp>
        <p:nvSpPr>
          <p:cNvPr id="3" name="Subtitle 2">
            <a:extLst>
              <a:ext uri="{FF2B5EF4-FFF2-40B4-BE49-F238E27FC236}">
                <a16:creationId xmlns:a16="http://schemas.microsoft.com/office/drawing/2014/main" id="{DF56DA3E-2468-49BB-8EA7-FCB0B4EA2C02}"/>
              </a:ext>
            </a:extLst>
          </p:cNvPr>
          <p:cNvSpPr>
            <a:spLocks noGrp="1"/>
          </p:cNvSpPr>
          <p:nvPr>
            <p:ph type="subTitle" idx="1"/>
          </p:nvPr>
        </p:nvSpPr>
        <p:spPr>
          <a:xfrm>
            <a:off x="931818" y="596537"/>
            <a:ext cx="9538662" cy="5612674"/>
          </a:xfrm>
        </p:spPr>
        <p:txBody>
          <a:bodyPr>
            <a:normAutofit/>
          </a:bodyPr>
          <a:lstStyle/>
          <a:p>
            <a:endParaRPr lang="en-IN" dirty="0"/>
          </a:p>
        </p:txBody>
      </p:sp>
      <p:graphicFrame>
        <p:nvGraphicFramePr>
          <p:cNvPr id="14" name="Table 13">
            <a:extLst>
              <a:ext uri="{FF2B5EF4-FFF2-40B4-BE49-F238E27FC236}">
                <a16:creationId xmlns:a16="http://schemas.microsoft.com/office/drawing/2014/main" id="{3506FE42-D84C-4CAD-BCFD-81EBA0877894}"/>
              </a:ext>
            </a:extLst>
          </p:cNvPr>
          <p:cNvGraphicFramePr>
            <a:graphicFrameLocks noGrp="1"/>
          </p:cNvGraphicFramePr>
          <p:nvPr>
            <p:extLst>
              <p:ext uri="{D42A27DB-BD31-4B8C-83A1-F6EECF244321}">
                <p14:modId xmlns:p14="http://schemas.microsoft.com/office/powerpoint/2010/main" val="1919826063"/>
              </p:ext>
            </p:extLst>
          </p:nvPr>
        </p:nvGraphicFramePr>
        <p:xfrm>
          <a:off x="1584960" y="879568"/>
          <a:ext cx="8116389" cy="4833256"/>
        </p:xfrm>
        <a:graphic>
          <a:graphicData uri="http://schemas.openxmlformats.org/drawingml/2006/table">
            <a:tbl>
              <a:tblPr firstRow="1" firstCol="1" bandRow="1">
                <a:tableStyleId>{5C22544A-7EE6-4342-B048-85BDC9FD1C3A}</a:tableStyleId>
              </a:tblPr>
              <a:tblGrid>
                <a:gridCol w="3265071">
                  <a:extLst>
                    <a:ext uri="{9D8B030D-6E8A-4147-A177-3AD203B41FA5}">
                      <a16:colId xmlns:a16="http://schemas.microsoft.com/office/drawing/2014/main" val="2539634427"/>
                    </a:ext>
                  </a:extLst>
                </a:gridCol>
                <a:gridCol w="1702282">
                  <a:extLst>
                    <a:ext uri="{9D8B030D-6E8A-4147-A177-3AD203B41FA5}">
                      <a16:colId xmlns:a16="http://schemas.microsoft.com/office/drawing/2014/main" val="3088414374"/>
                    </a:ext>
                  </a:extLst>
                </a:gridCol>
                <a:gridCol w="1704751">
                  <a:extLst>
                    <a:ext uri="{9D8B030D-6E8A-4147-A177-3AD203B41FA5}">
                      <a16:colId xmlns:a16="http://schemas.microsoft.com/office/drawing/2014/main" val="523437441"/>
                    </a:ext>
                  </a:extLst>
                </a:gridCol>
                <a:gridCol w="1444285">
                  <a:extLst>
                    <a:ext uri="{9D8B030D-6E8A-4147-A177-3AD203B41FA5}">
                      <a16:colId xmlns:a16="http://schemas.microsoft.com/office/drawing/2014/main" val="3157422100"/>
                    </a:ext>
                  </a:extLst>
                </a:gridCol>
              </a:tblGrid>
              <a:tr h="555224">
                <a:tc>
                  <a:txBody>
                    <a:bodyPr/>
                    <a:lstStyle/>
                    <a:p>
                      <a:pPr algn="ctr"/>
                      <a:r>
                        <a:rPr lang="en-US" sz="900" dirty="0">
                          <a:effectLst/>
                        </a:rPr>
                        <a:t>RISK DESCRIPTION</a:t>
                      </a: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tc>
                <a:tc>
                  <a:txBody>
                    <a:bodyPr/>
                    <a:lstStyle/>
                    <a:p>
                      <a:pPr algn="ctr"/>
                      <a:r>
                        <a:rPr lang="en-US" sz="900" dirty="0">
                          <a:effectLst/>
                        </a:rPr>
                        <a:t>RISK SEVERITY</a:t>
                      </a: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tc>
                <a:tc>
                  <a:txBody>
                    <a:bodyPr/>
                    <a:lstStyle/>
                    <a:p>
                      <a:pPr algn="ctr"/>
                      <a:r>
                        <a:rPr lang="en-US" sz="900">
                          <a:effectLst/>
                        </a:rPr>
                        <a:t>RISK LIKELIHOOD</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tc>
                <a:tc>
                  <a:txBody>
                    <a:bodyPr/>
                    <a:lstStyle/>
                    <a:p>
                      <a:pPr algn="ctr"/>
                      <a:r>
                        <a:rPr lang="en-US" sz="900" dirty="0">
                          <a:effectLst/>
                        </a:rPr>
                        <a:t>IMPACT</a:t>
                      </a: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tc>
                <a:extLst>
                  <a:ext uri="{0D108BD9-81ED-4DB2-BD59-A6C34878D82A}">
                    <a16:rowId xmlns:a16="http://schemas.microsoft.com/office/drawing/2014/main" val="3474932821"/>
                  </a:ext>
                </a:extLst>
              </a:tr>
              <a:tr h="1069508">
                <a:tc>
                  <a:txBody>
                    <a:bodyPr/>
                    <a:lstStyle/>
                    <a:p>
                      <a:r>
                        <a:rPr lang="en-IN" sz="2000" b="1" dirty="0"/>
                        <a:t>Heavy Winds</a:t>
                      </a:r>
                    </a:p>
                  </a:txBody>
                  <a:tcPr marL="64381" marR="64381"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effectLst/>
                        </a:rPr>
                        <a:t>High (4)</a:t>
                      </a:r>
                      <a:endParaRPr lang="en-IN"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solidFill>
                      <a:schemeClr val="tx2"/>
                    </a:solidFill>
                  </a:tcPr>
                </a:tc>
                <a:tc>
                  <a:txBody>
                    <a:bodyPr/>
                    <a:lstStyle/>
                    <a:p>
                      <a:pPr algn="ctr"/>
                      <a:r>
                        <a:rPr lang="en-US" sz="1600" dirty="0">
                          <a:solidFill>
                            <a:schemeClr val="bg1"/>
                          </a:solidFill>
                          <a:effectLst/>
                        </a:rPr>
                        <a:t>Likely(4)</a:t>
                      </a:r>
                      <a:endParaRPr lang="en-IN"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solidFill>
                      <a:schemeClr val="tx2"/>
                    </a:solidFill>
                  </a:tcPr>
                </a:tc>
                <a:tc>
                  <a:txBody>
                    <a:bodyPr/>
                    <a:lstStyle/>
                    <a:p>
                      <a:pPr algn="ctr"/>
                      <a:r>
                        <a:rPr lang="en-US" sz="1600" dirty="0">
                          <a:solidFill>
                            <a:schemeClr val="bg1"/>
                          </a:solidFill>
                          <a:effectLst/>
                          <a:latin typeface="Calibri" panose="020F0502020204030204" pitchFamily="34" charset="0"/>
                          <a:ea typeface="Calibri" panose="020F0502020204030204" pitchFamily="34" charset="0"/>
                          <a:cs typeface="Arial" panose="020B0604020202020204" pitchFamily="34" charset="0"/>
                        </a:rPr>
                        <a:t>EXTREME</a:t>
                      </a:r>
                      <a:endParaRPr lang="en-IN"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solidFill>
                      <a:srgbClr val="FF0000"/>
                    </a:solidFill>
                  </a:tcPr>
                </a:tc>
                <a:extLst>
                  <a:ext uri="{0D108BD9-81ED-4DB2-BD59-A6C34878D82A}">
                    <a16:rowId xmlns:a16="http://schemas.microsoft.com/office/drawing/2014/main" val="888152244"/>
                  </a:ext>
                </a:extLst>
              </a:tr>
              <a:tr h="1069508">
                <a:tc>
                  <a:txBody>
                    <a:bodyPr/>
                    <a:lstStyle/>
                    <a:p>
                      <a:r>
                        <a:rPr lang="en-IN" sz="2000" b="1" dirty="0"/>
                        <a:t>Fire</a:t>
                      </a:r>
                    </a:p>
                  </a:txBody>
                  <a:tcPr marL="64381" marR="64381"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effectLst/>
                        </a:rPr>
                        <a:t>High (4)</a:t>
                      </a:r>
                      <a:endParaRPr lang="en-IN"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ct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effectLst/>
                        </a:rPr>
                        <a:t>Likely(4)</a:t>
                      </a:r>
                      <a:endParaRPr lang="en-IN"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ct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solidFill>
                      <a:schemeClr val="tx2"/>
                    </a:solidFill>
                  </a:tcPr>
                </a:tc>
                <a:tc>
                  <a:txBody>
                    <a:bodyPr/>
                    <a:lstStyle/>
                    <a:p>
                      <a:pPr algn="ctr"/>
                      <a:r>
                        <a:rPr lang="en-IN" sz="1600" dirty="0">
                          <a:solidFill>
                            <a:schemeClr val="bg1"/>
                          </a:solidFill>
                          <a:effectLst/>
                          <a:latin typeface="Calibri" panose="020F0502020204030204" pitchFamily="34" charset="0"/>
                          <a:ea typeface="Calibri" panose="020F0502020204030204" pitchFamily="34" charset="0"/>
                          <a:cs typeface="Arial" panose="020B0604020202020204" pitchFamily="34" charset="0"/>
                        </a:rPr>
                        <a:t>EXTREME</a:t>
                      </a:r>
                    </a:p>
                  </a:txBody>
                  <a:tcPr marL="64381" marR="64381" marT="0" marB="0" anchor="ctr">
                    <a:solidFill>
                      <a:srgbClr val="FF0000"/>
                    </a:solidFill>
                  </a:tcPr>
                </a:tc>
                <a:extLst>
                  <a:ext uri="{0D108BD9-81ED-4DB2-BD59-A6C34878D82A}">
                    <a16:rowId xmlns:a16="http://schemas.microsoft.com/office/drawing/2014/main" val="3842497839"/>
                  </a:ext>
                </a:extLst>
              </a:tr>
              <a:tr h="10695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Floods</a:t>
                      </a:r>
                    </a:p>
                    <a:p>
                      <a:endParaRPr lang="en-IN" sz="1800" b="1" dirty="0">
                        <a:solidFill>
                          <a:schemeClr val="bg1"/>
                        </a:solidFill>
                      </a:endParaRPr>
                    </a:p>
                  </a:txBody>
                  <a:tcPr marL="64381" marR="64381"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effectLst/>
                        </a:rPr>
                        <a:t>High (4)</a:t>
                      </a:r>
                      <a:endParaRPr lang="en-IN"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ct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effectLst/>
                        </a:rPr>
                        <a:t>Possible(3)</a:t>
                      </a:r>
                      <a:endParaRPr lang="en-IN"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ct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solidFill>
                      <a:schemeClr val="tx2"/>
                    </a:solidFill>
                  </a:tcPr>
                </a:tc>
                <a:tc>
                  <a:txBody>
                    <a:bodyPr/>
                    <a:lstStyle/>
                    <a:p>
                      <a:pPr algn="ctr"/>
                      <a:r>
                        <a:rPr lang="en-US" sz="1600" dirty="0">
                          <a:solidFill>
                            <a:schemeClr val="bg1"/>
                          </a:solidFill>
                          <a:effectLst/>
                        </a:rPr>
                        <a:t>HIGH</a:t>
                      </a:r>
                      <a:endParaRPr lang="en-IN"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solidFill>
                      <a:srgbClr val="FFC000"/>
                    </a:solidFill>
                  </a:tcPr>
                </a:tc>
                <a:extLst>
                  <a:ext uri="{0D108BD9-81ED-4DB2-BD59-A6C34878D82A}">
                    <a16:rowId xmlns:a16="http://schemas.microsoft.com/office/drawing/2014/main" val="2551733988"/>
                  </a:ext>
                </a:extLst>
              </a:tr>
              <a:tr h="1069508">
                <a:tc>
                  <a:txBody>
                    <a:bodyPr/>
                    <a:lstStyle/>
                    <a:p>
                      <a:r>
                        <a:rPr lang="en-IN" sz="2000" b="1" dirty="0"/>
                        <a:t>Sand storm</a:t>
                      </a:r>
                    </a:p>
                    <a:p>
                      <a:r>
                        <a:rPr lang="en-US" sz="900" dirty="0">
                          <a:effectLst/>
                        </a:rPr>
                        <a:t> </a:t>
                      </a: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tc>
                <a:tc>
                  <a:txBody>
                    <a:bodyPr/>
                    <a:lstStyle/>
                    <a:p>
                      <a:pPr algn="ctr"/>
                      <a:r>
                        <a:rPr lang="en-IN" sz="1600" dirty="0">
                          <a:solidFill>
                            <a:schemeClr val="bg1"/>
                          </a:solidFill>
                          <a:effectLst/>
                          <a:latin typeface="Calibri" panose="020F0502020204030204" pitchFamily="34" charset="0"/>
                          <a:ea typeface="Calibri" panose="020F0502020204030204" pitchFamily="34" charset="0"/>
                          <a:cs typeface="Arial" panose="020B0604020202020204" pitchFamily="34" charset="0"/>
                        </a:rPr>
                        <a:t>Moderate(3)</a:t>
                      </a:r>
                    </a:p>
                  </a:txBody>
                  <a:tcPr marL="64381" marR="64381" marT="0" marB="0" anchor="ctr">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effectLst/>
                        </a:rPr>
                        <a:t>Unlikely(2)</a:t>
                      </a:r>
                      <a:endParaRPr lang="en-IN"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ct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solidFill>
                      <a:schemeClr val="tx2"/>
                    </a:solidFill>
                  </a:tcPr>
                </a:tc>
                <a:tc>
                  <a:txBody>
                    <a:bodyPr/>
                    <a:lstStyle/>
                    <a:p>
                      <a:pPr algn="ctr"/>
                      <a:r>
                        <a:rPr lang="en-IN" sz="1600" dirty="0">
                          <a:solidFill>
                            <a:srgbClr val="7030A0"/>
                          </a:solidFill>
                          <a:effectLst/>
                          <a:latin typeface="Calibri" panose="020F0502020204030204" pitchFamily="34" charset="0"/>
                          <a:ea typeface="Calibri" panose="020F0502020204030204" pitchFamily="34" charset="0"/>
                          <a:cs typeface="Arial" panose="020B0604020202020204" pitchFamily="34" charset="0"/>
                        </a:rPr>
                        <a:t>MEDIUM</a:t>
                      </a:r>
                    </a:p>
                  </a:txBody>
                  <a:tcPr marL="64381" marR="64381" marT="0" marB="0" anchor="ctr">
                    <a:solidFill>
                      <a:srgbClr val="FFFF00"/>
                    </a:solidFill>
                  </a:tcPr>
                </a:tc>
                <a:extLst>
                  <a:ext uri="{0D108BD9-81ED-4DB2-BD59-A6C34878D82A}">
                    <a16:rowId xmlns:a16="http://schemas.microsoft.com/office/drawing/2014/main" val="3072646564"/>
                  </a:ext>
                </a:extLst>
              </a:tr>
            </a:tbl>
          </a:graphicData>
        </a:graphic>
      </p:graphicFrame>
    </p:spTree>
    <p:extLst>
      <p:ext uri="{BB962C8B-B14F-4D97-AF65-F5344CB8AC3E}">
        <p14:creationId xmlns:p14="http://schemas.microsoft.com/office/powerpoint/2010/main" val="17735521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2445-4F1F-438A-B007-27EF6D81E11F}"/>
              </a:ext>
            </a:extLst>
          </p:cNvPr>
          <p:cNvSpPr>
            <a:spLocks noGrp="1"/>
          </p:cNvSpPr>
          <p:nvPr>
            <p:ph type="ctrTitle"/>
          </p:nvPr>
        </p:nvSpPr>
        <p:spPr>
          <a:xfrm>
            <a:off x="603504" y="770467"/>
            <a:ext cx="5100610" cy="649030"/>
          </a:xfrm>
        </p:spPr>
        <p:txBody>
          <a:bodyPr/>
          <a:lstStyle/>
          <a:p>
            <a:endParaRPr lang="en-IN" sz="1600" dirty="0"/>
          </a:p>
        </p:txBody>
      </p:sp>
      <p:sp>
        <p:nvSpPr>
          <p:cNvPr id="3" name="Subtitle 2">
            <a:extLst>
              <a:ext uri="{FF2B5EF4-FFF2-40B4-BE49-F238E27FC236}">
                <a16:creationId xmlns:a16="http://schemas.microsoft.com/office/drawing/2014/main" id="{DF56DA3E-2468-49BB-8EA7-FCB0B4EA2C02}"/>
              </a:ext>
            </a:extLst>
          </p:cNvPr>
          <p:cNvSpPr>
            <a:spLocks noGrp="1"/>
          </p:cNvSpPr>
          <p:nvPr>
            <p:ph type="subTitle" idx="1"/>
          </p:nvPr>
        </p:nvSpPr>
        <p:spPr>
          <a:xfrm>
            <a:off x="931818" y="596537"/>
            <a:ext cx="9538662" cy="5612674"/>
          </a:xfrm>
        </p:spPr>
        <p:txBody>
          <a:bodyPr>
            <a:normAutofit/>
          </a:bodyPr>
          <a:lstStyle/>
          <a:p>
            <a:endParaRPr lang="en-IN" dirty="0"/>
          </a:p>
        </p:txBody>
      </p:sp>
      <p:graphicFrame>
        <p:nvGraphicFramePr>
          <p:cNvPr id="14" name="Table 13">
            <a:extLst>
              <a:ext uri="{FF2B5EF4-FFF2-40B4-BE49-F238E27FC236}">
                <a16:creationId xmlns:a16="http://schemas.microsoft.com/office/drawing/2014/main" id="{3506FE42-D84C-4CAD-BCFD-81EBA0877894}"/>
              </a:ext>
            </a:extLst>
          </p:cNvPr>
          <p:cNvGraphicFramePr>
            <a:graphicFrameLocks noGrp="1"/>
          </p:cNvGraphicFramePr>
          <p:nvPr>
            <p:extLst>
              <p:ext uri="{D42A27DB-BD31-4B8C-83A1-F6EECF244321}">
                <p14:modId xmlns:p14="http://schemas.microsoft.com/office/powerpoint/2010/main" val="2601446412"/>
              </p:ext>
            </p:extLst>
          </p:nvPr>
        </p:nvGraphicFramePr>
        <p:xfrm>
          <a:off x="1584960" y="879568"/>
          <a:ext cx="8116389" cy="4833256"/>
        </p:xfrm>
        <a:graphic>
          <a:graphicData uri="http://schemas.openxmlformats.org/drawingml/2006/table">
            <a:tbl>
              <a:tblPr firstRow="1" firstCol="1" bandRow="1">
                <a:tableStyleId>{5C22544A-7EE6-4342-B048-85BDC9FD1C3A}</a:tableStyleId>
              </a:tblPr>
              <a:tblGrid>
                <a:gridCol w="3265071">
                  <a:extLst>
                    <a:ext uri="{9D8B030D-6E8A-4147-A177-3AD203B41FA5}">
                      <a16:colId xmlns:a16="http://schemas.microsoft.com/office/drawing/2014/main" val="2539634427"/>
                    </a:ext>
                  </a:extLst>
                </a:gridCol>
                <a:gridCol w="1702282">
                  <a:extLst>
                    <a:ext uri="{9D8B030D-6E8A-4147-A177-3AD203B41FA5}">
                      <a16:colId xmlns:a16="http://schemas.microsoft.com/office/drawing/2014/main" val="3088414374"/>
                    </a:ext>
                  </a:extLst>
                </a:gridCol>
                <a:gridCol w="1704751">
                  <a:extLst>
                    <a:ext uri="{9D8B030D-6E8A-4147-A177-3AD203B41FA5}">
                      <a16:colId xmlns:a16="http://schemas.microsoft.com/office/drawing/2014/main" val="523437441"/>
                    </a:ext>
                  </a:extLst>
                </a:gridCol>
                <a:gridCol w="1444285">
                  <a:extLst>
                    <a:ext uri="{9D8B030D-6E8A-4147-A177-3AD203B41FA5}">
                      <a16:colId xmlns:a16="http://schemas.microsoft.com/office/drawing/2014/main" val="3157422100"/>
                    </a:ext>
                  </a:extLst>
                </a:gridCol>
              </a:tblGrid>
              <a:tr h="555224">
                <a:tc>
                  <a:txBody>
                    <a:bodyPr/>
                    <a:lstStyle/>
                    <a:p>
                      <a:pPr algn="ctr"/>
                      <a:r>
                        <a:rPr lang="en-US" sz="900" dirty="0">
                          <a:effectLst/>
                        </a:rPr>
                        <a:t>RISK DESCRIPTION</a:t>
                      </a: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tc>
                <a:tc>
                  <a:txBody>
                    <a:bodyPr/>
                    <a:lstStyle/>
                    <a:p>
                      <a:pPr algn="ctr"/>
                      <a:r>
                        <a:rPr lang="en-US" sz="900" dirty="0">
                          <a:effectLst/>
                        </a:rPr>
                        <a:t>RISK SEVERITY</a:t>
                      </a: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tc>
                <a:tc>
                  <a:txBody>
                    <a:bodyPr/>
                    <a:lstStyle/>
                    <a:p>
                      <a:pPr algn="ctr"/>
                      <a:r>
                        <a:rPr lang="en-US" sz="900">
                          <a:effectLst/>
                        </a:rPr>
                        <a:t>RISK LIKELIHOOD</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tc>
                <a:tc>
                  <a:txBody>
                    <a:bodyPr/>
                    <a:lstStyle/>
                    <a:p>
                      <a:pPr algn="ctr"/>
                      <a:r>
                        <a:rPr lang="en-US" sz="900" dirty="0">
                          <a:effectLst/>
                        </a:rPr>
                        <a:t>IMPACT</a:t>
                      </a: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tc>
                <a:extLst>
                  <a:ext uri="{0D108BD9-81ED-4DB2-BD59-A6C34878D82A}">
                    <a16:rowId xmlns:a16="http://schemas.microsoft.com/office/drawing/2014/main" val="3474932821"/>
                  </a:ext>
                </a:extLst>
              </a:tr>
              <a:tr h="10695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1" dirty="0"/>
                        <a:t>Volcano</a:t>
                      </a:r>
                    </a:p>
                    <a:p>
                      <a:endParaRPr lang="en-IN" sz="2000" dirty="0">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dirty="0">
                        <a:solidFill>
                          <a:schemeClr val="bg1"/>
                        </a:solidFill>
                        <a:effectLs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effectLst/>
                        </a:rPr>
                        <a:t>High (4)</a:t>
                      </a:r>
                      <a:endParaRPr lang="en-IN"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ctr"/>
                      <a:endParaRPr lang="en-IN"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solidFill>
                      <a:schemeClr val="tx2"/>
                    </a:solidFill>
                  </a:tcPr>
                </a:tc>
                <a:tc>
                  <a:txBody>
                    <a:bodyPr/>
                    <a:lstStyle/>
                    <a:p>
                      <a:pPr algn="ctr"/>
                      <a:r>
                        <a:rPr lang="en-US" sz="1600" dirty="0">
                          <a:solidFill>
                            <a:schemeClr val="bg1"/>
                          </a:solidFill>
                          <a:effectLst/>
                        </a:rPr>
                        <a:t>Very Unlikely (1)</a:t>
                      </a:r>
                      <a:endParaRPr lang="en-IN"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solidFill>
                      <a:schemeClr val="tx2"/>
                    </a:solidFill>
                  </a:tcPr>
                </a:tc>
                <a:tc>
                  <a:txBody>
                    <a:bodyPr/>
                    <a:lstStyle/>
                    <a:p>
                      <a:pPr algn="ctr"/>
                      <a:r>
                        <a:rPr lang="en-US" sz="1600" dirty="0">
                          <a:solidFill>
                            <a:schemeClr val="bg1"/>
                          </a:solidFill>
                          <a:effectLst/>
                          <a:latin typeface="Calibri" panose="020F0502020204030204" pitchFamily="34" charset="0"/>
                          <a:ea typeface="Calibri" panose="020F0502020204030204" pitchFamily="34" charset="0"/>
                          <a:cs typeface="Arial" panose="020B0604020202020204" pitchFamily="34" charset="0"/>
                        </a:rPr>
                        <a:t>LOW</a:t>
                      </a:r>
                      <a:endParaRPr lang="en-IN"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solidFill>
                      <a:srgbClr val="00B050"/>
                    </a:solidFill>
                  </a:tcPr>
                </a:tc>
                <a:extLst>
                  <a:ext uri="{0D108BD9-81ED-4DB2-BD59-A6C34878D82A}">
                    <a16:rowId xmlns:a16="http://schemas.microsoft.com/office/drawing/2014/main" val="888152244"/>
                  </a:ext>
                </a:extLst>
              </a:tr>
              <a:tr h="1069508">
                <a:tc>
                  <a:txBody>
                    <a:bodyPr/>
                    <a:lstStyle/>
                    <a:p>
                      <a:r>
                        <a:rPr lang="en-IN" sz="2000" dirty="0">
                          <a:effectLst/>
                          <a:latin typeface="Calibri" panose="020F0502020204030204" pitchFamily="34" charset="0"/>
                          <a:ea typeface="Calibri" panose="020F0502020204030204" pitchFamily="34" charset="0"/>
                          <a:cs typeface="Arial" panose="020B0604020202020204" pitchFamily="34" charset="0"/>
                        </a:rPr>
                        <a:t>Terrorism</a:t>
                      </a:r>
                    </a:p>
                  </a:txBody>
                  <a:tcPr marL="64381" marR="64381"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solidFill>
                            <a:schemeClr val="bg1"/>
                          </a:solidFill>
                          <a:effectLst/>
                          <a:latin typeface="Calibri" panose="020F0502020204030204" pitchFamily="34" charset="0"/>
                          <a:ea typeface="Calibri" panose="020F0502020204030204" pitchFamily="34" charset="0"/>
                          <a:cs typeface="Arial" panose="020B0604020202020204" pitchFamily="34" charset="0"/>
                        </a:rPr>
                        <a:t>Catastrophic (5)</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ct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solidFill>
                      <a:schemeClr val="tx2"/>
                    </a:solidFill>
                  </a:tcPr>
                </a:tc>
                <a:tc>
                  <a:txBody>
                    <a:bodyPr/>
                    <a:lstStyle/>
                    <a:p>
                      <a:pPr algn="ctr"/>
                      <a:r>
                        <a:rPr lang="en-US" sz="1600" dirty="0">
                          <a:solidFill>
                            <a:schemeClr val="bg1"/>
                          </a:solidFill>
                          <a:effectLst/>
                        </a:rPr>
                        <a:t>Unlikely (2)</a:t>
                      </a:r>
                      <a:endParaRPr lang="en-IN" sz="1600" dirty="0">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solidFill>
                      <a:schemeClr val="tx2"/>
                    </a:solidFill>
                  </a:tcPr>
                </a:tc>
                <a:tc>
                  <a:txBody>
                    <a:bodyPr/>
                    <a:lstStyle/>
                    <a:p>
                      <a:pPr algn="ctr"/>
                      <a:r>
                        <a:rPr lang="en-US" sz="1600" dirty="0">
                          <a:solidFill>
                            <a:schemeClr val="bg1"/>
                          </a:solidFill>
                          <a:effectLst/>
                          <a:latin typeface="Calibri" panose="020F0502020204030204" pitchFamily="34" charset="0"/>
                          <a:ea typeface="Calibri" panose="020F0502020204030204" pitchFamily="34" charset="0"/>
                          <a:cs typeface="Arial" panose="020B0604020202020204" pitchFamily="34" charset="0"/>
                        </a:rPr>
                        <a:t>HIGH</a:t>
                      </a:r>
                      <a:endParaRPr lang="en-IN"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solidFill>
                      <a:srgbClr val="FFC000"/>
                    </a:solidFill>
                  </a:tcPr>
                </a:tc>
                <a:extLst>
                  <a:ext uri="{0D108BD9-81ED-4DB2-BD59-A6C34878D82A}">
                    <a16:rowId xmlns:a16="http://schemas.microsoft.com/office/drawing/2014/main" val="3842497839"/>
                  </a:ext>
                </a:extLst>
              </a:tr>
              <a:tr h="1069508">
                <a:tc>
                  <a:txBody>
                    <a:bodyPr/>
                    <a:lstStyle/>
                    <a:p>
                      <a:r>
                        <a:rPr lang="en-IN" sz="1800" b="1" dirty="0">
                          <a:solidFill>
                            <a:schemeClr val="bg1"/>
                          </a:solidFill>
                        </a:rPr>
                        <a:t>Corrosion</a:t>
                      </a:r>
                    </a:p>
                  </a:txBody>
                  <a:tcPr marL="64381" marR="64381"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effectLst/>
                        </a:rPr>
                        <a:t>High (4)</a:t>
                      </a:r>
                      <a:endParaRPr lang="en-IN"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ct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solidFill>
                      <a:schemeClr val="tx2"/>
                    </a:solidFill>
                  </a:tcPr>
                </a:tc>
                <a:tc>
                  <a:txBody>
                    <a:bodyPr/>
                    <a:lstStyle/>
                    <a:p>
                      <a:pPr algn="ctr"/>
                      <a:r>
                        <a:rPr lang="en-IN" sz="1600" dirty="0">
                          <a:solidFill>
                            <a:schemeClr val="bg1"/>
                          </a:solidFill>
                          <a:effectLst/>
                          <a:latin typeface="Calibri" panose="020F0502020204030204" pitchFamily="34" charset="0"/>
                          <a:ea typeface="Calibri" panose="020F0502020204030204" pitchFamily="34" charset="0"/>
                          <a:cs typeface="Arial" panose="020B0604020202020204" pitchFamily="34" charset="0"/>
                        </a:rPr>
                        <a:t>Possible(3)</a:t>
                      </a: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solidFill>
                      <a:schemeClr val="tx2"/>
                    </a:solidFill>
                  </a:tcPr>
                </a:tc>
                <a:tc>
                  <a:txBody>
                    <a:bodyPr/>
                    <a:lstStyle/>
                    <a:p>
                      <a:pPr algn="ctr"/>
                      <a:r>
                        <a:rPr lang="en-US" sz="1600" dirty="0">
                          <a:solidFill>
                            <a:schemeClr val="bg1"/>
                          </a:solidFill>
                          <a:effectLst/>
                        </a:rPr>
                        <a:t>HIGH</a:t>
                      </a:r>
                      <a:endParaRPr lang="en-IN"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solidFill>
                      <a:srgbClr val="FFC000"/>
                    </a:solidFill>
                  </a:tcPr>
                </a:tc>
                <a:extLst>
                  <a:ext uri="{0D108BD9-81ED-4DB2-BD59-A6C34878D82A}">
                    <a16:rowId xmlns:a16="http://schemas.microsoft.com/office/drawing/2014/main" val="2551733988"/>
                  </a:ext>
                </a:extLst>
              </a:tr>
              <a:tr h="1069508">
                <a:tc>
                  <a:txBody>
                    <a:bodyPr/>
                    <a:lstStyle/>
                    <a:p>
                      <a:r>
                        <a:rPr lang="en-IN" sz="2000" b="1" dirty="0"/>
                        <a:t>Lead contained in PV cells</a:t>
                      </a:r>
                    </a:p>
                    <a:p>
                      <a:r>
                        <a:rPr lang="en-US" sz="900" dirty="0">
                          <a:effectLst/>
                        </a:rPr>
                        <a:t> </a:t>
                      </a: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effectLst/>
                        </a:rPr>
                        <a:t>High (4)</a:t>
                      </a:r>
                      <a:endParaRPr lang="en-IN"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ct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effectLst/>
                        </a:rPr>
                        <a:t>Very Unlikely (1)</a:t>
                      </a:r>
                      <a:endParaRPr lang="en-IN"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ct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effectLst/>
                          <a:latin typeface="Calibri" panose="020F0502020204030204" pitchFamily="34" charset="0"/>
                          <a:ea typeface="Calibri" panose="020F0502020204030204" pitchFamily="34" charset="0"/>
                          <a:cs typeface="Arial" panose="020B0604020202020204" pitchFamily="34" charset="0"/>
                        </a:rPr>
                        <a:t>LOW</a:t>
                      </a:r>
                      <a:endParaRPr lang="en-IN"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ct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solidFill>
                      <a:srgbClr val="00B050"/>
                    </a:solidFill>
                  </a:tcPr>
                </a:tc>
                <a:extLst>
                  <a:ext uri="{0D108BD9-81ED-4DB2-BD59-A6C34878D82A}">
                    <a16:rowId xmlns:a16="http://schemas.microsoft.com/office/drawing/2014/main" val="3072646564"/>
                  </a:ext>
                </a:extLst>
              </a:tr>
            </a:tbl>
          </a:graphicData>
        </a:graphic>
      </p:graphicFrame>
    </p:spTree>
    <p:extLst>
      <p:ext uri="{BB962C8B-B14F-4D97-AF65-F5344CB8AC3E}">
        <p14:creationId xmlns:p14="http://schemas.microsoft.com/office/powerpoint/2010/main" val="4105264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2445-4F1F-438A-B007-27EF6D81E11F}"/>
              </a:ext>
            </a:extLst>
          </p:cNvPr>
          <p:cNvSpPr>
            <a:spLocks noGrp="1"/>
          </p:cNvSpPr>
          <p:nvPr>
            <p:ph type="ctrTitle"/>
          </p:nvPr>
        </p:nvSpPr>
        <p:spPr>
          <a:xfrm>
            <a:off x="603504" y="770467"/>
            <a:ext cx="5100610" cy="649030"/>
          </a:xfrm>
        </p:spPr>
        <p:txBody>
          <a:bodyPr/>
          <a:lstStyle/>
          <a:p>
            <a:endParaRPr lang="en-IN" sz="1600" dirty="0"/>
          </a:p>
        </p:txBody>
      </p:sp>
      <p:sp>
        <p:nvSpPr>
          <p:cNvPr id="3" name="Subtitle 2">
            <a:extLst>
              <a:ext uri="{FF2B5EF4-FFF2-40B4-BE49-F238E27FC236}">
                <a16:creationId xmlns:a16="http://schemas.microsoft.com/office/drawing/2014/main" id="{DF56DA3E-2468-49BB-8EA7-FCB0B4EA2C02}"/>
              </a:ext>
            </a:extLst>
          </p:cNvPr>
          <p:cNvSpPr>
            <a:spLocks noGrp="1"/>
          </p:cNvSpPr>
          <p:nvPr>
            <p:ph type="subTitle" idx="1"/>
          </p:nvPr>
        </p:nvSpPr>
        <p:spPr>
          <a:xfrm>
            <a:off x="931818" y="596537"/>
            <a:ext cx="9538662" cy="5612674"/>
          </a:xfrm>
        </p:spPr>
        <p:txBody>
          <a:bodyPr>
            <a:normAutofit/>
          </a:bodyPr>
          <a:lstStyle/>
          <a:p>
            <a:endParaRPr lang="en-IN" dirty="0"/>
          </a:p>
        </p:txBody>
      </p:sp>
      <p:graphicFrame>
        <p:nvGraphicFramePr>
          <p:cNvPr id="14" name="Table 13">
            <a:extLst>
              <a:ext uri="{FF2B5EF4-FFF2-40B4-BE49-F238E27FC236}">
                <a16:creationId xmlns:a16="http://schemas.microsoft.com/office/drawing/2014/main" id="{3506FE42-D84C-4CAD-BCFD-81EBA0877894}"/>
              </a:ext>
            </a:extLst>
          </p:cNvPr>
          <p:cNvGraphicFramePr>
            <a:graphicFrameLocks noGrp="1"/>
          </p:cNvGraphicFramePr>
          <p:nvPr>
            <p:extLst>
              <p:ext uri="{D42A27DB-BD31-4B8C-83A1-F6EECF244321}">
                <p14:modId xmlns:p14="http://schemas.microsoft.com/office/powerpoint/2010/main" val="1340404355"/>
              </p:ext>
            </p:extLst>
          </p:nvPr>
        </p:nvGraphicFramePr>
        <p:xfrm>
          <a:off x="1584960" y="879568"/>
          <a:ext cx="8116389" cy="4833256"/>
        </p:xfrm>
        <a:graphic>
          <a:graphicData uri="http://schemas.openxmlformats.org/drawingml/2006/table">
            <a:tbl>
              <a:tblPr firstRow="1" firstCol="1" bandRow="1">
                <a:tableStyleId>{5C22544A-7EE6-4342-B048-85BDC9FD1C3A}</a:tableStyleId>
              </a:tblPr>
              <a:tblGrid>
                <a:gridCol w="3265071">
                  <a:extLst>
                    <a:ext uri="{9D8B030D-6E8A-4147-A177-3AD203B41FA5}">
                      <a16:colId xmlns:a16="http://schemas.microsoft.com/office/drawing/2014/main" val="2539634427"/>
                    </a:ext>
                  </a:extLst>
                </a:gridCol>
                <a:gridCol w="1702282">
                  <a:extLst>
                    <a:ext uri="{9D8B030D-6E8A-4147-A177-3AD203B41FA5}">
                      <a16:colId xmlns:a16="http://schemas.microsoft.com/office/drawing/2014/main" val="3088414374"/>
                    </a:ext>
                  </a:extLst>
                </a:gridCol>
                <a:gridCol w="1704751">
                  <a:extLst>
                    <a:ext uri="{9D8B030D-6E8A-4147-A177-3AD203B41FA5}">
                      <a16:colId xmlns:a16="http://schemas.microsoft.com/office/drawing/2014/main" val="523437441"/>
                    </a:ext>
                  </a:extLst>
                </a:gridCol>
                <a:gridCol w="1444285">
                  <a:extLst>
                    <a:ext uri="{9D8B030D-6E8A-4147-A177-3AD203B41FA5}">
                      <a16:colId xmlns:a16="http://schemas.microsoft.com/office/drawing/2014/main" val="3157422100"/>
                    </a:ext>
                  </a:extLst>
                </a:gridCol>
              </a:tblGrid>
              <a:tr h="555224">
                <a:tc>
                  <a:txBody>
                    <a:bodyPr/>
                    <a:lstStyle/>
                    <a:p>
                      <a:pPr algn="ctr"/>
                      <a:r>
                        <a:rPr lang="en-US" sz="900" dirty="0">
                          <a:effectLst/>
                        </a:rPr>
                        <a:t>RISK DESCRIPTION</a:t>
                      </a: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tc>
                <a:tc>
                  <a:txBody>
                    <a:bodyPr/>
                    <a:lstStyle/>
                    <a:p>
                      <a:pPr algn="ctr"/>
                      <a:r>
                        <a:rPr lang="en-US" sz="900" dirty="0">
                          <a:effectLst/>
                        </a:rPr>
                        <a:t>RISK SEVERITY</a:t>
                      </a: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tc>
                <a:tc>
                  <a:txBody>
                    <a:bodyPr/>
                    <a:lstStyle/>
                    <a:p>
                      <a:pPr algn="ctr"/>
                      <a:r>
                        <a:rPr lang="en-US" sz="900">
                          <a:effectLst/>
                        </a:rPr>
                        <a:t>RISK LIKELIHOOD</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tc>
                <a:tc>
                  <a:txBody>
                    <a:bodyPr/>
                    <a:lstStyle/>
                    <a:p>
                      <a:pPr algn="ctr"/>
                      <a:r>
                        <a:rPr lang="en-US" sz="900" dirty="0">
                          <a:effectLst/>
                        </a:rPr>
                        <a:t>IMPACT</a:t>
                      </a: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tc>
                <a:extLst>
                  <a:ext uri="{0D108BD9-81ED-4DB2-BD59-A6C34878D82A}">
                    <a16:rowId xmlns:a16="http://schemas.microsoft.com/office/drawing/2014/main" val="3474932821"/>
                  </a:ext>
                </a:extLst>
              </a:tr>
              <a:tr h="1069508">
                <a:tc>
                  <a:txBody>
                    <a:bodyPr/>
                    <a:lstStyle/>
                    <a:p>
                      <a:r>
                        <a:rPr lang="en-IN" sz="2000" b="1" dirty="0"/>
                        <a:t>Unacceptable environment al impacts</a:t>
                      </a:r>
                    </a:p>
                  </a:txBody>
                  <a:tcPr marL="64381" marR="64381" marT="0" marB="0" anchor="ctr"/>
                </a:tc>
                <a:tc>
                  <a:txBody>
                    <a:bodyPr/>
                    <a:lstStyle/>
                    <a:p>
                      <a:pPr algn="ctr"/>
                      <a:r>
                        <a:rPr lang="en-IN" sz="1600" dirty="0">
                          <a:solidFill>
                            <a:schemeClr val="bg1"/>
                          </a:solidFill>
                          <a:effectLst/>
                          <a:latin typeface="Calibri" panose="020F0502020204030204" pitchFamily="34" charset="0"/>
                          <a:ea typeface="Calibri" panose="020F0502020204030204" pitchFamily="34" charset="0"/>
                          <a:cs typeface="Arial" panose="020B0604020202020204" pitchFamily="34" charset="0"/>
                        </a:rPr>
                        <a:t>High(4)</a:t>
                      </a:r>
                    </a:p>
                  </a:txBody>
                  <a:tcPr marL="64381" marR="64381" marT="0" marB="0" anchor="ctr">
                    <a:solidFill>
                      <a:schemeClr val="tx2"/>
                    </a:solidFill>
                  </a:tcPr>
                </a:tc>
                <a:tc>
                  <a:txBody>
                    <a:bodyPr/>
                    <a:lstStyle/>
                    <a:p>
                      <a:pPr algn="ctr"/>
                      <a:r>
                        <a:rPr lang="en-US" sz="1600" dirty="0">
                          <a:solidFill>
                            <a:schemeClr val="bg1"/>
                          </a:solidFill>
                          <a:effectLst/>
                        </a:rPr>
                        <a:t>Possible(3)</a:t>
                      </a:r>
                      <a:endParaRPr lang="en-IN"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solidFill>
                      <a:schemeClr val="tx2"/>
                    </a:solidFill>
                  </a:tcPr>
                </a:tc>
                <a:tc>
                  <a:txBody>
                    <a:bodyPr/>
                    <a:lstStyle/>
                    <a:p>
                      <a:pPr algn="ctr"/>
                      <a:r>
                        <a:rPr lang="en-US" sz="1600" dirty="0">
                          <a:solidFill>
                            <a:schemeClr val="bg1"/>
                          </a:solidFill>
                          <a:effectLst/>
                          <a:latin typeface="Calibri" panose="020F0502020204030204" pitchFamily="34" charset="0"/>
                          <a:ea typeface="Calibri" panose="020F0502020204030204" pitchFamily="34" charset="0"/>
                          <a:cs typeface="Arial" panose="020B0604020202020204" pitchFamily="34" charset="0"/>
                        </a:rPr>
                        <a:t>HIGH</a:t>
                      </a:r>
                      <a:endParaRPr lang="en-IN"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solidFill>
                      <a:srgbClr val="FFC000"/>
                    </a:solidFill>
                  </a:tcPr>
                </a:tc>
                <a:extLst>
                  <a:ext uri="{0D108BD9-81ED-4DB2-BD59-A6C34878D82A}">
                    <a16:rowId xmlns:a16="http://schemas.microsoft.com/office/drawing/2014/main" val="888152244"/>
                  </a:ext>
                </a:extLst>
              </a:tr>
              <a:tr h="1069508">
                <a:tc>
                  <a:txBody>
                    <a:bodyPr/>
                    <a:lstStyle/>
                    <a:p>
                      <a:r>
                        <a:rPr lang="en-IN" sz="2000" dirty="0">
                          <a:effectLst/>
                          <a:latin typeface="Calibri" panose="020F0502020204030204" pitchFamily="34" charset="0"/>
                          <a:ea typeface="Calibri" panose="020F0502020204030204" pitchFamily="34" charset="0"/>
                          <a:cs typeface="Arial" panose="020B0604020202020204" pitchFamily="34" charset="0"/>
                        </a:rPr>
                        <a:t>Thefts</a:t>
                      </a:r>
                    </a:p>
                  </a:txBody>
                  <a:tcPr marL="64381" marR="64381"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effectLst/>
                        </a:rPr>
                        <a:t>High (4)</a:t>
                      </a:r>
                      <a:endParaRPr lang="en-IN"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ct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solidFill>
                            <a:schemeClr val="bg1"/>
                          </a:solidFill>
                          <a:effectLst/>
                          <a:latin typeface="Calibri" panose="020F0502020204030204" pitchFamily="34" charset="0"/>
                          <a:ea typeface="Calibri" panose="020F0502020204030204" pitchFamily="34" charset="0"/>
                          <a:cs typeface="Arial" panose="020B0604020202020204" pitchFamily="34" charset="0"/>
                        </a:rPr>
                        <a:t>Possible (3)</a:t>
                      </a:r>
                    </a:p>
                    <a:p>
                      <a:pPr algn="ct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solidFill>
                      <a:schemeClr val="tx2"/>
                    </a:solidFill>
                  </a:tcPr>
                </a:tc>
                <a:tc>
                  <a:txBody>
                    <a:bodyPr/>
                    <a:lstStyle/>
                    <a:p>
                      <a:pPr algn="ctr"/>
                      <a:r>
                        <a:rPr lang="en-US" sz="1600" dirty="0">
                          <a:solidFill>
                            <a:schemeClr val="bg1"/>
                          </a:solidFill>
                          <a:effectLst/>
                          <a:latin typeface="Calibri" panose="020F0502020204030204" pitchFamily="34" charset="0"/>
                          <a:ea typeface="Calibri" panose="020F0502020204030204" pitchFamily="34" charset="0"/>
                          <a:cs typeface="Arial" panose="020B0604020202020204" pitchFamily="34" charset="0"/>
                        </a:rPr>
                        <a:t>HIGH</a:t>
                      </a:r>
                      <a:endParaRPr lang="en-IN"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solidFill>
                      <a:srgbClr val="FFC000"/>
                    </a:solidFill>
                  </a:tcPr>
                </a:tc>
                <a:extLst>
                  <a:ext uri="{0D108BD9-81ED-4DB2-BD59-A6C34878D82A}">
                    <a16:rowId xmlns:a16="http://schemas.microsoft.com/office/drawing/2014/main" val="3842497839"/>
                  </a:ext>
                </a:extLst>
              </a:tr>
              <a:tr h="1069508">
                <a:tc>
                  <a:txBody>
                    <a:bodyPr/>
                    <a:lstStyle/>
                    <a:p>
                      <a:r>
                        <a:rPr lang="en-IN" sz="1800" b="1" dirty="0">
                          <a:solidFill>
                            <a:schemeClr val="bg1"/>
                          </a:solidFill>
                        </a:rPr>
                        <a:t>Cyber Attacks</a:t>
                      </a:r>
                    </a:p>
                  </a:txBody>
                  <a:tcPr marL="64381" marR="64381"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solidFill>
                            <a:schemeClr val="bg1"/>
                          </a:solidFill>
                          <a:effectLst/>
                          <a:latin typeface="Calibri" panose="020F0502020204030204" pitchFamily="34" charset="0"/>
                          <a:ea typeface="Calibri" panose="020F0502020204030204" pitchFamily="34" charset="0"/>
                          <a:cs typeface="Arial" panose="020B0604020202020204" pitchFamily="34" charset="0"/>
                        </a:rPr>
                        <a:t>Catastrophic (5)</a:t>
                      </a:r>
                    </a:p>
                    <a:p>
                      <a:pPr algn="ct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solidFill>
                            <a:schemeClr val="bg1"/>
                          </a:solidFill>
                          <a:effectLst/>
                          <a:latin typeface="Calibri" panose="020F0502020204030204" pitchFamily="34" charset="0"/>
                          <a:ea typeface="Calibri" panose="020F0502020204030204" pitchFamily="34" charset="0"/>
                          <a:cs typeface="Arial" panose="020B0604020202020204" pitchFamily="34" charset="0"/>
                        </a:rPr>
                        <a:t>Possible (3)</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ct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solidFill>
                      <a:schemeClr val="tx2"/>
                    </a:solidFill>
                  </a:tcPr>
                </a:tc>
                <a:tc>
                  <a:txBody>
                    <a:bodyPr/>
                    <a:lstStyle/>
                    <a:p>
                      <a:pPr algn="ctr"/>
                      <a:r>
                        <a:rPr lang="en-US" sz="1600" dirty="0">
                          <a:solidFill>
                            <a:schemeClr val="bg1"/>
                          </a:solidFill>
                          <a:effectLst/>
                          <a:latin typeface="Calibri" panose="020F0502020204030204" pitchFamily="34" charset="0"/>
                          <a:ea typeface="Calibri" panose="020F0502020204030204" pitchFamily="34" charset="0"/>
                          <a:cs typeface="Arial" panose="020B0604020202020204" pitchFamily="34" charset="0"/>
                        </a:rPr>
                        <a:t>EXTREME</a:t>
                      </a:r>
                      <a:endParaRPr lang="en-IN" sz="1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solidFill>
                      <a:srgbClr val="FF0000"/>
                    </a:solidFill>
                  </a:tcPr>
                </a:tc>
                <a:extLst>
                  <a:ext uri="{0D108BD9-81ED-4DB2-BD59-A6C34878D82A}">
                    <a16:rowId xmlns:a16="http://schemas.microsoft.com/office/drawing/2014/main" val="2551733988"/>
                  </a:ext>
                </a:extLst>
              </a:tr>
              <a:tr h="1069508">
                <a:tc>
                  <a:txBody>
                    <a:bodyPr/>
                    <a:lstStyle/>
                    <a:p>
                      <a:endParaRPr lang="en-IN" sz="2000" b="1" dirty="0"/>
                    </a:p>
                    <a:p>
                      <a:r>
                        <a:rPr lang="en-US" sz="900" dirty="0">
                          <a:effectLst/>
                        </a:rPr>
                        <a:t> </a:t>
                      </a: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tc>
                <a:tc>
                  <a:txBody>
                    <a:bodyPr/>
                    <a:lstStyle/>
                    <a:p>
                      <a:pPr algn="ct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solidFill>
                      <a:schemeClr val="tx2"/>
                    </a:solidFill>
                  </a:tcPr>
                </a:tc>
                <a:tc>
                  <a:txBody>
                    <a:bodyPr/>
                    <a:lstStyle/>
                    <a:p>
                      <a:pPr algn="ct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solidFill>
                      <a:schemeClr val="tx2"/>
                    </a:solidFill>
                  </a:tcPr>
                </a:tc>
                <a:tc>
                  <a:txBody>
                    <a:bodyPr/>
                    <a:lstStyle/>
                    <a:p>
                      <a:pPr algn="ct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4381" marR="64381" marT="0" marB="0" anchor="ctr"/>
                </a:tc>
                <a:extLst>
                  <a:ext uri="{0D108BD9-81ED-4DB2-BD59-A6C34878D82A}">
                    <a16:rowId xmlns:a16="http://schemas.microsoft.com/office/drawing/2014/main" val="3072646564"/>
                  </a:ext>
                </a:extLst>
              </a:tr>
            </a:tbl>
          </a:graphicData>
        </a:graphic>
      </p:graphicFrame>
    </p:spTree>
    <p:extLst>
      <p:ext uri="{BB962C8B-B14F-4D97-AF65-F5344CB8AC3E}">
        <p14:creationId xmlns:p14="http://schemas.microsoft.com/office/powerpoint/2010/main" val="5781933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2445-4F1F-438A-B007-27EF6D81E11F}"/>
              </a:ext>
            </a:extLst>
          </p:cNvPr>
          <p:cNvSpPr>
            <a:spLocks noGrp="1"/>
          </p:cNvSpPr>
          <p:nvPr>
            <p:ph type="ctrTitle"/>
          </p:nvPr>
        </p:nvSpPr>
        <p:spPr>
          <a:xfrm>
            <a:off x="603504" y="770467"/>
            <a:ext cx="5100610" cy="649030"/>
          </a:xfrm>
        </p:spPr>
        <p:txBody>
          <a:bodyPr/>
          <a:lstStyle/>
          <a:p>
            <a:endParaRPr lang="en-IN" sz="1600" dirty="0"/>
          </a:p>
        </p:txBody>
      </p:sp>
      <p:sp>
        <p:nvSpPr>
          <p:cNvPr id="3" name="Subtitle 2">
            <a:extLst>
              <a:ext uri="{FF2B5EF4-FFF2-40B4-BE49-F238E27FC236}">
                <a16:creationId xmlns:a16="http://schemas.microsoft.com/office/drawing/2014/main" id="{DF56DA3E-2468-49BB-8EA7-FCB0B4EA2C02}"/>
              </a:ext>
            </a:extLst>
          </p:cNvPr>
          <p:cNvSpPr>
            <a:spLocks noGrp="1"/>
          </p:cNvSpPr>
          <p:nvPr>
            <p:ph type="subTitle" idx="1"/>
          </p:nvPr>
        </p:nvSpPr>
        <p:spPr>
          <a:xfrm>
            <a:off x="931818" y="596537"/>
            <a:ext cx="9538662" cy="5612674"/>
          </a:xfrm>
        </p:spPr>
        <p:txBody>
          <a:bodyPr>
            <a:normAutofit/>
          </a:bodyPr>
          <a:lstStyle/>
          <a:p>
            <a:pPr algn="ctr"/>
            <a:endParaRPr lang="en-US" sz="3600" b="1" dirty="0">
              <a:solidFill>
                <a:srgbClr val="7030A0"/>
              </a:solidFill>
            </a:endParaRPr>
          </a:p>
          <a:p>
            <a:pPr algn="ctr"/>
            <a:endParaRPr lang="en-US" sz="3600" b="1" dirty="0">
              <a:solidFill>
                <a:srgbClr val="7030A0"/>
              </a:solidFill>
            </a:endParaRPr>
          </a:p>
          <a:p>
            <a:pPr algn="ctr"/>
            <a:endParaRPr lang="en-US" sz="3600" b="1" dirty="0">
              <a:solidFill>
                <a:srgbClr val="7030A0"/>
              </a:solidFill>
            </a:endParaRPr>
          </a:p>
          <a:p>
            <a:pPr algn="ctr"/>
            <a:endParaRPr lang="en-US" sz="3600" b="1" dirty="0">
              <a:solidFill>
                <a:srgbClr val="7030A0"/>
              </a:solidFill>
            </a:endParaRPr>
          </a:p>
          <a:p>
            <a:pPr algn="ctr"/>
            <a:r>
              <a:rPr lang="en-US" sz="6600" b="1" dirty="0">
                <a:solidFill>
                  <a:srgbClr val="7030A0"/>
                </a:solidFill>
              </a:rPr>
              <a:t>REFERENCES</a:t>
            </a:r>
            <a:endParaRPr lang="en-US" sz="6600" dirty="0">
              <a:solidFill>
                <a:srgbClr val="7030A0"/>
              </a:solidFill>
            </a:endParaRPr>
          </a:p>
          <a:p>
            <a:endParaRPr lang="en-IN" dirty="0"/>
          </a:p>
        </p:txBody>
      </p:sp>
    </p:spTree>
    <p:extLst>
      <p:ext uri="{BB962C8B-B14F-4D97-AF65-F5344CB8AC3E}">
        <p14:creationId xmlns:p14="http://schemas.microsoft.com/office/powerpoint/2010/main" val="907640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2445-4F1F-438A-B007-27EF6D81E11F}"/>
              </a:ext>
            </a:extLst>
          </p:cNvPr>
          <p:cNvSpPr>
            <a:spLocks noGrp="1"/>
          </p:cNvSpPr>
          <p:nvPr>
            <p:ph type="ctrTitle"/>
          </p:nvPr>
        </p:nvSpPr>
        <p:spPr>
          <a:xfrm>
            <a:off x="603504" y="770467"/>
            <a:ext cx="5100610" cy="649030"/>
          </a:xfrm>
        </p:spPr>
        <p:txBody>
          <a:bodyPr/>
          <a:lstStyle/>
          <a:p>
            <a:endParaRPr lang="en-IN" sz="1600" dirty="0"/>
          </a:p>
        </p:txBody>
      </p:sp>
      <p:sp>
        <p:nvSpPr>
          <p:cNvPr id="3" name="Subtitle 2">
            <a:extLst>
              <a:ext uri="{FF2B5EF4-FFF2-40B4-BE49-F238E27FC236}">
                <a16:creationId xmlns:a16="http://schemas.microsoft.com/office/drawing/2014/main" id="{DF56DA3E-2468-49BB-8EA7-FCB0B4EA2C02}"/>
              </a:ext>
            </a:extLst>
          </p:cNvPr>
          <p:cNvSpPr>
            <a:spLocks noGrp="1"/>
          </p:cNvSpPr>
          <p:nvPr>
            <p:ph type="subTitle" idx="1"/>
          </p:nvPr>
        </p:nvSpPr>
        <p:spPr>
          <a:xfrm>
            <a:off x="931818" y="596537"/>
            <a:ext cx="9538662" cy="5612674"/>
          </a:xfrm>
        </p:spPr>
        <p:txBody>
          <a:bodyPr>
            <a:normAutofit/>
          </a:bodyPr>
          <a:lstStyle/>
          <a:p>
            <a:pPr marL="342900" lvl="0" indent="-342900" rtl="0" fontAlgn="base">
              <a:lnSpc>
                <a:spcPct val="107000"/>
              </a:lnSpc>
              <a:spcAft>
                <a:spcPts val="800"/>
              </a:spcAft>
              <a:buClr>
                <a:srgbClr val="000000"/>
              </a:buClr>
              <a:buSzPts val="1200"/>
              <a:buFont typeface="+mj-lt"/>
              <a:buAutoNum type="arabicPeriod"/>
            </a:pPr>
            <a:endParaRPr lang="en-IN" sz="18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rtl="0" fontAlgn="base">
              <a:lnSpc>
                <a:spcPct val="107000"/>
              </a:lnSpc>
              <a:spcAft>
                <a:spcPts val="800"/>
              </a:spcAft>
              <a:buClr>
                <a:srgbClr val="000000"/>
              </a:buClr>
              <a:buSzPts val="1200"/>
              <a:buFont typeface="+mj-lt"/>
              <a:buAutoNum type="arabicPeriod"/>
            </a:pPr>
            <a:endParaRPr lang="en-IN" sz="1800" b="1"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lvl="0" rtl="0" fontAlgn="base">
              <a:lnSpc>
                <a:spcPct val="107000"/>
              </a:lnSpc>
              <a:spcAft>
                <a:spcPts val="800"/>
              </a:spcAft>
              <a:buClr>
                <a:srgbClr val="000000"/>
              </a:buClr>
              <a:buSzPts val="1200"/>
            </a:pPr>
            <a:r>
              <a:rPr lang="en-IN" sz="2000" b="1" u="none" strike="noStrike" dirty="0">
                <a:solidFill>
                  <a:srgbClr val="7030A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 Upholding Safety in Future Energy Systems: The Need for Systemic Risk Assessment </a:t>
            </a:r>
            <a:endParaRPr lang="en-IN" sz="2000" u="none" strike="noStrike" dirty="0">
              <a:solidFill>
                <a:srgbClr val="7030A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r>
              <a:rPr lang="en-IN" sz="2000" dirty="0">
                <a:solidFill>
                  <a:srgbClr val="7030A0"/>
                </a:solidFill>
                <a:effectLst/>
                <a:latin typeface="Times New Roman" panose="02020603050405020304" pitchFamily="18" charset="0"/>
                <a:ea typeface="Times New Roman" panose="02020603050405020304" pitchFamily="18" charset="0"/>
              </a:rPr>
              <a:t>This paper showcases that energy systems are becoming more complex, and it shows how the already existing transition to renewable energy sources has resulted in the emergence of new types of hazards. It demonstrates that the energy sector heavily relies on analytic risk assessment approaches, and that systematic methods provide valuable additional insights. A comparison of the hazard and operability study (HAZOP, analytic) with the system-theoretic process analysis (STPA) in the Dutch gas sector demonstrates this.  It emphasises the importance of researching the organisation of protection in energy transitions. The researchers conclude that proper risk management for future energy systems requires both a quantitative and qualitative approach.</a:t>
            </a:r>
            <a:endParaRPr lang="en-IN" sz="2000" dirty="0">
              <a:solidFill>
                <a:srgbClr val="7030A0"/>
              </a:solidFill>
            </a:endParaRPr>
          </a:p>
        </p:txBody>
      </p:sp>
    </p:spTree>
    <p:extLst>
      <p:ext uri="{BB962C8B-B14F-4D97-AF65-F5344CB8AC3E}">
        <p14:creationId xmlns:p14="http://schemas.microsoft.com/office/powerpoint/2010/main" val="13443709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2445-4F1F-438A-B007-27EF6D81E11F}"/>
              </a:ext>
            </a:extLst>
          </p:cNvPr>
          <p:cNvSpPr>
            <a:spLocks noGrp="1"/>
          </p:cNvSpPr>
          <p:nvPr>
            <p:ph type="ctrTitle"/>
          </p:nvPr>
        </p:nvSpPr>
        <p:spPr>
          <a:xfrm>
            <a:off x="603504" y="770467"/>
            <a:ext cx="5100610" cy="649030"/>
          </a:xfrm>
        </p:spPr>
        <p:txBody>
          <a:bodyPr/>
          <a:lstStyle/>
          <a:p>
            <a:endParaRPr lang="en-IN" sz="1600" dirty="0"/>
          </a:p>
        </p:txBody>
      </p:sp>
      <p:sp>
        <p:nvSpPr>
          <p:cNvPr id="3" name="Subtitle 2">
            <a:extLst>
              <a:ext uri="{FF2B5EF4-FFF2-40B4-BE49-F238E27FC236}">
                <a16:creationId xmlns:a16="http://schemas.microsoft.com/office/drawing/2014/main" id="{DF56DA3E-2468-49BB-8EA7-FCB0B4EA2C02}"/>
              </a:ext>
            </a:extLst>
          </p:cNvPr>
          <p:cNvSpPr>
            <a:spLocks noGrp="1"/>
          </p:cNvSpPr>
          <p:nvPr>
            <p:ph type="subTitle" idx="1"/>
          </p:nvPr>
        </p:nvSpPr>
        <p:spPr>
          <a:xfrm>
            <a:off x="931818" y="596537"/>
            <a:ext cx="9538662" cy="5612674"/>
          </a:xfrm>
        </p:spPr>
        <p:txBody>
          <a:bodyPr>
            <a:normAutofit/>
          </a:bodyPr>
          <a:lstStyle/>
          <a:p>
            <a:pPr marL="6350" indent="-6350">
              <a:lnSpc>
                <a:spcPct val="107000"/>
              </a:lnSpc>
              <a:spcAft>
                <a:spcPts val="800"/>
              </a:spcAft>
            </a:pPr>
            <a:r>
              <a:rPr lang="en-IN" sz="2000" b="1" dirty="0">
                <a:solidFill>
                  <a:srgbClr val="7030A0"/>
                </a:solidFill>
                <a:effectLst/>
                <a:latin typeface="Times New Roman" panose="02020603050405020304" pitchFamily="18" charset="0"/>
                <a:ea typeface="Times New Roman" panose="02020603050405020304" pitchFamily="18" charset="0"/>
              </a:rPr>
              <a:t> </a:t>
            </a:r>
            <a:endParaRPr lang="en-IN" sz="2000" dirty="0">
              <a:solidFill>
                <a:srgbClr val="7030A0"/>
              </a:solidFill>
              <a:effectLst/>
              <a:latin typeface="Times New Roman" panose="02020603050405020304" pitchFamily="18" charset="0"/>
              <a:ea typeface="Times New Roman" panose="02020603050405020304" pitchFamily="18" charset="0"/>
            </a:endParaRPr>
          </a:p>
          <a:p>
            <a:pPr marL="6350" indent="-6350">
              <a:lnSpc>
                <a:spcPct val="107000"/>
              </a:lnSpc>
              <a:spcAft>
                <a:spcPts val="800"/>
              </a:spcAft>
            </a:pPr>
            <a:r>
              <a:rPr lang="en-IN" sz="2000" b="1" dirty="0">
                <a:solidFill>
                  <a:srgbClr val="7030A0"/>
                </a:solidFill>
                <a:effectLst/>
                <a:latin typeface="Times New Roman" panose="02020603050405020304" pitchFamily="18" charset="0"/>
                <a:ea typeface="Times New Roman" panose="02020603050405020304" pitchFamily="18" charset="0"/>
              </a:rPr>
              <a:t>[1]. IEA. Getting Wind and Sun onto the Grid—A Manual for Policy Makers. 2017. Available online: https://www.iea.org/reports/getting-wind-and-solar-onto-the-grid (accessed on 9 December 2020). </a:t>
            </a:r>
            <a:endParaRPr lang="en-IN" sz="2000" dirty="0">
              <a:solidFill>
                <a:srgbClr val="7030A0"/>
              </a:solidFill>
              <a:effectLst/>
              <a:latin typeface="Times New Roman" panose="02020603050405020304" pitchFamily="18" charset="0"/>
              <a:ea typeface="Times New Roman" panose="02020603050405020304" pitchFamily="18" charset="0"/>
            </a:endParaRPr>
          </a:p>
          <a:p>
            <a:pPr marL="6350" indent="-6350">
              <a:lnSpc>
                <a:spcPct val="107000"/>
              </a:lnSpc>
              <a:spcAft>
                <a:spcPts val="800"/>
              </a:spcAft>
            </a:pPr>
            <a:r>
              <a:rPr lang="en-IN" sz="2000" b="1" dirty="0">
                <a:solidFill>
                  <a:srgbClr val="7030A0"/>
                </a:solidFill>
                <a:effectLst/>
                <a:latin typeface="Times New Roman" panose="02020603050405020304" pitchFamily="18" charset="0"/>
                <a:ea typeface="Times New Roman" panose="02020603050405020304" pitchFamily="18" charset="0"/>
              </a:rPr>
              <a:t>[2]. Allenby, B. R., and D. </a:t>
            </a:r>
            <a:r>
              <a:rPr lang="en-IN" sz="2000" b="1" dirty="0" err="1">
                <a:solidFill>
                  <a:srgbClr val="7030A0"/>
                </a:solidFill>
                <a:effectLst/>
                <a:latin typeface="Times New Roman" panose="02020603050405020304" pitchFamily="18" charset="0"/>
                <a:ea typeface="Times New Roman" panose="02020603050405020304" pitchFamily="18" charset="0"/>
              </a:rPr>
              <a:t>Sarewitz</a:t>
            </a:r>
            <a:r>
              <a:rPr lang="en-IN" sz="2000" b="1" dirty="0">
                <a:solidFill>
                  <a:srgbClr val="7030A0"/>
                </a:solidFill>
                <a:effectLst/>
                <a:latin typeface="Times New Roman" panose="02020603050405020304" pitchFamily="18" charset="0"/>
                <a:ea typeface="Times New Roman" panose="02020603050405020304" pitchFamily="18" charset="0"/>
              </a:rPr>
              <a:t>. 2011.  The techno-human condition. MIT Press, Cambridge, Massachusetts, USA. </a:t>
            </a:r>
            <a:endParaRPr lang="en-IN" sz="2000" dirty="0">
              <a:solidFill>
                <a:srgbClr val="7030A0"/>
              </a:solidFill>
              <a:effectLst/>
              <a:latin typeface="Times New Roman" panose="02020603050405020304" pitchFamily="18" charset="0"/>
              <a:ea typeface="Times New Roman" panose="02020603050405020304" pitchFamily="18" charset="0"/>
            </a:endParaRPr>
          </a:p>
          <a:p>
            <a:pPr marL="6350" indent="-6350">
              <a:lnSpc>
                <a:spcPct val="107000"/>
              </a:lnSpc>
              <a:spcAft>
                <a:spcPts val="480"/>
              </a:spcAft>
            </a:pPr>
            <a:r>
              <a:rPr lang="en-IN" sz="2000" b="1" dirty="0">
                <a:solidFill>
                  <a:srgbClr val="7030A0"/>
                </a:solidFill>
                <a:effectLst/>
                <a:latin typeface="Times New Roman" panose="02020603050405020304" pitchFamily="18" charset="0"/>
                <a:ea typeface="Times New Roman" panose="02020603050405020304" pitchFamily="18" charset="0"/>
              </a:rPr>
              <a:t>[3]. </a:t>
            </a:r>
            <a:r>
              <a:rPr lang="en-IN" sz="2000" b="1" u="sng" dirty="0">
                <a:solidFill>
                  <a:srgbClr val="7030A0"/>
                </a:solidFill>
                <a:effectLst/>
                <a:uFill>
                  <a:solidFill>
                    <a:srgbClr val="000000"/>
                  </a:solidFill>
                </a:uFill>
                <a:latin typeface="Times New Roman" panose="02020603050405020304" pitchFamily="18" charset="0"/>
                <a:ea typeface="Times New Roman" panose="02020603050405020304" pitchFamily="18" charset="0"/>
              </a:rPr>
              <a:t>resalliance.org</a:t>
            </a:r>
            <a:r>
              <a:rPr lang="en-IN" sz="2000" b="1" dirty="0">
                <a:solidFill>
                  <a:srgbClr val="7030A0"/>
                </a:solidFill>
                <a:effectLst/>
                <a:latin typeface="Times New Roman" panose="02020603050405020304" pitchFamily="18" charset="0"/>
                <a:ea typeface="Times New Roman" panose="02020603050405020304" pitchFamily="18" charset="0"/>
              </a:rPr>
              <a:t>, 2017.</a:t>
            </a:r>
            <a:r>
              <a:rPr lang="en-IN" sz="2000" b="1" u="none" strike="noStrike" dirty="0">
                <a:solidFill>
                  <a:srgbClr val="2370CD"/>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 </a:t>
            </a:r>
            <a:r>
              <a:rPr lang="en-IN" sz="2000" b="1" u="sng" dirty="0">
                <a:solidFill>
                  <a:srgbClr val="2370CD"/>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https://www.resalliance.org/about</a:t>
            </a:r>
            <a:r>
              <a:rPr lang="en-IN" sz="2000" b="1" u="none" strike="noStrike" dirty="0">
                <a:solidFill>
                  <a:srgbClr val="7030A0"/>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a:t>
            </a:r>
            <a:r>
              <a:rPr lang="en-IN" sz="2000" b="1" dirty="0">
                <a:solidFill>
                  <a:srgbClr val="7030A0"/>
                </a:solidFill>
                <a:effectLst/>
                <a:latin typeface="Times New Roman" panose="02020603050405020304" pitchFamily="18" charset="0"/>
                <a:ea typeface="Times New Roman" panose="02020603050405020304" pitchFamily="18" charset="0"/>
              </a:rPr>
              <a:t> (Accessed 23 Oct 2017) </a:t>
            </a:r>
            <a:endParaRPr lang="en-IN" sz="2000" dirty="0">
              <a:solidFill>
                <a:srgbClr val="7030A0"/>
              </a:solidFill>
              <a:effectLst/>
              <a:latin typeface="Times New Roman" panose="02020603050405020304" pitchFamily="18" charset="0"/>
              <a:ea typeface="Times New Roman" panose="02020603050405020304" pitchFamily="18" charset="0"/>
            </a:endParaRPr>
          </a:p>
          <a:p>
            <a:pPr marL="6350" indent="-6350">
              <a:lnSpc>
                <a:spcPct val="107000"/>
              </a:lnSpc>
              <a:spcAft>
                <a:spcPts val="10"/>
              </a:spcAft>
            </a:pPr>
            <a:r>
              <a:rPr lang="en-IN" sz="2000" b="1" dirty="0">
                <a:solidFill>
                  <a:srgbClr val="7030A0"/>
                </a:solidFill>
                <a:effectLst/>
                <a:latin typeface="Times New Roman" panose="02020603050405020304" pitchFamily="18" charset="0"/>
                <a:ea typeface="Times New Roman" panose="02020603050405020304" pitchFamily="18" charset="0"/>
              </a:rPr>
              <a:t>[4]. S.L. Cutter, L. Barnes, M. Berry, C. Burton, E. Evans, E. Tate, </a:t>
            </a:r>
            <a:r>
              <a:rPr lang="en-IN" sz="2000" b="1" i="1" dirty="0">
                <a:solidFill>
                  <a:srgbClr val="7030A0"/>
                </a:solidFill>
                <a:effectLst/>
                <a:latin typeface="Times New Roman" panose="02020603050405020304" pitchFamily="18" charset="0"/>
                <a:ea typeface="Times New Roman" panose="02020603050405020304" pitchFamily="18" charset="0"/>
              </a:rPr>
              <a:t>et al.</a:t>
            </a:r>
            <a:r>
              <a:rPr lang="en-IN" sz="2000" b="1" dirty="0">
                <a:solidFill>
                  <a:srgbClr val="7030A0"/>
                </a:solidFill>
                <a:effectLst/>
                <a:latin typeface="Times New Roman" panose="02020603050405020304" pitchFamily="18" charset="0"/>
                <a:ea typeface="Times New Roman" panose="02020603050405020304" pitchFamily="18" charset="0"/>
              </a:rPr>
              <a:t> </a:t>
            </a:r>
            <a:endParaRPr lang="en-IN" sz="2000" dirty="0">
              <a:solidFill>
                <a:srgbClr val="7030A0"/>
              </a:solidFill>
              <a:effectLst/>
              <a:latin typeface="Times New Roman" panose="02020603050405020304" pitchFamily="18" charset="0"/>
              <a:ea typeface="Times New Roman" panose="02020603050405020304" pitchFamily="18" charset="0"/>
            </a:endParaRPr>
          </a:p>
          <a:p>
            <a:pPr marL="6350" indent="-6350">
              <a:lnSpc>
                <a:spcPct val="107000"/>
              </a:lnSpc>
              <a:spcAft>
                <a:spcPts val="10"/>
              </a:spcAft>
            </a:pPr>
            <a:r>
              <a:rPr lang="en-IN" sz="2000" b="1" dirty="0">
                <a:solidFill>
                  <a:srgbClr val="7030A0"/>
                </a:solidFill>
                <a:effectLst/>
                <a:latin typeface="Times New Roman" panose="02020603050405020304" pitchFamily="18" charset="0"/>
                <a:ea typeface="Times New Roman" panose="02020603050405020304" pitchFamily="18" charset="0"/>
              </a:rPr>
              <a:t>A place-based model for understanding community resilience to natural disasters </a:t>
            </a:r>
            <a:endParaRPr lang="en-IN" sz="2000" dirty="0">
              <a:solidFill>
                <a:srgbClr val="7030A0"/>
              </a:solidFill>
              <a:effectLst/>
              <a:latin typeface="Times New Roman" panose="02020603050405020304" pitchFamily="18" charset="0"/>
              <a:ea typeface="Times New Roman" panose="02020603050405020304" pitchFamily="18" charset="0"/>
            </a:endParaRPr>
          </a:p>
          <a:p>
            <a:pPr marL="6350" indent="-6350">
              <a:lnSpc>
                <a:spcPct val="107000"/>
              </a:lnSpc>
              <a:spcAft>
                <a:spcPts val="10"/>
              </a:spcAft>
            </a:pPr>
            <a:r>
              <a:rPr lang="en-IN" sz="2000" b="1" dirty="0">
                <a:solidFill>
                  <a:srgbClr val="7030A0"/>
                </a:solidFill>
                <a:effectLst/>
                <a:latin typeface="Times New Roman" panose="02020603050405020304" pitchFamily="18" charset="0"/>
                <a:ea typeface="Times New Roman" panose="02020603050405020304" pitchFamily="18" charset="0"/>
              </a:rPr>
              <a:t>Global Environ Chang, 18 (2008), pp. 598-606 </a:t>
            </a:r>
            <a:endParaRPr lang="en-IN" sz="2000" dirty="0">
              <a:solidFill>
                <a:srgbClr val="7030A0"/>
              </a:solidFill>
              <a:effectLst/>
              <a:latin typeface="Times New Roman" panose="02020603050405020304" pitchFamily="18" charset="0"/>
              <a:ea typeface="Times New Roman" panose="02020603050405020304" pitchFamily="18" charset="0"/>
            </a:endParaRPr>
          </a:p>
          <a:p>
            <a:endParaRPr lang="en-IN" sz="2000" dirty="0">
              <a:solidFill>
                <a:srgbClr val="7030A0"/>
              </a:solidFill>
            </a:endParaRPr>
          </a:p>
        </p:txBody>
      </p:sp>
    </p:spTree>
    <p:extLst>
      <p:ext uri="{BB962C8B-B14F-4D97-AF65-F5344CB8AC3E}">
        <p14:creationId xmlns:p14="http://schemas.microsoft.com/office/powerpoint/2010/main" val="34139493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2445-4F1F-438A-B007-27EF6D81E11F}"/>
              </a:ext>
            </a:extLst>
          </p:cNvPr>
          <p:cNvSpPr>
            <a:spLocks noGrp="1"/>
          </p:cNvSpPr>
          <p:nvPr>
            <p:ph type="ctrTitle"/>
          </p:nvPr>
        </p:nvSpPr>
        <p:spPr>
          <a:xfrm>
            <a:off x="603504" y="770467"/>
            <a:ext cx="5100610" cy="649030"/>
          </a:xfrm>
        </p:spPr>
        <p:txBody>
          <a:bodyPr/>
          <a:lstStyle/>
          <a:p>
            <a:endParaRPr lang="en-IN" sz="1600" dirty="0"/>
          </a:p>
        </p:txBody>
      </p:sp>
      <p:sp>
        <p:nvSpPr>
          <p:cNvPr id="3" name="Subtitle 2">
            <a:extLst>
              <a:ext uri="{FF2B5EF4-FFF2-40B4-BE49-F238E27FC236}">
                <a16:creationId xmlns:a16="http://schemas.microsoft.com/office/drawing/2014/main" id="{DF56DA3E-2468-49BB-8EA7-FCB0B4EA2C02}"/>
              </a:ext>
            </a:extLst>
          </p:cNvPr>
          <p:cNvSpPr>
            <a:spLocks noGrp="1"/>
          </p:cNvSpPr>
          <p:nvPr>
            <p:ph type="subTitle" idx="1"/>
          </p:nvPr>
        </p:nvSpPr>
        <p:spPr>
          <a:xfrm>
            <a:off x="931818" y="596537"/>
            <a:ext cx="9538662" cy="5612674"/>
          </a:xfrm>
        </p:spPr>
        <p:txBody>
          <a:bodyPr>
            <a:normAutofit/>
          </a:bodyPr>
          <a:lstStyle/>
          <a:p>
            <a:pPr marL="6350" indent="-6350">
              <a:lnSpc>
                <a:spcPct val="107000"/>
              </a:lnSpc>
              <a:spcAft>
                <a:spcPts val="800"/>
              </a:spcAft>
            </a:pPr>
            <a:endParaRPr lang="en-IN" sz="2000" b="1" dirty="0">
              <a:solidFill>
                <a:srgbClr val="7030A0"/>
              </a:solidFill>
              <a:effectLst/>
              <a:latin typeface="Times New Roman" panose="02020603050405020304" pitchFamily="18" charset="0"/>
              <a:ea typeface="Times New Roman" panose="02020603050405020304" pitchFamily="18" charset="0"/>
            </a:endParaRPr>
          </a:p>
          <a:p>
            <a:pPr marL="6350" indent="-6350">
              <a:lnSpc>
                <a:spcPct val="107000"/>
              </a:lnSpc>
              <a:spcAft>
                <a:spcPts val="800"/>
              </a:spcAft>
            </a:pPr>
            <a:r>
              <a:rPr lang="en-IN" sz="2000" b="1" dirty="0">
                <a:solidFill>
                  <a:srgbClr val="7030A0"/>
                </a:solidFill>
                <a:effectLst/>
                <a:latin typeface="Times New Roman" panose="02020603050405020304" pitchFamily="18" charset="0"/>
                <a:ea typeface="Times New Roman" panose="02020603050405020304" pitchFamily="18" charset="0"/>
              </a:rPr>
              <a:t>[5]. </a:t>
            </a:r>
            <a:r>
              <a:rPr lang="en-IN" sz="2000" b="1" dirty="0" err="1">
                <a:solidFill>
                  <a:srgbClr val="7030A0"/>
                </a:solidFill>
                <a:effectLst/>
                <a:latin typeface="Times New Roman" panose="02020603050405020304" pitchFamily="18" charset="0"/>
                <a:ea typeface="Times New Roman" panose="02020603050405020304" pitchFamily="18" charset="0"/>
              </a:rPr>
              <a:t>Siddarthgaurav</a:t>
            </a:r>
            <a:r>
              <a:rPr lang="en-IN" sz="2000" b="1" dirty="0">
                <a:solidFill>
                  <a:srgbClr val="7030A0"/>
                </a:solidFill>
                <a:effectLst/>
                <a:latin typeface="Times New Roman" panose="02020603050405020304" pitchFamily="18" charset="0"/>
                <a:ea typeface="Times New Roman" panose="02020603050405020304" pitchFamily="18" charset="0"/>
              </a:rPr>
              <a:t>, Nicolas </a:t>
            </a:r>
            <a:r>
              <a:rPr lang="en-IN" sz="2000" b="1" dirty="0" err="1">
                <a:solidFill>
                  <a:srgbClr val="7030A0"/>
                </a:solidFill>
                <a:effectLst/>
                <a:latin typeface="Times New Roman" panose="02020603050405020304" pitchFamily="18" charset="0"/>
                <a:ea typeface="Times New Roman" panose="02020603050405020304" pitchFamily="18" charset="0"/>
              </a:rPr>
              <a:t>Chileshe</a:t>
            </a:r>
            <a:r>
              <a:rPr lang="en-IN" sz="2000" b="1" dirty="0">
                <a:solidFill>
                  <a:srgbClr val="7030A0"/>
                </a:solidFill>
                <a:effectLst/>
                <a:latin typeface="Times New Roman" panose="02020603050405020304" pitchFamily="18" charset="0"/>
                <a:ea typeface="Times New Roman" panose="02020603050405020304" pitchFamily="18" charset="0"/>
              </a:rPr>
              <a:t>, Tony MA (2011), Project risk analysis of solar energy project delays in India, 49thAuSES Annual Conference  </a:t>
            </a:r>
            <a:endParaRPr lang="en-IN" sz="2000" dirty="0">
              <a:solidFill>
                <a:srgbClr val="7030A0"/>
              </a:solidFill>
              <a:effectLst/>
              <a:latin typeface="Times New Roman" panose="02020603050405020304" pitchFamily="18" charset="0"/>
              <a:ea typeface="Times New Roman" panose="02020603050405020304" pitchFamily="18" charset="0"/>
            </a:endParaRPr>
          </a:p>
          <a:p>
            <a:pPr marL="6350" indent="-6350">
              <a:lnSpc>
                <a:spcPct val="107000"/>
              </a:lnSpc>
              <a:spcAft>
                <a:spcPts val="800"/>
              </a:spcAft>
            </a:pPr>
            <a:r>
              <a:rPr lang="en-IN" sz="2000" b="1" dirty="0">
                <a:solidFill>
                  <a:srgbClr val="7030A0"/>
                </a:solidFill>
                <a:effectLst/>
                <a:latin typeface="Times New Roman" panose="02020603050405020304" pitchFamily="18" charset="0"/>
                <a:ea typeface="Times New Roman" panose="02020603050405020304" pitchFamily="18" charset="0"/>
              </a:rPr>
              <a:t>[6]. Rodney E, </a:t>
            </a:r>
            <a:r>
              <a:rPr lang="en-IN" sz="2000" b="1" dirty="0" err="1">
                <a:solidFill>
                  <a:srgbClr val="7030A0"/>
                </a:solidFill>
                <a:effectLst/>
                <a:latin typeface="Times New Roman" panose="02020603050405020304" pitchFamily="18" charset="0"/>
                <a:ea typeface="Times New Roman" panose="02020603050405020304" pitchFamily="18" charset="0"/>
              </a:rPr>
              <a:t>Ducq</a:t>
            </a:r>
            <a:r>
              <a:rPr lang="en-IN" sz="2000" b="1" dirty="0">
                <a:solidFill>
                  <a:srgbClr val="7030A0"/>
                </a:solidFill>
                <a:effectLst/>
                <a:latin typeface="Times New Roman" panose="02020603050405020304" pitchFamily="18" charset="0"/>
                <a:ea typeface="Times New Roman" panose="02020603050405020304" pitchFamily="18" charset="0"/>
              </a:rPr>
              <a:t>, </a:t>
            </a:r>
            <a:r>
              <a:rPr lang="en-IN" sz="2000" b="1" dirty="0" err="1">
                <a:solidFill>
                  <a:srgbClr val="7030A0"/>
                </a:solidFill>
                <a:effectLst/>
                <a:latin typeface="Times New Roman" panose="02020603050405020304" pitchFamily="18" charset="0"/>
                <a:ea typeface="Times New Roman" panose="02020603050405020304" pitchFamily="18" charset="0"/>
              </a:rPr>
              <a:t>Breysse</a:t>
            </a:r>
            <a:r>
              <a:rPr lang="en-IN" sz="2000" b="1" dirty="0">
                <a:solidFill>
                  <a:srgbClr val="7030A0"/>
                </a:solidFill>
                <a:effectLst/>
                <a:latin typeface="Times New Roman" panose="02020603050405020304" pitchFamily="18" charset="0"/>
                <a:ea typeface="Times New Roman" panose="02020603050405020304" pitchFamily="18" charset="0"/>
              </a:rPr>
              <a:t> D, Ledoux Y (2015), An integrated management approach of the project and project risk, IFAC- Paperonline-48-3(2015)535-540 </a:t>
            </a:r>
            <a:endParaRPr lang="en-IN" sz="2000" dirty="0">
              <a:solidFill>
                <a:srgbClr val="7030A0"/>
              </a:solidFill>
              <a:effectLst/>
              <a:latin typeface="Times New Roman" panose="02020603050405020304" pitchFamily="18" charset="0"/>
              <a:ea typeface="Times New Roman" panose="02020603050405020304" pitchFamily="18" charset="0"/>
            </a:endParaRPr>
          </a:p>
          <a:p>
            <a:pPr marL="6350" indent="-6350">
              <a:lnSpc>
                <a:spcPct val="107000"/>
              </a:lnSpc>
              <a:spcAft>
                <a:spcPts val="800"/>
              </a:spcAft>
            </a:pPr>
            <a:r>
              <a:rPr lang="en-IN" sz="2000" b="1" dirty="0">
                <a:solidFill>
                  <a:srgbClr val="7030A0"/>
                </a:solidFill>
                <a:effectLst/>
                <a:latin typeface="Times New Roman" panose="02020603050405020304" pitchFamily="18" charset="0"/>
                <a:ea typeface="Times New Roman" panose="02020603050405020304" pitchFamily="18" charset="0"/>
              </a:rPr>
              <a:t>[7]. A. T. </a:t>
            </a:r>
            <a:r>
              <a:rPr lang="en-IN" sz="2000" b="1" dirty="0" err="1">
                <a:solidFill>
                  <a:srgbClr val="7030A0"/>
                </a:solidFill>
                <a:effectLst/>
                <a:latin typeface="Times New Roman" panose="02020603050405020304" pitchFamily="18" charset="0"/>
                <a:ea typeface="Times New Roman" panose="02020603050405020304" pitchFamily="18" charset="0"/>
              </a:rPr>
              <a:t>Bahill</a:t>
            </a:r>
            <a:r>
              <a:rPr lang="en-IN" sz="2000" b="1" dirty="0">
                <a:solidFill>
                  <a:srgbClr val="7030A0"/>
                </a:solidFill>
                <a:effectLst/>
                <a:latin typeface="Times New Roman" panose="02020603050405020304" pitchFamily="18" charset="0"/>
                <a:ea typeface="Times New Roman" panose="02020603050405020304" pitchFamily="18" charset="0"/>
              </a:rPr>
              <a:t>., Design and Testing of an Illuminance Management System, The ITEA Journal 31(1) (2010), 63-89. </a:t>
            </a:r>
            <a:endParaRPr lang="en-IN" sz="2000" dirty="0">
              <a:solidFill>
                <a:srgbClr val="7030A0"/>
              </a:solidFill>
              <a:effectLst/>
              <a:latin typeface="Times New Roman" panose="02020603050405020304" pitchFamily="18" charset="0"/>
              <a:ea typeface="Times New Roman" panose="02020603050405020304" pitchFamily="18" charset="0"/>
            </a:endParaRPr>
          </a:p>
          <a:p>
            <a:pPr marL="6350" indent="-6350">
              <a:lnSpc>
                <a:spcPct val="107000"/>
              </a:lnSpc>
              <a:spcAft>
                <a:spcPts val="800"/>
              </a:spcAft>
            </a:pPr>
            <a:r>
              <a:rPr lang="en-IN" sz="2000" b="1" dirty="0">
                <a:solidFill>
                  <a:srgbClr val="7030A0"/>
                </a:solidFill>
                <a:effectLst/>
                <a:latin typeface="Times New Roman" panose="02020603050405020304" pitchFamily="18" charset="0"/>
                <a:ea typeface="Times New Roman" panose="02020603050405020304" pitchFamily="18" charset="0"/>
              </a:rPr>
              <a:t>[8]. American Society for Civil Engineers (2007). The New Orleans Hurricane Protection System: What Went Wrong and Why. Reston, VA: ASCE. </a:t>
            </a:r>
            <a:endParaRPr lang="en-IN" sz="2000" dirty="0">
              <a:solidFill>
                <a:srgbClr val="7030A0"/>
              </a:solidFill>
              <a:effectLst/>
              <a:latin typeface="Times New Roman" panose="02020603050405020304" pitchFamily="18" charset="0"/>
              <a:ea typeface="Times New Roman" panose="02020603050405020304" pitchFamily="18" charset="0"/>
            </a:endParaRPr>
          </a:p>
          <a:p>
            <a:pPr marL="6350" marR="67945" indent="-6350">
              <a:lnSpc>
                <a:spcPct val="107000"/>
              </a:lnSpc>
              <a:spcAft>
                <a:spcPts val="800"/>
              </a:spcAft>
            </a:pPr>
            <a:r>
              <a:rPr lang="en-IN" sz="2000" b="1" dirty="0">
                <a:solidFill>
                  <a:srgbClr val="7030A0"/>
                </a:solidFill>
                <a:effectLst/>
                <a:latin typeface="Times New Roman" panose="02020603050405020304" pitchFamily="18" charset="0"/>
                <a:ea typeface="Times New Roman" panose="02020603050405020304" pitchFamily="18" charset="0"/>
              </a:rPr>
              <a:t>[9</a:t>
            </a:r>
            <a:r>
              <a:rPr lang="en-IN" sz="2000" dirty="0">
                <a:solidFill>
                  <a:srgbClr val="7030A0"/>
                </a:solidFill>
                <a:effectLst/>
                <a:latin typeface="Times New Roman" panose="02020603050405020304" pitchFamily="18" charset="0"/>
                <a:ea typeface="Times New Roman" panose="02020603050405020304" pitchFamily="18" charset="0"/>
              </a:rPr>
              <a:t>]. </a:t>
            </a:r>
            <a:r>
              <a:rPr lang="en-IN" sz="2000" b="1" dirty="0">
                <a:solidFill>
                  <a:srgbClr val="7030A0"/>
                </a:solidFill>
                <a:effectLst/>
                <a:latin typeface="Times New Roman" panose="02020603050405020304" pitchFamily="18" charset="0"/>
                <a:ea typeface="Times New Roman" panose="02020603050405020304" pitchFamily="18" charset="0"/>
              </a:rPr>
              <a:t>Vahid M Nik, A T D </a:t>
            </a:r>
            <a:r>
              <a:rPr lang="en-IN" sz="2000" b="1" dirty="0" err="1">
                <a:solidFill>
                  <a:srgbClr val="7030A0"/>
                </a:solidFill>
                <a:effectLst/>
                <a:latin typeface="Times New Roman" panose="02020603050405020304" pitchFamily="18" charset="0"/>
                <a:ea typeface="Times New Roman" panose="02020603050405020304" pitchFamily="18" charset="0"/>
              </a:rPr>
              <a:t>Perera</a:t>
            </a:r>
            <a:r>
              <a:rPr lang="en-IN" sz="2000" b="1" dirty="0">
                <a:solidFill>
                  <a:srgbClr val="7030A0"/>
                </a:solidFill>
                <a:effectLst/>
                <a:latin typeface="Times New Roman" panose="02020603050405020304" pitchFamily="18" charset="0"/>
                <a:ea typeface="Times New Roman" panose="02020603050405020304" pitchFamily="18" charset="0"/>
              </a:rPr>
              <a:t>, </a:t>
            </a:r>
            <a:r>
              <a:rPr lang="en-IN" sz="2000" b="1" dirty="0" err="1">
                <a:solidFill>
                  <a:srgbClr val="7030A0"/>
                </a:solidFill>
                <a:effectLst/>
                <a:latin typeface="Times New Roman" panose="02020603050405020304" pitchFamily="18" charset="0"/>
                <a:ea typeface="Times New Roman" panose="02020603050405020304" pitchFamily="18" charset="0"/>
              </a:rPr>
              <a:t>Deliang</a:t>
            </a:r>
            <a:r>
              <a:rPr lang="en-IN" sz="2000" b="1" dirty="0">
                <a:solidFill>
                  <a:srgbClr val="7030A0"/>
                </a:solidFill>
                <a:effectLst/>
                <a:latin typeface="Times New Roman" panose="02020603050405020304" pitchFamily="18" charset="0"/>
                <a:ea typeface="Times New Roman" panose="02020603050405020304" pitchFamily="18" charset="0"/>
              </a:rPr>
              <a:t> Chen, Towards climate resilient urban energy systems: a review, </a:t>
            </a:r>
            <a:r>
              <a:rPr lang="en-IN" sz="2000" b="1" i="1" dirty="0">
                <a:solidFill>
                  <a:srgbClr val="7030A0"/>
                </a:solidFill>
                <a:effectLst/>
                <a:latin typeface="Times New Roman" panose="02020603050405020304" pitchFamily="18" charset="0"/>
                <a:ea typeface="Times New Roman" panose="02020603050405020304" pitchFamily="18" charset="0"/>
              </a:rPr>
              <a:t>National Science Review</a:t>
            </a:r>
            <a:r>
              <a:rPr lang="en-IN" sz="2000" b="1" dirty="0">
                <a:solidFill>
                  <a:srgbClr val="7030A0"/>
                </a:solidFill>
                <a:effectLst/>
                <a:latin typeface="Times New Roman" panose="02020603050405020304" pitchFamily="18" charset="0"/>
                <a:ea typeface="Times New Roman" panose="02020603050405020304" pitchFamily="18" charset="0"/>
              </a:rPr>
              <a:t>, 2020;, nwaa134,</a:t>
            </a:r>
            <a:r>
              <a:rPr lang="en-IN" sz="2000" b="1" u="none" strike="noStrike" dirty="0">
                <a:solidFill>
                  <a:srgbClr val="7030A0"/>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 https://doi.org/10.1093/nsr/nwaa134 </a:t>
            </a:r>
            <a:endParaRPr lang="en-IN" sz="2000" dirty="0">
              <a:solidFill>
                <a:srgbClr val="7030A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98345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2445-4F1F-438A-B007-27EF6D81E11F}"/>
              </a:ext>
            </a:extLst>
          </p:cNvPr>
          <p:cNvSpPr>
            <a:spLocks noGrp="1"/>
          </p:cNvSpPr>
          <p:nvPr>
            <p:ph type="ctrTitle"/>
          </p:nvPr>
        </p:nvSpPr>
        <p:spPr>
          <a:xfrm>
            <a:off x="603504" y="770467"/>
            <a:ext cx="5100610" cy="649030"/>
          </a:xfrm>
        </p:spPr>
        <p:txBody>
          <a:bodyPr/>
          <a:lstStyle/>
          <a:p>
            <a:endParaRPr lang="en-IN" sz="1600" dirty="0"/>
          </a:p>
        </p:txBody>
      </p:sp>
      <p:sp>
        <p:nvSpPr>
          <p:cNvPr id="3" name="Subtitle 2">
            <a:extLst>
              <a:ext uri="{FF2B5EF4-FFF2-40B4-BE49-F238E27FC236}">
                <a16:creationId xmlns:a16="http://schemas.microsoft.com/office/drawing/2014/main" id="{DF56DA3E-2468-49BB-8EA7-FCB0B4EA2C02}"/>
              </a:ext>
            </a:extLst>
          </p:cNvPr>
          <p:cNvSpPr>
            <a:spLocks noGrp="1"/>
          </p:cNvSpPr>
          <p:nvPr>
            <p:ph type="subTitle" idx="1"/>
          </p:nvPr>
        </p:nvSpPr>
        <p:spPr>
          <a:xfrm>
            <a:off x="931818" y="596537"/>
            <a:ext cx="9538662" cy="5612674"/>
          </a:xfrm>
        </p:spPr>
        <p:txBody>
          <a:bodyPr>
            <a:normAutofit/>
          </a:bodyPr>
          <a:lstStyle/>
          <a:p>
            <a:pPr marL="342900" lvl="0" indent="-342900" rtl="0" fontAlgn="base">
              <a:lnSpc>
                <a:spcPct val="107000"/>
              </a:lnSpc>
              <a:spcAft>
                <a:spcPts val="800"/>
              </a:spcAft>
              <a:buClr>
                <a:srgbClr val="000000"/>
              </a:buClr>
              <a:buSzPts val="1200"/>
              <a:buFont typeface="+mj-lt"/>
              <a:buAutoNum type="arabicPeriod"/>
            </a:pPr>
            <a:endParaRPr lang="en-IN" sz="18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rtl="0" fontAlgn="base">
              <a:lnSpc>
                <a:spcPct val="107000"/>
              </a:lnSpc>
              <a:spcAft>
                <a:spcPts val="800"/>
              </a:spcAft>
              <a:buClr>
                <a:srgbClr val="000000"/>
              </a:buClr>
              <a:buSzPts val="1200"/>
              <a:buFont typeface="+mj-lt"/>
              <a:buAutoNum type="arabicPeriod"/>
            </a:pPr>
            <a:endParaRPr lang="en-IN" sz="1800" b="1"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lvl="0" rtl="0" fontAlgn="base">
              <a:lnSpc>
                <a:spcPct val="107000"/>
              </a:lnSpc>
              <a:spcAft>
                <a:spcPts val="800"/>
              </a:spcAft>
              <a:buClr>
                <a:srgbClr val="000000"/>
              </a:buClr>
              <a:buSzPts val="1200"/>
            </a:pPr>
            <a:r>
              <a:rPr lang="en-IN" sz="2000" b="1" u="none" strike="noStrike" dirty="0">
                <a:solidFill>
                  <a:srgbClr val="7030A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[2] A framework for conceptualizing and assessing the resilience of essential services produced by socio-technical systems </a:t>
            </a:r>
            <a:endParaRPr lang="en-IN" sz="2000" u="none" strike="noStrike" dirty="0">
              <a:solidFill>
                <a:srgbClr val="7030A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6350" marR="1270" indent="-6350">
              <a:lnSpc>
                <a:spcPct val="104000"/>
              </a:lnSpc>
              <a:spcAft>
                <a:spcPts val="845"/>
              </a:spcAft>
            </a:pPr>
            <a:r>
              <a:rPr lang="en-IN" sz="2000" dirty="0">
                <a:solidFill>
                  <a:srgbClr val="7030A0"/>
                </a:solidFill>
                <a:effectLst/>
                <a:latin typeface="Times New Roman" panose="02020603050405020304" pitchFamily="18" charset="0"/>
                <a:ea typeface="Times New Roman" panose="02020603050405020304" pitchFamily="18" charset="0"/>
              </a:rPr>
              <a:t>Complex adaptive socio-technical processes generate essential resources like electricity. Continuous structural shifts, such as urbanisation and the rise in the frequency of severe weather, necessitate the resilience of critical services. The paper emphasises the importance of having a dependable and resilient technological infrastructure. The researchers propose a conceptual framework based on a complex adaptive systems perspective that identifies four key domains where investment is needed to strengthen critical services resilience. This structure takes into account both the technological and social aspects of the socio-technical frameworks that provide essential services, as well as specific and broad resilience concerns. </a:t>
            </a:r>
          </a:p>
        </p:txBody>
      </p:sp>
    </p:spTree>
    <p:extLst>
      <p:ext uri="{BB962C8B-B14F-4D97-AF65-F5344CB8AC3E}">
        <p14:creationId xmlns:p14="http://schemas.microsoft.com/office/powerpoint/2010/main" val="775650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2445-4F1F-438A-B007-27EF6D81E11F}"/>
              </a:ext>
            </a:extLst>
          </p:cNvPr>
          <p:cNvSpPr>
            <a:spLocks noGrp="1"/>
          </p:cNvSpPr>
          <p:nvPr>
            <p:ph type="ctrTitle"/>
          </p:nvPr>
        </p:nvSpPr>
        <p:spPr>
          <a:xfrm>
            <a:off x="603504" y="770467"/>
            <a:ext cx="5100610" cy="649030"/>
          </a:xfrm>
        </p:spPr>
        <p:txBody>
          <a:bodyPr/>
          <a:lstStyle/>
          <a:p>
            <a:endParaRPr lang="en-IN" sz="1600" dirty="0"/>
          </a:p>
        </p:txBody>
      </p:sp>
      <p:sp>
        <p:nvSpPr>
          <p:cNvPr id="3" name="Subtitle 2">
            <a:extLst>
              <a:ext uri="{FF2B5EF4-FFF2-40B4-BE49-F238E27FC236}">
                <a16:creationId xmlns:a16="http://schemas.microsoft.com/office/drawing/2014/main" id="{DF56DA3E-2468-49BB-8EA7-FCB0B4EA2C02}"/>
              </a:ext>
            </a:extLst>
          </p:cNvPr>
          <p:cNvSpPr>
            <a:spLocks noGrp="1"/>
          </p:cNvSpPr>
          <p:nvPr>
            <p:ph type="subTitle" idx="1"/>
          </p:nvPr>
        </p:nvSpPr>
        <p:spPr>
          <a:xfrm>
            <a:off x="931818" y="596537"/>
            <a:ext cx="9538662" cy="5612674"/>
          </a:xfrm>
        </p:spPr>
        <p:txBody>
          <a:bodyPr>
            <a:normAutofit/>
          </a:bodyPr>
          <a:lstStyle/>
          <a:p>
            <a:pPr marL="342900" lvl="0" indent="-342900" rtl="0" fontAlgn="base">
              <a:lnSpc>
                <a:spcPct val="107000"/>
              </a:lnSpc>
              <a:spcAft>
                <a:spcPts val="1065"/>
              </a:spcAft>
              <a:buClr>
                <a:srgbClr val="000000"/>
              </a:buClr>
              <a:buSzPts val="1200"/>
              <a:buFont typeface="+mj-lt"/>
              <a:buAutoNum type="arabicPeriod"/>
            </a:pPr>
            <a:endParaRPr lang="en-IN" sz="18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lvl="0" rtl="0" fontAlgn="base">
              <a:lnSpc>
                <a:spcPct val="107000"/>
              </a:lnSpc>
              <a:spcAft>
                <a:spcPts val="1065"/>
              </a:spcAft>
              <a:buClr>
                <a:srgbClr val="000000"/>
              </a:buClr>
              <a:buSzPts val="1200"/>
            </a:pPr>
            <a:r>
              <a:rPr lang="en-IN" sz="2000" b="1" u="none" strike="noStrike" dirty="0">
                <a:solidFill>
                  <a:srgbClr val="7030A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[3] Adapting the theory of resilience to energy systems </a:t>
            </a:r>
            <a:endParaRPr lang="en-IN" sz="2000" u="none" strike="noStrike" dirty="0">
              <a:solidFill>
                <a:srgbClr val="7030A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6350" marR="1270" indent="-6350">
              <a:lnSpc>
                <a:spcPct val="104000"/>
              </a:lnSpc>
              <a:spcAft>
                <a:spcPts val="845"/>
              </a:spcAft>
            </a:pPr>
            <a:r>
              <a:rPr lang="en-IN" sz="2000" dirty="0">
                <a:solidFill>
                  <a:srgbClr val="7030A0"/>
                </a:solidFill>
                <a:effectLst/>
                <a:latin typeface="Times New Roman" panose="02020603050405020304" pitchFamily="18" charset="0"/>
                <a:ea typeface="Times New Roman" panose="02020603050405020304" pitchFamily="18" charset="0"/>
              </a:rPr>
              <a:t>Resilience has gained in importance among the sector of analytic thinking in recent years and has additionally become more and more vital within the thought for energy systems. However, there's no uniform understanding within the literature and therefore the applications dissent.  </a:t>
            </a:r>
          </a:p>
          <a:p>
            <a:pPr marL="6350" marR="1270" indent="-6350">
              <a:lnSpc>
                <a:spcPct val="104000"/>
              </a:lnSpc>
              <a:spcAft>
                <a:spcPts val="1370"/>
              </a:spcAft>
            </a:pPr>
            <a:r>
              <a:rPr lang="en-IN" sz="2000" dirty="0">
                <a:solidFill>
                  <a:srgbClr val="7030A0"/>
                </a:solidFill>
                <a:effectLst/>
                <a:latin typeface="Times New Roman" panose="02020603050405020304" pitchFamily="18" charset="0"/>
                <a:ea typeface="Times New Roman" panose="02020603050405020304" pitchFamily="18" charset="0"/>
              </a:rPr>
              <a:t>One reason for this is often that their square measure styles of resilience: engineering resilience, wherever systems square measure placed close to a stable purpose and invariably come back to that when a pause, and ecological resilience, where it's assumed that the system into consideration doesn't rest in associate degree equilibrium however is unendingly in motion. additionally, this kind of resilience assumes many basins of attraction between that associate degree unsustainable system switches, whereas a property system remains in one basin. </a:t>
            </a:r>
          </a:p>
        </p:txBody>
      </p:sp>
    </p:spTree>
    <p:extLst>
      <p:ext uri="{BB962C8B-B14F-4D97-AF65-F5344CB8AC3E}">
        <p14:creationId xmlns:p14="http://schemas.microsoft.com/office/powerpoint/2010/main" val="2189845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2445-4F1F-438A-B007-27EF6D81E11F}"/>
              </a:ext>
            </a:extLst>
          </p:cNvPr>
          <p:cNvSpPr>
            <a:spLocks noGrp="1"/>
          </p:cNvSpPr>
          <p:nvPr>
            <p:ph type="ctrTitle"/>
          </p:nvPr>
        </p:nvSpPr>
        <p:spPr>
          <a:xfrm>
            <a:off x="603504" y="770467"/>
            <a:ext cx="5100610" cy="649030"/>
          </a:xfrm>
        </p:spPr>
        <p:txBody>
          <a:bodyPr/>
          <a:lstStyle/>
          <a:p>
            <a:endParaRPr lang="en-IN" sz="1600" dirty="0"/>
          </a:p>
        </p:txBody>
      </p:sp>
      <p:sp>
        <p:nvSpPr>
          <p:cNvPr id="3" name="Subtitle 2">
            <a:extLst>
              <a:ext uri="{FF2B5EF4-FFF2-40B4-BE49-F238E27FC236}">
                <a16:creationId xmlns:a16="http://schemas.microsoft.com/office/drawing/2014/main" id="{DF56DA3E-2468-49BB-8EA7-FCB0B4EA2C02}"/>
              </a:ext>
            </a:extLst>
          </p:cNvPr>
          <p:cNvSpPr>
            <a:spLocks noGrp="1"/>
          </p:cNvSpPr>
          <p:nvPr>
            <p:ph type="subTitle" idx="1"/>
          </p:nvPr>
        </p:nvSpPr>
        <p:spPr>
          <a:xfrm>
            <a:off x="931818" y="596537"/>
            <a:ext cx="9538662" cy="5612674"/>
          </a:xfrm>
        </p:spPr>
        <p:txBody>
          <a:bodyPr>
            <a:normAutofit/>
          </a:bodyPr>
          <a:lstStyle/>
          <a:p>
            <a:pPr marL="342900" lvl="0" indent="-342900" rtl="0" fontAlgn="base">
              <a:lnSpc>
                <a:spcPct val="107000"/>
              </a:lnSpc>
              <a:spcAft>
                <a:spcPts val="1270"/>
              </a:spcAft>
              <a:buClr>
                <a:srgbClr val="000000"/>
              </a:buClr>
              <a:buSzPts val="1200"/>
              <a:buFont typeface="+mj-lt"/>
              <a:buAutoNum type="arabicPeriod"/>
            </a:pPr>
            <a:endParaRPr lang="en-IN" sz="18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lvl="0" rtl="0" fontAlgn="base">
              <a:lnSpc>
                <a:spcPct val="107000"/>
              </a:lnSpc>
              <a:spcAft>
                <a:spcPts val="1270"/>
              </a:spcAft>
              <a:buClr>
                <a:srgbClr val="000000"/>
              </a:buClr>
              <a:buSzPts val="1200"/>
            </a:pPr>
            <a:r>
              <a:rPr lang="en-IN" sz="2000" b="1" u="none" strike="noStrike" dirty="0">
                <a:solidFill>
                  <a:srgbClr val="7030A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[4] Principles and criteria for assessing urban energy resilience </a:t>
            </a:r>
            <a:endParaRPr lang="en-IN" sz="2000" u="none" strike="noStrike" dirty="0">
              <a:solidFill>
                <a:srgbClr val="7030A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6350" marR="1270" indent="-6350">
              <a:lnSpc>
                <a:spcPct val="104000"/>
              </a:lnSpc>
              <a:spcAft>
                <a:spcPts val="845"/>
              </a:spcAft>
            </a:pPr>
            <a:r>
              <a:rPr lang="en-IN" sz="2000" dirty="0">
                <a:solidFill>
                  <a:srgbClr val="7030A0"/>
                </a:solidFill>
                <a:effectLst/>
                <a:latin typeface="Times New Roman" panose="02020603050405020304" pitchFamily="18" charset="0"/>
                <a:ea typeface="Times New Roman" panose="02020603050405020304" pitchFamily="18" charset="0"/>
              </a:rPr>
              <a:t>The framework and criteria introduced during this may be used as a vital preliminary step for development of tools for assessing urban energy resilience. Assessment tools are helpful for informing higher cognitive process by native authorities. Such tools may be used for 3 main purposes: to capture the complexness and effectively change the route to resiliency; to benchmark and live resilience and track action of goals. A point of trade-off between the standards is inevitable and this could be adequately informed. it's hoped that the results of this preliminary work offer helpful steering to increase the scope of the study on assessment of urban energy resilience. Future analysis can have a special concentrate on providing a rather complete understanding of co-benefits and trade-offs between the standards introduced during this study. </a:t>
            </a:r>
          </a:p>
        </p:txBody>
      </p:sp>
    </p:spTree>
    <p:extLst>
      <p:ext uri="{BB962C8B-B14F-4D97-AF65-F5344CB8AC3E}">
        <p14:creationId xmlns:p14="http://schemas.microsoft.com/office/powerpoint/2010/main" val="2591312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2445-4F1F-438A-B007-27EF6D81E11F}"/>
              </a:ext>
            </a:extLst>
          </p:cNvPr>
          <p:cNvSpPr>
            <a:spLocks noGrp="1"/>
          </p:cNvSpPr>
          <p:nvPr>
            <p:ph type="ctrTitle"/>
          </p:nvPr>
        </p:nvSpPr>
        <p:spPr>
          <a:xfrm>
            <a:off x="603504" y="770467"/>
            <a:ext cx="5100610" cy="649030"/>
          </a:xfrm>
        </p:spPr>
        <p:txBody>
          <a:bodyPr/>
          <a:lstStyle/>
          <a:p>
            <a:endParaRPr lang="en-IN" sz="1600" dirty="0"/>
          </a:p>
        </p:txBody>
      </p:sp>
      <p:sp>
        <p:nvSpPr>
          <p:cNvPr id="3" name="Subtitle 2">
            <a:extLst>
              <a:ext uri="{FF2B5EF4-FFF2-40B4-BE49-F238E27FC236}">
                <a16:creationId xmlns:a16="http://schemas.microsoft.com/office/drawing/2014/main" id="{DF56DA3E-2468-49BB-8EA7-FCB0B4EA2C02}"/>
              </a:ext>
            </a:extLst>
          </p:cNvPr>
          <p:cNvSpPr>
            <a:spLocks noGrp="1"/>
          </p:cNvSpPr>
          <p:nvPr>
            <p:ph type="subTitle" idx="1"/>
          </p:nvPr>
        </p:nvSpPr>
        <p:spPr>
          <a:xfrm>
            <a:off x="931818" y="596537"/>
            <a:ext cx="9538662" cy="5612674"/>
          </a:xfrm>
        </p:spPr>
        <p:txBody>
          <a:bodyPr>
            <a:normAutofit/>
          </a:bodyPr>
          <a:lstStyle/>
          <a:p>
            <a:pPr lvl="0" rtl="0" fontAlgn="base">
              <a:lnSpc>
                <a:spcPct val="107000"/>
              </a:lnSpc>
              <a:spcAft>
                <a:spcPts val="800"/>
              </a:spcAft>
              <a:buClr>
                <a:srgbClr val="000000"/>
              </a:buClr>
              <a:buSzPts val="1200"/>
            </a:pPr>
            <a:endParaRPr lang="en-IN" sz="1800" b="1"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lvl="0" rtl="0" fontAlgn="base">
              <a:lnSpc>
                <a:spcPct val="107000"/>
              </a:lnSpc>
              <a:spcAft>
                <a:spcPts val="800"/>
              </a:spcAft>
              <a:buClr>
                <a:srgbClr val="000000"/>
              </a:buClr>
              <a:buSzPts val="1200"/>
            </a:pPr>
            <a:r>
              <a:rPr lang="en-IN" sz="2000" b="1" u="none" strike="noStrike" dirty="0">
                <a:solidFill>
                  <a:srgbClr val="7030A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[5] Project risk analysis of solar energy project delays in India</a:t>
            </a:r>
            <a:r>
              <a:rPr lang="en-IN" sz="2000" u="none" strike="noStrike" dirty="0">
                <a:solidFill>
                  <a:srgbClr val="7030A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p>
          <a:p>
            <a:pPr marL="6350" marR="1270" indent="-6350">
              <a:lnSpc>
                <a:spcPct val="104000"/>
              </a:lnSpc>
              <a:spcAft>
                <a:spcPts val="845"/>
              </a:spcAft>
            </a:pPr>
            <a:r>
              <a:rPr lang="en-IN" sz="2000" dirty="0">
                <a:solidFill>
                  <a:srgbClr val="7030A0"/>
                </a:solidFill>
                <a:effectLst/>
                <a:latin typeface="Times New Roman" panose="02020603050405020304" pitchFamily="18" charset="0"/>
                <a:ea typeface="Times New Roman" panose="02020603050405020304" pitchFamily="18" charset="0"/>
              </a:rPr>
              <a:t>The current strong reliance of the humanity on fossil fuels is seen as a contributing factor to climate change and increasing challenges in meeting renewable energy goals. The use of renewable energy has been proposed as a potential solution to the aforementioned problems. The primary cause of the deficiencies is a lack of risk-mitigation techniques. The effective mitigation of project-related hazards is a critical factor in completing projects on schedule, and it is well within reach. </a:t>
            </a:r>
          </a:p>
          <a:p>
            <a:pPr lvl="0" rtl="0" fontAlgn="base">
              <a:lnSpc>
                <a:spcPct val="107000"/>
              </a:lnSpc>
              <a:spcAft>
                <a:spcPts val="800"/>
              </a:spcAft>
              <a:buClr>
                <a:srgbClr val="000000"/>
              </a:buClr>
              <a:buSzPts val="1200"/>
            </a:pPr>
            <a:r>
              <a:rPr lang="en-IN" sz="2000" b="1" u="none" strike="noStrike" dirty="0">
                <a:solidFill>
                  <a:srgbClr val="7030A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[6] An integrated management approach of the project and project risk </a:t>
            </a:r>
            <a:endParaRPr lang="en-IN" sz="2000" u="none" strike="noStrike" dirty="0">
              <a:solidFill>
                <a:srgbClr val="7030A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6350" marR="1270" indent="-6350">
              <a:lnSpc>
                <a:spcPct val="104000"/>
              </a:lnSpc>
              <a:spcAft>
                <a:spcPts val="845"/>
              </a:spcAft>
            </a:pPr>
            <a:r>
              <a:rPr lang="en-IN" sz="2000" dirty="0">
                <a:solidFill>
                  <a:srgbClr val="7030A0"/>
                </a:solidFill>
                <a:effectLst/>
                <a:latin typeface="Times New Roman" panose="02020603050405020304" pitchFamily="18" charset="0"/>
                <a:ea typeface="Times New Roman" panose="02020603050405020304" pitchFamily="18" charset="0"/>
              </a:rPr>
              <a:t>Rodney proposes modelling, simulating, and evaluating project risks in terms of efficiency, delay, and expense, with the goal of reproducing the project's behaviour, evaluating its results, and anticipating its likely drifts while valuing the following requirements relevant to the entire risk management method. </a:t>
            </a:r>
          </a:p>
          <a:p>
            <a:pPr marL="6350" marR="1270" indent="-6350">
              <a:lnSpc>
                <a:spcPct val="104000"/>
              </a:lnSpc>
              <a:spcAft>
                <a:spcPts val="845"/>
              </a:spcAft>
            </a:pPr>
            <a:endParaRPr lang="en-IN" sz="18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93991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2445-4F1F-438A-B007-27EF6D81E11F}"/>
              </a:ext>
            </a:extLst>
          </p:cNvPr>
          <p:cNvSpPr>
            <a:spLocks noGrp="1"/>
          </p:cNvSpPr>
          <p:nvPr>
            <p:ph type="ctrTitle"/>
          </p:nvPr>
        </p:nvSpPr>
        <p:spPr>
          <a:xfrm>
            <a:off x="603504" y="770467"/>
            <a:ext cx="5100610" cy="649030"/>
          </a:xfrm>
        </p:spPr>
        <p:txBody>
          <a:bodyPr/>
          <a:lstStyle/>
          <a:p>
            <a:endParaRPr lang="en-IN" sz="1600" dirty="0"/>
          </a:p>
        </p:txBody>
      </p:sp>
      <p:sp>
        <p:nvSpPr>
          <p:cNvPr id="3" name="Subtitle 2">
            <a:extLst>
              <a:ext uri="{FF2B5EF4-FFF2-40B4-BE49-F238E27FC236}">
                <a16:creationId xmlns:a16="http://schemas.microsoft.com/office/drawing/2014/main" id="{DF56DA3E-2468-49BB-8EA7-FCB0B4EA2C02}"/>
              </a:ext>
            </a:extLst>
          </p:cNvPr>
          <p:cNvSpPr>
            <a:spLocks noGrp="1"/>
          </p:cNvSpPr>
          <p:nvPr>
            <p:ph type="subTitle" idx="1"/>
          </p:nvPr>
        </p:nvSpPr>
        <p:spPr>
          <a:xfrm>
            <a:off x="931818" y="596537"/>
            <a:ext cx="9538662" cy="5612674"/>
          </a:xfrm>
        </p:spPr>
        <p:txBody>
          <a:bodyPr>
            <a:normAutofit fontScale="92500" lnSpcReduction="10000"/>
          </a:bodyPr>
          <a:lstStyle/>
          <a:p>
            <a:pPr lvl="0" rtl="0" fontAlgn="base">
              <a:lnSpc>
                <a:spcPct val="107000"/>
              </a:lnSpc>
              <a:spcAft>
                <a:spcPts val="800"/>
              </a:spcAft>
              <a:buClr>
                <a:srgbClr val="000000"/>
              </a:buClr>
              <a:buSzPts val="1200"/>
            </a:pPr>
            <a:r>
              <a:rPr lang="en-IN" sz="2000" b="1" u="none" strike="noStrike" dirty="0">
                <a:solidFill>
                  <a:srgbClr val="7030A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[7] Health and safety impacts of solar Photovoltaics </a:t>
            </a:r>
            <a:endParaRPr lang="en-IN" sz="2000" u="none" strike="noStrike" dirty="0">
              <a:solidFill>
                <a:srgbClr val="7030A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6350" marR="1270" indent="-6350">
              <a:lnSpc>
                <a:spcPct val="104000"/>
              </a:lnSpc>
              <a:spcAft>
                <a:spcPts val="45"/>
              </a:spcAft>
            </a:pPr>
            <a:r>
              <a:rPr lang="en-IN" sz="2000" dirty="0">
                <a:solidFill>
                  <a:srgbClr val="7030A0"/>
                </a:solidFill>
                <a:effectLst/>
                <a:latin typeface="Times New Roman" panose="02020603050405020304" pitchFamily="18" charset="0"/>
                <a:ea typeface="Times New Roman" panose="02020603050405020304" pitchFamily="18" charset="0"/>
              </a:rPr>
              <a:t>The motive of this paper is to work on public health and safety for utility-scale solar Panels. </a:t>
            </a:r>
          </a:p>
          <a:p>
            <a:pPr marL="6350" marR="1270" indent="-6350">
              <a:lnSpc>
                <a:spcPct val="104000"/>
              </a:lnSpc>
              <a:spcAft>
                <a:spcPts val="845"/>
              </a:spcAft>
            </a:pPr>
            <a:r>
              <a:rPr lang="en-IN" sz="2000" dirty="0">
                <a:solidFill>
                  <a:srgbClr val="7030A0"/>
                </a:solidFill>
                <a:effectLst/>
                <a:latin typeface="Times New Roman" panose="02020603050405020304" pitchFamily="18" charset="0"/>
                <a:ea typeface="Times New Roman" panose="02020603050405020304" pitchFamily="18" charset="0"/>
              </a:rPr>
              <a:t>The problem was divided in Toxicity, Electromagnetic Fields, Electric Shock and Arc Flash, Fire.  In all of this part the problems were shown in very less amount, the negative health and safety impacts of utility-scale PV development were shown to be non-existing ,  the public health and safety benefits of these facilities are significant and much better than any other resource</a:t>
            </a:r>
            <a:r>
              <a:rPr lang="en-IN" sz="2000" b="1" dirty="0">
                <a:solidFill>
                  <a:srgbClr val="7030A0"/>
                </a:solidFill>
                <a:effectLst/>
                <a:latin typeface="Times New Roman" panose="02020603050405020304" pitchFamily="18" charset="0"/>
                <a:ea typeface="Times New Roman" panose="02020603050405020304" pitchFamily="18" charset="0"/>
              </a:rPr>
              <a:t> </a:t>
            </a:r>
          </a:p>
          <a:p>
            <a:pPr lvl="0" rtl="0" fontAlgn="base">
              <a:lnSpc>
                <a:spcPct val="107000"/>
              </a:lnSpc>
              <a:spcAft>
                <a:spcPts val="800"/>
              </a:spcAft>
              <a:buClr>
                <a:srgbClr val="000000"/>
              </a:buClr>
              <a:buSzPts val="1200"/>
            </a:pPr>
            <a:r>
              <a:rPr lang="en-IN" sz="2000" b="1" u="none" strike="noStrike" dirty="0">
                <a:solidFill>
                  <a:srgbClr val="7030A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[8] The application study in solar energy technology for highway service </a:t>
            </a:r>
            <a:r>
              <a:rPr lang="en-IN" sz="2000" b="1" u="none" strike="noStrike" dirty="0" err="1">
                <a:solidFill>
                  <a:srgbClr val="7030A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area:A</a:t>
            </a:r>
            <a:r>
              <a:rPr lang="en-IN" sz="2000" b="1" u="none" strike="noStrike" dirty="0">
                <a:solidFill>
                  <a:srgbClr val="7030A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case study of West Lushan highway low-carbon service area in China  </a:t>
            </a:r>
            <a:endParaRPr lang="en-IN" sz="2000" u="none" strike="noStrike" dirty="0">
              <a:solidFill>
                <a:srgbClr val="7030A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6350" marR="1270" indent="-6350">
              <a:lnSpc>
                <a:spcPct val="104000"/>
              </a:lnSpc>
              <a:spcAft>
                <a:spcPts val="845"/>
              </a:spcAft>
            </a:pPr>
            <a:r>
              <a:rPr lang="en-IN" sz="2000" dirty="0">
                <a:solidFill>
                  <a:srgbClr val="7030A0"/>
                </a:solidFill>
                <a:effectLst/>
                <a:latin typeface="Times New Roman" panose="02020603050405020304" pitchFamily="18" charset="0"/>
                <a:ea typeface="Times New Roman" panose="02020603050405020304" pitchFamily="18" charset="0"/>
              </a:rPr>
              <a:t>This paper shows the subject of highway and solar energy in a sun based innovation application for highways. This paper has done an investigation on West Lushan parkway </a:t>
            </a:r>
            <a:r>
              <a:rPr lang="en-IN" sz="2000" dirty="0" err="1">
                <a:solidFill>
                  <a:srgbClr val="7030A0"/>
                </a:solidFill>
                <a:effectLst/>
                <a:latin typeface="Times New Roman" panose="02020603050405020304" pitchFamily="18" charset="0"/>
                <a:ea typeface="Times New Roman" panose="02020603050405020304" pitchFamily="18" charset="0"/>
              </a:rPr>
              <a:t>lowcarbon</a:t>
            </a:r>
            <a:r>
              <a:rPr lang="en-IN" sz="2000" dirty="0">
                <a:solidFill>
                  <a:srgbClr val="7030A0"/>
                </a:solidFill>
                <a:effectLst/>
                <a:latin typeface="Times New Roman" panose="02020603050405020304" pitchFamily="18" charset="0"/>
                <a:ea typeface="Times New Roman" panose="02020603050405020304" pitchFamily="18" charset="0"/>
              </a:rPr>
              <a:t> administration zone in Jiangxi area of China. The paper demonstrates a decrease of cost on power by the utilization of solar energy. This paper considers solar based traffic signals, sun oriented streetlights, etc. The region powers the utilization of sustainable energy for a low carbon impression on the climate as well as to improve the productivity  and efficiency. </a:t>
            </a:r>
          </a:p>
          <a:p>
            <a:pPr marL="6350" marR="1270" indent="-6350">
              <a:lnSpc>
                <a:spcPct val="104000"/>
              </a:lnSpc>
              <a:spcAft>
                <a:spcPts val="845"/>
              </a:spcAft>
            </a:pPr>
            <a:endParaRPr lang="en-IN" sz="18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60665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2445-4F1F-438A-B007-27EF6D81E11F}"/>
              </a:ext>
            </a:extLst>
          </p:cNvPr>
          <p:cNvSpPr>
            <a:spLocks noGrp="1"/>
          </p:cNvSpPr>
          <p:nvPr>
            <p:ph type="ctrTitle"/>
          </p:nvPr>
        </p:nvSpPr>
        <p:spPr>
          <a:xfrm>
            <a:off x="603504" y="770467"/>
            <a:ext cx="5100610" cy="649030"/>
          </a:xfrm>
        </p:spPr>
        <p:txBody>
          <a:bodyPr/>
          <a:lstStyle/>
          <a:p>
            <a:endParaRPr lang="en-IN" sz="1600" dirty="0"/>
          </a:p>
        </p:txBody>
      </p:sp>
      <p:sp>
        <p:nvSpPr>
          <p:cNvPr id="3" name="Subtitle 2">
            <a:extLst>
              <a:ext uri="{FF2B5EF4-FFF2-40B4-BE49-F238E27FC236}">
                <a16:creationId xmlns:a16="http://schemas.microsoft.com/office/drawing/2014/main" id="{DF56DA3E-2468-49BB-8EA7-FCB0B4EA2C02}"/>
              </a:ext>
            </a:extLst>
          </p:cNvPr>
          <p:cNvSpPr>
            <a:spLocks noGrp="1"/>
          </p:cNvSpPr>
          <p:nvPr>
            <p:ph type="subTitle" idx="1"/>
          </p:nvPr>
        </p:nvSpPr>
        <p:spPr>
          <a:xfrm>
            <a:off x="931818" y="596537"/>
            <a:ext cx="9538662" cy="5612674"/>
          </a:xfrm>
        </p:spPr>
        <p:txBody>
          <a:bodyPr>
            <a:normAutofit/>
          </a:bodyPr>
          <a:lstStyle/>
          <a:p>
            <a:pPr lvl="0" rtl="0" fontAlgn="base">
              <a:lnSpc>
                <a:spcPct val="107000"/>
              </a:lnSpc>
              <a:spcAft>
                <a:spcPts val="800"/>
              </a:spcAft>
              <a:buClr>
                <a:srgbClr val="000000"/>
              </a:buClr>
              <a:buSzPts val="1200"/>
            </a:pPr>
            <a:r>
              <a:rPr lang="en-IN" sz="2000" b="1" u="none" strike="noStrike" dirty="0">
                <a:solidFill>
                  <a:srgbClr val="7030A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[9] Design of ”Risk and Resilience” Focused Courses for Undergraduate Engineering Education Towards a Hazard-Resilient Built Environment </a:t>
            </a:r>
            <a:endParaRPr lang="en-IN" sz="2000" u="none" strike="noStrike" dirty="0">
              <a:solidFill>
                <a:srgbClr val="7030A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6350" marR="1270" indent="-6350">
              <a:lnSpc>
                <a:spcPct val="104000"/>
              </a:lnSpc>
              <a:spcAft>
                <a:spcPts val="845"/>
              </a:spcAft>
            </a:pPr>
            <a:r>
              <a:rPr lang="en-IN" sz="2000" dirty="0">
                <a:solidFill>
                  <a:srgbClr val="7030A0"/>
                </a:solidFill>
                <a:effectLst/>
                <a:latin typeface="Times New Roman" panose="02020603050405020304" pitchFamily="18" charset="0"/>
                <a:ea typeface="Times New Roman" panose="02020603050405020304" pitchFamily="18" charset="0"/>
              </a:rPr>
              <a:t>Since India is growing in the department of infrastructure and hence the intensity and frequency of the hazards like natural non biodegradable are increasing it’s important to report the problem that being faced by environmental so this paper worked on rational object and content of following challenges  </a:t>
            </a:r>
          </a:p>
          <a:p>
            <a:pPr marL="6350" marR="1270" indent="-6350">
              <a:lnSpc>
                <a:spcPct val="104000"/>
              </a:lnSpc>
              <a:spcAft>
                <a:spcPts val="845"/>
              </a:spcAft>
            </a:pPr>
            <a:r>
              <a:rPr lang="en-IN" sz="2000" dirty="0">
                <a:solidFill>
                  <a:srgbClr val="7030A0"/>
                </a:solidFill>
                <a:effectLst/>
                <a:latin typeface="Times New Roman" panose="02020603050405020304" pitchFamily="18" charset="0"/>
                <a:ea typeface="Times New Roman" panose="02020603050405020304" pitchFamily="18" charset="0"/>
              </a:rPr>
              <a:t>The following paper work on following 3 challenges  </a:t>
            </a:r>
          </a:p>
          <a:p>
            <a:pPr marL="342900" marR="1270" lvl="0" indent="-342900" fontAlgn="base">
              <a:lnSpc>
                <a:spcPct val="104000"/>
              </a:lnSpc>
              <a:spcAft>
                <a:spcPts val="845"/>
              </a:spcAft>
              <a:buClr>
                <a:srgbClr val="000000"/>
              </a:buClr>
              <a:buSzPts val="1200"/>
              <a:buFont typeface="+mj-lt"/>
              <a:buAutoNum type="arabicPeriod"/>
            </a:pPr>
            <a:r>
              <a:rPr lang="en-IN" sz="2000" u="none" strike="noStrike" dirty="0">
                <a:solidFill>
                  <a:srgbClr val="7030A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Information about RISK AND RESILIENCY </a:t>
            </a:r>
          </a:p>
          <a:p>
            <a:pPr marL="342900" marR="1270" lvl="0" indent="-342900" fontAlgn="base">
              <a:lnSpc>
                <a:spcPct val="104000"/>
              </a:lnSpc>
              <a:spcAft>
                <a:spcPts val="845"/>
              </a:spcAft>
              <a:buClr>
                <a:srgbClr val="000000"/>
              </a:buClr>
              <a:buSzPts val="1200"/>
              <a:buFont typeface="+mj-lt"/>
              <a:buAutoNum type="arabicPeriod"/>
            </a:pPr>
            <a:r>
              <a:rPr lang="en-IN" sz="2000" u="none" strike="noStrike" dirty="0">
                <a:solidFill>
                  <a:srgbClr val="7030A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Optimization and reliability  </a:t>
            </a:r>
          </a:p>
          <a:p>
            <a:r>
              <a:rPr lang="en-IN" sz="2000" dirty="0">
                <a:solidFill>
                  <a:srgbClr val="7030A0"/>
                </a:solidFill>
                <a:effectLst/>
                <a:latin typeface="Times New Roman" panose="02020603050405020304" pitchFamily="18" charset="0"/>
                <a:ea typeface="Times New Roman" panose="02020603050405020304" pitchFamily="18" charset="0"/>
              </a:rPr>
              <a:t>Sensing and data analytics for infrastructure systems </a:t>
            </a:r>
            <a:endParaRPr lang="en-IN" sz="2000" dirty="0">
              <a:solidFill>
                <a:srgbClr val="7030A0"/>
              </a:solidFill>
            </a:endParaRPr>
          </a:p>
        </p:txBody>
      </p:sp>
    </p:spTree>
    <p:extLst>
      <p:ext uri="{BB962C8B-B14F-4D97-AF65-F5344CB8AC3E}">
        <p14:creationId xmlns:p14="http://schemas.microsoft.com/office/powerpoint/2010/main" val="236068916"/>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Metropolitan</Template>
  <TotalTime>2828</TotalTime>
  <Words>3348</Words>
  <Application>Microsoft Office PowerPoint</Application>
  <PresentationFormat>Widescreen</PresentationFormat>
  <Paragraphs>475</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Century Gothic</vt:lpstr>
      <vt:lpstr>Times New Roman</vt:lpstr>
      <vt:lpstr>Metropolitan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Rohan Allen</dc:creator>
  <cp:lastModifiedBy>Rohan Allen</cp:lastModifiedBy>
  <cp:revision>97</cp:revision>
  <dcterms:created xsi:type="dcterms:W3CDTF">2021-05-04T07:56:17Z</dcterms:created>
  <dcterms:modified xsi:type="dcterms:W3CDTF">2021-05-28T19:26:42Z</dcterms:modified>
</cp:coreProperties>
</file>