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019" y="908380"/>
            <a:ext cx="983996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373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A34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C84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813304" y="30654"/>
            <a:ext cx="5736935" cy="653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373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A34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C84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286892"/>
            <a:ext cx="983996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019" y="1831975"/>
            <a:ext cx="9839960" cy="3704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373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37354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5" name="object 5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5A34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AC84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2763" y="1112596"/>
            <a:ext cx="29711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 b="1">
                <a:latin typeface="Carlito"/>
                <a:cs typeface="Carlito"/>
              </a:rPr>
              <a:t>FINAL</a:t>
            </a:r>
            <a:r>
              <a:rPr dirty="0" sz="4000" spc="-175" b="1">
                <a:latin typeface="Carlito"/>
                <a:cs typeface="Carlito"/>
              </a:rPr>
              <a:t> </a:t>
            </a:r>
            <a:r>
              <a:rPr dirty="0" sz="4000" spc="-50" b="1">
                <a:latin typeface="Carlito"/>
                <a:cs typeface="Carlito"/>
              </a:rPr>
              <a:t>REVIEW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763" y="2417825"/>
            <a:ext cx="94837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 b="1">
                <a:solidFill>
                  <a:srgbClr val="FFFFFF"/>
                </a:solidFill>
                <a:latin typeface="Carlito"/>
                <a:cs typeface="Carlito"/>
              </a:rPr>
              <a:t>Twitter </a:t>
            </a:r>
            <a:r>
              <a:rPr dirty="0" sz="4000" spc="-50" b="1">
                <a:solidFill>
                  <a:srgbClr val="FFFFFF"/>
                </a:solidFill>
                <a:latin typeface="Carlito"/>
                <a:cs typeface="Carlito"/>
              </a:rPr>
              <a:t>Emotion Analysis </a:t>
            </a:r>
            <a:r>
              <a:rPr dirty="0" sz="4000" spc="-235" b="1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4000" spc="-25" b="1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dirty="0" sz="4000" spc="-55" b="1">
                <a:solidFill>
                  <a:srgbClr val="FFFFFF"/>
                </a:solidFill>
                <a:latin typeface="Carlito"/>
                <a:cs typeface="Carlito"/>
              </a:rPr>
              <a:t>LSTM</a:t>
            </a:r>
            <a:r>
              <a:rPr dirty="0" sz="4000" spc="-37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000" spc="-55" b="1">
                <a:solidFill>
                  <a:srgbClr val="FFFFFF"/>
                </a:solidFill>
                <a:latin typeface="Carlito"/>
                <a:cs typeface="Carlito"/>
              </a:rPr>
              <a:t>Approach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067" y="4291710"/>
            <a:ext cx="4044315" cy="1040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800"/>
              </a:lnSpc>
              <a:spcBef>
                <a:spcPts val="95"/>
              </a:spcBef>
            </a:pPr>
            <a:r>
              <a:rPr dirty="0" sz="2400" spc="-135">
                <a:solidFill>
                  <a:srgbClr val="DCD7DC"/>
                </a:solidFill>
                <a:latin typeface="Arial"/>
                <a:cs typeface="Arial"/>
              </a:rPr>
              <a:t>ROHAN </a:t>
            </a:r>
            <a:r>
              <a:rPr dirty="0" sz="2400" spc="-150">
                <a:solidFill>
                  <a:srgbClr val="DCD7DC"/>
                </a:solidFill>
                <a:latin typeface="Arial"/>
                <a:cs typeface="Arial"/>
              </a:rPr>
              <a:t>ALLEN </a:t>
            </a:r>
            <a:r>
              <a:rPr dirty="0" sz="2400" spc="20">
                <a:solidFill>
                  <a:srgbClr val="DCD7DC"/>
                </a:solidFill>
                <a:latin typeface="Arial"/>
                <a:cs typeface="Arial"/>
              </a:rPr>
              <a:t>(18BCI0247)  </a:t>
            </a:r>
            <a:r>
              <a:rPr dirty="0" sz="2400" spc="-70">
                <a:solidFill>
                  <a:srgbClr val="DCD7DC"/>
                </a:solidFill>
                <a:latin typeface="Arial"/>
                <a:cs typeface="Arial"/>
              </a:rPr>
              <a:t>GUIDE: </a:t>
            </a:r>
            <a:r>
              <a:rPr dirty="0" sz="2400" spc="-135">
                <a:solidFill>
                  <a:srgbClr val="DCD7DC"/>
                </a:solidFill>
                <a:latin typeface="Arial"/>
                <a:cs typeface="Arial"/>
              </a:rPr>
              <a:t>DR. </a:t>
            </a:r>
            <a:r>
              <a:rPr dirty="0" sz="2400" spc="-30">
                <a:solidFill>
                  <a:srgbClr val="DCD7DC"/>
                </a:solidFill>
                <a:latin typeface="Arial"/>
                <a:cs typeface="Arial"/>
              </a:rPr>
              <a:t>MANIKANDAN</a:t>
            </a:r>
            <a:r>
              <a:rPr dirty="0" sz="2400" spc="-235">
                <a:solidFill>
                  <a:srgbClr val="DCD7DC"/>
                </a:solidFill>
                <a:latin typeface="Arial"/>
                <a:cs typeface="Arial"/>
              </a:rPr>
              <a:t> </a:t>
            </a:r>
            <a:r>
              <a:rPr dirty="0" sz="2400" spc="-204">
                <a:solidFill>
                  <a:srgbClr val="DCD7DC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9418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Tweet </a:t>
            </a:r>
            <a:r>
              <a:rPr dirty="0" spc="-160"/>
              <a:t>Distribution </a:t>
            </a:r>
            <a:r>
              <a:rPr dirty="0" spc="-229"/>
              <a:t>over</a:t>
            </a:r>
            <a:r>
              <a:rPr dirty="0" spc="-620"/>
              <a:t> </a:t>
            </a:r>
            <a:r>
              <a:rPr dirty="0" spc="-32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2647188" y="2360676"/>
            <a:ext cx="6836663" cy="3378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9079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Hashtag</a:t>
            </a:r>
            <a:r>
              <a:rPr dirty="0" spc="-385"/>
              <a:t> </a:t>
            </a:r>
            <a:r>
              <a:rPr dirty="0" spc="-160"/>
              <a:t>Distribution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78529" y="1843785"/>
          <a:ext cx="5301615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0"/>
                <a:gridCol w="2641600"/>
              </a:tblGrid>
              <a:tr h="178308">
                <a:tc>
                  <a:txBody>
                    <a:bodyPr/>
                    <a:lstStyle/>
                    <a:p>
                      <a:pPr algn="ctr" marL="294005">
                        <a:lnSpc>
                          <a:spcPts val="1305"/>
                        </a:lnSpc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Hashtag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9565">
                        <a:lnSpc>
                          <a:spcPts val="1305"/>
                        </a:lnSpc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 of</a:t>
                      </a:r>
                      <a:r>
                        <a:rPr dirty="0" sz="115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Tweets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algn="ctr" marL="294640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654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182,686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1">
                <a:tc>
                  <a:txBody>
                    <a:bodyPr/>
                    <a:lstStyle/>
                    <a:p>
                      <a:pPr algn="ctr" marL="29400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#covid19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654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125,434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#longcovid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34,565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1"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#covidisnotover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25,010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#omicron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15,608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1"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#coronavirus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9487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marL="296545">
                        <a:lnSpc>
                          <a:spcPts val="136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#covid-19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8443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1"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#pandemic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8429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marL="294640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#mask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6627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1">
                <a:tc>
                  <a:txBody>
                    <a:bodyPr/>
                    <a:lstStyle/>
                    <a:p>
                      <a:pPr algn="ctr" marL="294640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#sarscov2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2950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#stayhome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2118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algn="ctr" marL="294640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#virus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2032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algn="ctr" marL="294005">
                        <a:lnSpc>
                          <a:spcPts val="136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#vaccinated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1320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1">
                <a:tc>
                  <a:txBody>
                    <a:bodyPr/>
                    <a:lstStyle/>
                    <a:p>
                      <a:pPr algn="ctr" marL="294005">
                        <a:lnSpc>
                          <a:spcPts val="136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#covidiots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91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1038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marL="294640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#socialdistancing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81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502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1"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#deltacron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81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283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marL="29527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#cases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81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273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algn="ctr" marL="29400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#covidvaccines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81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206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054">
                <a:tc>
                  <a:txBody>
                    <a:bodyPr/>
                    <a:lstStyle/>
                    <a:p>
                      <a:pPr algn="ctr" marL="294005">
                        <a:lnSpc>
                          <a:spcPts val="136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#covid2019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81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196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186131">
                <a:tc>
                  <a:txBody>
                    <a:bodyPr/>
                    <a:lstStyle/>
                    <a:p>
                      <a:pPr algn="ctr" marL="29400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#coronaviruspandemic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815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188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186118">
                <a:tc>
                  <a:txBody>
                    <a:bodyPr/>
                    <a:lstStyle/>
                    <a:p>
                      <a:pPr algn="ctr" marL="297815">
                        <a:lnSpc>
                          <a:spcPts val="136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#coronavirusoutbreak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180">
                        <a:lnSpc>
                          <a:spcPts val="136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153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9418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Tweet </a:t>
            </a:r>
            <a:r>
              <a:rPr dirty="0" spc="-160"/>
              <a:t>Distribution </a:t>
            </a:r>
            <a:r>
              <a:rPr dirty="0" spc="-229"/>
              <a:t>over</a:t>
            </a:r>
            <a:r>
              <a:rPr dirty="0" spc="-620"/>
              <a:t> </a:t>
            </a:r>
            <a:r>
              <a:rPr dirty="0" spc="-32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3523488" y="1845564"/>
            <a:ext cx="520446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52362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SENTIMENT</a:t>
            </a:r>
            <a:r>
              <a:rPr dirty="0" spc="-425"/>
              <a:t> </a:t>
            </a:r>
            <a:r>
              <a:rPr dirty="0" spc="-745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5807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pc="-5"/>
              <a:t>When </a:t>
            </a:r>
            <a:r>
              <a:rPr dirty="0"/>
              <a:t>it </a:t>
            </a:r>
            <a:r>
              <a:rPr dirty="0" spc="-5"/>
              <a:t>comes </a:t>
            </a:r>
            <a:r>
              <a:rPr dirty="0" spc="-10"/>
              <a:t>to tools </a:t>
            </a:r>
            <a:r>
              <a:rPr dirty="0" spc="-5"/>
              <a:t>that </a:t>
            </a:r>
            <a:r>
              <a:rPr dirty="0" spc="-15"/>
              <a:t>may </a:t>
            </a:r>
            <a:r>
              <a:rPr dirty="0" spc="-5"/>
              <a:t>be used </a:t>
            </a:r>
            <a:r>
              <a:rPr dirty="0" spc="-10"/>
              <a:t>to calculate </a:t>
            </a:r>
            <a:r>
              <a:rPr dirty="0"/>
              <a:t>a </a:t>
            </a:r>
            <a:r>
              <a:rPr dirty="0" spc="-15"/>
              <a:t>text's </a:t>
            </a:r>
            <a:r>
              <a:rPr dirty="0" spc="-10"/>
              <a:t>sentiment score, </a:t>
            </a:r>
            <a:r>
              <a:rPr dirty="0" spc="-5"/>
              <a:t>there </a:t>
            </a:r>
            <a:r>
              <a:rPr dirty="0" spc="-10"/>
              <a:t>are </a:t>
            </a:r>
            <a:r>
              <a:rPr dirty="0" spc="-15"/>
              <a:t>several  </a:t>
            </a:r>
            <a:r>
              <a:rPr dirty="0" spc="-5"/>
              <a:t>options. This </a:t>
            </a:r>
            <a:r>
              <a:rPr dirty="0"/>
              <a:t>decision is crucial </a:t>
            </a:r>
            <a:r>
              <a:rPr dirty="0" spc="-5"/>
              <a:t>since </a:t>
            </a:r>
            <a:r>
              <a:rPr dirty="0"/>
              <a:t>the </a:t>
            </a:r>
            <a:r>
              <a:rPr dirty="0" spc="-10"/>
              <a:t>entire research </a:t>
            </a:r>
            <a:r>
              <a:rPr dirty="0"/>
              <a:t>is </a:t>
            </a:r>
            <a:r>
              <a:rPr dirty="0" spc="-15"/>
              <a:t>skewed </a:t>
            </a:r>
            <a:r>
              <a:rPr dirty="0"/>
              <a:t>in this </a:t>
            </a:r>
            <a:r>
              <a:rPr dirty="0" spc="-5"/>
              <a:t>direction </a:t>
            </a:r>
            <a:r>
              <a:rPr dirty="0"/>
              <a:t>because </a:t>
            </a:r>
            <a:r>
              <a:rPr dirty="0" spc="-15"/>
              <a:t>to  </a:t>
            </a:r>
            <a:r>
              <a:rPr dirty="0"/>
              <a:t>the basic </a:t>
            </a:r>
            <a:r>
              <a:rPr dirty="0" spc="-10"/>
              <a:t>differences </a:t>
            </a:r>
            <a:r>
              <a:rPr dirty="0"/>
              <a:t>in the </a:t>
            </a:r>
            <a:r>
              <a:rPr dirty="0" spc="-5"/>
              <a:t>algorithms' foundations. </a:t>
            </a:r>
            <a:r>
              <a:rPr dirty="0"/>
              <a:t>Due </a:t>
            </a:r>
            <a:r>
              <a:rPr dirty="0" spc="-15"/>
              <a:t>to </a:t>
            </a:r>
            <a:r>
              <a:rPr dirty="0"/>
              <a:t>the lack </a:t>
            </a:r>
            <a:r>
              <a:rPr dirty="0" spc="-5"/>
              <a:t>of consensus </a:t>
            </a:r>
            <a:r>
              <a:rPr dirty="0"/>
              <a:t>in </a:t>
            </a:r>
            <a:r>
              <a:rPr dirty="0" spc="-10"/>
              <a:t>sentiment  </a:t>
            </a:r>
            <a:r>
              <a:rPr dirty="0" spc="-5"/>
              <a:t>analysis </a:t>
            </a:r>
            <a:r>
              <a:rPr dirty="0" spc="-10"/>
              <a:t>tools we experiment </a:t>
            </a:r>
            <a:r>
              <a:rPr dirty="0" spc="-5"/>
              <a:t>with three such </a:t>
            </a:r>
            <a:r>
              <a:rPr dirty="0" spc="-10"/>
              <a:t>tools </a:t>
            </a:r>
            <a:r>
              <a:rPr dirty="0" spc="-15"/>
              <a:t>VADER, </a:t>
            </a:r>
            <a:r>
              <a:rPr dirty="0" spc="-35"/>
              <a:t>TextBlob </a:t>
            </a:r>
            <a:r>
              <a:rPr dirty="0"/>
              <a:t>and </a:t>
            </a:r>
            <a:r>
              <a:rPr dirty="0" spc="-10"/>
              <a:t>SentiStrength </a:t>
            </a:r>
            <a:r>
              <a:rPr dirty="0" spc="-15"/>
              <a:t>to  </a:t>
            </a:r>
            <a:r>
              <a:rPr dirty="0" spc="-10"/>
              <a:t>compare </a:t>
            </a:r>
            <a:r>
              <a:rPr dirty="0"/>
              <a:t>and </a:t>
            </a:r>
            <a:r>
              <a:rPr dirty="0" spc="-15"/>
              <a:t>contrast </a:t>
            </a:r>
            <a:r>
              <a:rPr dirty="0"/>
              <a:t>the</a:t>
            </a:r>
            <a:r>
              <a:rPr dirty="0" spc="-5"/>
              <a:t> results.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53105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EMOTION</a:t>
            </a:r>
            <a:r>
              <a:rPr dirty="0" spc="-425"/>
              <a:t> </a:t>
            </a:r>
            <a:r>
              <a:rPr dirty="0" spc="-66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784731"/>
            <a:ext cx="10777220" cy="421957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12700" marR="5080">
              <a:lnSpc>
                <a:spcPct val="70000"/>
              </a:lnSpc>
              <a:spcBef>
                <a:spcPts val="825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bedrock of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 Detection (ED)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systems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emotion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models,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determine how emotions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expressed.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presume that emotions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exist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different states,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justifying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differentiate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them.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engaging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ED-related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task, it is essential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initially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determine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emotional model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  <a:p>
            <a:pPr algn="just" marL="222885" marR="6985" indent="51435">
              <a:lnSpc>
                <a:spcPts val="2090"/>
              </a:lnSpc>
              <a:spcBef>
                <a:spcPts val="1310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Paul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Ekman model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groups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six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types.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According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his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theory,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there are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six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basic  emotions that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arise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discrete neurological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systems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result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how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person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interprets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situation,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hence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independent. Happiness,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sadness, </a:t>
            </a:r>
            <a:r>
              <a:rPr dirty="0" sz="2000" spc="-30">
                <a:solidFill>
                  <a:srgbClr val="FFFFFF"/>
                </a:solidFill>
                <a:latin typeface="Carlito"/>
                <a:cs typeface="Carlito"/>
              </a:rPr>
              <a:t>anger,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disgust, surprise,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fear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basic emotions. 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However,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combination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these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feelings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result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more complicated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like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guilt,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shame, pride,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desire,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greed,</a:t>
            </a:r>
            <a:r>
              <a:rPr dirty="0" sz="20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algn="just" marL="222885" marR="5715" indent="51435">
              <a:lnSpc>
                <a:spcPct val="87000"/>
              </a:lnSpc>
              <a:spcBef>
                <a:spcPts val="1285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Robert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Plutchik model,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much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like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Ekman,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proposes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that there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just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primary emotions  that occur in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opposite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pairings 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combine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form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complicated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emotions.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Supplementing 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Ekman’s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six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named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two more,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including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trust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anticipation, making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eight  essential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emotions.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Joy vs.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sadness, trust vs. disgust,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anger vs. </a:t>
            </a:r>
            <a:r>
              <a:rPr dirty="0" sz="2000" spc="-45">
                <a:solidFill>
                  <a:srgbClr val="FFFFFF"/>
                </a:solidFill>
                <a:latin typeface="Carlito"/>
                <a:cs typeface="Carlito"/>
              </a:rPr>
              <a:t>fear,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and surprise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vs.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anticipation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eight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opposing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per Plutchik, there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differing levels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intensities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  determined by how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event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interpreted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dirty="0" sz="20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individual.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53105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EMOTION</a:t>
            </a:r>
            <a:r>
              <a:rPr dirty="0" spc="-425"/>
              <a:t> </a:t>
            </a:r>
            <a:r>
              <a:rPr dirty="0" spc="-66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31975"/>
            <a:ext cx="9995535" cy="26739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129539">
              <a:lnSpc>
                <a:spcPts val="2160"/>
              </a:lnSpc>
              <a:spcBef>
                <a:spcPts val="37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Profile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Mood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States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POMS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standard validated psychological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test formulated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McNair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assess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psychological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mood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person.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classifies emotions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seven  categories; </a:t>
            </a:r>
            <a:r>
              <a:rPr dirty="0" sz="2000" spc="-30">
                <a:solidFill>
                  <a:srgbClr val="FFFFFF"/>
                </a:solidFill>
                <a:latin typeface="Carlito"/>
                <a:cs typeface="Carlito"/>
              </a:rPr>
              <a:t>anger,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confusion, depression,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fatigue,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friendliness, tension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00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vigour.</a:t>
            </a:r>
            <a:endParaRPr sz="2000">
              <a:latin typeface="Carlito"/>
              <a:cs typeface="Carlito"/>
            </a:endParaRPr>
          </a:p>
          <a:p>
            <a:pPr algn="just" marL="217170" marR="5080">
              <a:lnSpc>
                <a:spcPct val="107000"/>
              </a:lnSpc>
              <a:spcBef>
                <a:spcPts val="1255"/>
              </a:spcBef>
            </a:pP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Building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Colnerič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Demšar’s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work we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pre-built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classify the emotions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 our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tweet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collections using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Ekman,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Pluthick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POMS emotion models. Furthermore,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supplement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decided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Text2Emotion,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lexicon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based python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library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attain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tweets. The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five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that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assessed in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Text2Emotion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 spc="-30">
                <a:solidFill>
                  <a:srgbClr val="FFFFFF"/>
                </a:solidFill>
                <a:latin typeface="Carlito"/>
                <a:cs typeface="Carlito"/>
              </a:rPr>
              <a:t>Happy, 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Angry,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Sad,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Surprise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Carlito"/>
                <a:cs typeface="Carlito"/>
              </a:rPr>
              <a:t>Fear.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7557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latin typeface="Carlito"/>
                <a:cs typeface="Carlito"/>
              </a:rPr>
              <a:t>TECHNICAL</a:t>
            </a:r>
            <a:r>
              <a:rPr dirty="0" spc="-110">
                <a:latin typeface="Carlito"/>
                <a:cs typeface="Carlito"/>
              </a:rPr>
              <a:t> </a:t>
            </a:r>
            <a:r>
              <a:rPr dirty="0" spc="-80">
                <a:latin typeface="Carlito"/>
                <a:cs typeface="Carlito"/>
              </a:rPr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8402" y="1870075"/>
            <a:ext cx="2687955" cy="3808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Hardware</a:t>
            </a:r>
            <a:r>
              <a:rPr dirty="0" sz="2000" spc="-4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Requirements: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System: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intel</a:t>
            </a:r>
            <a:r>
              <a:rPr dirty="0" sz="20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i7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Hard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Disk: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dirty="0" sz="20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TB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Monitor: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15.6’’</a:t>
            </a:r>
            <a:r>
              <a:rPr dirty="0" sz="20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300">
                <a:solidFill>
                  <a:srgbClr val="FFFFFF"/>
                </a:solidFill>
                <a:latin typeface="Arial"/>
                <a:cs typeface="Arial"/>
              </a:rPr>
              <a:t>LCD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Ram: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8GB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102" y="885266"/>
            <a:ext cx="67494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latin typeface="Carlito"/>
                <a:cs typeface="Carlito"/>
              </a:rPr>
              <a:t>TECHNICAL</a:t>
            </a:r>
            <a:r>
              <a:rPr dirty="0" spc="-150">
                <a:latin typeface="Carlito"/>
                <a:cs typeface="Carlito"/>
              </a:rPr>
              <a:t> </a:t>
            </a:r>
            <a:r>
              <a:rPr dirty="0" spc="-80">
                <a:latin typeface="Carlito"/>
                <a:cs typeface="Carlito"/>
              </a:rPr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294" y="1870075"/>
            <a:ext cx="4556125" cy="2851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Software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Requirements: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rlito"/>
              <a:cs typeface="Carlito"/>
            </a:endParaRPr>
          </a:p>
          <a:p>
            <a:pPr marL="13970" marR="1219835" indent="-1905">
              <a:lnSpc>
                <a:spcPct val="198500"/>
              </a:lnSpc>
            </a:pP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Operating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System: Windows</a:t>
            </a:r>
            <a:r>
              <a:rPr dirty="0" sz="2000" spc="-10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10  </a:t>
            </a: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Coding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Language:</a:t>
            </a:r>
            <a:r>
              <a:rPr dirty="0" sz="2000" spc="-3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20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1370"/>
              </a:spcBef>
            </a:pP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Coding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Environment: Google</a:t>
            </a:r>
            <a:r>
              <a:rPr dirty="0" sz="2000" spc="-4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Collaboratory</a:t>
            </a:r>
            <a:endParaRPr sz="20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1370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Framework:</a:t>
            </a:r>
            <a:r>
              <a:rPr dirty="0" sz="2000" spc="-2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Keras/TensorFlow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95472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Deep </a:t>
            </a:r>
            <a:r>
              <a:rPr dirty="0" spc="-305"/>
              <a:t>Learning </a:t>
            </a:r>
            <a:r>
              <a:rPr dirty="0" spc="-229"/>
              <a:t>Bi-Directional</a:t>
            </a:r>
            <a:r>
              <a:rPr dirty="0" spc="-434"/>
              <a:t> </a:t>
            </a:r>
            <a:r>
              <a:rPr dirty="0" spc="-560"/>
              <a:t>RNN-LSTM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138654"/>
            <a:ext cx="9363075" cy="1833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90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results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pre-trained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Ekman 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Plutchik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quite suspicious,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feelings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joy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trust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some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dominant emotions,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seems highly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unlikely.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Therefore,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order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address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this,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trained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own Bi-Directional RNN-LSTM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predict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1131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>
                <a:latin typeface="Carlito"/>
                <a:cs typeface="Carlito"/>
              </a:rPr>
              <a:t>R</a:t>
            </a:r>
            <a:r>
              <a:rPr dirty="0" spc="-55">
                <a:latin typeface="Carlito"/>
                <a:cs typeface="Carlito"/>
              </a:rPr>
              <a:t>N</a:t>
            </a:r>
            <a:r>
              <a:rPr dirty="0">
                <a:latin typeface="Carlito"/>
                <a:cs typeface="Carlito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284602"/>
            <a:ext cx="9926955" cy="17030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17145">
              <a:lnSpc>
                <a:spcPts val="2160"/>
              </a:lnSpc>
              <a:spcBef>
                <a:spcPts val="375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Regular artificial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neural networks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do not depend 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sequence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order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input.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For  example,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an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artificial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neural network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detect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if 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credit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card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transaction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fraudulent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or not,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output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does not depend 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order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input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parameters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neural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network.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</a:pPr>
            <a:r>
              <a:rPr dirty="0" sz="2000" spc="-30">
                <a:solidFill>
                  <a:srgbClr val="FFFFFF"/>
                </a:solidFill>
                <a:latin typeface="Carlito"/>
                <a:cs typeface="Carlito"/>
              </a:rPr>
              <a:t>However,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natural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language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processing tasks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sentiment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analysis,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this is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case.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All NLP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tasks are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sequence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modelling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problems,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where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order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words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play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important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role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determining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meaning and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context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sentence,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thus the</a:t>
            </a:r>
            <a:r>
              <a:rPr dirty="0" sz="20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sentiment.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5101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6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62682"/>
            <a:ext cx="8449310" cy="316611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48260">
              <a:lnSpc>
                <a:spcPct val="103299"/>
              </a:lnSpc>
              <a:spcBef>
                <a:spcPts val="25"/>
              </a:spcBef>
            </a:pPr>
            <a:r>
              <a:rPr dirty="0" sz="2000" spc="-18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goal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this project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stream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real-time 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COVID-19 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tweets </a:t>
            </a:r>
            <a:r>
              <a:rPr dirty="0" sz="2000" spc="-150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Twitter</a:t>
            </a:r>
            <a:r>
              <a:rPr dirty="0" sz="20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Arial"/>
                <a:cs typeface="Arial"/>
              </a:rPr>
              <a:t>API-Tweepy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sentiment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20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analysis 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same.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compared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corpus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tweets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collected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Arial"/>
                <a:cs typeface="Arial"/>
              </a:rPr>
              <a:t>ago. 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Initially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lexicon-based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Text2Emotion, </a:t>
            </a:r>
            <a:r>
              <a:rPr dirty="0" sz="2000" spc="-300">
                <a:solidFill>
                  <a:srgbClr val="FFFFFF"/>
                </a:solidFill>
                <a:latin typeface="Arial"/>
                <a:cs typeface="Arial"/>
              </a:rPr>
              <a:t>VADER, 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TextBlob,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etc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were 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considered.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7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incorporate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20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concepts,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utilized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pretrained 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published</a:t>
            </a:r>
            <a:r>
              <a:rPr dirty="0" sz="20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0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Colnerič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Arial"/>
                <a:cs typeface="Arial"/>
              </a:rPr>
              <a:t>Demšar.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15"/>
              </a:spcBef>
            </a:pPr>
            <a:r>
              <a:rPr dirty="0" sz="2000" spc="-20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20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emotions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Arial"/>
                <a:cs typeface="Arial"/>
              </a:rPr>
              <a:t>regards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famous</a:t>
            </a: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psychological 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Arial"/>
                <a:cs typeface="Arial"/>
              </a:rPr>
              <a:t>Ekman,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Plutchik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Mood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States.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decided</a:t>
            </a:r>
            <a:endParaRPr sz="2000">
              <a:latin typeface="Arial"/>
              <a:cs typeface="Arial"/>
            </a:endParaRPr>
          </a:p>
          <a:p>
            <a:pPr marL="12700" marR="241300">
              <a:lnSpc>
                <a:spcPct val="103499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0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deficiencies</a:t>
            </a:r>
            <a:r>
              <a:rPr dirty="0" sz="20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Arial"/>
                <a:cs typeface="Arial"/>
              </a:rPr>
              <a:t>discovered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pre-trained</a:t>
            </a:r>
            <a:r>
              <a:rPr dirty="0" sz="2000" spc="-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models.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13468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5"/>
              <a:t>L</a:t>
            </a:r>
            <a:r>
              <a:rPr dirty="0" spc="-1105"/>
              <a:t>S</a:t>
            </a:r>
            <a:r>
              <a:rPr dirty="0" spc="-665"/>
              <a:t>T</a:t>
            </a:r>
            <a:r>
              <a:rPr dirty="0" spc="5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284602"/>
            <a:ext cx="9944735" cy="28003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faced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-190">
                <a:solidFill>
                  <a:srgbClr val="FFFFFF"/>
                </a:solidFill>
                <a:latin typeface="Arial"/>
                <a:cs typeface="Arial"/>
              </a:rPr>
              <a:t>RNN’s 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extremely 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-term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memory.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Thus,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words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encountered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beginning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sentence are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quickly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forgotten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little influence  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later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final outputs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neural networks.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due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vanishing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gradient  problem.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forward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pass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neural network,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cost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then 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loss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calculated. During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backpropagation step,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loss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differentiated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with respect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weights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input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parameters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so that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weights can be adjusted accordingly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the model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learn 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minimize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loss value,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maximizing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accuracy.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deep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neural network however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when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adjusting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weights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inputs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dirty="0" sz="2000" spc="-40">
                <a:solidFill>
                  <a:srgbClr val="FFFFFF"/>
                </a:solidFill>
                <a:latin typeface="Carlito"/>
                <a:cs typeface="Carlito"/>
              </a:rPr>
              <a:t>layer,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value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gradient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extremely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small,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due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constant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multiplication of minute numbers. Hence,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change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values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negligible, 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soon they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forgotten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RNN.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9352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Pre-Processing</a:t>
            </a:r>
            <a:r>
              <a:rPr dirty="0" spc="-395"/>
              <a:t> </a:t>
            </a:r>
            <a:r>
              <a:rPr dirty="0" spc="-330"/>
              <a:t>Block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3342" y="1839150"/>
            <a:ext cx="1931670" cy="1721485"/>
            <a:chOff x="2613342" y="1839150"/>
            <a:chExt cx="1931670" cy="1721485"/>
          </a:xfrm>
        </p:grpSpPr>
        <p:sp>
          <p:nvSpPr>
            <p:cNvPr id="4" name="object 4"/>
            <p:cNvSpPr/>
            <p:nvPr/>
          </p:nvSpPr>
          <p:spPr>
            <a:xfrm>
              <a:off x="2621280" y="1847087"/>
              <a:ext cx="1915795" cy="1713230"/>
            </a:xfrm>
            <a:custGeom>
              <a:avLst/>
              <a:gdLst/>
              <a:ahLst/>
              <a:cxnLst/>
              <a:rect l="l" t="t" r="r" b="b"/>
              <a:pathLst>
                <a:path w="1915795" h="1713229">
                  <a:moveTo>
                    <a:pt x="1915668" y="114935"/>
                  </a:moveTo>
                  <a:lnTo>
                    <a:pt x="1906638" y="70192"/>
                  </a:lnTo>
                  <a:lnTo>
                    <a:pt x="1882013" y="33655"/>
                  </a:lnTo>
                  <a:lnTo>
                    <a:pt x="1845475" y="9029"/>
                  </a:lnTo>
                  <a:lnTo>
                    <a:pt x="1800733" y="0"/>
                  </a:lnTo>
                  <a:lnTo>
                    <a:pt x="114935" y="0"/>
                  </a:lnTo>
                  <a:lnTo>
                    <a:pt x="70180" y="9029"/>
                  </a:lnTo>
                  <a:lnTo>
                    <a:pt x="33655" y="33667"/>
                  </a:lnTo>
                  <a:lnTo>
                    <a:pt x="9017" y="70192"/>
                  </a:lnTo>
                  <a:lnTo>
                    <a:pt x="0" y="114935"/>
                  </a:lnTo>
                  <a:lnTo>
                    <a:pt x="0" y="1034161"/>
                  </a:lnTo>
                  <a:lnTo>
                    <a:pt x="9017" y="1078915"/>
                  </a:lnTo>
                  <a:lnTo>
                    <a:pt x="33642" y="1115453"/>
                  </a:lnTo>
                  <a:lnTo>
                    <a:pt x="70180" y="1140079"/>
                  </a:lnTo>
                  <a:lnTo>
                    <a:pt x="114935" y="1149096"/>
                  </a:lnTo>
                  <a:lnTo>
                    <a:pt x="300228" y="1149096"/>
                  </a:lnTo>
                  <a:lnTo>
                    <a:pt x="300228" y="1712976"/>
                  </a:lnTo>
                  <a:lnTo>
                    <a:pt x="472440" y="1712976"/>
                  </a:lnTo>
                  <a:lnTo>
                    <a:pt x="472440" y="1149096"/>
                  </a:lnTo>
                  <a:lnTo>
                    <a:pt x="1800733" y="1149096"/>
                  </a:lnTo>
                  <a:lnTo>
                    <a:pt x="1845475" y="1140079"/>
                  </a:lnTo>
                  <a:lnTo>
                    <a:pt x="1882013" y="1115441"/>
                  </a:lnTo>
                  <a:lnTo>
                    <a:pt x="1906638" y="1078915"/>
                  </a:lnTo>
                  <a:lnTo>
                    <a:pt x="1915668" y="1034161"/>
                  </a:lnTo>
                  <a:lnTo>
                    <a:pt x="1915668" y="114935"/>
                  </a:lnTo>
                  <a:close/>
                </a:path>
              </a:pathLst>
            </a:custGeom>
            <a:solidFill>
              <a:srgbClr val="868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21279" y="1847088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5"/>
                  </a:moveTo>
                  <a:lnTo>
                    <a:pt x="9028" y="70187"/>
                  </a:lnTo>
                  <a:lnTo>
                    <a:pt x="33655" y="33655"/>
                  </a:lnTo>
                  <a:lnTo>
                    <a:pt x="70187" y="9028"/>
                  </a:lnTo>
                  <a:lnTo>
                    <a:pt x="114934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2" y="33654"/>
                  </a:lnTo>
                  <a:lnTo>
                    <a:pt x="1906639" y="70187"/>
                  </a:lnTo>
                  <a:lnTo>
                    <a:pt x="1915668" y="114935"/>
                  </a:lnTo>
                  <a:lnTo>
                    <a:pt x="1915668" y="1034161"/>
                  </a:lnTo>
                  <a:lnTo>
                    <a:pt x="1906639" y="1078908"/>
                  </a:lnTo>
                  <a:lnTo>
                    <a:pt x="1882013" y="1115440"/>
                  </a:lnTo>
                  <a:lnTo>
                    <a:pt x="1845480" y="1140067"/>
                  </a:lnTo>
                  <a:lnTo>
                    <a:pt x="1800733" y="1149096"/>
                  </a:lnTo>
                  <a:lnTo>
                    <a:pt x="114934" y="1149096"/>
                  </a:lnTo>
                  <a:lnTo>
                    <a:pt x="70187" y="1140067"/>
                  </a:lnTo>
                  <a:lnTo>
                    <a:pt x="33654" y="1115441"/>
                  </a:lnTo>
                  <a:lnTo>
                    <a:pt x="9028" y="1078908"/>
                  </a:lnTo>
                  <a:lnTo>
                    <a:pt x="0" y="1034161"/>
                  </a:lnTo>
                  <a:lnTo>
                    <a:pt x="0" y="1149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04870" y="2280361"/>
            <a:ext cx="3606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1400" spc="-1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art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13342" y="3274758"/>
            <a:ext cx="1931670" cy="1722755"/>
            <a:chOff x="2613342" y="3274758"/>
            <a:chExt cx="1931670" cy="1722755"/>
          </a:xfrm>
        </p:grpSpPr>
        <p:sp>
          <p:nvSpPr>
            <p:cNvPr id="8" name="object 8"/>
            <p:cNvSpPr/>
            <p:nvPr/>
          </p:nvSpPr>
          <p:spPr>
            <a:xfrm>
              <a:off x="2621280" y="3282695"/>
              <a:ext cx="1915795" cy="1714500"/>
            </a:xfrm>
            <a:custGeom>
              <a:avLst/>
              <a:gdLst/>
              <a:ahLst/>
              <a:cxnLst/>
              <a:rect l="l" t="t" r="r" b="b"/>
              <a:pathLst>
                <a:path w="1915795" h="1714500">
                  <a:moveTo>
                    <a:pt x="1915668" y="114935"/>
                  </a:moveTo>
                  <a:lnTo>
                    <a:pt x="1906638" y="70192"/>
                  </a:lnTo>
                  <a:lnTo>
                    <a:pt x="1882013" y="33655"/>
                  </a:lnTo>
                  <a:lnTo>
                    <a:pt x="1845475" y="9029"/>
                  </a:lnTo>
                  <a:lnTo>
                    <a:pt x="1800733" y="0"/>
                  </a:lnTo>
                  <a:lnTo>
                    <a:pt x="114935" y="0"/>
                  </a:lnTo>
                  <a:lnTo>
                    <a:pt x="70180" y="9029"/>
                  </a:lnTo>
                  <a:lnTo>
                    <a:pt x="33655" y="33655"/>
                  </a:lnTo>
                  <a:lnTo>
                    <a:pt x="9017" y="70192"/>
                  </a:lnTo>
                  <a:lnTo>
                    <a:pt x="0" y="114935"/>
                  </a:lnTo>
                  <a:lnTo>
                    <a:pt x="0" y="1034161"/>
                  </a:lnTo>
                  <a:lnTo>
                    <a:pt x="9017" y="1078915"/>
                  </a:lnTo>
                  <a:lnTo>
                    <a:pt x="33642" y="1115441"/>
                  </a:lnTo>
                  <a:lnTo>
                    <a:pt x="70180" y="1140079"/>
                  </a:lnTo>
                  <a:lnTo>
                    <a:pt x="114935" y="1149096"/>
                  </a:lnTo>
                  <a:lnTo>
                    <a:pt x="300228" y="1149096"/>
                  </a:lnTo>
                  <a:lnTo>
                    <a:pt x="300228" y="1632204"/>
                  </a:lnTo>
                  <a:lnTo>
                    <a:pt x="300228" y="1714500"/>
                  </a:lnTo>
                  <a:lnTo>
                    <a:pt x="472440" y="1714500"/>
                  </a:lnTo>
                  <a:lnTo>
                    <a:pt x="472440" y="1632204"/>
                  </a:lnTo>
                  <a:lnTo>
                    <a:pt x="472440" y="1149096"/>
                  </a:lnTo>
                  <a:lnTo>
                    <a:pt x="1800733" y="1149096"/>
                  </a:lnTo>
                  <a:lnTo>
                    <a:pt x="1845475" y="1140079"/>
                  </a:lnTo>
                  <a:lnTo>
                    <a:pt x="1882013" y="1115441"/>
                  </a:lnTo>
                  <a:lnTo>
                    <a:pt x="1906638" y="1078915"/>
                  </a:lnTo>
                  <a:lnTo>
                    <a:pt x="1915668" y="1034161"/>
                  </a:lnTo>
                  <a:lnTo>
                    <a:pt x="1915668" y="114935"/>
                  </a:lnTo>
                  <a:close/>
                </a:path>
              </a:pathLst>
            </a:custGeom>
            <a:solidFill>
              <a:srgbClr val="5D73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21279" y="3282696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4"/>
                  </a:moveTo>
                  <a:lnTo>
                    <a:pt x="9028" y="70187"/>
                  </a:lnTo>
                  <a:lnTo>
                    <a:pt x="33655" y="33654"/>
                  </a:lnTo>
                  <a:lnTo>
                    <a:pt x="70187" y="9028"/>
                  </a:lnTo>
                  <a:lnTo>
                    <a:pt x="114934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2" y="33654"/>
                  </a:lnTo>
                  <a:lnTo>
                    <a:pt x="1906639" y="70187"/>
                  </a:lnTo>
                  <a:lnTo>
                    <a:pt x="1915668" y="114934"/>
                  </a:lnTo>
                  <a:lnTo>
                    <a:pt x="1915668" y="1034160"/>
                  </a:lnTo>
                  <a:lnTo>
                    <a:pt x="1906639" y="1078908"/>
                  </a:lnTo>
                  <a:lnTo>
                    <a:pt x="1882013" y="1115440"/>
                  </a:lnTo>
                  <a:lnTo>
                    <a:pt x="1845480" y="1140067"/>
                  </a:lnTo>
                  <a:lnTo>
                    <a:pt x="1800733" y="1149095"/>
                  </a:lnTo>
                  <a:lnTo>
                    <a:pt x="114934" y="1149095"/>
                  </a:lnTo>
                  <a:lnTo>
                    <a:pt x="70187" y="1140067"/>
                  </a:lnTo>
                  <a:lnTo>
                    <a:pt x="33654" y="1115440"/>
                  </a:lnTo>
                  <a:lnTo>
                    <a:pt x="9028" y="1078908"/>
                  </a:lnTo>
                  <a:lnTo>
                    <a:pt x="0" y="1034160"/>
                  </a:lnTo>
                  <a:lnTo>
                    <a:pt x="0" y="11493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785364" y="3717797"/>
            <a:ext cx="1586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Convert to</a:t>
            </a:r>
            <a:r>
              <a:rPr dirty="0" sz="14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Lowercase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13342" y="4711890"/>
            <a:ext cx="2938780" cy="1165225"/>
            <a:chOff x="2613342" y="4711890"/>
            <a:chExt cx="2938780" cy="1165225"/>
          </a:xfrm>
        </p:grpSpPr>
        <p:sp>
          <p:nvSpPr>
            <p:cNvPr id="12" name="object 12"/>
            <p:cNvSpPr/>
            <p:nvPr/>
          </p:nvSpPr>
          <p:spPr>
            <a:xfrm>
              <a:off x="2621280" y="4719828"/>
              <a:ext cx="2931160" cy="1149350"/>
            </a:xfrm>
            <a:custGeom>
              <a:avLst/>
              <a:gdLst/>
              <a:ahLst/>
              <a:cxnLst/>
              <a:rect l="l" t="t" r="r" b="b"/>
              <a:pathLst>
                <a:path w="2931160" h="1149350">
                  <a:moveTo>
                    <a:pt x="2930639" y="195072"/>
                  </a:moveTo>
                  <a:lnTo>
                    <a:pt x="1915668" y="195072"/>
                  </a:lnTo>
                  <a:lnTo>
                    <a:pt x="1915668" y="114935"/>
                  </a:lnTo>
                  <a:lnTo>
                    <a:pt x="1906638" y="70192"/>
                  </a:lnTo>
                  <a:lnTo>
                    <a:pt x="1882013" y="33655"/>
                  </a:lnTo>
                  <a:lnTo>
                    <a:pt x="1845475" y="9029"/>
                  </a:lnTo>
                  <a:lnTo>
                    <a:pt x="1800733" y="0"/>
                  </a:lnTo>
                  <a:lnTo>
                    <a:pt x="114935" y="0"/>
                  </a:lnTo>
                  <a:lnTo>
                    <a:pt x="70180" y="9029"/>
                  </a:lnTo>
                  <a:lnTo>
                    <a:pt x="33655" y="33655"/>
                  </a:lnTo>
                  <a:lnTo>
                    <a:pt x="9017" y="70192"/>
                  </a:lnTo>
                  <a:lnTo>
                    <a:pt x="0" y="114935"/>
                  </a:lnTo>
                  <a:lnTo>
                    <a:pt x="0" y="1034186"/>
                  </a:lnTo>
                  <a:lnTo>
                    <a:pt x="9017" y="1078915"/>
                  </a:lnTo>
                  <a:lnTo>
                    <a:pt x="33642" y="1115441"/>
                  </a:lnTo>
                  <a:lnTo>
                    <a:pt x="70180" y="1140066"/>
                  </a:lnTo>
                  <a:lnTo>
                    <a:pt x="114935" y="1149096"/>
                  </a:lnTo>
                  <a:lnTo>
                    <a:pt x="1800733" y="1149096"/>
                  </a:lnTo>
                  <a:lnTo>
                    <a:pt x="1845475" y="1140066"/>
                  </a:lnTo>
                  <a:lnTo>
                    <a:pt x="1882013" y="1115441"/>
                  </a:lnTo>
                  <a:lnTo>
                    <a:pt x="1906638" y="1078915"/>
                  </a:lnTo>
                  <a:lnTo>
                    <a:pt x="1915668" y="1034186"/>
                  </a:lnTo>
                  <a:lnTo>
                    <a:pt x="1915668" y="367284"/>
                  </a:lnTo>
                  <a:lnTo>
                    <a:pt x="2930639" y="367284"/>
                  </a:lnTo>
                  <a:lnTo>
                    <a:pt x="2930639" y="277368"/>
                  </a:lnTo>
                  <a:lnTo>
                    <a:pt x="2930639" y="195072"/>
                  </a:lnTo>
                  <a:close/>
                </a:path>
              </a:pathLst>
            </a:custGeom>
            <a:solidFill>
              <a:srgbClr val="6996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21279" y="4719828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5"/>
                  </a:moveTo>
                  <a:lnTo>
                    <a:pt x="9028" y="70187"/>
                  </a:lnTo>
                  <a:lnTo>
                    <a:pt x="33655" y="33655"/>
                  </a:lnTo>
                  <a:lnTo>
                    <a:pt x="70187" y="9028"/>
                  </a:lnTo>
                  <a:lnTo>
                    <a:pt x="114934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2" y="33655"/>
                  </a:lnTo>
                  <a:lnTo>
                    <a:pt x="1906639" y="70187"/>
                  </a:lnTo>
                  <a:lnTo>
                    <a:pt x="1915668" y="114935"/>
                  </a:lnTo>
                  <a:lnTo>
                    <a:pt x="1915668" y="1034186"/>
                  </a:lnTo>
                  <a:lnTo>
                    <a:pt x="1906639" y="1078914"/>
                  </a:lnTo>
                  <a:lnTo>
                    <a:pt x="1882013" y="1115439"/>
                  </a:lnTo>
                  <a:lnTo>
                    <a:pt x="1845480" y="1140065"/>
                  </a:lnTo>
                  <a:lnTo>
                    <a:pt x="1800733" y="1149096"/>
                  </a:lnTo>
                  <a:lnTo>
                    <a:pt x="114934" y="1149096"/>
                  </a:lnTo>
                  <a:lnTo>
                    <a:pt x="70187" y="1140065"/>
                  </a:lnTo>
                  <a:lnTo>
                    <a:pt x="33654" y="1115439"/>
                  </a:lnTo>
                  <a:lnTo>
                    <a:pt x="9028" y="1078914"/>
                  </a:lnTo>
                  <a:lnTo>
                    <a:pt x="0" y="1034186"/>
                  </a:lnTo>
                  <a:lnTo>
                    <a:pt x="0" y="1149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110229" y="5154548"/>
            <a:ext cx="9372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Remove</a:t>
            </a:r>
            <a:r>
              <a:rPr dirty="0" sz="14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URL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59946" y="3567684"/>
            <a:ext cx="1931670" cy="2309495"/>
            <a:chOff x="5159946" y="3567684"/>
            <a:chExt cx="1931670" cy="2309495"/>
          </a:xfrm>
        </p:grpSpPr>
        <p:sp>
          <p:nvSpPr>
            <p:cNvPr id="16" name="object 16"/>
            <p:cNvSpPr/>
            <p:nvPr/>
          </p:nvSpPr>
          <p:spPr>
            <a:xfrm>
              <a:off x="5167884" y="3567684"/>
              <a:ext cx="1915795" cy="2301240"/>
            </a:xfrm>
            <a:custGeom>
              <a:avLst/>
              <a:gdLst/>
              <a:ahLst/>
              <a:cxnLst/>
              <a:rect l="l" t="t" r="r" b="b"/>
              <a:pathLst>
                <a:path w="1915795" h="2301240">
                  <a:moveTo>
                    <a:pt x="1915668" y="1267079"/>
                  </a:moveTo>
                  <a:lnTo>
                    <a:pt x="1906638" y="1222336"/>
                  </a:lnTo>
                  <a:lnTo>
                    <a:pt x="1882013" y="1185799"/>
                  </a:lnTo>
                  <a:lnTo>
                    <a:pt x="1845475" y="1161173"/>
                  </a:lnTo>
                  <a:lnTo>
                    <a:pt x="1800733" y="1152144"/>
                  </a:lnTo>
                  <a:lnTo>
                    <a:pt x="473964" y="1152144"/>
                  </a:lnTo>
                  <a:lnTo>
                    <a:pt x="473964" y="0"/>
                  </a:lnTo>
                  <a:lnTo>
                    <a:pt x="300228" y="0"/>
                  </a:lnTo>
                  <a:lnTo>
                    <a:pt x="300228" y="1152144"/>
                  </a:lnTo>
                  <a:lnTo>
                    <a:pt x="114935" y="1152144"/>
                  </a:lnTo>
                  <a:lnTo>
                    <a:pt x="70180" y="1161173"/>
                  </a:lnTo>
                  <a:lnTo>
                    <a:pt x="33655" y="1185799"/>
                  </a:lnTo>
                  <a:lnTo>
                    <a:pt x="9017" y="1222336"/>
                  </a:lnTo>
                  <a:lnTo>
                    <a:pt x="0" y="1267079"/>
                  </a:lnTo>
                  <a:lnTo>
                    <a:pt x="0" y="2186330"/>
                  </a:lnTo>
                  <a:lnTo>
                    <a:pt x="9017" y="2231059"/>
                  </a:lnTo>
                  <a:lnTo>
                    <a:pt x="33655" y="2267585"/>
                  </a:lnTo>
                  <a:lnTo>
                    <a:pt x="70180" y="2292210"/>
                  </a:lnTo>
                  <a:lnTo>
                    <a:pt x="114935" y="2301240"/>
                  </a:lnTo>
                  <a:lnTo>
                    <a:pt x="1800733" y="2301240"/>
                  </a:lnTo>
                  <a:lnTo>
                    <a:pt x="1845475" y="2292210"/>
                  </a:lnTo>
                  <a:lnTo>
                    <a:pt x="1882013" y="2267585"/>
                  </a:lnTo>
                  <a:lnTo>
                    <a:pt x="1906638" y="2231059"/>
                  </a:lnTo>
                  <a:lnTo>
                    <a:pt x="1915668" y="2186330"/>
                  </a:lnTo>
                  <a:lnTo>
                    <a:pt x="1915668" y="1267079"/>
                  </a:lnTo>
                  <a:close/>
                </a:path>
              </a:pathLst>
            </a:custGeom>
            <a:solidFill>
              <a:srgbClr val="84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67884" y="4719828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5"/>
                  </a:moveTo>
                  <a:lnTo>
                    <a:pt x="9028" y="70187"/>
                  </a:lnTo>
                  <a:lnTo>
                    <a:pt x="33654" y="33655"/>
                  </a:lnTo>
                  <a:lnTo>
                    <a:pt x="70187" y="9028"/>
                  </a:lnTo>
                  <a:lnTo>
                    <a:pt x="114935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3" y="33655"/>
                  </a:lnTo>
                  <a:lnTo>
                    <a:pt x="1906639" y="70187"/>
                  </a:lnTo>
                  <a:lnTo>
                    <a:pt x="1915667" y="114935"/>
                  </a:lnTo>
                  <a:lnTo>
                    <a:pt x="1915667" y="1034186"/>
                  </a:lnTo>
                  <a:lnTo>
                    <a:pt x="1906639" y="1078914"/>
                  </a:lnTo>
                  <a:lnTo>
                    <a:pt x="1882013" y="1115439"/>
                  </a:lnTo>
                  <a:lnTo>
                    <a:pt x="1845480" y="1140065"/>
                  </a:lnTo>
                  <a:lnTo>
                    <a:pt x="1800733" y="1149096"/>
                  </a:lnTo>
                  <a:lnTo>
                    <a:pt x="114935" y="1149096"/>
                  </a:lnTo>
                  <a:lnTo>
                    <a:pt x="70187" y="1140065"/>
                  </a:lnTo>
                  <a:lnTo>
                    <a:pt x="33655" y="1115439"/>
                  </a:lnTo>
                  <a:lnTo>
                    <a:pt x="9028" y="1078914"/>
                  </a:lnTo>
                  <a:lnTo>
                    <a:pt x="0" y="1034186"/>
                  </a:lnTo>
                  <a:lnTo>
                    <a:pt x="0" y="1149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408167" y="5056759"/>
            <a:ext cx="1437640" cy="4349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94640" marR="5080" indent="-281940">
              <a:lnSpc>
                <a:spcPts val="1540"/>
              </a:lnSpc>
              <a:spcBef>
                <a:spcPts val="270"/>
              </a:spcBef>
            </a:pP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Remove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Emojis</a:t>
            </a:r>
            <a:r>
              <a:rPr dirty="0" sz="14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and  Emotiocons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9946" y="2130551"/>
            <a:ext cx="1931670" cy="2309495"/>
            <a:chOff x="5159946" y="2130551"/>
            <a:chExt cx="1931670" cy="2309495"/>
          </a:xfrm>
        </p:grpSpPr>
        <p:sp>
          <p:nvSpPr>
            <p:cNvPr id="20" name="object 20"/>
            <p:cNvSpPr/>
            <p:nvPr/>
          </p:nvSpPr>
          <p:spPr>
            <a:xfrm>
              <a:off x="5167884" y="2130551"/>
              <a:ext cx="1915795" cy="2301240"/>
            </a:xfrm>
            <a:custGeom>
              <a:avLst/>
              <a:gdLst/>
              <a:ahLst/>
              <a:cxnLst/>
              <a:rect l="l" t="t" r="r" b="b"/>
              <a:pathLst>
                <a:path w="1915795" h="2301240">
                  <a:moveTo>
                    <a:pt x="1915668" y="1267079"/>
                  </a:moveTo>
                  <a:lnTo>
                    <a:pt x="1906638" y="1222336"/>
                  </a:lnTo>
                  <a:lnTo>
                    <a:pt x="1882013" y="1185799"/>
                  </a:lnTo>
                  <a:lnTo>
                    <a:pt x="1845475" y="1161173"/>
                  </a:lnTo>
                  <a:lnTo>
                    <a:pt x="1800733" y="1152144"/>
                  </a:lnTo>
                  <a:lnTo>
                    <a:pt x="473964" y="1152144"/>
                  </a:lnTo>
                  <a:lnTo>
                    <a:pt x="473964" y="83820"/>
                  </a:lnTo>
                  <a:lnTo>
                    <a:pt x="473964" y="0"/>
                  </a:lnTo>
                  <a:lnTo>
                    <a:pt x="300228" y="0"/>
                  </a:lnTo>
                  <a:lnTo>
                    <a:pt x="300228" y="83820"/>
                  </a:lnTo>
                  <a:lnTo>
                    <a:pt x="300228" y="1152144"/>
                  </a:lnTo>
                  <a:lnTo>
                    <a:pt x="114935" y="1152144"/>
                  </a:lnTo>
                  <a:lnTo>
                    <a:pt x="70180" y="1161173"/>
                  </a:lnTo>
                  <a:lnTo>
                    <a:pt x="33655" y="1185799"/>
                  </a:lnTo>
                  <a:lnTo>
                    <a:pt x="9017" y="1222336"/>
                  </a:lnTo>
                  <a:lnTo>
                    <a:pt x="0" y="1267079"/>
                  </a:lnTo>
                  <a:lnTo>
                    <a:pt x="0" y="2186305"/>
                  </a:lnTo>
                  <a:lnTo>
                    <a:pt x="9017" y="2231059"/>
                  </a:lnTo>
                  <a:lnTo>
                    <a:pt x="33655" y="2267585"/>
                  </a:lnTo>
                  <a:lnTo>
                    <a:pt x="70180" y="2292223"/>
                  </a:lnTo>
                  <a:lnTo>
                    <a:pt x="114935" y="2301240"/>
                  </a:lnTo>
                  <a:lnTo>
                    <a:pt x="1800733" y="2301240"/>
                  </a:lnTo>
                  <a:lnTo>
                    <a:pt x="1845475" y="2292223"/>
                  </a:lnTo>
                  <a:lnTo>
                    <a:pt x="1882013" y="2267585"/>
                  </a:lnTo>
                  <a:lnTo>
                    <a:pt x="1906638" y="2231059"/>
                  </a:lnTo>
                  <a:lnTo>
                    <a:pt x="1915668" y="2186305"/>
                  </a:lnTo>
                  <a:lnTo>
                    <a:pt x="1915668" y="1267079"/>
                  </a:lnTo>
                  <a:close/>
                </a:path>
              </a:pathLst>
            </a:custGeom>
            <a:solidFill>
              <a:srgbClr val="6E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67884" y="3282695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4"/>
                  </a:moveTo>
                  <a:lnTo>
                    <a:pt x="9028" y="70187"/>
                  </a:lnTo>
                  <a:lnTo>
                    <a:pt x="33654" y="33654"/>
                  </a:lnTo>
                  <a:lnTo>
                    <a:pt x="70187" y="9028"/>
                  </a:lnTo>
                  <a:lnTo>
                    <a:pt x="114935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3" y="33654"/>
                  </a:lnTo>
                  <a:lnTo>
                    <a:pt x="1906639" y="70187"/>
                  </a:lnTo>
                  <a:lnTo>
                    <a:pt x="1915667" y="114934"/>
                  </a:lnTo>
                  <a:lnTo>
                    <a:pt x="1915667" y="1034160"/>
                  </a:lnTo>
                  <a:lnTo>
                    <a:pt x="1906639" y="1078908"/>
                  </a:lnTo>
                  <a:lnTo>
                    <a:pt x="1882013" y="1115440"/>
                  </a:lnTo>
                  <a:lnTo>
                    <a:pt x="1845480" y="1140067"/>
                  </a:lnTo>
                  <a:lnTo>
                    <a:pt x="1800733" y="1149095"/>
                  </a:lnTo>
                  <a:lnTo>
                    <a:pt x="114935" y="1149095"/>
                  </a:lnTo>
                  <a:lnTo>
                    <a:pt x="70187" y="1140067"/>
                  </a:lnTo>
                  <a:lnTo>
                    <a:pt x="33655" y="1115440"/>
                  </a:lnTo>
                  <a:lnTo>
                    <a:pt x="9028" y="1078908"/>
                  </a:lnTo>
                  <a:lnTo>
                    <a:pt x="0" y="1034160"/>
                  </a:lnTo>
                  <a:lnTo>
                    <a:pt x="0" y="11493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659409" y="3717416"/>
            <a:ext cx="101091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haracters</a:t>
            </a:r>
            <a:r>
              <a:rPr dirty="0" sz="14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9070" y="3912489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xtr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68111" y="3522345"/>
            <a:ext cx="1270635" cy="629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8905" marR="5080" indent="-68580">
              <a:lnSpc>
                <a:spcPts val="1540"/>
              </a:lnSpc>
              <a:spcBef>
                <a:spcPts val="270"/>
              </a:spcBef>
            </a:pP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Remove</a:t>
            </a:r>
            <a:r>
              <a:rPr dirty="0" sz="14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newline 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endParaRPr sz="1400">
              <a:latin typeface="Carlito"/>
              <a:cs typeface="Carlito"/>
            </a:endParaRPr>
          </a:p>
          <a:p>
            <a:pPr marL="72390">
              <a:lnSpc>
                <a:spcPts val="1505"/>
              </a:lnSpc>
            </a:pP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3752" y="3912489"/>
            <a:ext cx="139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neous</a:t>
            </a:r>
            <a:r>
              <a:rPr dirty="0" sz="14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whitespaces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59946" y="1839150"/>
            <a:ext cx="2938780" cy="1165225"/>
            <a:chOff x="5159946" y="1839150"/>
            <a:chExt cx="2938780" cy="1165225"/>
          </a:xfrm>
        </p:grpSpPr>
        <p:sp>
          <p:nvSpPr>
            <p:cNvPr id="27" name="object 27"/>
            <p:cNvSpPr/>
            <p:nvPr/>
          </p:nvSpPr>
          <p:spPr>
            <a:xfrm>
              <a:off x="5167884" y="1847087"/>
              <a:ext cx="2931160" cy="1149350"/>
            </a:xfrm>
            <a:custGeom>
              <a:avLst/>
              <a:gdLst/>
              <a:ahLst/>
              <a:cxnLst/>
              <a:rect l="l" t="t" r="r" b="b"/>
              <a:pathLst>
                <a:path w="2931159" h="1149350">
                  <a:moveTo>
                    <a:pt x="2930652" y="195072"/>
                  </a:moveTo>
                  <a:lnTo>
                    <a:pt x="1915668" y="195072"/>
                  </a:lnTo>
                  <a:lnTo>
                    <a:pt x="1915668" y="114935"/>
                  </a:lnTo>
                  <a:lnTo>
                    <a:pt x="1906638" y="70192"/>
                  </a:lnTo>
                  <a:lnTo>
                    <a:pt x="1882013" y="33655"/>
                  </a:lnTo>
                  <a:lnTo>
                    <a:pt x="1845475" y="9029"/>
                  </a:lnTo>
                  <a:lnTo>
                    <a:pt x="1800733" y="0"/>
                  </a:lnTo>
                  <a:lnTo>
                    <a:pt x="114935" y="0"/>
                  </a:lnTo>
                  <a:lnTo>
                    <a:pt x="70180" y="9029"/>
                  </a:lnTo>
                  <a:lnTo>
                    <a:pt x="33655" y="33667"/>
                  </a:lnTo>
                  <a:lnTo>
                    <a:pt x="9017" y="70192"/>
                  </a:lnTo>
                  <a:lnTo>
                    <a:pt x="0" y="114935"/>
                  </a:lnTo>
                  <a:lnTo>
                    <a:pt x="0" y="1034161"/>
                  </a:lnTo>
                  <a:lnTo>
                    <a:pt x="9017" y="1078915"/>
                  </a:lnTo>
                  <a:lnTo>
                    <a:pt x="33655" y="1115453"/>
                  </a:lnTo>
                  <a:lnTo>
                    <a:pt x="70180" y="1140079"/>
                  </a:lnTo>
                  <a:lnTo>
                    <a:pt x="114935" y="1149096"/>
                  </a:lnTo>
                  <a:lnTo>
                    <a:pt x="1800733" y="1149096"/>
                  </a:lnTo>
                  <a:lnTo>
                    <a:pt x="1845475" y="1140079"/>
                  </a:lnTo>
                  <a:lnTo>
                    <a:pt x="1882013" y="1115441"/>
                  </a:lnTo>
                  <a:lnTo>
                    <a:pt x="1906638" y="1078915"/>
                  </a:lnTo>
                  <a:lnTo>
                    <a:pt x="1915668" y="1034161"/>
                  </a:lnTo>
                  <a:lnTo>
                    <a:pt x="1915668" y="367284"/>
                  </a:lnTo>
                  <a:lnTo>
                    <a:pt x="2930652" y="367284"/>
                  </a:lnTo>
                  <a:lnTo>
                    <a:pt x="2930652" y="283464"/>
                  </a:lnTo>
                  <a:lnTo>
                    <a:pt x="2930652" y="195072"/>
                  </a:lnTo>
                  <a:close/>
                </a:path>
              </a:pathLst>
            </a:custGeom>
            <a:solidFill>
              <a:srgbClr val="868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67884" y="1847088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5"/>
                  </a:moveTo>
                  <a:lnTo>
                    <a:pt x="9028" y="70187"/>
                  </a:lnTo>
                  <a:lnTo>
                    <a:pt x="33654" y="33655"/>
                  </a:lnTo>
                  <a:lnTo>
                    <a:pt x="70187" y="9028"/>
                  </a:lnTo>
                  <a:lnTo>
                    <a:pt x="114935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3" y="33654"/>
                  </a:lnTo>
                  <a:lnTo>
                    <a:pt x="1906639" y="70187"/>
                  </a:lnTo>
                  <a:lnTo>
                    <a:pt x="1915667" y="114935"/>
                  </a:lnTo>
                  <a:lnTo>
                    <a:pt x="1915667" y="1034161"/>
                  </a:lnTo>
                  <a:lnTo>
                    <a:pt x="1906639" y="1078908"/>
                  </a:lnTo>
                  <a:lnTo>
                    <a:pt x="1882013" y="1115440"/>
                  </a:lnTo>
                  <a:lnTo>
                    <a:pt x="1845480" y="1140067"/>
                  </a:lnTo>
                  <a:lnTo>
                    <a:pt x="1800733" y="1149096"/>
                  </a:lnTo>
                  <a:lnTo>
                    <a:pt x="114935" y="1149096"/>
                  </a:lnTo>
                  <a:lnTo>
                    <a:pt x="70187" y="1140067"/>
                  </a:lnTo>
                  <a:lnTo>
                    <a:pt x="33655" y="1115441"/>
                  </a:lnTo>
                  <a:lnTo>
                    <a:pt x="9028" y="1078908"/>
                  </a:lnTo>
                  <a:lnTo>
                    <a:pt x="0" y="1034161"/>
                  </a:lnTo>
                  <a:lnTo>
                    <a:pt x="0" y="1149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805932" y="2280361"/>
            <a:ext cx="6432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FFFFFF"/>
                </a:solidFill>
                <a:latin typeface="Carlito"/>
                <a:cs typeface="Carlito"/>
              </a:rPr>
              <a:t>Tokenize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08074" y="1839150"/>
            <a:ext cx="1931670" cy="1721485"/>
            <a:chOff x="7708074" y="1839150"/>
            <a:chExt cx="1931670" cy="1721485"/>
          </a:xfrm>
        </p:grpSpPr>
        <p:sp>
          <p:nvSpPr>
            <p:cNvPr id="31" name="object 31"/>
            <p:cNvSpPr/>
            <p:nvPr/>
          </p:nvSpPr>
          <p:spPr>
            <a:xfrm>
              <a:off x="7716012" y="1847087"/>
              <a:ext cx="1915795" cy="1713230"/>
            </a:xfrm>
            <a:custGeom>
              <a:avLst/>
              <a:gdLst/>
              <a:ahLst/>
              <a:cxnLst/>
              <a:rect l="l" t="t" r="r" b="b"/>
              <a:pathLst>
                <a:path w="1915795" h="1713229">
                  <a:moveTo>
                    <a:pt x="1915668" y="114935"/>
                  </a:moveTo>
                  <a:lnTo>
                    <a:pt x="1906638" y="70192"/>
                  </a:lnTo>
                  <a:lnTo>
                    <a:pt x="1882013" y="33655"/>
                  </a:lnTo>
                  <a:lnTo>
                    <a:pt x="1845475" y="9029"/>
                  </a:lnTo>
                  <a:lnTo>
                    <a:pt x="1800733" y="0"/>
                  </a:lnTo>
                  <a:lnTo>
                    <a:pt x="114935" y="0"/>
                  </a:lnTo>
                  <a:lnTo>
                    <a:pt x="70180" y="9029"/>
                  </a:lnTo>
                  <a:lnTo>
                    <a:pt x="33642" y="33667"/>
                  </a:lnTo>
                  <a:lnTo>
                    <a:pt x="9017" y="70192"/>
                  </a:lnTo>
                  <a:lnTo>
                    <a:pt x="0" y="114935"/>
                  </a:lnTo>
                  <a:lnTo>
                    <a:pt x="0" y="1034161"/>
                  </a:lnTo>
                  <a:lnTo>
                    <a:pt x="9017" y="1078915"/>
                  </a:lnTo>
                  <a:lnTo>
                    <a:pt x="33655" y="1115453"/>
                  </a:lnTo>
                  <a:lnTo>
                    <a:pt x="70180" y="1140079"/>
                  </a:lnTo>
                  <a:lnTo>
                    <a:pt x="114935" y="1149096"/>
                  </a:lnTo>
                  <a:lnTo>
                    <a:pt x="300228" y="1149096"/>
                  </a:lnTo>
                  <a:lnTo>
                    <a:pt x="300228" y="1712976"/>
                  </a:lnTo>
                  <a:lnTo>
                    <a:pt x="472440" y="1712976"/>
                  </a:lnTo>
                  <a:lnTo>
                    <a:pt x="472440" y="1149096"/>
                  </a:lnTo>
                  <a:lnTo>
                    <a:pt x="1800733" y="1149096"/>
                  </a:lnTo>
                  <a:lnTo>
                    <a:pt x="1845475" y="1140079"/>
                  </a:lnTo>
                  <a:lnTo>
                    <a:pt x="1882013" y="1115441"/>
                  </a:lnTo>
                  <a:lnTo>
                    <a:pt x="1906638" y="1078915"/>
                  </a:lnTo>
                  <a:lnTo>
                    <a:pt x="1915668" y="1034161"/>
                  </a:lnTo>
                  <a:lnTo>
                    <a:pt x="1915668" y="114935"/>
                  </a:lnTo>
                  <a:close/>
                </a:path>
              </a:pathLst>
            </a:custGeom>
            <a:solidFill>
              <a:srgbClr val="5D73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16011" y="1847088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5"/>
                  </a:moveTo>
                  <a:lnTo>
                    <a:pt x="9028" y="70187"/>
                  </a:lnTo>
                  <a:lnTo>
                    <a:pt x="33654" y="33655"/>
                  </a:lnTo>
                  <a:lnTo>
                    <a:pt x="70187" y="9028"/>
                  </a:lnTo>
                  <a:lnTo>
                    <a:pt x="114935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3" y="33654"/>
                  </a:lnTo>
                  <a:lnTo>
                    <a:pt x="1906639" y="70187"/>
                  </a:lnTo>
                  <a:lnTo>
                    <a:pt x="1915668" y="114935"/>
                  </a:lnTo>
                  <a:lnTo>
                    <a:pt x="1915668" y="1034161"/>
                  </a:lnTo>
                  <a:lnTo>
                    <a:pt x="1906639" y="1078908"/>
                  </a:lnTo>
                  <a:lnTo>
                    <a:pt x="1882013" y="1115440"/>
                  </a:lnTo>
                  <a:lnTo>
                    <a:pt x="1845480" y="1140067"/>
                  </a:lnTo>
                  <a:lnTo>
                    <a:pt x="1800733" y="1149096"/>
                  </a:lnTo>
                  <a:lnTo>
                    <a:pt x="114935" y="1149096"/>
                  </a:lnTo>
                  <a:lnTo>
                    <a:pt x="70187" y="1140067"/>
                  </a:lnTo>
                  <a:lnTo>
                    <a:pt x="33655" y="1115441"/>
                  </a:lnTo>
                  <a:lnTo>
                    <a:pt x="9028" y="1078908"/>
                  </a:lnTo>
                  <a:lnTo>
                    <a:pt x="0" y="1034161"/>
                  </a:lnTo>
                  <a:lnTo>
                    <a:pt x="0" y="1149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809356" y="2183130"/>
            <a:ext cx="172973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Remove Stopwords</a:t>
            </a:r>
            <a:r>
              <a:rPr dirty="0" sz="14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89214" y="2378201"/>
            <a:ext cx="9721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Punctuations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08074" y="3274758"/>
            <a:ext cx="1931670" cy="1722755"/>
            <a:chOff x="7708074" y="3274758"/>
            <a:chExt cx="1931670" cy="1722755"/>
          </a:xfrm>
        </p:grpSpPr>
        <p:sp>
          <p:nvSpPr>
            <p:cNvPr id="36" name="object 36"/>
            <p:cNvSpPr/>
            <p:nvPr/>
          </p:nvSpPr>
          <p:spPr>
            <a:xfrm>
              <a:off x="7716012" y="3282695"/>
              <a:ext cx="1915795" cy="1714500"/>
            </a:xfrm>
            <a:custGeom>
              <a:avLst/>
              <a:gdLst/>
              <a:ahLst/>
              <a:cxnLst/>
              <a:rect l="l" t="t" r="r" b="b"/>
              <a:pathLst>
                <a:path w="1915795" h="1714500">
                  <a:moveTo>
                    <a:pt x="1915668" y="114935"/>
                  </a:moveTo>
                  <a:lnTo>
                    <a:pt x="1906638" y="70192"/>
                  </a:lnTo>
                  <a:lnTo>
                    <a:pt x="1882013" y="33655"/>
                  </a:lnTo>
                  <a:lnTo>
                    <a:pt x="1845475" y="9029"/>
                  </a:lnTo>
                  <a:lnTo>
                    <a:pt x="1800733" y="0"/>
                  </a:lnTo>
                  <a:lnTo>
                    <a:pt x="114935" y="0"/>
                  </a:lnTo>
                  <a:lnTo>
                    <a:pt x="70180" y="9029"/>
                  </a:lnTo>
                  <a:lnTo>
                    <a:pt x="33642" y="33655"/>
                  </a:lnTo>
                  <a:lnTo>
                    <a:pt x="9017" y="70192"/>
                  </a:lnTo>
                  <a:lnTo>
                    <a:pt x="0" y="114935"/>
                  </a:lnTo>
                  <a:lnTo>
                    <a:pt x="0" y="1034161"/>
                  </a:lnTo>
                  <a:lnTo>
                    <a:pt x="9017" y="1078915"/>
                  </a:lnTo>
                  <a:lnTo>
                    <a:pt x="33655" y="1115441"/>
                  </a:lnTo>
                  <a:lnTo>
                    <a:pt x="70180" y="1140079"/>
                  </a:lnTo>
                  <a:lnTo>
                    <a:pt x="114935" y="1149096"/>
                  </a:lnTo>
                  <a:lnTo>
                    <a:pt x="300228" y="1149096"/>
                  </a:lnTo>
                  <a:lnTo>
                    <a:pt x="300228" y="1714500"/>
                  </a:lnTo>
                  <a:lnTo>
                    <a:pt x="472440" y="1714500"/>
                  </a:lnTo>
                  <a:lnTo>
                    <a:pt x="472440" y="1149096"/>
                  </a:lnTo>
                  <a:lnTo>
                    <a:pt x="1800733" y="1149096"/>
                  </a:lnTo>
                  <a:lnTo>
                    <a:pt x="1845475" y="1140079"/>
                  </a:lnTo>
                  <a:lnTo>
                    <a:pt x="1882013" y="1115441"/>
                  </a:lnTo>
                  <a:lnTo>
                    <a:pt x="1906638" y="1078915"/>
                  </a:lnTo>
                  <a:lnTo>
                    <a:pt x="1915668" y="1034161"/>
                  </a:lnTo>
                  <a:lnTo>
                    <a:pt x="1915668" y="114935"/>
                  </a:lnTo>
                  <a:close/>
                </a:path>
              </a:pathLst>
            </a:custGeom>
            <a:solidFill>
              <a:srgbClr val="6996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16011" y="3282696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4"/>
                  </a:moveTo>
                  <a:lnTo>
                    <a:pt x="9028" y="70187"/>
                  </a:lnTo>
                  <a:lnTo>
                    <a:pt x="33654" y="33654"/>
                  </a:lnTo>
                  <a:lnTo>
                    <a:pt x="70187" y="9028"/>
                  </a:lnTo>
                  <a:lnTo>
                    <a:pt x="114935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3" y="33654"/>
                  </a:lnTo>
                  <a:lnTo>
                    <a:pt x="1906639" y="70187"/>
                  </a:lnTo>
                  <a:lnTo>
                    <a:pt x="1915668" y="114934"/>
                  </a:lnTo>
                  <a:lnTo>
                    <a:pt x="1915668" y="1034160"/>
                  </a:lnTo>
                  <a:lnTo>
                    <a:pt x="1906639" y="1078908"/>
                  </a:lnTo>
                  <a:lnTo>
                    <a:pt x="1882013" y="1115440"/>
                  </a:lnTo>
                  <a:lnTo>
                    <a:pt x="1845480" y="1140067"/>
                  </a:lnTo>
                  <a:lnTo>
                    <a:pt x="1800733" y="1149095"/>
                  </a:lnTo>
                  <a:lnTo>
                    <a:pt x="114935" y="1149095"/>
                  </a:lnTo>
                  <a:lnTo>
                    <a:pt x="70187" y="1140067"/>
                  </a:lnTo>
                  <a:lnTo>
                    <a:pt x="33655" y="1115440"/>
                  </a:lnTo>
                  <a:lnTo>
                    <a:pt x="9028" y="1078908"/>
                  </a:lnTo>
                  <a:lnTo>
                    <a:pt x="0" y="1034160"/>
                  </a:lnTo>
                  <a:lnTo>
                    <a:pt x="0" y="11493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016240" y="3717797"/>
            <a:ext cx="1205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rlito"/>
                <a:cs typeface="Carlito"/>
              </a:rPr>
              <a:t>Lemmatization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708074" y="4711890"/>
            <a:ext cx="1931670" cy="1165225"/>
            <a:chOff x="7708074" y="4711890"/>
            <a:chExt cx="1931670" cy="1165225"/>
          </a:xfrm>
        </p:grpSpPr>
        <p:sp>
          <p:nvSpPr>
            <p:cNvPr id="40" name="object 40"/>
            <p:cNvSpPr/>
            <p:nvPr/>
          </p:nvSpPr>
          <p:spPr>
            <a:xfrm>
              <a:off x="7716011" y="4719828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1800733" y="0"/>
                  </a:moveTo>
                  <a:lnTo>
                    <a:pt x="114935" y="0"/>
                  </a:lnTo>
                  <a:lnTo>
                    <a:pt x="70187" y="9028"/>
                  </a:lnTo>
                  <a:lnTo>
                    <a:pt x="33654" y="33655"/>
                  </a:lnTo>
                  <a:lnTo>
                    <a:pt x="9028" y="70187"/>
                  </a:lnTo>
                  <a:lnTo>
                    <a:pt x="0" y="114935"/>
                  </a:lnTo>
                  <a:lnTo>
                    <a:pt x="0" y="1034186"/>
                  </a:lnTo>
                  <a:lnTo>
                    <a:pt x="9028" y="1078914"/>
                  </a:lnTo>
                  <a:lnTo>
                    <a:pt x="33655" y="1115439"/>
                  </a:lnTo>
                  <a:lnTo>
                    <a:pt x="70187" y="1140065"/>
                  </a:lnTo>
                  <a:lnTo>
                    <a:pt x="114935" y="1149096"/>
                  </a:lnTo>
                  <a:lnTo>
                    <a:pt x="1800733" y="1149096"/>
                  </a:lnTo>
                  <a:lnTo>
                    <a:pt x="1845480" y="1140065"/>
                  </a:lnTo>
                  <a:lnTo>
                    <a:pt x="1882013" y="1115439"/>
                  </a:lnTo>
                  <a:lnTo>
                    <a:pt x="1906639" y="1078914"/>
                  </a:lnTo>
                  <a:lnTo>
                    <a:pt x="1915668" y="1034186"/>
                  </a:lnTo>
                  <a:lnTo>
                    <a:pt x="1915668" y="114935"/>
                  </a:lnTo>
                  <a:lnTo>
                    <a:pt x="1906639" y="70187"/>
                  </a:lnTo>
                  <a:lnTo>
                    <a:pt x="1882013" y="33655"/>
                  </a:lnTo>
                  <a:lnTo>
                    <a:pt x="1845480" y="9028"/>
                  </a:lnTo>
                  <a:lnTo>
                    <a:pt x="1800733" y="0"/>
                  </a:lnTo>
                  <a:close/>
                </a:path>
              </a:pathLst>
            </a:custGeom>
            <a:solidFill>
              <a:srgbClr val="84AC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716011" y="4719828"/>
              <a:ext cx="1915795" cy="1149350"/>
            </a:xfrm>
            <a:custGeom>
              <a:avLst/>
              <a:gdLst/>
              <a:ahLst/>
              <a:cxnLst/>
              <a:rect l="l" t="t" r="r" b="b"/>
              <a:pathLst>
                <a:path w="1915795" h="1149350">
                  <a:moveTo>
                    <a:pt x="0" y="114935"/>
                  </a:moveTo>
                  <a:lnTo>
                    <a:pt x="9028" y="70187"/>
                  </a:lnTo>
                  <a:lnTo>
                    <a:pt x="33654" y="33655"/>
                  </a:lnTo>
                  <a:lnTo>
                    <a:pt x="70187" y="9028"/>
                  </a:lnTo>
                  <a:lnTo>
                    <a:pt x="114935" y="0"/>
                  </a:lnTo>
                  <a:lnTo>
                    <a:pt x="1800733" y="0"/>
                  </a:lnTo>
                  <a:lnTo>
                    <a:pt x="1845480" y="9028"/>
                  </a:lnTo>
                  <a:lnTo>
                    <a:pt x="1882013" y="33655"/>
                  </a:lnTo>
                  <a:lnTo>
                    <a:pt x="1906639" y="70187"/>
                  </a:lnTo>
                  <a:lnTo>
                    <a:pt x="1915668" y="114935"/>
                  </a:lnTo>
                  <a:lnTo>
                    <a:pt x="1915668" y="1034186"/>
                  </a:lnTo>
                  <a:lnTo>
                    <a:pt x="1906639" y="1078914"/>
                  </a:lnTo>
                  <a:lnTo>
                    <a:pt x="1882013" y="1115439"/>
                  </a:lnTo>
                  <a:lnTo>
                    <a:pt x="1845480" y="1140065"/>
                  </a:lnTo>
                  <a:lnTo>
                    <a:pt x="1800733" y="1149096"/>
                  </a:lnTo>
                  <a:lnTo>
                    <a:pt x="114935" y="1149096"/>
                  </a:lnTo>
                  <a:lnTo>
                    <a:pt x="70187" y="1140065"/>
                  </a:lnTo>
                  <a:lnTo>
                    <a:pt x="33655" y="1115439"/>
                  </a:lnTo>
                  <a:lnTo>
                    <a:pt x="9028" y="1078914"/>
                  </a:lnTo>
                  <a:lnTo>
                    <a:pt x="0" y="1034186"/>
                  </a:lnTo>
                  <a:lnTo>
                    <a:pt x="0" y="1149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498585" y="5154548"/>
            <a:ext cx="3530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1400" spc="-1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op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1476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Training</a:t>
            </a:r>
            <a:r>
              <a:rPr dirty="0" spc="-400"/>
              <a:t> </a:t>
            </a:r>
            <a:r>
              <a:rPr dirty="0" spc="-35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0243" y="2288167"/>
            <a:ext cx="4876800" cy="3143250"/>
            <a:chOff x="3690243" y="2288167"/>
            <a:chExt cx="4876800" cy="3143250"/>
          </a:xfrm>
        </p:grpSpPr>
        <p:sp>
          <p:nvSpPr>
            <p:cNvPr id="4" name="object 4"/>
            <p:cNvSpPr/>
            <p:nvPr/>
          </p:nvSpPr>
          <p:spPr>
            <a:xfrm>
              <a:off x="3690243" y="2288167"/>
              <a:ext cx="4876800" cy="3143250"/>
            </a:xfrm>
            <a:custGeom>
              <a:avLst/>
              <a:gdLst/>
              <a:ahLst/>
              <a:cxnLst/>
              <a:rect l="l" t="t" r="r" b="b"/>
              <a:pathLst>
                <a:path w="4876800" h="3143250">
                  <a:moveTo>
                    <a:pt x="0" y="0"/>
                  </a:moveTo>
                  <a:lnTo>
                    <a:pt x="0" y="3143230"/>
                  </a:lnTo>
                  <a:lnTo>
                    <a:pt x="4876344" y="3143230"/>
                  </a:lnTo>
                  <a:lnTo>
                    <a:pt x="4876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25883" y="4852753"/>
              <a:ext cx="532130" cy="280035"/>
            </a:xfrm>
            <a:custGeom>
              <a:avLst/>
              <a:gdLst/>
              <a:ahLst/>
              <a:cxnLst/>
              <a:rect l="l" t="t" r="r" b="b"/>
              <a:pathLst>
                <a:path w="532129" h="280035">
                  <a:moveTo>
                    <a:pt x="532072" y="0"/>
                  </a:moveTo>
                  <a:lnTo>
                    <a:pt x="0" y="0"/>
                  </a:lnTo>
                  <a:lnTo>
                    <a:pt x="0" y="279701"/>
                  </a:lnTo>
                  <a:lnTo>
                    <a:pt x="532072" y="279701"/>
                  </a:lnTo>
                  <a:lnTo>
                    <a:pt x="532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25883" y="4852753"/>
              <a:ext cx="532130" cy="280035"/>
            </a:xfrm>
            <a:custGeom>
              <a:avLst/>
              <a:gdLst/>
              <a:ahLst/>
              <a:cxnLst/>
              <a:rect l="l" t="t" r="r" b="b"/>
              <a:pathLst>
                <a:path w="532129" h="280035">
                  <a:moveTo>
                    <a:pt x="0" y="279701"/>
                  </a:moveTo>
                  <a:lnTo>
                    <a:pt x="532072" y="279701"/>
                  </a:lnTo>
                  <a:lnTo>
                    <a:pt x="532072" y="0"/>
                  </a:lnTo>
                  <a:lnTo>
                    <a:pt x="0" y="0"/>
                  </a:lnTo>
                  <a:lnTo>
                    <a:pt x="0" y="279701"/>
                  </a:lnTo>
                  <a:close/>
                </a:path>
              </a:pathLst>
            </a:custGeom>
            <a:ln w="1266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0962" y="4076719"/>
              <a:ext cx="532130" cy="1056005"/>
            </a:xfrm>
            <a:custGeom>
              <a:avLst/>
              <a:gdLst/>
              <a:ahLst/>
              <a:cxnLst/>
              <a:rect l="l" t="t" r="r" b="b"/>
              <a:pathLst>
                <a:path w="532129" h="1056004">
                  <a:moveTo>
                    <a:pt x="532064" y="0"/>
                  </a:moveTo>
                  <a:lnTo>
                    <a:pt x="0" y="0"/>
                  </a:lnTo>
                  <a:lnTo>
                    <a:pt x="0" y="1055735"/>
                  </a:lnTo>
                  <a:lnTo>
                    <a:pt x="532064" y="1055735"/>
                  </a:lnTo>
                  <a:lnTo>
                    <a:pt x="5320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0962" y="4076719"/>
              <a:ext cx="532130" cy="1056005"/>
            </a:xfrm>
            <a:custGeom>
              <a:avLst/>
              <a:gdLst/>
              <a:ahLst/>
              <a:cxnLst/>
              <a:rect l="l" t="t" r="r" b="b"/>
              <a:pathLst>
                <a:path w="532129" h="1056004">
                  <a:moveTo>
                    <a:pt x="0" y="1055735"/>
                  </a:moveTo>
                  <a:lnTo>
                    <a:pt x="532064" y="1055735"/>
                  </a:lnTo>
                  <a:lnTo>
                    <a:pt x="532064" y="0"/>
                  </a:lnTo>
                  <a:lnTo>
                    <a:pt x="0" y="0"/>
                  </a:lnTo>
                  <a:lnTo>
                    <a:pt x="0" y="1055735"/>
                  </a:lnTo>
                  <a:close/>
                </a:path>
              </a:pathLst>
            </a:custGeom>
            <a:ln w="126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56033" y="2850764"/>
              <a:ext cx="532130" cy="2282190"/>
            </a:xfrm>
            <a:custGeom>
              <a:avLst/>
              <a:gdLst/>
              <a:ahLst/>
              <a:cxnLst/>
              <a:rect l="l" t="t" r="r" b="b"/>
              <a:pathLst>
                <a:path w="532129" h="2282190">
                  <a:moveTo>
                    <a:pt x="532064" y="0"/>
                  </a:moveTo>
                  <a:lnTo>
                    <a:pt x="0" y="0"/>
                  </a:lnTo>
                  <a:lnTo>
                    <a:pt x="0" y="2281690"/>
                  </a:lnTo>
                  <a:lnTo>
                    <a:pt x="532064" y="2281690"/>
                  </a:lnTo>
                  <a:lnTo>
                    <a:pt x="5320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56033" y="2850764"/>
              <a:ext cx="532130" cy="2282190"/>
            </a:xfrm>
            <a:custGeom>
              <a:avLst/>
              <a:gdLst/>
              <a:ahLst/>
              <a:cxnLst/>
              <a:rect l="l" t="t" r="r" b="b"/>
              <a:pathLst>
                <a:path w="532129" h="2282190">
                  <a:moveTo>
                    <a:pt x="0" y="2281690"/>
                  </a:moveTo>
                  <a:lnTo>
                    <a:pt x="532064" y="2281690"/>
                  </a:lnTo>
                  <a:lnTo>
                    <a:pt x="532064" y="0"/>
                  </a:lnTo>
                  <a:lnTo>
                    <a:pt x="0" y="0"/>
                  </a:lnTo>
                  <a:lnTo>
                    <a:pt x="0" y="2281690"/>
                  </a:lnTo>
                  <a:close/>
                </a:path>
              </a:pathLst>
            </a:custGeom>
            <a:ln w="126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21184" y="4185292"/>
              <a:ext cx="532130" cy="947419"/>
            </a:xfrm>
            <a:custGeom>
              <a:avLst/>
              <a:gdLst/>
              <a:ahLst/>
              <a:cxnLst/>
              <a:rect l="l" t="t" r="r" b="b"/>
              <a:pathLst>
                <a:path w="532129" h="947420">
                  <a:moveTo>
                    <a:pt x="532064" y="0"/>
                  </a:moveTo>
                  <a:lnTo>
                    <a:pt x="0" y="0"/>
                  </a:lnTo>
                  <a:lnTo>
                    <a:pt x="0" y="947163"/>
                  </a:lnTo>
                  <a:lnTo>
                    <a:pt x="532064" y="947163"/>
                  </a:lnTo>
                  <a:lnTo>
                    <a:pt x="532064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21184" y="4185292"/>
              <a:ext cx="532130" cy="947419"/>
            </a:xfrm>
            <a:custGeom>
              <a:avLst/>
              <a:gdLst/>
              <a:ahLst/>
              <a:cxnLst/>
              <a:rect l="l" t="t" r="r" b="b"/>
              <a:pathLst>
                <a:path w="532129" h="947420">
                  <a:moveTo>
                    <a:pt x="0" y="947163"/>
                  </a:moveTo>
                  <a:lnTo>
                    <a:pt x="532064" y="947163"/>
                  </a:lnTo>
                  <a:lnTo>
                    <a:pt x="532064" y="0"/>
                  </a:lnTo>
                  <a:lnTo>
                    <a:pt x="0" y="0"/>
                  </a:lnTo>
                  <a:lnTo>
                    <a:pt x="0" y="947163"/>
                  </a:lnTo>
                  <a:close/>
                </a:path>
              </a:pathLst>
            </a:custGeom>
            <a:ln w="12671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86255" y="2510406"/>
              <a:ext cx="532130" cy="2622550"/>
            </a:xfrm>
            <a:custGeom>
              <a:avLst/>
              <a:gdLst/>
              <a:ahLst/>
              <a:cxnLst/>
              <a:rect l="l" t="t" r="r" b="b"/>
              <a:pathLst>
                <a:path w="532129" h="2622550">
                  <a:moveTo>
                    <a:pt x="532064" y="0"/>
                  </a:moveTo>
                  <a:lnTo>
                    <a:pt x="0" y="0"/>
                  </a:lnTo>
                  <a:lnTo>
                    <a:pt x="0" y="2622048"/>
                  </a:lnTo>
                  <a:lnTo>
                    <a:pt x="532064" y="2622048"/>
                  </a:lnTo>
                  <a:lnTo>
                    <a:pt x="53206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86255" y="2510406"/>
              <a:ext cx="532130" cy="2622550"/>
            </a:xfrm>
            <a:custGeom>
              <a:avLst/>
              <a:gdLst/>
              <a:ahLst/>
              <a:cxnLst/>
              <a:rect l="l" t="t" r="r" b="b"/>
              <a:pathLst>
                <a:path w="532129" h="2622550">
                  <a:moveTo>
                    <a:pt x="0" y="2622048"/>
                  </a:moveTo>
                  <a:lnTo>
                    <a:pt x="532064" y="2622048"/>
                  </a:lnTo>
                  <a:lnTo>
                    <a:pt x="532064" y="0"/>
                  </a:lnTo>
                  <a:lnTo>
                    <a:pt x="0" y="0"/>
                  </a:lnTo>
                  <a:lnTo>
                    <a:pt x="0" y="2622048"/>
                  </a:lnTo>
                  <a:close/>
                </a:path>
              </a:pathLst>
            </a:custGeom>
            <a:ln w="12673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51326" y="4494804"/>
              <a:ext cx="532130" cy="638175"/>
            </a:xfrm>
            <a:custGeom>
              <a:avLst/>
              <a:gdLst/>
              <a:ahLst/>
              <a:cxnLst/>
              <a:rect l="l" t="t" r="r" b="b"/>
              <a:pathLst>
                <a:path w="532129" h="638175">
                  <a:moveTo>
                    <a:pt x="532064" y="0"/>
                  </a:moveTo>
                  <a:lnTo>
                    <a:pt x="0" y="0"/>
                  </a:lnTo>
                  <a:lnTo>
                    <a:pt x="0" y="637651"/>
                  </a:lnTo>
                  <a:lnTo>
                    <a:pt x="532064" y="637651"/>
                  </a:lnTo>
                  <a:lnTo>
                    <a:pt x="532064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91887" y="5132455"/>
              <a:ext cx="1330325" cy="44450"/>
            </a:xfrm>
            <a:custGeom>
              <a:avLst/>
              <a:gdLst/>
              <a:ahLst/>
              <a:cxnLst/>
              <a:rect l="l" t="t" r="r" b="b"/>
              <a:pathLst>
                <a:path w="1330325" h="44450">
                  <a:moveTo>
                    <a:pt x="0" y="0"/>
                  </a:moveTo>
                  <a:lnTo>
                    <a:pt x="0" y="44315"/>
                  </a:lnTo>
                </a:path>
                <a:path w="1330325" h="44450">
                  <a:moveTo>
                    <a:pt x="665150" y="0"/>
                  </a:moveTo>
                  <a:lnTo>
                    <a:pt x="665150" y="44315"/>
                  </a:lnTo>
                </a:path>
                <a:path w="1330325" h="44450">
                  <a:moveTo>
                    <a:pt x="1330221" y="0"/>
                  </a:moveTo>
                  <a:lnTo>
                    <a:pt x="1330221" y="44315"/>
                  </a:lnTo>
                </a:path>
              </a:pathLst>
            </a:custGeom>
            <a:ln w="11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428742" y="5184052"/>
            <a:ext cx="18713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1330325" algn="l"/>
              </a:tabLst>
            </a:pPr>
            <a:r>
              <a:rPr dirty="0" sz="1000" spc="-30">
                <a:latin typeface="Arial"/>
                <a:cs typeface="Arial"/>
              </a:rPr>
              <a:t>S</a:t>
            </a:r>
            <a:r>
              <a:rPr dirty="0" sz="1000" spc="70">
                <a:latin typeface="Arial"/>
                <a:cs typeface="Arial"/>
              </a:rPr>
              <a:t>ur</a:t>
            </a:r>
            <a:r>
              <a:rPr dirty="0" sz="1000" spc="85">
                <a:latin typeface="Arial"/>
                <a:cs typeface="Arial"/>
              </a:rPr>
              <a:t>p</a:t>
            </a:r>
            <a:r>
              <a:rPr dirty="0" sz="1000" spc="70">
                <a:latin typeface="Arial"/>
                <a:cs typeface="Arial"/>
              </a:rPr>
              <a:t>r</a:t>
            </a:r>
            <a:r>
              <a:rPr dirty="0" sz="1000" spc="60">
                <a:latin typeface="Arial"/>
                <a:cs typeface="Arial"/>
              </a:rPr>
              <a:t>i</a:t>
            </a:r>
            <a:r>
              <a:rPr dirty="0" sz="1000" spc="20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85">
                <a:latin typeface="Arial"/>
                <a:cs typeface="Arial"/>
              </a:rPr>
              <a:t>n</a:t>
            </a:r>
            <a:r>
              <a:rPr dirty="0" sz="1000" spc="70">
                <a:latin typeface="Arial"/>
                <a:cs typeface="Arial"/>
              </a:rPr>
              <a:t>g</a:t>
            </a:r>
            <a:r>
              <a:rPr dirty="0" sz="1000" spc="5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45">
                <a:latin typeface="Arial"/>
                <a:cs typeface="Arial"/>
              </a:rPr>
              <a:t>S</a:t>
            </a:r>
            <a:r>
              <a:rPr dirty="0" sz="1000" spc="55">
                <a:latin typeface="Arial"/>
                <a:cs typeface="Arial"/>
              </a:rPr>
              <a:t>a</a:t>
            </a:r>
            <a:r>
              <a:rPr dirty="0" sz="1000" spc="85">
                <a:latin typeface="Arial"/>
                <a:cs typeface="Arial"/>
              </a:rPr>
              <a:t>d</a:t>
            </a:r>
            <a:r>
              <a:rPr dirty="0" sz="1000" spc="70">
                <a:latin typeface="Arial"/>
                <a:cs typeface="Arial"/>
              </a:rPr>
              <a:t>n</a:t>
            </a:r>
            <a:r>
              <a:rPr dirty="0" sz="1000" spc="55">
                <a:latin typeface="Arial"/>
                <a:cs typeface="Arial"/>
              </a:rPr>
              <a:t>e</a:t>
            </a:r>
            <a:r>
              <a:rPr dirty="0" sz="1000" spc="20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87180" y="513245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315"/>
                </a:lnTo>
              </a:path>
            </a:pathLst>
          </a:custGeom>
          <a:ln w="110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50380" y="5184052"/>
            <a:ext cx="2857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30">
                <a:latin typeface="Arial"/>
                <a:cs typeface="Arial"/>
              </a:rPr>
              <a:t>F</a:t>
            </a:r>
            <a:r>
              <a:rPr dirty="0" sz="1000" spc="55">
                <a:latin typeface="Arial"/>
                <a:cs typeface="Arial"/>
              </a:rPr>
              <a:t>ea</a:t>
            </a:r>
            <a:r>
              <a:rPr dirty="0" sz="100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52252" y="513245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315"/>
                </a:lnTo>
              </a:path>
            </a:pathLst>
          </a:custGeom>
          <a:ln w="110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261394" y="5184052"/>
            <a:ext cx="1924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204">
                <a:latin typeface="Arial"/>
                <a:cs typeface="Arial"/>
              </a:rPr>
              <a:t>J</a:t>
            </a:r>
            <a:r>
              <a:rPr dirty="0" sz="1000" spc="55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17323" y="513245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315"/>
                </a:lnTo>
              </a:path>
            </a:pathLst>
          </a:custGeom>
          <a:ln w="110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873551" y="5184052"/>
            <a:ext cx="3060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L</a:t>
            </a:r>
            <a:r>
              <a:rPr dirty="0" sz="1000" spc="55">
                <a:latin typeface="Arial"/>
                <a:cs typeface="Arial"/>
              </a:rPr>
              <a:t>o</a:t>
            </a:r>
            <a:r>
              <a:rPr dirty="0" sz="1000" spc="80">
                <a:latin typeface="Arial"/>
                <a:cs typeface="Arial"/>
              </a:rPr>
              <a:t>v</a:t>
            </a:r>
            <a:r>
              <a:rPr dirty="0" sz="100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88648" y="2379351"/>
            <a:ext cx="4288155" cy="2759075"/>
            <a:chOff x="4188648" y="2379351"/>
            <a:chExt cx="4288155" cy="2759075"/>
          </a:xfrm>
        </p:grpSpPr>
        <p:sp>
          <p:nvSpPr>
            <p:cNvPr id="25" name="object 25"/>
            <p:cNvSpPr/>
            <p:nvPr/>
          </p:nvSpPr>
          <p:spPr>
            <a:xfrm>
              <a:off x="4188648" y="2687423"/>
              <a:ext cx="44450" cy="2445385"/>
            </a:xfrm>
            <a:custGeom>
              <a:avLst/>
              <a:gdLst/>
              <a:ahLst/>
              <a:cxnLst/>
              <a:rect l="l" t="t" r="r" b="b"/>
              <a:pathLst>
                <a:path w="44450" h="2445385">
                  <a:moveTo>
                    <a:pt x="44359" y="2445032"/>
                  </a:moveTo>
                  <a:lnTo>
                    <a:pt x="0" y="2445032"/>
                  </a:lnTo>
                </a:path>
                <a:path w="44450" h="2445385">
                  <a:moveTo>
                    <a:pt x="44359" y="1956035"/>
                  </a:moveTo>
                  <a:lnTo>
                    <a:pt x="0" y="1956035"/>
                  </a:lnTo>
                </a:path>
                <a:path w="44450" h="2445385">
                  <a:moveTo>
                    <a:pt x="44359" y="1466998"/>
                  </a:moveTo>
                  <a:lnTo>
                    <a:pt x="0" y="1466998"/>
                  </a:lnTo>
                </a:path>
                <a:path w="44450" h="2445385">
                  <a:moveTo>
                    <a:pt x="44359" y="978025"/>
                  </a:moveTo>
                  <a:lnTo>
                    <a:pt x="0" y="978025"/>
                  </a:lnTo>
                </a:path>
                <a:path w="44450" h="2445385">
                  <a:moveTo>
                    <a:pt x="44359" y="489052"/>
                  </a:moveTo>
                  <a:lnTo>
                    <a:pt x="0" y="489052"/>
                  </a:lnTo>
                </a:path>
                <a:path w="44450" h="2445385">
                  <a:moveTo>
                    <a:pt x="44359" y="0"/>
                  </a:moveTo>
                  <a:lnTo>
                    <a:pt x="0" y="0"/>
                  </a:lnTo>
                </a:path>
              </a:pathLst>
            </a:custGeom>
            <a:ln w="11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33007" y="2379351"/>
              <a:ext cx="4243705" cy="2753360"/>
            </a:xfrm>
            <a:custGeom>
              <a:avLst/>
              <a:gdLst/>
              <a:ahLst/>
              <a:cxnLst/>
              <a:rect l="l" t="t" r="r" b="b"/>
              <a:pathLst>
                <a:path w="4243705" h="2753360">
                  <a:moveTo>
                    <a:pt x="0" y="2753103"/>
                  </a:moveTo>
                  <a:lnTo>
                    <a:pt x="0" y="0"/>
                  </a:lnTo>
                </a:path>
                <a:path w="4243705" h="2753360">
                  <a:moveTo>
                    <a:pt x="0" y="2753103"/>
                  </a:moveTo>
                  <a:lnTo>
                    <a:pt x="4243275" y="2753103"/>
                  </a:lnTo>
                </a:path>
              </a:pathLst>
            </a:custGeom>
            <a:ln w="11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780464" y="2595430"/>
            <a:ext cx="365125" cy="2630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70">
                <a:latin typeface="Arial"/>
                <a:cs typeface="Arial"/>
              </a:rPr>
              <a:t>5</a:t>
            </a:r>
            <a:r>
              <a:rPr dirty="0" sz="1000" spc="35">
                <a:latin typeface="Arial"/>
                <a:cs typeface="Arial"/>
              </a:rPr>
              <a:t>,</a:t>
            </a:r>
            <a:r>
              <a:rPr dirty="0" sz="1000" spc="85">
                <a:latin typeface="Arial"/>
                <a:cs typeface="Arial"/>
              </a:rPr>
              <a:t>0</a:t>
            </a:r>
            <a:r>
              <a:rPr dirty="0" sz="1000" spc="70">
                <a:latin typeface="Arial"/>
                <a:cs typeface="Arial"/>
              </a:rPr>
              <a:t>0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70">
                <a:latin typeface="Arial"/>
                <a:cs typeface="Arial"/>
              </a:rPr>
              <a:t>4</a:t>
            </a:r>
            <a:r>
              <a:rPr dirty="0" sz="1000" spc="35">
                <a:latin typeface="Arial"/>
                <a:cs typeface="Arial"/>
              </a:rPr>
              <a:t>,</a:t>
            </a:r>
            <a:r>
              <a:rPr dirty="0" sz="1000" spc="85">
                <a:latin typeface="Arial"/>
                <a:cs typeface="Arial"/>
              </a:rPr>
              <a:t>0</a:t>
            </a:r>
            <a:r>
              <a:rPr dirty="0" sz="1000" spc="70">
                <a:latin typeface="Arial"/>
                <a:cs typeface="Arial"/>
              </a:rPr>
              <a:t>0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70">
                <a:latin typeface="Arial"/>
                <a:cs typeface="Arial"/>
              </a:rPr>
              <a:t>3</a:t>
            </a:r>
            <a:r>
              <a:rPr dirty="0" sz="1000" spc="35">
                <a:latin typeface="Arial"/>
                <a:cs typeface="Arial"/>
              </a:rPr>
              <a:t>,</a:t>
            </a:r>
            <a:r>
              <a:rPr dirty="0" sz="1000" spc="85">
                <a:latin typeface="Arial"/>
                <a:cs typeface="Arial"/>
              </a:rPr>
              <a:t>0</a:t>
            </a:r>
            <a:r>
              <a:rPr dirty="0" sz="1000" spc="70">
                <a:latin typeface="Arial"/>
                <a:cs typeface="Arial"/>
              </a:rPr>
              <a:t>0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70">
                <a:latin typeface="Arial"/>
                <a:cs typeface="Arial"/>
              </a:rPr>
              <a:t>2</a:t>
            </a:r>
            <a:r>
              <a:rPr dirty="0" sz="1000" spc="35">
                <a:latin typeface="Arial"/>
                <a:cs typeface="Arial"/>
              </a:rPr>
              <a:t>,</a:t>
            </a:r>
            <a:r>
              <a:rPr dirty="0" sz="1000" spc="85">
                <a:latin typeface="Arial"/>
                <a:cs typeface="Arial"/>
              </a:rPr>
              <a:t>0</a:t>
            </a:r>
            <a:r>
              <a:rPr dirty="0" sz="1000" spc="70">
                <a:latin typeface="Arial"/>
                <a:cs typeface="Arial"/>
              </a:rPr>
              <a:t>0</a:t>
            </a: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950" spc="95">
                <a:latin typeface="Arial"/>
                <a:cs typeface="Arial"/>
              </a:rPr>
              <a:t>1</a:t>
            </a:r>
            <a:r>
              <a:rPr dirty="0" sz="950" spc="45">
                <a:latin typeface="Arial"/>
                <a:cs typeface="Arial"/>
              </a:rPr>
              <a:t>,</a:t>
            </a:r>
            <a:r>
              <a:rPr dirty="0" sz="950" spc="110">
                <a:latin typeface="Arial"/>
                <a:cs typeface="Arial"/>
              </a:rPr>
              <a:t>0</a:t>
            </a:r>
            <a:r>
              <a:rPr dirty="0" sz="950" spc="95">
                <a:latin typeface="Arial"/>
                <a:cs typeface="Arial"/>
              </a:rPr>
              <a:t>0</a:t>
            </a:r>
            <a:r>
              <a:rPr dirty="0" sz="950" spc="2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3286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Model</a:t>
            </a:r>
            <a:r>
              <a:rPr dirty="0" spc="-440"/>
              <a:t> </a:t>
            </a:r>
            <a:r>
              <a:rPr dirty="0" spc="-375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845564"/>
            <a:ext cx="9660635" cy="402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5681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60"/>
              <a:t>MODEL</a:t>
            </a:r>
            <a:r>
              <a:rPr dirty="0" spc="-434"/>
              <a:t> </a:t>
            </a:r>
            <a:r>
              <a:rPr dirty="0" spc="-58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3297935" y="1898904"/>
            <a:ext cx="5100827" cy="431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85274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65"/>
              <a:t>SCHEDULE </a:t>
            </a:r>
            <a:r>
              <a:rPr dirty="0" spc="-915"/>
              <a:t>TASKS </a:t>
            </a:r>
            <a:r>
              <a:rPr dirty="0" spc="-520"/>
              <a:t>AND</a:t>
            </a:r>
            <a:r>
              <a:rPr dirty="0" spc="-795"/>
              <a:t> </a:t>
            </a:r>
            <a:r>
              <a:rPr dirty="0" spc="-685"/>
              <a:t>MILESTONES</a:t>
            </a:r>
          </a:p>
        </p:txBody>
      </p:sp>
      <p:sp>
        <p:nvSpPr>
          <p:cNvPr id="3" name="object 3"/>
          <p:cNvSpPr/>
          <p:nvPr/>
        </p:nvSpPr>
        <p:spPr>
          <a:xfrm>
            <a:off x="1775460" y="1845564"/>
            <a:ext cx="8702040" cy="402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85274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65"/>
              <a:t>SCHEDULE </a:t>
            </a:r>
            <a:r>
              <a:rPr dirty="0" spc="-915"/>
              <a:t>TASKS </a:t>
            </a:r>
            <a:r>
              <a:rPr dirty="0" spc="-520"/>
              <a:t>AND</a:t>
            </a:r>
            <a:r>
              <a:rPr dirty="0" spc="-795"/>
              <a:t> </a:t>
            </a:r>
            <a:r>
              <a:rPr dirty="0" spc="-685"/>
              <a:t>MILESTONES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40352" y="1776095"/>
          <a:ext cx="3578225" cy="416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70"/>
                <a:gridCol w="727075"/>
                <a:gridCol w="871219"/>
                <a:gridCol w="892175"/>
              </a:tblGrid>
              <a:tr h="257809">
                <a:tc>
                  <a:txBody>
                    <a:bodyPr/>
                    <a:lstStyle/>
                    <a:p>
                      <a:pPr marL="335915">
                        <a:lnSpc>
                          <a:spcPts val="930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Task/Milestone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Start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25"/>
                        </a:lnSpc>
                        <a:spcBef>
                          <a:spcPts val="7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End</a:t>
                      </a:r>
                      <a:r>
                        <a:rPr dirty="0" sz="8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Duration(D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25"/>
                        </a:lnSpc>
                        <a:spcBef>
                          <a:spcPts val="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ays)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 marL="335915">
                        <a:lnSpc>
                          <a:spcPts val="930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Streaming</a:t>
                      </a:r>
                      <a:r>
                        <a:rPr dirty="0" sz="800" spc="8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Real-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 marR="40005">
                        <a:lnSpc>
                          <a:spcPct val="106300"/>
                        </a:lnSpc>
                        <a:spcBef>
                          <a:spcPts val="10"/>
                        </a:spcBef>
                        <a:tabLst>
                          <a:tab pos="715645" algn="l"/>
                        </a:tabLst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Tw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 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using</a:t>
                      </a:r>
                      <a:r>
                        <a:rPr dirty="0" sz="8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Tweepy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24-03-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30-03-2022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6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335915">
                        <a:lnSpc>
                          <a:spcPts val="935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Pre-Processing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25"/>
                        </a:lnSpc>
                        <a:spcBef>
                          <a:spcPts val="7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Tweets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30-03-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25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05-04-2022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6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57937">
                <a:tc>
                  <a:txBody>
                    <a:bodyPr/>
                    <a:lstStyle/>
                    <a:p>
                      <a:pPr marL="335915">
                        <a:lnSpc>
                          <a:spcPts val="935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Literature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25"/>
                        </a:lnSpc>
                        <a:spcBef>
                          <a:spcPts val="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Survey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06-04-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25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14-04-2022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8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521462">
                <a:tc>
                  <a:txBody>
                    <a:bodyPr/>
                    <a:lstStyle/>
                    <a:p>
                      <a:pPr marL="335915">
                        <a:lnSpc>
                          <a:spcPts val="930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Sentiment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algn="just" marL="342265" marR="39370">
                        <a:lnSpc>
                          <a:spcPct val="106900"/>
                        </a:lnSpc>
                        <a:spcBef>
                          <a:spcPts val="5"/>
                        </a:spcBef>
                        <a:tabLst>
                          <a:tab pos="861694" algn="l"/>
                        </a:tabLst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Analysis using 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Vader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 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TextBlob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15-04-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18-04-2022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0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3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653288">
                <a:tc>
                  <a:txBody>
                    <a:bodyPr/>
                    <a:lstStyle/>
                    <a:p>
                      <a:pPr marL="335915">
                        <a:lnSpc>
                          <a:spcPts val="935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Emotion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 marR="40005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Analysis using  Text2Emotion 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using Pre-  Built</a:t>
                      </a:r>
                      <a:r>
                        <a:rPr dirty="0" sz="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Models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19-04-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30-04-2022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11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385572">
                <a:tc>
                  <a:txBody>
                    <a:bodyPr/>
                    <a:lstStyle/>
                    <a:p>
                      <a:pPr marL="335915">
                        <a:lnSpc>
                          <a:spcPts val="935"/>
                        </a:lnSpc>
                        <a:tabLst>
                          <a:tab pos="912494" algn="l"/>
                        </a:tabLst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Reseach	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 marR="40005">
                        <a:lnSpc>
                          <a:spcPct val="106200"/>
                        </a:lnSpc>
                        <a:spcBef>
                          <a:spcPts val="1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Deep Learning 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RNN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01-05-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22-05-2022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21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 marL="335915">
                        <a:lnSpc>
                          <a:spcPts val="935"/>
                        </a:lnSpc>
                        <a:tabLst>
                          <a:tab pos="906144" algn="l"/>
                        </a:tabLst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Designing	Bi-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 marR="39370">
                        <a:lnSpc>
                          <a:spcPct val="106200"/>
                        </a:lnSpc>
                        <a:spcBef>
                          <a:spcPts val="1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LSTM Model to  Predict</a:t>
                      </a:r>
                      <a:r>
                        <a:rPr dirty="0" sz="800" spc="-9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Emotion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23-05-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30-05-2022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7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521461">
                <a:tc>
                  <a:txBody>
                    <a:bodyPr/>
                    <a:lstStyle/>
                    <a:p>
                      <a:pPr marL="335915">
                        <a:lnSpc>
                          <a:spcPts val="935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Preparing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algn="just" marL="342265" marR="39370">
                        <a:lnSpc>
                          <a:spcPct val="106900"/>
                        </a:lnSpc>
                        <a:spcBef>
                          <a:spcPts val="5"/>
                        </a:spcBef>
                        <a:tabLst>
                          <a:tab pos="821055" algn="l"/>
                        </a:tabLst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Histograms and 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er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Visualizations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01-06-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08-06-2022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35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7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57822">
                <a:tc>
                  <a:txBody>
                    <a:bodyPr/>
                    <a:lstStyle/>
                    <a:p>
                      <a:pPr marL="342265">
                        <a:lnSpc>
                          <a:spcPts val="94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Report</a:t>
                      </a:r>
                      <a:r>
                        <a:rPr dirty="0" sz="800" spc="-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Writing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40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09-06-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19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40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16-06-2022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40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7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57848">
                <a:tc>
                  <a:txBody>
                    <a:bodyPr/>
                    <a:lstStyle/>
                    <a:p>
                      <a:pPr marL="342265">
                        <a:lnSpc>
                          <a:spcPts val="940"/>
                        </a:lnSpc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Final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Review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40"/>
                        </a:lnSpc>
                      </a:pPr>
                      <a:r>
                        <a:rPr dirty="0" sz="800" spc="-5">
                          <a:latin typeface="Carlito"/>
                          <a:cs typeface="Carlito"/>
                        </a:rPr>
                        <a:t>09-07-</a:t>
                      </a:r>
                      <a:endParaRPr sz="800">
                        <a:latin typeface="Carlito"/>
                        <a:cs typeface="Carlito"/>
                      </a:endParaRPr>
                    </a:p>
                    <a:p>
                      <a:pPr marL="342265">
                        <a:lnSpc>
                          <a:spcPts val="919"/>
                        </a:lnSpc>
                        <a:spcBef>
                          <a:spcPts val="70"/>
                        </a:spcBef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2022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940"/>
                        </a:lnSpc>
                      </a:pPr>
                      <a:r>
                        <a:rPr dirty="0" sz="800">
                          <a:latin typeface="Carlito"/>
                          <a:cs typeface="Carlito"/>
                        </a:rPr>
                        <a:t>1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05041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60"/>
              <a:t>R</a:t>
            </a:r>
            <a:r>
              <a:rPr dirty="0" spc="-950"/>
              <a:t>E</a:t>
            </a:r>
            <a:r>
              <a:rPr dirty="0" spc="-1080"/>
              <a:t>S</a:t>
            </a:r>
            <a:r>
              <a:rPr dirty="0" spc="-470"/>
              <a:t>U</a:t>
            </a:r>
            <a:r>
              <a:rPr dirty="0" spc="-1050"/>
              <a:t>L</a:t>
            </a:r>
            <a:r>
              <a:rPr dirty="0" spc="-690"/>
              <a:t>T</a:t>
            </a:r>
            <a:r>
              <a:rPr dirty="0" spc="-1030"/>
              <a:t>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431749"/>
            <a:ext cx="9711055" cy="1238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775"/>
              </a:lnSpc>
              <a:spcBef>
                <a:spcPts val="95"/>
              </a:spcBef>
            </a:pPr>
            <a:r>
              <a:rPr dirty="0" sz="4300" spc="-254"/>
              <a:t>Cumulative</a:t>
            </a:r>
            <a:r>
              <a:rPr dirty="0" sz="4300" spc="-345"/>
              <a:t> </a:t>
            </a:r>
            <a:r>
              <a:rPr dirty="0" sz="4300" spc="-120"/>
              <a:t>distribution</a:t>
            </a:r>
            <a:r>
              <a:rPr dirty="0" sz="4300" spc="-325"/>
              <a:t> </a:t>
            </a:r>
            <a:r>
              <a:rPr dirty="0" sz="4300" spc="-55"/>
              <a:t>of</a:t>
            </a:r>
            <a:r>
              <a:rPr dirty="0" sz="4300" spc="-335"/>
              <a:t> </a:t>
            </a:r>
            <a:r>
              <a:rPr dirty="0" sz="4300" spc="-105"/>
              <a:t>the</a:t>
            </a:r>
            <a:r>
              <a:rPr dirty="0" sz="4300" spc="-315"/>
              <a:t> </a:t>
            </a:r>
            <a:r>
              <a:rPr dirty="0" sz="4300" spc="-170"/>
              <a:t>probabilities</a:t>
            </a:r>
            <a:r>
              <a:rPr dirty="0" sz="4300" spc="-315"/>
              <a:t> </a:t>
            </a:r>
            <a:r>
              <a:rPr dirty="0" sz="4300" spc="-55"/>
              <a:t>of</a:t>
            </a:r>
            <a:endParaRPr sz="4300"/>
          </a:p>
          <a:p>
            <a:pPr marL="12700">
              <a:lnSpc>
                <a:spcPts val="4775"/>
              </a:lnSpc>
            </a:pPr>
            <a:r>
              <a:rPr dirty="0" sz="4300" spc="-320"/>
              <a:t>each </a:t>
            </a:r>
            <a:r>
              <a:rPr dirty="0" sz="4300" spc="-55"/>
              <a:t>of </a:t>
            </a:r>
            <a:r>
              <a:rPr dirty="0" sz="4300" spc="-385"/>
              <a:t>Ekman’s</a:t>
            </a:r>
            <a:r>
              <a:rPr dirty="0" sz="4300" spc="-610"/>
              <a:t> </a:t>
            </a:r>
            <a:r>
              <a:rPr dirty="0" sz="4300" spc="-195"/>
              <a:t>emotions.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3187974" y="2105895"/>
            <a:ext cx="6344920" cy="4156710"/>
            <a:chOff x="3187974" y="2105895"/>
            <a:chExt cx="6344920" cy="4156710"/>
          </a:xfrm>
        </p:grpSpPr>
        <p:sp>
          <p:nvSpPr>
            <p:cNvPr id="4" name="object 4"/>
            <p:cNvSpPr/>
            <p:nvPr/>
          </p:nvSpPr>
          <p:spPr>
            <a:xfrm>
              <a:off x="3187974" y="2105895"/>
              <a:ext cx="6344920" cy="4156710"/>
            </a:xfrm>
            <a:custGeom>
              <a:avLst/>
              <a:gdLst/>
              <a:ahLst/>
              <a:cxnLst/>
              <a:rect l="l" t="t" r="r" b="b"/>
              <a:pathLst>
                <a:path w="6344920" h="4156710">
                  <a:moveTo>
                    <a:pt x="0" y="4156578"/>
                  </a:moveTo>
                  <a:lnTo>
                    <a:pt x="6344697" y="4156578"/>
                  </a:lnTo>
                  <a:lnTo>
                    <a:pt x="6344697" y="0"/>
                  </a:lnTo>
                  <a:lnTo>
                    <a:pt x="0" y="0"/>
                  </a:lnTo>
                  <a:lnTo>
                    <a:pt x="0" y="4156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3725" y="2399791"/>
              <a:ext cx="4751705" cy="3467735"/>
            </a:xfrm>
            <a:custGeom>
              <a:avLst/>
              <a:gdLst/>
              <a:ahLst/>
              <a:cxnLst/>
              <a:rect l="l" t="t" r="r" b="b"/>
              <a:pathLst>
                <a:path w="4751705" h="3467735">
                  <a:moveTo>
                    <a:pt x="351929" y="2750134"/>
                  </a:moveTo>
                  <a:lnTo>
                    <a:pt x="0" y="2750134"/>
                  </a:lnTo>
                  <a:lnTo>
                    <a:pt x="0" y="3467366"/>
                  </a:lnTo>
                  <a:lnTo>
                    <a:pt x="351929" y="3467366"/>
                  </a:lnTo>
                  <a:lnTo>
                    <a:pt x="351929" y="2750134"/>
                  </a:lnTo>
                  <a:close/>
                </a:path>
                <a:path w="4751705" h="3467735">
                  <a:moveTo>
                    <a:pt x="1231773" y="3021292"/>
                  </a:moveTo>
                  <a:lnTo>
                    <a:pt x="879830" y="3021292"/>
                  </a:lnTo>
                  <a:lnTo>
                    <a:pt x="879830" y="3467366"/>
                  </a:lnTo>
                  <a:lnTo>
                    <a:pt x="1231773" y="3467366"/>
                  </a:lnTo>
                  <a:lnTo>
                    <a:pt x="1231773" y="3021292"/>
                  </a:lnTo>
                  <a:close/>
                </a:path>
                <a:path w="4751705" h="3467735">
                  <a:moveTo>
                    <a:pt x="2111591" y="3078543"/>
                  </a:moveTo>
                  <a:lnTo>
                    <a:pt x="1759635" y="3078543"/>
                  </a:lnTo>
                  <a:lnTo>
                    <a:pt x="1759635" y="3467366"/>
                  </a:lnTo>
                  <a:lnTo>
                    <a:pt x="2111591" y="3467366"/>
                  </a:lnTo>
                  <a:lnTo>
                    <a:pt x="2111591" y="3078543"/>
                  </a:lnTo>
                  <a:close/>
                </a:path>
                <a:path w="4751705" h="3467735">
                  <a:moveTo>
                    <a:pt x="2991497" y="660425"/>
                  </a:moveTo>
                  <a:lnTo>
                    <a:pt x="2639555" y="660425"/>
                  </a:lnTo>
                  <a:lnTo>
                    <a:pt x="2639555" y="3467366"/>
                  </a:lnTo>
                  <a:lnTo>
                    <a:pt x="2991497" y="3467366"/>
                  </a:lnTo>
                  <a:lnTo>
                    <a:pt x="2991497" y="660425"/>
                  </a:lnTo>
                  <a:close/>
                </a:path>
                <a:path w="4751705" h="3467735">
                  <a:moveTo>
                    <a:pt x="3871315" y="0"/>
                  </a:moveTo>
                  <a:lnTo>
                    <a:pt x="3519373" y="0"/>
                  </a:lnTo>
                  <a:lnTo>
                    <a:pt x="3519373" y="3467366"/>
                  </a:lnTo>
                  <a:lnTo>
                    <a:pt x="3871315" y="3467366"/>
                  </a:lnTo>
                  <a:lnTo>
                    <a:pt x="3871315" y="0"/>
                  </a:lnTo>
                  <a:close/>
                </a:path>
                <a:path w="4751705" h="3467735">
                  <a:moveTo>
                    <a:pt x="4751133" y="3177692"/>
                  </a:moveTo>
                  <a:lnTo>
                    <a:pt x="4399178" y="3177692"/>
                  </a:lnTo>
                  <a:lnTo>
                    <a:pt x="4399178" y="3467366"/>
                  </a:lnTo>
                  <a:lnTo>
                    <a:pt x="4751133" y="3467366"/>
                  </a:lnTo>
                  <a:lnTo>
                    <a:pt x="4751133" y="31776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05617" y="2536037"/>
              <a:ext cx="4751705" cy="3331210"/>
            </a:xfrm>
            <a:custGeom>
              <a:avLst/>
              <a:gdLst/>
              <a:ahLst/>
              <a:cxnLst/>
              <a:rect l="l" t="t" r="r" b="b"/>
              <a:pathLst>
                <a:path w="4751705" h="3331210">
                  <a:moveTo>
                    <a:pt x="351942" y="2573299"/>
                  </a:moveTo>
                  <a:lnTo>
                    <a:pt x="0" y="2573299"/>
                  </a:lnTo>
                  <a:lnTo>
                    <a:pt x="0" y="3331121"/>
                  </a:lnTo>
                  <a:lnTo>
                    <a:pt x="351942" y="3331121"/>
                  </a:lnTo>
                  <a:lnTo>
                    <a:pt x="351942" y="2573299"/>
                  </a:lnTo>
                  <a:close/>
                </a:path>
                <a:path w="4751705" h="3331210">
                  <a:moveTo>
                    <a:pt x="1231861" y="2837815"/>
                  </a:moveTo>
                  <a:lnTo>
                    <a:pt x="879919" y="2837815"/>
                  </a:lnTo>
                  <a:lnTo>
                    <a:pt x="879919" y="3331121"/>
                  </a:lnTo>
                  <a:lnTo>
                    <a:pt x="1231861" y="3331121"/>
                  </a:lnTo>
                  <a:lnTo>
                    <a:pt x="1231861" y="2837815"/>
                  </a:lnTo>
                  <a:close/>
                </a:path>
                <a:path w="4751705" h="3331210">
                  <a:moveTo>
                    <a:pt x="2111667" y="2822930"/>
                  </a:moveTo>
                  <a:lnTo>
                    <a:pt x="1759737" y="2822930"/>
                  </a:lnTo>
                  <a:lnTo>
                    <a:pt x="1759737" y="3331121"/>
                  </a:lnTo>
                  <a:lnTo>
                    <a:pt x="2111667" y="3331121"/>
                  </a:lnTo>
                  <a:lnTo>
                    <a:pt x="2111667" y="2822930"/>
                  </a:lnTo>
                  <a:close/>
                </a:path>
                <a:path w="4751705" h="3331210">
                  <a:moveTo>
                    <a:pt x="2991497" y="531088"/>
                  </a:moveTo>
                  <a:lnTo>
                    <a:pt x="2639542" y="531088"/>
                  </a:lnTo>
                  <a:lnTo>
                    <a:pt x="2639542" y="3331121"/>
                  </a:lnTo>
                  <a:lnTo>
                    <a:pt x="2991497" y="3331121"/>
                  </a:lnTo>
                  <a:lnTo>
                    <a:pt x="2991497" y="531088"/>
                  </a:lnTo>
                  <a:close/>
                </a:path>
                <a:path w="4751705" h="3331210">
                  <a:moveTo>
                    <a:pt x="3871303" y="0"/>
                  </a:moveTo>
                  <a:lnTo>
                    <a:pt x="3519360" y="0"/>
                  </a:lnTo>
                  <a:lnTo>
                    <a:pt x="3519360" y="3331121"/>
                  </a:lnTo>
                  <a:lnTo>
                    <a:pt x="3871303" y="3331121"/>
                  </a:lnTo>
                  <a:lnTo>
                    <a:pt x="3871303" y="0"/>
                  </a:lnTo>
                  <a:close/>
                </a:path>
                <a:path w="4751705" h="3331210">
                  <a:moveTo>
                    <a:pt x="4751222" y="3105569"/>
                  </a:moveTo>
                  <a:lnTo>
                    <a:pt x="4399280" y="3105569"/>
                  </a:lnTo>
                  <a:lnTo>
                    <a:pt x="4399280" y="3331121"/>
                  </a:lnTo>
                  <a:lnTo>
                    <a:pt x="4751222" y="3331121"/>
                  </a:lnTo>
                  <a:lnTo>
                    <a:pt x="4751222" y="31055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05626" y="5867156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w="0" h="59054">
                  <a:moveTo>
                    <a:pt x="0" y="0"/>
                  </a:moveTo>
                  <a:lnTo>
                    <a:pt x="0" y="58602"/>
                  </a:lnTo>
                </a:path>
              </a:pathLst>
            </a:custGeom>
            <a:ln w="14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056781" y="5939482"/>
            <a:ext cx="700405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300" spc="65">
                <a:latin typeface="Arial"/>
                <a:cs typeface="Arial"/>
              </a:rPr>
              <a:t>Surprise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5545" y="5867156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602"/>
                </a:lnTo>
              </a:path>
            </a:pathLst>
          </a:custGeom>
          <a:ln w="14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37612" y="5939482"/>
            <a:ext cx="499109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300" spc="20">
                <a:latin typeface="Arial"/>
                <a:cs typeface="Arial"/>
              </a:rPr>
              <a:t>A</a:t>
            </a:r>
            <a:r>
              <a:rPr dirty="0" sz="1300" spc="120">
                <a:latin typeface="Arial"/>
                <a:cs typeface="Arial"/>
              </a:rPr>
              <a:t>n</a:t>
            </a:r>
            <a:r>
              <a:rPr dirty="0" sz="1300" spc="100">
                <a:latin typeface="Arial"/>
                <a:cs typeface="Arial"/>
              </a:rPr>
              <a:t>g</a:t>
            </a:r>
            <a:r>
              <a:rPr dirty="0" sz="1300" spc="80">
                <a:latin typeface="Arial"/>
                <a:cs typeface="Arial"/>
              </a:rPr>
              <a:t>e</a:t>
            </a:r>
            <a:r>
              <a:rPr dirty="0" sz="1300" spc="5"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5358" y="5867156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602"/>
                </a:lnTo>
              </a:path>
            </a:pathLst>
          </a:custGeom>
          <a:ln w="14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17247" y="5939482"/>
            <a:ext cx="71120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300" spc="55">
                <a:latin typeface="Arial"/>
                <a:cs typeface="Arial"/>
              </a:rPr>
              <a:t>Sadness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45172" y="5867156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602"/>
                </a:lnTo>
              </a:path>
            </a:pathLst>
          </a:custGeom>
          <a:ln w="14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63467" y="5939482"/>
            <a:ext cx="37338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300" spc="-25">
                <a:latin typeface="Arial"/>
                <a:cs typeface="Arial"/>
              </a:rPr>
              <a:t>F</a:t>
            </a:r>
            <a:r>
              <a:rPr dirty="0" sz="1300" spc="80">
                <a:latin typeface="Arial"/>
                <a:cs typeface="Arial"/>
              </a:rPr>
              <a:t>ea</a:t>
            </a:r>
            <a:r>
              <a:rPr dirty="0" sz="1300" spc="5"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24986" y="5867156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602"/>
                </a:lnTo>
              </a:path>
            </a:pathLst>
          </a:custGeom>
          <a:ln w="14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06573" y="5939482"/>
            <a:ext cx="248285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300" spc="-260">
                <a:latin typeface="Arial"/>
                <a:cs typeface="Arial"/>
              </a:rPr>
              <a:t>J</a:t>
            </a:r>
            <a:r>
              <a:rPr dirty="0" sz="1300" spc="60">
                <a:latin typeface="Arial"/>
                <a:cs typeface="Arial"/>
              </a:rPr>
              <a:t>o</a:t>
            </a:r>
            <a:r>
              <a:rPr dirty="0" sz="1300" spc="1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04905" y="5867156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602"/>
                </a:lnTo>
              </a:path>
            </a:pathLst>
          </a:custGeom>
          <a:ln w="14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98185" y="5939482"/>
            <a:ext cx="622935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300" spc="60">
                <a:latin typeface="Arial"/>
                <a:cs typeface="Arial"/>
              </a:rPr>
              <a:t>Disgust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9898" y="2226476"/>
            <a:ext cx="5672455" cy="3648075"/>
            <a:chOff x="3739898" y="2226476"/>
            <a:chExt cx="5672455" cy="3648075"/>
          </a:xfrm>
        </p:grpSpPr>
        <p:sp>
          <p:nvSpPr>
            <p:cNvPr id="20" name="object 20"/>
            <p:cNvSpPr/>
            <p:nvPr/>
          </p:nvSpPr>
          <p:spPr>
            <a:xfrm>
              <a:off x="3739898" y="2620682"/>
              <a:ext cx="59055" cy="3246755"/>
            </a:xfrm>
            <a:custGeom>
              <a:avLst/>
              <a:gdLst/>
              <a:ahLst/>
              <a:cxnLst/>
              <a:rect l="l" t="t" r="r" b="b"/>
              <a:pathLst>
                <a:path w="59054" h="3246754">
                  <a:moveTo>
                    <a:pt x="58682" y="3246474"/>
                  </a:moveTo>
                  <a:lnTo>
                    <a:pt x="0" y="3246474"/>
                  </a:lnTo>
                </a:path>
                <a:path w="59054" h="3246754">
                  <a:moveTo>
                    <a:pt x="58682" y="2840673"/>
                  </a:moveTo>
                  <a:lnTo>
                    <a:pt x="0" y="2840673"/>
                  </a:lnTo>
                </a:path>
                <a:path w="59054" h="3246754">
                  <a:moveTo>
                    <a:pt x="58682" y="2434821"/>
                  </a:moveTo>
                  <a:lnTo>
                    <a:pt x="0" y="2434821"/>
                  </a:lnTo>
                </a:path>
                <a:path w="59054" h="3246754">
                  <a:moveTo>
                    <a:pt x="58682" y="2029105"/>
                  </a:moveTo>
                  <a:lnTo>
                    <a:pt x="0" y="2029105"/>
                  </a:lnTo>
                </a:path>
                <a:path w="59054" h="3246754">
                  <a:moveTo>
                    <a:pt x="58682" y="1623284"/>
                  </a:moveTo>
                  <a:lnTo>
                    <a:pt x="0" y="1623284"/>
                  </a:lnTo>
                </a:path>
                <a:path w="59054" h="3246754">
                  <a:moveTo>
                    <a:pt x="58682" y="1217463"/>
                  </a:moveTo>
                  <a:lnTo>
                    <a:pt x="0" y="1217463"/>
                  </a:lnTo>
                </a:path>
                <a:path w="59054" h="3246754">
                  <a:moveTo>
                    <a:pt x="58682" y="811642"/>
                  </a:moveTo>
                  <a:lnTo>
                    <a:pt x="0" y="811642"/>
                  </a:lnTo>
                </a:path>
                <a:path w="59054" h="3246754">
                  <a:moveTo>
                    <a:pt x="58682" y="405821"/>
                  </a:moveTo>
                  <a:lnTo>
                    <a:pt x="0" y="405821"/>
                  </a:lnTo>
                </a:path>
                <a:path w="59054" h="3246754">
                  <a:moveTo>
                    <a:pt x="58682" y="0"/>
                  </a:moveTo>
                  <a:lnTo>
                    <a:pt x="0" y="0"/>
                  </a:lnTo>
                </a:path>
              </a:pathLst>
            </a:custGeom>
            <a:ln w="14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98580" y="2226476"/>
              <a:ext cx="5613400" cy="3641090"/>
            </a:xfrm>
            <a:custGeom>
              <a:avLst/>
              <a:gdLst/>
              <a:ahLst/>
              <a:cxnLst/>
              <a:rect l="l" t="t" r="r" b="b"/>
              <a:pathLst>
                <a:path w="5613400" h="3641090">
                  <a:moveTo>
                    <a:pt x="0" y="3640679"/>
                  </a:moveTo>
                  <a:lnTo>
                    <a:pt x="0" y="0"/>
                  </a:lnTo>
                </a:path>
                <a:path w="5613400" h="3641090">
                  <a:moveTo>
                    <a:pt x="0" y="3640679"/>
                  </a:moveTo>
                  <a:lnTo>
                    <a:pt x="5613370" y="3640679"/>
                  </a:lnTo>
                </a:path>
              </a:pathLst>
            </a:custGeom>
            <a:ln w="14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365102" y="2387110"/>
              <a:ext cx="335915" cy="117475"/>
            </a:xfrm>
            <a:custGeom>
              <a:avLst/>
              <a:gdLst/>
              <a:ahLst/>
              <a:cxnLst/>
              <a:rect l="l" t="t" r="r" b="b"/>
              <a:pathLst>
                <a:path w="335915" h="117475">
                  <a:moveTo>
                    <a:pt x="335326" y="0"/>
                  </a:moveTo>
                  <a:lnTo>
                    <a:pt x="0" y="0"/>
                  </a:lnTo>
                  <a:lnTo>
                    <a:pt x="0" y="117204"/>
                  </a:lnTo>
                  <a:lnTo>
                    <a:pt x="335326" y="117204"/>
                  </a:lnTo>
                  <a:lnTo>
                    <a:pt x="3353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365102" y="2632716"/>
              <a:ext cx="335915" cy="117475"/>
            </a:xfrm>
            <a:custGeom>
              <a:avLst/>
              <a:gdLst/>
              <a:ahLst/>
              <a:cxnLst/>
              <a:rect l="l" t="t" r="r" b="b"/>
              <a:pathLst>
                <a:path w="335915" h="117475">
                  <a:moveTo>
                    <a:pt x="335326" y="0"/>
                  </a:moveTo>
                  <a:lnTo>
                    <a:pt x="0" y="0"/>
                  </a:lnTo>
                  <a:lnTo>
                    <a:pt x="0" y="117204"/>
                  </a:lnTo>
                  <a:lnTo>
                    <a:pt x="335326" y="117204"/>
                  </a:lnTo>
                  <a:lnTo>
                    <a:pt x="33532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307326" y="2913133"/>
            <a:ext cx="376555" cy="3073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5"/>
              </a:spcBef>
            </a:pPr>
            <a:r>
              <a:rPr dirty="0" sz="1300" spc="100">
                <a:latin typeface="Arial"/>
                <a:cs typeface="Arial"/>
              </a:rPr>
              <a:t>3</a:t>
            </a:r>
            <a:r>
              <a:rPr dirty="0" sz="1300">
                <a:latin typeface="Arial"/>
                <a:cs typeface="Arial"/>
              </a:rPr>
              <a:t>5</a:t>
            </a:r>
            <a:r>
              <a:rPr dirty="0" sz="1300" spc="-240">
                <a:latin typeface="Arial"/>
                <a:cs typeface="Arial"/>
              </a:rPr>
              <a:t> </a:t>
            </a:r>
            <a:r>
              <a:rPr dirty="0" sz="1300" spc="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algn="r" marR="6985">
              <a:lnSpc>
                <a:spcPct val="100000"/>
              </a:lnSpc>
              <a:spcBef>
                <a:spcPts val="5"/>
              </a:spcBef>
            </a:pPr>
            <a:r>
              <a:rPr dirty="0" sz="1300" spc="100">
                <a:latin typeface="Arial"/>
                <a:cs typeface="Arial"/>
              </a:rPr>
              <a:t>3</a:t>
            </a:r>
            <a:r>
              <a:rPr dirty="0" sz="1300">
                <a:latin typeface="Arial"/>
                <a:cs typeface="Arial"/>
              </a:rPr>
              <a:t>0</a:t>
            </a:r>
            <a:r>
              <a:rPr dirty="0" sz="1300" spc="-240">
                <a:latin typeface="Arial"/>
                <a:cs typeface="Arial"/>
              </a:rPr>
              <a:t> </a:t>
            </a:r>
            <a:r>
              <a:rPr dirty="0" sz="1300" spc="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algn="r" marR="6985">
              <a:lnSpc>
                <a:spcPct val="100000"/>
              </a:lnSpc>
            </a:pPr>
            <a:r>
              <a:rPr dirty="0" sz="1300" spc="100">
                <a:latin typeface="Arial"/>
                <a:cs typeface="Arial"/>
              </a:rPr>
              <a:t>2</a:t>
            </a:r>
            <a:r>
              <a:rPr dirty="0" sz="1300">
                <a:latin typeface="Arial"/>
                <a:cs typeface="Arial"/>
              </a:rPr>
              <a:t>5</a:t>
            </a:r>
            <a:r>
              <a:rPr dirty="0" sz="1300" spc="-240">
                <a:latin typeface="Arial"/>
                <a:cs typeface="Arial"/>
              </a:rPr>
              <a:t> </a:t>
            </a:r>
            <a:r>
              <a:rPr dirty="0" sz="1300" spc="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00" spc="100">
                <a:latin typeface="Arial"/>
                <a:cs typeface="Arial"/>
              </a:rPr>
              <a:t>2</a:t>
            </a:r>
            <a:r>
              <a:rPr dirty="0" sz="1300" spc="120">
                <a:latin typeface="Arial"/>
                <a:cs typeface="Arial"/>
              </a:rPr>
              <a:t>0</a:t>
            </a:r>
            <a:r>
              <a:rPr dirty="0" sz="1300" spc="20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00" spc="100">
                <a:latin typeface="Arial"/>
                <a:cs typeface="Arial"/>
              </a:rPr>
              <a:t>1</a:t>
            </a:r>
            <a:r>
              <a:rPr dirty="0" sz="1300" spc="120">
                <a:latin typeface="Arial"/>
                <a:cs typeface="Arial"/>
              </a:rPr>
              <a:t>5</a:t>
            </a:r>
            <a:r>
              <a:rPr dirty="0" sz="1300" spc="20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300" spc="100">
                <a:latin typeface="Arial"/>
                <a:cs typeface="Arial"/>
              </a:rPr>
              <a:t>1</a:t>
            </a:r>
            <a:r>
              <a:rPr dirty="0" sz="1300" spc="120">
                <a:latin typeface="Arial"/>
                <a:cs typeface="Arial"/>
              </a:rPr>
              <a:t>0</a:t>
            </a:r>
            <a:r>
              <a:rPr dirty="0" sz="1300" spc="20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00" spc="120">
                <a:latin typeface="Arial"/>
                <a:cs typeface="Arial"/>
              </a:rPr>
              <a:t>5</a:t>
            </a:r>
            <a:r>
              <a:rPr dirty="0" sz="1300" spc="20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00" spc="120">
                <a:latin typeface="Arial"/>
                <a:cs typeface="Arial"/>
              </a:rPr>
              <a:t>0</a:t>
            </a:r>
            <a:r>
              <a:rPr dirty="0" sz="1300" spc="20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7326" y="2506265"/>
            <a:ext cx="37465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00" spc="50">
                <a:latin typeface="Arial"/>
                <a:cs typeface="Arial"/>
              </a:rPr>
              <a:t>40</a:t>
            </a:r>
            <a:r>
              <a:rPr dirty="0" sz="1300" spc="-290">
                <a:latin typeface="Arial"/>
                <a:cs typeface="Arial"/>
              </a:rPr>
              <a:t> </a:t>
            </a:r>
            <a:r>
              <a:rPr dirty="0" sz="1300" spc="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42733" y="2281397"/>
            <a:ext cx="428625" cy="514984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dirty="0" sz="1300" spc="85">
                <a:latin typeface="Arial"/>
                <a:cs typeface="Arial"/>
              </a:rPr>
              <a:t>2020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sz="1300" spc="120">
                <a:latin typeface="Arial"/>
                <a:cs typeface="Arial"/>
              </a:rPr>
              <a:t>2</a:t>
            </a:r>
            <a:r>
              <a:rPr dirty="0" sz="1300" spc="100">
                <a:latin typeface="Arial"/>
                <a:cs typeface="Arial"/>
              </a:rPr>
              <a:t>0</a:t>
            </a:r>
            <a:r>
              <a:rPr dirty="0" sz="1300" spc="120">
                <a:latin typeface="Arial"/>
                <a:cs typeface="Arial"/>
              </a:rPr>
              <a:t>2</a:t>
            </a:r>
            <a:r>
              <a:rPr dirty="0" sz="1300" spc="1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8303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75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72058" rIns="0" bIns="0" rtlCol="0" vert="horz">
            <a:spAutoFit/>
          </a:bodyPr>
          <a:lstStyle/>
          <a:p>
            <a:pPr marL="12700" marR="149225">
              <a:lnSpc>
                <a:spcPct val="80000"/>
              </a:lnSpc>
              <a:spcBef>
                <a:spcPts val="585"/>
              </a:spcBef>
            </a:pPr>
            <a:r>
              <a:rPr dirty="0" spc="-60">
                <a:latin typeface="Arial"/>
                <a:cs typeface="Arial"/>
              </a:rPr>
              <a:t>“Data </a:t>
            </a:r>
            <a:r>
              <a:rPr dirty="0" spc="-105">
                <a:latin typeface="Arial"/>
                <a:cs typeface="Arial"/>
              </a:rPr>
              <a:t>is </a:t>
            </a:r>
            <a:r>
              <a:rPr dirty="0" spc="-20">
                <a:latin typeface="Arial"/>
                <a:cs typeface="Arial"/>
              </a:rPr>
              <a:t>the </a:t>
            </a:r>
            <a:r>
              <a:rPr dirty="0" spc="-70">
                <a:latin typeface="Arial"/>
                <a:cs typeface="Arial"/>
              </a:rPr>
              <a:t>new </a:t>
            </a:r>
            <a:r>
              <a:rPr dirty="0" spc="-15">
                <a:latin typeface="Arial"/>
                <a:cs typeface="Arial"/>
              </a:rPr>
              <a:t>oil,” </a:t>
            </a:r>
            <a:r>
              <a:rPr dirty="0" spc="-105">
                <a:latin typeface="Arial"/>
                <a:cs typeface="Arial"/>
              </a:rPr>
              <a:t>is </a:t>
            </a:r>
            <a:r>
              <a:rPr dirty="0" spc="-155">
                <a:latin typeface="Arial"/>
                <a:cs typeface="Arial"/>
              </a:rPr>
              <a:t>a </a:t>
            </a:r>
            <a:r>
              <a:rPr dirty="0" spc="-80">
                <a:latin typeface="Arial"/>
                <a:cs typeface="Arial"/>
              </a:rPr>
              <a:t>common </a:t>
            </a:r>
            <a:r>
              <a:rPr dirty="0" spc="-60">
                <a:latin typeface="Arial"/>
                <a:cs typeface="Arial"/>
              </a:rPr>
              <a:t>statement </a:t>
            </a:r>
            <a:r>
              <a:rPr dirty="0" spc="-20">
                <a:latin typeface="Arial"/>
                <a:cs typeface="Arial"/>
              </a:rPr>
              <a:t>touted </a:t>
            </a:r>
            <a:r>
              <a:rPr dirty="0" spc="-80">
                <a:latin typeface="Arial"/>
                <a:cs typeface="Arial"/>
              </a:rPr>
              <a:t>by </a:t>
            </a:r>
            <a:r>
              <a:rPr dirty="0" spc="-105">
                <a:latin typeface="Arial"/>
                <a:cs typeface="Arial"/>
              </a:rPr>
              <a:t>many </a:t>
            </a:r>
            <a:r>
              <a:rPr dirty="0" spc="-80">
                <a:latin typeface="Arial"/>
                <a:cs typeface="Arial"/>
              </a:rPr>
              <a:t>leading scientists </a:t>
            </a:r>
            <a:r>
              <a:rPr dirty="0" spc="-95">
                <a:latin typeface="Arial"/>
                <a:cs typeface="Arial"/>
              </a:rPr>
              <a:t>and </a:t>
            </a:r>
            <a:r>
              <a:rPr dirty="0" spc="-50">
                <a:latin typeface="Arial"/>
                <a:cs typeface="Arial"/>
              </a:rPr>
              <a:t>eminent  </a:t>
            </a:r>
            <a:r>
              <a:rPr dirty="0" spc="-10"/>
              <a:t>personalities </a:t>
            </a:r>
            <a:r>
              <a:rPr dirty="0" spc="-15"/>
              <a:t>for </a:t>
            </a:r>
            <a:r>
              <a:rPr dirty="0"/>
              <a:t>the </a:t>
            </a:r>
            <a:r>
              <a:rPr dirty="0" spc="-10"/>
              <a:t>past </a:t>
            </a:r>
            <a:r>
              <a:rPr dirty="0" spc="-25"/>
              <a:t>few </a:t>
            </a:r>
            <a:r>
              <a:rPr dirty="0" spc="-10"/>
              <a:t>years. </a:t>
            </a:r>
            <a:r>
              <a:rPr dirty="0"/>
              <a:t>But on closer </a:t>
            </a:r>
            <a:r>
              <a:rPr dirty="0" spc="-5"/>
              <a:t>inspection, </a:t>
            </a:r>
            <a:r>
              <a:rPr dirty="0"/>
              <a:t>one </a:t>
            </a:r>
            <a:r>
              <a:rPr dirty="0" spc="-5"/>
              <a:t>can argue that </a:t>
            </a:r>
            <a:r>
              <a:rPr dirty="0"/>
              <a:t>the </a:t>
            </a:r>
            <a:r>
              <a:rPr dirty="0" spc="-5"/>
              <a:t>power of  </a:t>
            </a:r>
            <a:r>
              <a:rPr dirty="0" spc="-15"/>
              <a:t>data far exceeds </a:t>
            </a:r>
            <a:r>
              <a:rPr dirty="0" spc="-5"/>
              <a:t>that of oil, because </a:t>
            </a:r>
            <a:r>
              <a:rPr dirty="0"/>
              <a:t>it is an </a:t>
            </a:r>
            <a:r>
              <a:rPr dirty="0" spc="-10"/>
              <a:t>infinite </a:t>
            </a:r>
            <a:r>
              <a:rPr dirty="0" spc="-5"/>
              <a:t>commodity that will only increase </a:t>
            </a:r>
            <a:r>
              <a:rPr dirty="0"/>
              <a:t>in  </a:t>
            </a:r>
            <a:r>
              <a:rPr dirty="0" spc="-20"/>
              <a:t>quantity. </a:t>
            </a:r>
            <a:r>
              <a:rPr dirty="0" spc="-5"/>
              <a:t>Massive amounts of </a:t>
            </a:r>
            <a:r>
              <a:rPr dirty="0" spc="-15"/>
              <a:t>data </a:t>
            </a:r>
            <a:r>
              <a:rPr dirty="0"/>
              <a:t>enable </a:t>
            </a:r>
            <a:r>
              <a:rPr dirty="0" spc="-10"/>
              <a:t>organizations </a:t>
            </a:r>
            <a:r>
              <a:rPr dirty="0" spc="-15"/>
              <a:t>to </a:t>
            </a:r>
            <a:r>
              <a:rPr dirty="0" spc="-5"/>
              <a:t>analyse trends </a:t>
            </a:r>
            <a:r>
              <a:rPr dirty="0"/>
              <a:t>and </a:t>
            </a:r>
            <a:r>
              <a:rPr dirty="0" spc="-10"/>
              <a:t>patterns, </a:t>
            </a:r>
            <a:r>
              <a:rPr dirty="0" spc="-15"/>
              <a:t>draw  </a:t>
            </a:r>
            <a:r>
              <a:rPr dirty="0" spc="-10"/>
              <a:t>accurate </a:t>
            </a:r>
            <a:r>
              <a:rPr dirty="0"/>
              <a:t>and meaningful </a:t>
            </a:r>
            <a:r>
              <a:rPr dirty="0" spc="-5"/>
              <a:t>insights </a:t>
            </a:r>
            <a:r>
              <a:rPr dirty="0" spc="-15"/>
              <a:t>into </a:t>
            </a:r>
            <a:r>
              <a:rPr dirty="0" spc="-10"/>
              <a:t>customer preferences, </a:t>
            </a:r>
            <a:r>
              <a:rPr dirty="0"/>
              <a:t>and </a:t>
            </a:r>
            <a:r>
              <a:rPr dirty="0" spc="-5"/>
              <a:t>seamlessly predict</a:t>
            </a:r>
            <a:r>
              <a:rPr dirty="0" spc="90"/>
              <a:t> </a:t>
            </a:r>
            <a:r>
              <a:rPr dirty="0"/>
              <a:t>the</a:t>
            </a:r>
          </a:p>
          <a:p>
            <a:pPr marL="12700" marR="177800">
              <a:lnSpc>
                <a:spcPct val="80000"/>
              </a:lnSpc>
            </a:pPr>
            <a:r>
              <a:rPr dirty="0" spc="-80">
                <a:latin typeface="Arial"/>
                <a:cs typeface="Arial"/>
              </a:rPr>
              <a:t>customer’s very </a:t>
            </a:r>
            <a:r>
              <a:rPr dirty="0" spc="-60">
                <a:latin typeface="Arial"/>
                <a:cs typeface="Arial"/>
              </a:rPr>
              <a:t>next </a:t>
            </a:r>
            <a:r>
              <a:rPr dirty="0" spc="-90">
                <a:latin typeface="Arial"/>
                <a:cs typeface="Arial"/>
              </a:rPr>
              <a:t>move. </a:t>
            </a:r>
            <a:r>
              <a:rPr dirty="0" spc="-145">
                <a:latin typeface="Arial"/>
                <a:cs typeface="Arial"/>
              </a:rPr>
              <a:t>The </a:t>
            </a:r>
            <a:r>
              <a:rPr dirty="0" spc="-105">
                <a:latin typeface="Arial"/>
                <a:cs typeface="Arial"/>
              </a:rPr>
              <a:t>vast range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70">
                <a:latin typeface="Arial"/>
                <a:cs typeface="Arial"/>
              </a:rPr>
              <a:t>applications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80">
                <a:latin typeface="Arial"/>
                <a:cs typeface="Arial"/>
              </a:rPr>
              <a:t>data </a:t>
            </a:r>
            <a:r>
              <a:rPr dirty="0" spc="-120">
                <a:latin typeface="Arial"/>
                <a:cs typeface="Arial"/>
              </a:rPr>
              <a:t>science </a:t>
            </a:r>
            <a:r>
              <a:rPr dirty="0" spc="-90">
                <a:latin typeface="Arial"/>
                <a:cs typeface="Arial"/>
              </a:rPr>
              <a:t>is, </a:t>
            </a:r>
            <a:r>
              <a:rPr dirty="0" spc="-30">
                <a:latin typeface="Arial"/>
                <a:cs typeface="Arial"/>
              </a:rPr>
              <a:t>quite </a:t>
            </a:r>
            <a:r>
              <a:rPr dirty="0" spc="-70">
                <a:latin typeface="Arial"/>
                <a:cs typeface="Arial"/>
              </a:rPr>
              <a:t>simply</a:t>
            </a:r>
            <a:r>
              <a:rPr dirty="0" spc="-395">
                <a:latin typeface="Arial"/>
                <a:cs typeface="Arial"/>
              </a:rPr>
              <a:t> </a:t>
            </a:r>
            <a:r>
              <a:rPr dirty="0" spc="-20">
                <a:latin typeface="Arial"/>
                <a:cs typeface="Arial"/>
              </a:rPr>
              <a:t>put,  </a:t>
            </a:r>
            <a:r>
              <a:rPr dirty="0" spc="-5"/>
              <a:t>frightening, </a:t>
            </a:r>
            <a:r>
              <a:rPr dirty="0"/>
              <a:t>and is </a:t>
            </a:r>
            <a:r>
              <a:rPr dirty="0" spc="-5"/>
              <a:t>something that </a:t>
            </a:r>
            <a:r>
              <a:rPr dirty="0" spc="-10"/>
              <a:t>makes </a:t>
            </a:r>
            <a:r>
              <a:rPr dirty="0"/>
              <a:t>it an </a:t>
            </a:r>
            <a:r>
              <a:rPr dirty="0" spc="-10"/>
              <a:t>extremely </a:t>
            </a:r>
            <a:r>
              <a:rPr dirty="0" spc="-15"/>
              <a:t>exciting </a:t>
            </a:r>
            <a:r>
              <a:rPr dirty="0"/>
              <a:t>and </a:t>
            </a:r>
            <a:r>
              <a:rPr dirty="0" spc="-5"/>
              <a:t>enticing</a:t>
            </a:r>
            <a:r>
              <a:rPr dirty="0" spc="95"/>
              <a:t> </a:t>
            </a:r>
            <a:r>
              <a:rPr dirty="0" spc="-10"/>
              <a:t>prospect.</a:t>
            </a:r>
          </a:p>
          <a:p>
            <a:pPr marL="12700" marR="5080">
              <a:lnSpc>
                <a:spcPts val="1920"/>
              </a:lnSpc>
              <a:spcBef>
                <a:spcPts val="1375"/>
              </a:spcBef>
            </a:pPr>
            <a:r>
              <a:rPr dirty="0" spc="-40"/>
              <a:t>Twitter, </a:t>
            </a:r>
            <a:r>
              <a:rPr dirty="0"/>
              <a:t>a </a:t>
            </a:r>
            <a:r>
              <a:rPr dirty="0" spc="-5"/>
              <a:t>social </a:t>
            </a:r>
            <a:r>
              <a:rPr dirty="0"/>
              <a:t>media and </a:t>
            </a:r>
            <a:r>
              <a:rPr dirty="0" spc="-5"/>
              <a:t>microblogging </a:t>
            </a:r>
            <a:r>
              <a:rPr dirty="0" spc="-10"/>
              <a:t>platform </a:t>
            </a:r>
            <a:r>
              <a:rPr dirty="0"/>
              <a:t>is a </a:t>
            </a:r>
            <a:r>
              <a:rPr dirty="0" spc="-10"/>
              <a:t>storehouse </a:t>
            </a:r>
            <a:r>
              <a:rPr dirty="0" spc="-5"/>
              <a:t>of </a:t>
            </a:r>
            <a:r>
              <a:rPr dirty="0" spc="-10"/>
              <a:t>information </a:t>
            </a:r>
            <a:r>
              <a:rPr dirty="0"/>
              <a:t>and </a:t>
            </a:r>
            <a:r>
              <a:rPr dirty="0" spc="-15"/>
              <a:t>data </a:t>
            </a:r>
            <a:r>
              <a:rPr dirty="0"/>
              <a:t>in  </a:t>
            </a:r>
            <a:r>
              <a:rPr dirty="0" spc="-80">
                <a:latin typeface="Arial"/>
                <a:cs typeface="Arial"/>
              </a:rPr>
              <a:t>today’s </a:t>
            </a:r>
            <a:r>
              <a:rPr dirty="0" spc="-35">
                <a:latin typeface="Arial"/>
                <a:cs typeface="Arial"/>
              </a:rPr>
              <a:t>world. </a:t>
            </a:r>
            <a:r>
              <a:rPr dirty="0" spc="-130">
                <a:latin typeface="Arial"/>
                <a:cs typeface="Arial"/>
              </a:rPr>
              <a:t>This </a:t>
            </a:r>
            <a:r>
              <a:rPr dirty="0" spc="-105">
                <a:latin typeface="Arial"/>
                <a:cs typeface="Arial"/>
              </a:rPr>
              <a:t>is </a:t>
            </a:r>
            <a:r>
              <a:rPr dirty="0" spc="-60">
                <a:latin typeface="Arial"/>
                <a:cs typeface="Arial"/>
              </a:rPr>
              <a:t>where </a:t>
            </a:r>
            <a:r>
              <a:rPr dirty="0" spc="-20">
                <a:latin typeface="Arial"/>
                <a:cs typeface="Arial"/>
              </a:rPr>
              <a:t>the </a:t>
            </a:r>
            <a:r>
              <a:rPr dirty="0" spc="-110">
                <a:latin typeface="Arial"/>
                <a:cs typeface="Arial"/>
              </a:rPr>
              <a:t>news </a:t>
            </a:r>
            <a:r>
              <a:rPr dirty="0" spc="-20">
                <a:latin typeface="Arial"/>
                <a:cs typeface="Arial"/>
              </a:rPr>
              <a:t>first </a:t>
            </a:r>
            <a:r>
              <a:rPr dirty="0" spc="-110">
                <a:latin typeface="Arial"/>
                <a:cs typeface="Arial"/>
              </a:rPr>
              <a:t>breaks </a:t>
            </a:r>
            <a:r>
              <a:rPr dirty="0" spc="-95">
                <a:latin typeface="Arial"/>
                <a:cs typeface="Arial"/>
              </a:rPr>
              <a:t>and </a:t>
            </a:r>
            <a:r>
              <a:rPr dirty="0" spc="-60">
                <a:latin typeface="Arial"/>
                <a:cs typeface="Arial"/>
              </a:rPr>
              <a:t>where </a:t>
            </a:r>
            <a:r>
              <a:rPr dirty="0" spc="-45">
                <a:latin typeface="Arial"/>
                <a:cs typeface="Arial"/>
              </a:rPr>
              <a:t>millions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70">
                <a:latin typeface="Arial"/>
                <a:cs typeface="Arial"/>
              </a:rPr>
              <a:t>people </a:t>
            </a:r>
            <a:r>
              <a:rPr dirty="0" spc="-105">
                <a:latin typeface="Arial"/>
                <a:cs typeface="Arial"/>
              </a:rPr>
              <a:t>come </a:t>
            </a:r>
            <a:r>
              <a:rPr dirty="0" spc="15">
                <a:latin typeface="Arial"/>
                <a:cs typeface="Arial"/>
              </a:rPr>
              <a:t>to </a:t>
            </a:r>
            <a:r>
              <a:rPr dirty="0" spc="-95">
                <a:latin typeface="Arial"/>
                <a:cs typeface="Arial"/>
              </a:rPr>
              <a:t>voice  </a:t>
            </a:r>
            <a:r>
              <a:rPr dirty="0"/>
              <a:t>their </a:t>
            </a:r>
            <a:r>
              <a:rPr dirty="0" spc="-5"/>
              <a:t>opinion on </a:t>
            </a:r>
            <a:r>
              <a:rPr dirty="0"/>
              <a:t>a </a:t>
            </a:r>
            <a:r>
              <a:rPr dirty="0" spc="-10"/>
              <a:t>variety </a:t>
            </a:r>
            <a:r>
              <a:rPr dirty="0" spc="-5"/>
              <a:t>of fields such </a:t>
            </a:r>
            <a:r>
              <a:rPr dirty="0"/>
              <a:t>as </a:t>
            </a:r>
            <a:r>
              <a:rPr dirty="0" spc="-5"/>
              <a:t>politics, sports, </a:t>
            </a:r>
            <a:r>
              <a:rPr dirty="0" spc="-10"/>
              <a:t>entertainment, etc. </a:t>
            </a:r>
            <a:r>
              <a:rPr dirty="0"/>
              <a:t>On </a:t>
            </a:r>
            <a:r>
              <a:rPr dirty="0" spc="-20"/>
              <a:t>average </a:t>
            </a:r>
            <a:r>
              <a:rPr dirty="0" spc="-5"/>
              <a:t>there  </a:t>
            </a:r>
            <a:r>
              <a:rPr dirty="0" spc="-10"/>
              <a:t>are </a:t>
            </a:r>
            <a:r>
              <a:rPr dirty="0" spc="-5"/>
              <a:t>nearly </a:t>
            </a:r>
            <a:r>
              <a:rPr dirty="0"/>
              <a:t>500 </a:t>
            </a:r>
            <a:r>
              <a:rPr dirty="0" spc="-5"/>
              <a:t>million tweets </a:t>
            </a:r>
            <a:r>
              <a:rPr dirty="0" spc="-10"/>
              <a:t>tweeted </a:t>
            </a:r>
            <a:r>
              <a:rPr dirty="0" spc="-25"/>
              <a:t>daily. </a:t>
            </a:r>
            <a:r>
              <a:rPr dirty="0" spc="-5"/>
              <a:t>This </a:t>
            </a:r>
            <a:r>
              <a:rPr dirty="0"/>
              <a:t>is a </a:t>
            </a:r>
            <a:r>
              <a:rPr dirty="0" spc="-5"/>
              <a:t>staggering </a:t>
            </a:r>
            <a:r>
              <a:rPr dirty="0" spc="-25"/>
              <a:t>number, </a:t>
            </a:r>
            <a:r>
              <a:rPr dirty="0" spc="-5"/>
              <a:t>one </a:t>
            </a:r>
            <a:r>
              <a:rPr dirty="0"/>
              <a:t>which </a:t>
            </a:r>
            <a:r>
              <a:rPr dirty="0" spc="-15"/>
              <a:t>makes  </a:t>
            </a:r>
            <a:r>
              <a:rPr dirty="0" spc="-20"/>
              <a:t>Twitter </a:t>
            </a:r>
            <a:r>
              <a:rPr dirty="0"/>
              <a:t>an </a:t>
            </a:r>
            <a:r>
              <a:rPr dirty="0" spc="-5"/>
              <a:t>ideal </a:t>
            </a:r>
            <a:r>
              <a:rPr dirty="0" spc="-10"/>
              <a:t>source </a:t>
            </a:r>
            <a:r>
              <a:rPr dirty="0" spc="-5"/>
              <a:t>of </a:t>
            </a:r>
            <a:r>
              <a:rPr dirty="0" spc="-15"/>
              <a:t>data for </a:t>
            </a:r>
            <a:r>
              <a:rPr dirty="0" spc="-5"/>
              <a:t>our</a:t>
            </a:r>
            <a:r>
              <a:rPr dirty="0" spc="45"/>
              <a:t> </a:t>
            </a:r>
            <a:r>
              <a:rPr dirty="0" spc="-10"/>
              <a:t>experiment.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251" rIns="0" bIns="0" rtlCol="0" vert="horz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885"/>
              </a:spcBef>
            </a:pPr>
            <a:r>
              <a:rPr dirty="0" sz="4300" spc="-254"/>
              <a:t>Cumulative</a:t>
            </a:r>
            <a:r>
              <a:rPr dirty="0" sz="4300" spc="-345"/>
              <a:t> </a:t>
            </a:r>
            <a:r>
              <a:rPr dirty="0" sz="4300" spc="-120"/>
              <a:t>distribution</a:t>
            </a:r>
            <a:r>
              <a:rPr dirty="0" sz="4300" spc="-325"/>
              <a:t> </a:t>
            </a:r>
            <a:r>
              <a:rPr dirty="0" sz="4300" spc="-55"/>
              <a:t>of</a:t>
            </a:r>
            <a:r>
              <a:rPr dirty="0" sz="4300" spc="-335"/>
              <a:t> </a:t>
            </a:r>
            <a:r>
              <a:rPr dirty="0" sz="4300" spc="-105"/>
              <a:t>the</a:t>
            </a:r>
            <a:r>
              <a:rPr dirty="0" sz="4300" spc="-315"/>
              <a:t> </a:t>
            </a:r>
            <a:r>
              <a:rPr dirty="0" sz="4300" spc="-170"/>
              <a:t>probabilities</a:t>
            </a:r>
            <a:r>
              <a:rPr dirty="0" sz="4300" spc="-315"/>
              <a:t> </a:t>
            </a:r>
            <a:r>
              <a:rPr dirty="0" sz="4300" spc="-55"/>
              <a:t>of  </a:t>
            </a:r>
            <a:r>
              <a:rPr dirty="0" sz="4300" spc="-320"/>
              <a:t>each </a:t>
            </a:r>
            <a:r>
              <a:rPr dirty="0" sz="4300" spc="-55"/>
              <a:t>of </a:t>
            </a:r>
            <a:r>
              <a:rPr dirty="0" sz="4300" spc="-260"/>
              <a:t>Plutchik’s</a:t>
            </a:r>
            <a:r>
              <a:rPr dirty="0" sz="4300" spc="-605"/>
              <a:t> </a:t>
            </a:r>
            <a:r>
              <a:rPr dirty="0" sz="4300" spc="-195"/>
              <a:t>emotions.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3073412" y="2142389"/>
            <a:ext cx="6086475" cy="4006850"/>
            <a:chOff x="3073412" y="2142389"/>
            <a:chExt cx="6086475" cy="4006850"/>
          </a:xfrm>
        </p:grpSpPr>
        <p:sp>
          <p:nvSpPr>
            <p:cNvPr id="4" name="object 4"/>
            <p:cNvSpPr/>
            <p:nvPr/>
          </p:nvSpPr>
          <p:spPr>
            <a:xfrm>
              <a:off x="3073412" y="2142389"/>
              <a:ext cx="6086475" cy="4006850"/>
            </a:xfrm>
            <a:custGeom>
              <a:avLst/>
              <a:gdLst/>
              <a:ahLst/>
              <a:cxnLst/>
              <a:rect l="l" t="t" r="r" b="b"/>
              <a:pathLst>
                <a:path w="6086475" h="4006850">
                  <a:moveTo>
                    <a:pt x="6086227" y="0"/>
                  </a:moveTo>
                  <a:lnTo>
                    <a:pt x="0" y="0"/>
                  </a:lnTo>
                  <a:lnTo>
                    <a:pt x="0" y="4006582"/>
                  </a:lnTo>
                  <a:lnTo>
                    <a:pt x="6086227" y="4006582"/>
                  </a:lnTo>
                  <a:lnTo>
                    <a:pt x="6086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41762" y="2427553"/>
              <a:ext cx="4699635" cy="3364865"/>
            </a:xfrm>
            <a:custGeom>
              <a:avLst/>
              <a:gdLst/>
              <a:ahLst/>
              <a:cxnLst/>
              <a:rect l="l" t="t" r="r" b="b"/>
              <a:pathLst>
                <a:path w="4699634" h="3364865">
                  <a:moveTo>
                    <a:pt x="254000" y="2656370"/>
                  </a:moveTo>
                  <a:lnTo>
                    <a:pt x="0" y="2656370"/>
                  </a:lnTo>
                  <a:lnTo>
                    <a:pt x="0" y="3364788"/>
                  </a:lnTo>
                  <a:lnTo>
                    <a:pt x="254000" y="3364788"/>
                  </a:lnTo>
                  <a:lnTo>
                    <a:pt x="254000" y="2656370"/>
                  </a:lnTo>
                  <a:close/>
                </a:path>
                <a:path w="4699634" h="3364865">
                  <a:moveTo>
                    <a:pt x="889050" y="2886252"/>
                  </a:moveTo>
                  <a:lnTo>
                    <a:pt x="635038" y="2886252"/>
                  </a:lnTo>
                  <a:lnTo>
                    <a:pt x="635038" y="3364788"/>
                  </a:lnTo>
                  <a:lnTo>
                    <a:pt x="889050" y="3364788"/>
                  </a:lnTo>
                  <a:lnTo>
                    <a:pt x="889050" y="2886252"/>
                  </a:lnTo>
                  <a:close/>
                </a:path>
                <a:path w="4699634" h="3364865">
                  <a:moveTo>
                    <a:pt x="1524025" y="2990024"/>
                  </a:moveTo>
                  <a:lnTo>
                    <a:pt x="1270012" y="2990024"/>
                  </a:lnTo>
                  <a:lnTo>
                    <a:pt x="1270012" y="3364788"/>
                  </a:lnTo>
                  <a:lnTo>
                    <a:pt x="1524025" y="3364788"/>
                  </a:lnTo>
                  <a:lnTo>
                    <a:pt x="1524025" y="2990024"/>
                  </a:lnTo>
                  <a:close/>
                </a:path>
                <a:path w="4699634" h="3364865">
                  <a:moveTo>
                    <a:pt x="2159089" y="581482"/>
                  </a:moveTo>
                  <a:lnTo>
                    <a:pt x="1905088" y="581482"/>
                  </a:lnTo>
                  <a:lnTo>
                    <a:pt x="1905088" y="3364788"/>
                  </a:lnTo>
                  <a:lnTo>
                    <a:pt x="2159089" y="3364788"/>
                  </a:lnTo>
                  <a:lnTo>
                    <a:pt x="2159089" y="581482"/>
                  </a:lnTo>
                  <a:close/>
                </a:path>
                <a:path w="4699634" h="3364865">
                  <a:moveTo>
                    <a:pt x="2794076" y="0"/>
                  </a:moveTo>
                  <a:lnTo>
                    <a:pt x="2540063" y="0"/>
                  </a:lnTo>
                  <a:lnTo>
                    <a:pt x="2540063" y="3364788"/>
                  </a:lnTo>
                  <a:lnTo>
                    <a:pt x="2794076" y="3364788"/>
                  </a:lnTo>
                  <a:lnTo>
                    <a:pt x="2794076" y="0"/>
                  </a:lnTo>
                  <a:close/>
                </a:path>
                <a:path w="4699634" h="3364865">
                  <a:moveTo>
                    <a:pt x="3429050" y="3070453"/>
                  </a:moveTo>
                  <a:lnTo>
                    <a:pt x="3175038" y="3070453"/>
                  </a:lnTo>
                  <a:lnTo>
                    <a:pt x="3175038" y="3364788"/>
                  </a:lnTo>
                  <a:lnTo>
                    <a:pt x="3429050" y="3364788"/>
                  </a:lnTo>
                  <a:lnTo>
                    <a:pt x="3429050" y="3070453"/>
                  </a:lnTo>
                  <a:close/>
                </a:path>
                <a:path w="4699634" h="3364865">
                  <a:moveTo>
                    <a:pt x="4064012" y="242404"/>
                  </a:moveTo>
                  <a:lnTo>
                    <a:pt x="3810012" y="242404"/>
                  </a:lnTo>
                  <a:lnTo>
                    <a:pt x="3810012" y="3364788"/>
                  </a:lnTo>
                  <a:lnTo>
                    <a:pt x="4064012" y="3364788"/>
                  </a:lnTo>
                  <a:lnTo>
                    <a:pt x="4064012" y="242404"/>
                  </a:lnTo>
                  <a:close/>
                </a:path>
                <a:path w="4699634" h="3364865">
                  <a:moveTo>
                    <a:pt x="4699089" y="2985224"/>
                  </a:moveTo>
                  <a:lnTo>
                    <a:pt x="4445089" y="2985224"/>
                  </a:lnTo>
                  <a:lnTo>
                    <a:pt x="4445089" y="3364788"/>
                  </a:lnTo>
                  <a:lnTo>
                    <a:pt x="4699089" y="3364788"/>
                  </a:lnTo>
                  <a:lnTo>
                    <a:pt x="4699089" y="2985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95788" y="2487675"/>
              <a:ext cx="4699635" cy="3305175"/>
            </a:xfrm>
            <a:custGeom>
              <a:avLst/>
              <a:gdLst/>
              <a:ahLst/>
              <a:cxnLst/>
              <a:rect l="l" t="t" r="r" b="b"/>
              <a:pathLst>
                <a:path w="4699634" h="3305175">
                  <a:moveTo>
                    <a:pt x="254012" y="2549004"/>
                  </a:moveTo>
                  <a:lnTo>
                    <a:pt x="0" y="2549004"/>
                  </a:lnTo>
                  <a:lnTo>
                    <a:pt x="0" y="3304667"/>
                  </a:lnTo>
                  <a:lnTo>
                    <a:pt x="254012" y="3304667"/>
                  </a:lnTo>
                  <a:lnTo>
                    <a:pt x="254012" y="2549004"/>
                  </a:lnTo>
                  <a:close/>
                </a:path>
                <a:path w="4699634" h="3305175">
                  <a:moveTo>
                    <a:pt x="888974" y="2785897"/>
                  </a:moveTo>
                  <a:lnTo>
                    <a:pt x="634974" y="2785897"/>
                  </a:lnTo>
                  <a:lnTo>
                    <a:pt x="634974" y="3304667"/>
                  </a:lnTo>
                  <a:lnTo>
                    <a:pt x="888974" y="3304667"/>
                  </a:lnTo>
                  <a:lnTo>
                    <a:pt x="888974" y="2785897"/>
                  </a:lnTo>
                  <a:close/>
                </a:path>
                <a:path w="4699634" h="3305175">
                  <a:moveTo>
                    <a:pt x="1523961" y="2821038"/>
                  </a:moveTo>
                  <a:lnTo>
                    <a:pt x="1269961" y="2821038"/>
                  </a:lnTo>
                  <a:lnTo>
                    <a:pt x="1269961" y="3304667"/>
                  </a:lnTo>
                  <a:lnTo>
                    <a:pt x="1523961" y="3304667"/>
                  </a:lnTo>
                  <a:lnTo>
                    <a:pt x="1523961" y="2821038"/>
                  </a:lnTo>
                  <a:close/>
                </a:path>
                <a:path w="4699634" h="3305175">
                  <a:moveTo>
                    <a:pt x="2159038" y="435241"/>
                  </a:moveTo>
                  <a:lnTo>
                    <a:pt x="1905038" y="435241"/>
                  </a:lnTo>
                  <a:lnTo>
                    <a:pt x="1905038" y="3304667"/>
                  </a:lnTo>
                  <a:lnTo>
                    <a:pt x="2159038" y="3304667"/>
                  </a:lnTo>
                  <a:lnTo>
                    <a:pt x="2159038" y="435241"/>
                  </a:lnTo>
                  <a:close/>
                </a:path>
                <a:path w="4699634" h="3305175">
                  <a:moveTo>
                    <a:pt x="2794025" y="0"/>
                  </a:moveTo>
                  <a:lnTo>
                    <a:pt x="2540012" y="0"/>
                  </a:lnTo>
                  <a:lnTo>
                    <a:pt x="2540012" y="3304667"/>
                  </a:lnTo>
                  <a:lnTo>
                    <a:pt x="2794025" y="3304667"/>
                  </a:lnTo>
                  <a:lnTo>
                    <a:pt x="2794025" y="0"/>
                  </a:lnTo>
                  <a:close/>
                </a:path>
                <a:path w="4699634" h="3305175">
                  <a:moveTo>
                    <a:pt x="3428987" y="3083217"/>
                  </a:moveTo>
                  <a:lnTo>
                    <a:pt x="3174987" y="3083217"/>
                  </a:lnTo>
                  <a:lnTo>
                    <a:pt x="3174987" y="3304667"/>
                  </a:lnTo>
                  <a:lnTo>
                    <a:pt x="3428987" y="3304667"/>
                  </a:lnTo>
                  <a:lnTo>
                    <a:pt x="3428987" y="3083217"/>
                  </a:lnTo>
                  <a:close/>
                </a:path>
                <a:path w="4699634" h="3305175">
                  <a:moveTo>
                    <a:pt x="4064076" y="346087"/>
                  </a:moveTo>
                  <a:lnTo>
                    <a:pt x="3810063" y="346087"/>
                  </a:lnTo>
                  <a:lnTo>
                    <a:pt x="3810063" y="3304667"/>
                  </a:lnTo>
                  <a:lnTo>
                    <a:pt x="4064076" y="3304667"/>
                  </a:lnTo>
                  <a:lnTo>
                    <a:pt x="4064076" y="346087"/>
                  </a:lnTo>
                  <a:close/>
                </a:path>
                <a:path w="4699634" h="3305175">
                  <a:moveTo>
                    <a:pt x="4699051" y="2910763"/>
                  </a:moveTo>
                  <a:lnTo>
                    <a:pt x="4445038" y="2910763"/>
                  </a:lnTo>
                  <a:lnTo>
                    <a:pt x="4445038" y="3304667"/>
                  </a:lnTo>
                  <a:lnTo>
                    <a:pt x="4699051" y="3304667"/>
                  </a:lnTo>
                  <a:lnTo>
                    <a:pt x="4699051" y="29107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95798" y="5792332"/>
              <a:ext cx="1905635" cy="57150"/>
            </a:xfrm>
            <a:custGeom>
              <a:avLst/>
              <a:gdLst/>
              <a:ahLst/>
              <a:cxnLst/>
              <a:rect l="l" t="t" r="r" b="b"/>
              <a:pathLst>
                <a:path w="1905635" h="57150">
                  <a:moveTo>
                    <a:pt x="0" y="0"/>
                  </a:moveTo>
                  <a:lnTo>
                    <a:pt x="0" y="56858"/>
                  </a:lnTo>
                </a:path>
                <a:path w="1905635" h="57150">
                  <a:moveTo>
                    <a:pt x="634975" y="0"/>
                  </a:moveTo>
                  <a:lnTo>
                    <a:pt x="634975" y="56858"/>
                  </a:lnTo>
                </a:path>
                <a:path w="1905635" h="57150">
                  <a:moveTo>
                    <a:pt x="1269951" y="0"/>
                  </a:moveTo>
                  <a:lnTo>
                    <a:pt x="1269951" y="56858"/>
                  </a:lnTo>
                </a:path>
                <a:path w="1905635" h="57150">
                  <a:moveTo>
                    <a:pt x="1905029" y="0"/>
                  </a:moveTo>
                  <a:lnTo>
                    <a:pt x="1905029" y="56858"/>
                  </a:lnTo>
                </a:path>
              </a:pathLst>
            </a:custGeom>
            <a:ln w="14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26368" y="5866996"/>
            <a:ext cx="232473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709930" algn="l"/>
                <a:tab pos="1268730" algn="l"/>
                <a:tab pos="2033270" algn="l"/>
              </a:tabLst>
            </a:pPr>
            <a:r>
              <a:rPr dirty="0" sz="1000" spc="-35">
                <a:latin typeface="Arial"/>
                <a:cs typeface="Arial"/>
              </a:rPr>
              <a:t>S</a:t>
            </a:r>
            <a:r>
              <a:rPr dirty="0" sz="1000" spc="90">
                <a:latin typeface="Arial"/>
                <a:cs typeface="Arial"/>
              </a:rPr>
              <a:t>urpr</a:t>
            </a:r>
            <a:r>
              <a:rPr dirty="0" sz="1000" spc="60">
                <a:latin typeface="Arial"/>
                <a:cs typeface="Arial"/>
              </a:rPr>
              <a:t>i</a:t>
            </a:r>
            <a:r>
              <a:rPr dirty="0" sz="1000" spc="30">
                <a:latin typeface="Arial"/>
                <a:cs typeface="Arial"/>
              </a:rPr>
              <a:t>s</a:t>
            </a:r>
            <a:r>
              <a:rPr dirty="0" sz="1000" spc="2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40">
                <a:latin typeface="Arial"/>
                <a:cs typeface="Arial"/>
              </a:rPr>
              <a:t>A</a:t>
            </a:r>
            <a:r>
              <a:rPr dirty="0" sz="1000" spc="95">
                <a:latin typeface="Arial"/>
                <a:cs typeface="Arial"/>
              </a:rPr>
              <a:t>ng</a:t>
            </a:r>
            <a:r>
              <a:rPr dirty="0" sz="1000" spc="55">
                <a:latin typeface="Arial"/>
                <a:cs typeface="Arial"/>
              </a:rPr>
              <a:t>e</a:t>
            </a:r>
            <a:r>
              <a:rPr dirty="0" sz="1000" spc="10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15">
                <a:latin typeface="Arial"/>
                <a:cs typeface="Arial"/>
              </a:rPr>
              <a:t>S</a:t>
            </a:r>
            <a:r>
              <a:rPr dirty="0" sz="1000" spc="75">
                <a:latin typeface="Arial"/>
                <a:cs typeface="Arial"/>
              </a:rPr>
              <a:t>ad</a:t>
            </a:r>
            <a:r>
              <a:rPr dirty="0" sz="1000" spc="95">
                <a:latin typeface="Arial"/>
                <a:cs typeface="Arial"/>
              </a:rPr>
              <a:t>n</a:t>
            </a:r>
            <a:r>
              <a:rPr dirty="0" sz="1000" spc="75">
                <a:latin typeface="Arial"/>
                <a:cs typeface="Arial"/>
              </a:rPr>
              <a:t>e</a:t>
            </a:r>
            <a:r>
              <a:rPr dirty="0" sz="1000" spc="30">
                <a:latin typeface="Arial"/>
                <a:cs typeface="Arial"/>
              </a:rPr>
              <a:t>s</a:t>
            </a:r>
            <a:r>
              <a:rPr dirty="0" sz="1000" spc="1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20">
                <a:latin typeface="Arial"/>
                <a:cs typeface="Arial"/>
              </a:rPr>
              <a:t>F</a:t>
            </a:r>
            <a:r>
              <a:rPr dirty="0" sz="1000" spc="55">
                <a:latin typeface="Arial"/>
                <a:cs typeface="Arial"/>
              </a:rPr>
              <a:t>e</a:t>
            </a:r>
            <a:r>
              <a:rPr dirty="0" sz="1000" spc="75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35803" y="5792332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6858"/>
                </a:lnTo>
              </a:path>
            </a:pathLst>
          </a:custGeom>
          <a:ln w="14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43247" y="5866996"/>
            <a:ext cx="19621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00" spc="-220">
                <a:latin typeface="Arial"/>
                <a:cs typeface="Arial"/>
              </a:rPr>
              <a:t>J</a:t>
            </a:r>
            <a:r>
              <a:rPr dirty="0" sz="1000" spc="75">
                <a:latin typeface="Arial"/>
                <a:cs typeface="Arial"/>
              </a:rPr>
              <a:t>o</a:t>
            </a:r>
            <a:r>
              <a:rPr dirty="0" sz="1000" spc="15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0779" y="5792332"/>
            <a:ext cx="1270635" cy="57150"/>
          </a:xfrm>
          <a:custGeom>
            <a:avLst/>
            <a:gdLst/>
            <a:ahLst/>
            <a:cxnLst/>
            <a:rect l="l" t="t" r="r" b="b"/>
            <a:pathLst>
              <a:path w="1270634" h="57150">
                <a:moveTo>
                  <a:pt x="0" y="0"/>
                </a:moveTo>
                <a:lnTo>
                  <a:pt x="0" y="56858"/>
                </a:lnTo>
              </a:path>
              <a:path w="1270634" h="57150">
                <a:moveTo>
                  <a:pt x="635077" y="0"/>
                </a:moveTo>
                <a:lnTo>
                  <a:pt x="635077" y="56858"/>
                </a:lnTo>
              </a:path>
              <a:path w="1270634" h="57150">
                <a:moveTo>
                  <a:pt x="1270053" y="0"/>
                </a:moveTo>
                <a:lnTo>
                  <a:pt x="1270053" y="56858"/>
                </a:lnTo>
              </a:path>
            </a:pathLst>
          </a:custGeom>
          <a:ln w="142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31456" y="5866996"/>
            <a:ext cx="191008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712470" algn="l"/>
              </a:tabLst>
            </a:pPr>
            <a:r>
              <a:rPr dirty="0" sz="1000" spc="55">
                <a:latin typeface="Arial"/>
                <a:cs typeface="Arial"/>
              </a:rPr>
              <a:t>Disgust	</a:t>
            </a:r>
            <a:r>
              <a:rPr dirty="0" sz="1000" spc="45">
                <a:latin typeface="Arial"/>
                <a:cs typeface="Arial"/>
              </a:rPr>
              <a:t>Trust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Anticipation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37156" y="2259341"/>
            <a:ext cx="5505450" cy="3540125"/>
            <a:chOff x="3537156" y="2259341"/>
            <a:chExt cx="5505450" cy="3540125"/>
          </a:xfrm>
        </p:grpSpPr>
        <p:sp>
          <p:nvSpPr>
            <p:cNvPr id="14" name="object 14"/>
            <p:cNvSpPr/>
            <p:nvPr/>
          </p:nvSpPr>
          <p:spPr>
            <a:xfrm>
              <a:off x="3537156" y="2340480"/>
              <a:ext cx="57150" cy="3451860"/>
            </a:xfrm>
            <a:custGeom>
              <a:avLst/>
              <a:gdLst/>
              <a:ahLst/>
              <a:cxnLst/>
              <a:rect l="l" t="t" r="r" b="b"/>
              <a:pathLst>
                <a:path w="57150" h="3451860">
                  <a:moveTo>
                    <a:pt x="56957" y="3451851"/>
                  </a:moveTo>
                  <a:lnTo>
                    <a:pt x="0" y="3451851"/>
                  </a:lnTo>
                </a:path>
                <a:path w="57150" h="3451860">
                  <a:moveTo>
                    <a:pt x="56957" y="2876546"/>
                  </a:moveTo>
                  <a:lnTo>
                    <a:pt x="0" y="2876546"/>
                  </a:lnTo>
                </a:path>
                <a:path w="57150" h="3451860">
                  <a:moveTo>
                    <a:pt x="56957" y="2301240"/>
                  </a:moveTo>
                  <a:lnTo>
                    <a:pt x="0" y="2301240"/>
                  </a:lnTo>
                </a:path>
                <a:path w="57150" h="3451860">
                  <a:moveTo>
                    <a:pt x="56957" y="1725956"/>
                  </a:moveTo>
                  <a:lnTo>
                    <a:pt x="0" y="1725956"/>
                  </a:lnTo>
                </a:path>
                <a:path w="57150" h="3451860">
                  <a:moveTo>
                    <a:pt x="56957" y="1150671"/>
                  </a:moveTo>
                  <a:lnTo>
                    <a:pt x="0" y="1150671"/>
                  </a:lnTo>
                </a:path>
                <a:path w="57150" h="3451860">
                  <a:moveTo>
                    <a:pt x="56957" y="575284"/>
                  </a:moveTo>
                  <a:lnTo>
                    <a:pt x="0" y="575284"/>
                  </a:lnTo>
                </a:path>
                <a:path w="57150" h="3451860">
                  <a:moveTo>
                    <a:pt x="56957" y="0"/>
                  </a:moveTo>
                  <a:lnTo>
                    <a:pt x="0" y="0"/>
                  </a:lnTo>
                </a:path>
              </a:pathLst>
            </a:custGeom>
            <a:ln w="14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94113" y="2259341"/>
              <a:ext cx="5448935" cy="3533140"/>
            </a:xfrm>
            <a:custGeom>
              <a:avLst/>
              <a:gdLst/>
              <a:ahLst/>
              <a:cxnLst/>
              <a:rect l="l" t="t" r="r" b="b"/>
              <a:pathLst>
                <a:path w="5448934" h="3533140">
                  <a:moveTo>
                    <a:pt x="0" y="3532990"/>
                  </a:moveTo>
                  <a:lnTo>
                    <a:pt x="0" y="0"/>
                  </a:lnTo>
                </a:path>
                <a:path w="5448934" h="3533140">
                  <a:moveTo>
                    <a:pt x="0" y="3532990"/>
                  </a:moveTo>
                  <a:lnTo>
                    <a:pt x="5448352" y="3532990"/>
                  </a:lnTo>
                </a:path>
              </a:pathLst>
            </a:custGeom>
            <a:ln w="14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29193" y="2384147"/>
              <a:ext cx="260985" cy="91440"/>
            </a:xfrm>
            <a:custGeom>
              <a:avLst/>
              <a:gdLst/>
              <a:ahLst/>
              <a:cxnLst/>
              <a:rect l="l" t="t" r="r" b="b"/>
              <a:pathLst>
                <a:path w="260984" h="91439">
                  <a:moveTo>
                    <a:pt x="260377" y="0"/>
                  </a:moveTo>
                  <a:lnTo>
                    <a:pt x="0" y="0"/>
                  </a:lnTo>
                  <a:lnTo>
                    <a:pt x="0" y="90989"/>
                  </a:lnTo>
                  <a:lnTo>
                    <a:pt x="260377" y="90989"/>
                  </a:lnTo>
                  <a:lnTo>
                    <a:pt x="2603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9193" y="2575063"/>
              <a:ext cx="260985" cy="91440"/>
            </a:xfrm>
            <a:custGeom>
              <a:avLst/>
              <a:gdLst/>
              <a:ahLst/>
              <a:cxnLst/>
              <a:rect l="l" t="t" r="r" b="b"/>
              <a:pathLst>
                <a:path w="260984" h="91439">
                  <a:moveTo>
                    <a:pt x="260377" y="0"/>
                  </a:moveTo>
                  <a:lnTo>
                    <a:pt x="0" y="0"/>
                  </a:lnTo>
                  <a:lnTo>
                    <a:pt x="0" y="90989"/>
                  </a:lnTo>
                  <a:lnTo>
                    <a:pt x="260377" y="90989"/>
                  </a:lnTo>
                  <a:lnTo>
                    <a:pt x="26037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72252" y="5703702"/>
            <a:ext cx="21336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00" spc="95">
                <a:latin typeface="Arial"/>
                <a:cs typeface="Arial"/>
              </a:rPr>
              <a:t>0</a:t>
            </a:r>
            <a:r>
              <a:rPr dirty="0" sz="1000" spc="3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2252" y="5130956"/>
            <a:ext cx="21082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000" spc="95">
                <a:latin typeface="Arial"/>
                <a:cs typeface="Arial"/>
              </a:rPr>
              <a:t>5</a:t>
            </a:r>
            <a:r>
              <a:rPr dirty="0" sz="1000" spc="15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9257" y="4553366"/>
            <a:ext cx="29400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000" spc="95">
                <a:latin typeface="Arial"/>
                <a:cs typeface="Arial"/>
              </a:rPr>
              <a:t>10</a:t>
            </a:r>
            <a:r>
              <a:rPr dirty="0" sz="1000" spc="15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9257" y="3973308"/>
            <a:ext cx="29591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00" spc="95">
                <a:latin typeface="Arial"/>
                <a:cs typeface="Arial"/>
              </a:rPr>
              <a:t>15</a:t>
            </a:r>
            <a:r>
              <a:rPr dirty="0" sz="1000" spc="3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9257" y="3400562"/>
            <a:ext cx="29400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000" spc="95">
                <a:latin typeface="Arial"/>
                <a:cs typeface="Arial"/>
              </a:rPr>
              <a:t>20</a:t>
            </a:r>
            <a:r>
              <a:rPr dirty="0" sz="1000" spc="15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9257" y="2820504"/>
            <a:ext cx="29591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00" spc="95">
                <a:latin typeface="Arial"/>
                <a:cs typeface="Arial"/>
              </a:rPr>
              <a:t>25</a:t>
            </a:r>
            <a:r>
              <a:rPr dirty="0" sz="1000" spc="3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9257" y="2242884"/>
            <a:ext cx="29591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00" spc="95">
                <a:latin typeface="Arial"/>
                <a:cs typeface="Arial"/>
              </a:rPr>
              <a:t>30</a:t>
            </a:r>
            <a:r>
              <a:rPr dirty="0" sz="1000" spc="3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1045" y="2290442"/>
            <a:ext cx="335280" cy="41338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r>
              <a:rPr dirty="0" sz="1000" spc="95">
                <a:latin typeface="Arial"/>
                <a:cs typeface="Arial"/>
              </a:rPr>
              <a:t>202</a:t>
            </a:r>
            <a:r>
              <a:rPr dirty="0" sz="1000" spc="2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dirty="0" sz="1000" spc="95">
                <a:latin typeface="Arial"/>
                <a:cs typeface="Arial"/>
              </a:rPr>
              <a:t>202</a:t>
            </a:r>
            <a:r>
              <a:rPr dirty="0" sz="1000" spc="1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251" rIns="0" bIns="0" rtlCol="0" vert="horz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885"/>
              </a:spcBef>
            </a:pPr>
            <a:r>
              <a:rPr dirty="0" sz="4300" spc="-254"/>
              <a:t>Cumulative</a:t>
            </a:r>
            <a:r>
              <a:rPr dirty="0" sz="4300" spc="-345"/>
              <a:t> </a:t>
            </a:r>
            <a:r>
              <a:rPr dirty="0" sz="4300" spc="-120"/>
              <a:t>distribution</a:t>
            </a:r>
            <a:r>
              <a:rPr dirty="0" sz="4300" spc="-325"/>
              <a:t> </a:t>
            </a:r>
            <a:r>
              <a:rPr dirty="0" sz="4300" spc="-55"/>
              <a:t>of</a:t>
            </a:r>
            <a:r>
              <a:rPr dirty="0" sz="4300" spc="-335"/>
              <a:t> </a:t>
            </a:r>
            <a:r>
              <a:rPr dirty="0" sz="4300" spc="-105"/>
              <a:t>the</a:t>
            </a:r>
            <a:r>
              <a:rPr dirty="0" sz="4300" spc="-315"/>
              <a:t> </a:t>
            </a:r>
            <a:r>
              <a:rPr dirty="0" sz="4300" spc="-170"/>
              <a:t>probabilities</a:t>
            </a:r>
            <a:r>
              <a:rPr dirty="0" sz="4300" spc="-315"/>
              <a:t> </a:t>
            </a:r>
            <a:r>
              <a:rPr dirty="0" sz="4300" spc="-55"/>
              <a:t>of  </a:t>
            </a:r>
            <a:r>
              <a:rPr dirty="0" sz="4300" spc="-320"/>
              <a:t>each </a:t>
            </a:r>
            <a:r>
              <a:rPr dirty="0" sz="4300" spc="-145"/>
              <a:t>emotion </a:t>
            </a:r>
            <a:r>
              <a:rPr dirty="0" sz="4300" spc="-114"/>
              <a:t>in</a:t>
            </a:r>
            <a:r>
              <a:rPr dirty="0" sz="4300" spc="-505"/>
              <a:t> </a:t>
            </a:r>
            <a:r>
              <a:rPr dirty="0" sz="4300" spc="-275"/>
              <a:t>Text2Emotion.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3229810" y="2269781"/>
            <a:ext cx="5750560" cy="3778885"/>
            <a:chOff x="3229810" y="2269781"/>
            <a:chExt cx="5750560" cy="3778885"/>
          </a:xfrm>
        </p:grpSpPr>
        <p:sp>
          <p:nvSpPr>
            <p:cNvPr id="4" name="object 4"/>
            <p:cNvSpPr/>
            <p:nvPr/>
          </p:nvSpPr>
          <p:spPr>
            <a:xfrm>
              <a:off x="3229810" y="2269781"/>
              <a:ext cx="5750560" cy="3778885"/>
            </a:xfrm>
            <a:custGeom>
              <a:avLst/>
              <a:gdLst/>
              <a:ahLst/>
              <a:cxnLst/>
              <a:rect l="l" t="t" r="r" b="b"/>
              <a:pathLst>
                <a:path w="5750559" h="3778885">
                  <a:moveTo>
                    <a:pt x="5750557" y="0"/>
                  </a:moveTo>
                  <a:lnTo>
                    <a:pt x="0" y="0"/>
                  </a:lnTo>
                  <a:lnTo>
                    <a:pt x="0" y="3778802"/>
                  </a:lnTo>
                  <a:lnTo>
                    <a:pt x="5750557" y="3778802"/>
                  </a:lnTo>
                  <a:lnTo>
                    <a:pt x="5750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14495" y="2543581"/>
              <a:ext cx="4239895" cy="3143250"/>
            </a:xfrm>
            <a:custGeom>
              <a:avLst/>
              <a:gdLst/>
              <a:ahLst/>
              <a:cxnLst/>
              <a:rect l="l" t="t" r="r" b="b"/>
              <a:pathLst>
                <a:path w="4239895" h="3143250">
                  <a:moveTo>
                    <a:pt x="385419" y="1615186"/>
                  </a:moveTo>
                  <a:lnTo>
                    <a:pt x="0" y="1615186"/>
                  </a:lnTo>
                  <a:lnTo>
                    <a:pt x="0" y="3142742"/>
                  </a:lnTo>
                  <a:lnTo>
                    <a:pt x="385419" y="3142742"/>
                  </a:lnTo>
                  <a:lnTo>
                    <a:pt x="385419" y="1615186"/>
                  </a:lnTo>
                  <a:close/>
                </a:path>
                <a:path w="4239895" h="3143250">
                  <a:moveTo>
                    <a:pt x="1348981" y="2785072"/>
                  </a:moveTo>
                  <a:lnTo>
                    <a:pt x="963549" y="2785072"/>
                  </a:lnTo>
                  <a:lnTo>
                    <a:pt x="963549" y="3142742"/>
                  </a:lnTo>
                  <a:lnTo>
                    <a:pt x="1348981" y="3142742"/>
                  </a:lnTo>
                  <a:lnTo>
                    <a:pt x="1348981" y="2785072"/>
                  </a:lnTo>
                  <a:close/>
                </a:path>
                <a:path w="4239895" h="3143250">
                  <a:moveTo>
                    <a:pt x="2312619" y="1523466"/>
                  </a:moveTo>
                  <a:lnTo>
                    <a:pt x="1927174" y="1523466"/>
                  </a:lnTo>
                  <a:lnTo>
                    <a:pt x="1927174" y="3142742"/>
                  </a:lnTo>
                  <a:lnTo>
                    <a:pt x="2312619" y="3142742"/>
                  </a:lnTo>
                  <a:lnTo>
                    <a:pt x="2312619" y="1523466"/>
                  </a:lnTo>
                  <a:close/>
                </a:path>
                <a:path w="4239895" h="3143250">
                  <a:moveTo>
                    <a:pt x="3276155" y="0"/>
                  </a:moveTo>
                  <a:lnTo>
                    <a:pt x="2890723" y="0"/>
                  </a:lnTo>
                  <a:lnTo>
                    <a:pt x="2890723" y="3142742"/>
                  </a:lnTo>
                  <a:lnTo>
                    <a:pt x="3276155" y="3142742"/>
                  </a:lnTo>
                  <a:lnTo>
                    <a:pt x="3276155" y="0"/>
                  </a:lnTo>
                  <a:close/>
                </a:path>
                <a:path w="4239895" h="3143250">
                  <a:moveTo>
                    <a:pt x="4239780" y="2307386"/>
                  </a:moveTo>
                  <a:lnTo>
                    <a:pt x="3854348" y="2307386"/>
                  </a:lnTo>
                  <a:lnTo>
                    <a:pt x="3854348" y="3142742"/>
                  </a:lnTo>
                  <a:lnTo>
                    <a:pt x="4239780" y="3142742"/>
                  </a:lnTo>
                  <a:lnTo>
                    <a:pt x="4239780" y="23073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99915" y="2593657"/>
              <a:ext cx="4239895" cy="3093085"/>
            </a:xfrm>
            <a:custGeom>
              <a:avLst/>
              <a:gdLst/>
              <a:ahLst/>
              <a:cxnLst/>
              <a:rect l="l" t="t" r="r" b="b"/>
              <a:pathLst>
                <a:path w="4239895" h="3093085">
                  <a:moveTo>
                    <a:pt x="385445" y="1801469"/>
                  </a:moveTo>
                  <a:lnTo>
                    <a:pt x="0" y="1801469"/>
                  </a:lnTo>
                  <a:lnTo>
                    <a:pt x="0" y="3092666"/>
                  </a:lnTo>
                  <a:lnTo>
                    <a:pt x="385445" y="3092666"/>
                  </a:lnTo>
                  <a:lnTo>
                    <a:pt x="385445" y="1801469"/>
                  </a:lnTo>
                  <a:close/>
                </a:path>
                <a:path w="4239895" h="3093085">
                  <a:moveTo>
                    <a:pt x="1348981" y="2699067"/>
                  </a:moveTo>
                  <a:lnTo>
                    <a:pt x="963536" y="2699067"/>
                  </a:lnTo>
                  <a:lnTo>
                    <a:pt x="963536" y="3092666"/>
                  </a:lnTo>
                  <a:lnTo>
                    <a:pt x="1348981" y="3092666"/>
                  </a:lnTo>
                  <a:lnTo>
                    <a:pt x="1348981" y="2699067"/>
                  </a:lnTo>
                  <a:close/>
                </a:path>
                <a:path w="4239895" h="3093085">
                  <a:moveTo>
                    <a:pt x="2312606" y="1246886"/>
                  </a:moveTo>
                  <a:lnTo>
                    <a:pt x="1927174" y="1246886"/>
                  </a:lnTo>
                  <a:lnTo>
                    <a:pt x="1927174" y="3092666"/>
                  </a:lnTo>
                  <a:lnTo>
                    <a:pt x="2312606" y="3092666"/>
                  </a:lnTo>
                  <a:lnTo>
                    <a:pt x="2312606" y="1246886"/>
                  </a:lnTo>
                  <a:close/>
                </a:path>
                <a:path w="4239895" h="3093085">
                  <a:moveTo>
                    <a:pt x="3276142" y="0"/>
                  </a:moveTo>
                  <a:lnTo>
                    <a:pt x="2890710" y="0"/>
                  </a:lnTo>
                  <a:lnTo>
                    <a:pt x="2890710" y="3092666"/>
                  </a:lnTo>
                  <a:lnTo>
                    <a:pt x="3276142" y="3092666"/>
                  </a:lnTo>
                  <a:lnTo>
                    <a:pt x="3276142" y="0"/>
                  </a:lnTo>
                  <a:close/>
                </a:path>
                <a:path w="4239895" h="3093085">
                  <a:moveTo>
                    <a:pt x="4239780" y="2245423"/>
                  </a:moveTo>
                  <a:lnTo>
                    <a:pt x="3854348" y="2245423"/>
                  </a:lnTo>
                  <a:lnTo>
                    <a:pt x="3854348" y="3092666"/>
                  </a:lnTo>
                  <a:lnTo>
                    <a:pt x="4239780" y="3092666"/>
                  </a:lnTo>
                  <a:lnTo>
                    <a:pt x="4239780" y="22454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99922" y="5686310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w="0" h="53339">
                  <a:moveTo>
                    <a:pt x="0" y="0"/>
                  </a:moveTo>
                  <a:lnTo>
                    <a:pt x="0" y="53115"/>
                  </a:lnTo>
                </a:path>
              </a:pathLst>
            </a:custGeom>
            <a:ln w="13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085644" y="5754650"/>
            <a:ext cx="63246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spc="-20">
                <a:latin typeface="Arial"/>
                <a:cs typeface="Arial"/>
              </a:rPr>
              <a:t>S</a:t>
            </a:r>
            <a:r>
              <a:rPr dirty="0" sz="1150" spc="110">
                <a:latin typeface="Arial"/>
                <a:cs typeface="Arial"/>
              </a:rPr>
              <a:t>u</a:t>
            </a:r>
            <a:r>
              <a:rPr dirty="0" sz="1150" spc="114">
                <a:latin typeface="Arial"/>
                <a:cs typeface="Arial"/>
              </a:rPr>
              <a:t>r</a:t>
            </a:r>
            <a:r>
              <a:rPr dirty="0" sz="1150" spc="110">
                <a:latin typeface="Arial"/>
                <a:cs typeface="Arial"/>
              </a:rPr>
              <a:t>p</a:t>
            </a:r>
            <a:r>
              <a:rPr dirty="0" sz="1150" spc="114">
                <a:latin typeface="Arial"/>
                <a:cs typeface="Arial"/>
              </a:rPr>
              <a:t>r</a:t>
            </a:r>
            <a:r>
              <a:rPr dirty="0" sz="1150" spc="60">
                <a:latin typeface="Arial"/>
                <a:cs typeface="Arial"/>
              </a:rPr>
              <a:t>i</a:t>
            </a:r>
            <a:r>
              <a:rPr dirty="0" sz="1150" spc="50">
                <a:latin typeface="Arial"/>
                <a:cs typeface="Arial"/>
              </a:rPr>
              <a:t>s</a:t>
            </a:r>
            <a:r>
              <a:rPr dirty="0" sz="1150" spc="15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3556" y="5686311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15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38746" y="5754650"/>
            <a:ext cx="45529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spc="55">
                <a:latin typeface="Arial"/>
                <a:cs typeface="Arial"/>
              </a:rPr>
              <a:t>A</a:t>
            </a:r>
            <a:r>
              <a:rPr dirty="0" sz="1150" spc="110">
                <a:latin typeface="Arial"/>
                <a:cs typeface="Arial"/>
              </a:rPr>
              <a:t>nge</a:t>
            </a:r>
            <a:r>
              <a:rPr dirty="0" sz="1150" spc="1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27095" y="5686311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15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14052" y="5754650"/>
            <a:ext cx="64452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spc="65">
                <a:latin typeface="Arial"/>
                <a:cs typeface="Arial"/>
              </a:rPr>
              <a:t>Sadness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0634" y="5686311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15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28699" y="5754650"/>
            <a:ext cx="33655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spc="-25">
                <a:latin typeface="Arial"/>
                <a:cs typeface="Arial"/>
              </a:rPr>
              <a:t>F</a:t>
            </a:r>
            <a:r>
              <a:rPr dirty="0" sz="1150" spc="90">
                <a:latin typeface="Arial"/>
                <a:cs typeface="Arial"/>
              </a:rPr>
              <a:t>ea</a:t>
            </a:r>
            <a:r>
              <a:rPr dirty="0" sz="1150" spc="1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54269" y="5686311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15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64959" y="5754650"/>
            <a:ext cx="80200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spc="80">
                <a:latin typeface="Arial"/>
                <a:cs typeface="Arial"/>
              </a:rPr>
              <a:t>Happiness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30051" y="2386441"/>
            <a:ext cx="5140960" cy="3307079"/>
            <a:chOff x="3730051" y="2386441"/>
            <a:chExt cx="5140960" cy="3307079"/>
          </a:xfrm>
        </p:grpSpPr>
        <p:sp>
          <p:nvSpPr>
            <p:cNvPr id="18" name="object 18"/>
            <p:cNvSpPr/>
            <p:nvPr/>
          </p:nvSpPr>
          <p:spPr>
            <a:xfrm>
              <a:off x="3730051" y="2436711"/>
              <a:ext cx="53340" cy="3249930"/>
            </a:xfrm>
            <a:custGeom>
              <a:avLst/>
              <a:gdLst/>
              <a:ahLst/>
              <a:cxnLst/>
              <a:rect l="l" t="t" r="r" b="b"/>
              <a:pathLst>
                <a:path w="53339" h="3249929">
                  <a:moveTo>
                    <a:pt x="53186" y="3249599"/>
                  </a:moveTo>
                  <a:lnTo>
                    <a:pt x="0" y="3249599"/>
                  </a:lnTo>
                </a:path>
                <a:path w="53339" h="3249929">
                  <a:moveTo>
                    <a:pt x="53186" y="2843396"/>
                  </a:moveTo>
                  <a:lnTo>
                    <a:pt x="0" y="2843396"/>
                  </a:lnTo>
                </a:path>
                <a:path w="53339" h="3249929">
                  <a:moveTo>
                    <a:pt x="53186" y="2437156"/>
                  </a:moveTo>
                  <a:lnTo>
                    <a:pt x="0" y="2437156"/>
                  </a:lnTo>
                </a:path>
                <a:path w="53339" h="3249929">
                  <a:moveTo>
                    <a:pt x="53186" y="2031011"/>
                  </a:moveTo>
                  <a:lnTo>
                    <a:pt x="0" y="2031011"/>
                  </a:lnTo>
                </a:path>
                <a:path w="53339" h="3249929">
                  <a:moveTo>
                    <a:pt x="53186" y="1624771"/>
                  </a:moveTo>
                  <a:lnTo>
                    <a:pt x="0" y="1624771"/>
                  </a:lnTo>
                </a:path>
                <a:path w="53339" h="3249929">
                  <a:moveTo>
                    <a:pt x="53186" y="1218530"/>
                  </a:moveTo>
                  <a:lnTo>
                    <a:pt x="0" y="1218530"/>
                  </a:lnTo>
                </a:path>
                <a:path w="53339" h="3249929">
                  <a:moveTo>
                    <a:pt x="53186" y="812385"/>
                  </a:moveTo>
                  <a:lnTo>
                    <a:pt x="0" y="812385"/>
                  </a:lnTo>
                </a:path>
                <a:path w="53339" h="3249929">
                  <a:moveTo>
                    <a:pt x="53186" y="406145"/>
                  </a:moveTo>
                  <a:lnTo>
                    <a:pt x="0" y="406145"/>
                  </a:lnTo>
                </a:path>
                <a:path w="53339" h="3249929">
                  <a:moveTo>
                    <a:pt x="53186" y="0"/>
                  </a:moveTo>
                  <a:lnTo>
                    <a:pt x="0" y="0"/>
                  </a:lnTo>
                </a:path>
              </a:pathLst>
            </a:custGeom>
            <a:ln w="13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83238" y="2386441"/>
              <a:ext cx="5088255" cy="3300095"/>
            </a:xfrm>
            <a:custGeom>
              <a:avLst/>
              <a:gdLst/>
              <a:ahLst/>
              <a:cxnLst/>
              <a:rect l="l" t="t" r="r" b="b"/>
              <a:pathLst>
                <a:path w="5088255" h="3300095">
                  <a:moveTo>
                    <a:pt x="0" y="3299869"/>
                  </a:moveTo>
                  <a:lnTo>
                    <a:pt x="0" y="0"/>
                  </a:lnTo>
                </a:path>
                <a:path w="5088255" h="3300095">
                  <a:moveTo>
                    <a:pt x="0" y="3299869"/>
                  </a:moveTo>
                  <a:lnTo>
                    <a:pt x="5087714" y="3299869"/>
                  </a:lnTo>
                </a:path>
              </a:pathLst>
            </a:custGeom>
            <a:ln w="13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22135" y="2532035"/>
              <a:ext cx="304165" cy="106680"/>
            </a:xfrm>
            <a:custGeom>
              <a:avLst/>
              <a:gdLst/>
              <a:ahLst/>
              <a:cxnLst/>
              <a:rect l="l" t="t" r="r" b="b"/>
              <a:pathLst>
                <a:path w="304165" h="106680">
                  <a:moveTo>
                    <a:pt x="303925" y="0"/>
                  </a:moveTo>
                  <a:lnTo>
                    <a:pt x="0" y="0"/>
                  </a:lnTo>
                  <a:lnTo>
                    <a:pt x="0" y="106231"/>
                  </a:lnTo>
                  <a:lnTo>
                    <a:pt x="303925" y="106231"/>
                  </a:lnTo>
                  <a:lnTo>
                    <a:pt x="303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22135" y="2754742"/>
              <a:ext cx="304165" cy="106680"/>
            </a:xfrm>
            <a:custGeom>
              <a:avLst/>
              <a:gdLst/>
              <a:ahLst/>
              <a:cxnLst/>
              <a:rect l="l" t="t" r="r" b="b"/>
              <a:pathLst>
                <a:path w="304165" h="106680">
                  <a:moveTo>
                    <a:pt x="303925" y="0"/>
                  </a:moveTo>
                  <a:lnTo>
                    <a:pt x="0" y="0"/>
                  </a:lnTo>
                  <a:lnTo>
                    <a:pt x="0" y="106231"/>
                  </a:lnTo>
                  <a:lnTo>
                    <a:pt x="303925" y="106231"/>
                  </a:lnTo>
                  <a:lnTo>
                    <a:pt x="3039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337987" y="3141358"/>
            <a:ext cx="342265" cy="2653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latin typeface="Arial"/>
                <a:cs typeface="Arial"/>
              </a:rPr>
              <a:t>3</a:t>
            </a:r>
            <a:r>
              <a:rPr dirty="0" sz="1200" spc="100">
                <a:latin typeface="Arial"/>
                <a:cs typeface="Arial"/>
              </a:rPr>
              <a:t>0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200" spc="85">
                <a:latin typeface="Arial"/>
                <a:cs typeface="Arial"/>
              </a:rPr>
              <a:t>2</a:t>
            </a:r>
            <a:r>
              <a:rPr dirty="0" sz="1200" spc="100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85">
                <a:latin typeface="Arial"/>
                <a:cs typeface="Arial"/>
              </a:rPr>
              <a:t>2</a:t>
            </a:r>
            <a:r>
              <a:rPr dirty="0" sz="1200" spc="100">
                <a:latin typeface="Arial"/>
                <a:cs typeface="Arial"/>
              </a:rPr>
              <a:t>0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85">
                <a:latin typeface="Arial"/>
                <a:cs typeface="Arial"/>
              </a:rPr>
              <a:t>1</a:t>
            </a:r>
            <a:r>
              <a:rPr dirty="0" sz="1200" spc="100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85">
                <a:latin typeface="Arial"/>
                <a:cs typeface="Arial"/>
              </a:rPr>
              <a:t>1</a:t>
            </a:r>
            <a:r>
              <a:rPr dirty="0" sz="1200" spc="100">
                <a:latin typeface="Arial"/>
                <a:cs typeface="Arial"/>
              </a:rPr>
              <a:t>0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100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100">
                <a:latin typeface="Arial"/>
                <a:cs typeface="Arial"/>
              </a:rPr>
              <a:t>0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7987" y="2330964"/>
            <a:ext cx="340360" cy="613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spc="110">
                <a:latin typeface="Arial"/>
                <a:cs typeface="Arial"/>
              </a:rPr>
              <a:t>4</a:t>
            </a:r>
            <a:r>
              <a:rPr dirty="0" sz="1150" spc="15">
                <a:latin typeface="Arial"/>
                <a:cs typeface="Arial"/>
              </a:rPr>
              <a:t>0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30">
                <a:latin typeface="Arial"/>
                <a:cs typeface="Arial"/>
              </a:rPr>
              <a:t>%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50" spc="110">
                <a:latin typeface="Arial"/>
                <a:cs typeface="Arial"/>
              </a:rPr>
              <a:t>3</a:t>
            </a:r>
            <a:r>
              <a:rPr dirty="0" sz="1150" spc="15">
                <a:latin typeface="Arial"/>
                <a:cs typeface="Arial"/>
              </a:rPr>
              <a:t>5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30">
                <a:latin typeface="Arial"/>
                <a:cs typeface="Arial"/>
              </a:rPr>
              <a:t>%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55039" y="2432036"/>
            <a:ext cx="389890" cy="4718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dirty="0" sz="1200" spc="100">
                <a:latin typeface="Arial"/>
                <a:cs typeface="Arial"/>
              </a:rPr>
              <a:t>2</a:t>
            </a:r>
            <a:r>
              <a:rPr dirty="0" sz="1200" spc="85">
                <a:latin typeface="Arial"/>
                <a:cs typeface="Arial"/>
              </a:rPr>
              <a:t>0</a:t>
            </a:r>
            <a:r>
              <a:rPr dirty="0" sz="1200" spc="1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1200" spc="100">
                <a:latin typeface="Arial"/>
                <a:cs typeface="Arial"/>
              </a:rPr>
              <a:t>2</a:t>
            </a:r>
            <a:r>
              <a:rPr dirty="0" sz="1200" spc="85">
                <a:latin typeface="Arial"/>
                <a:cs typeface="Arial"/>
              </a:rPr>
              <a:t>0</a:t>
            </a:r>
            <a:r>
              <a:rPr dirty="0" sz="1200" spc="10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431749"/>
            <a:ext cx="9711055" cy="1238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775"/>
              </a:lnSpc>
              <a:spcBef>
                <a:spcPts val="95"/>
              </a:spcBef>
            </a:pPr>
            <a:r>
              <a:rPr dirty="0" sz="4300" spc="-254"/>
              <a:t>Cumulative</a:t>
            </a:r>
            <a:r>
              <a:rPr dirty="0" sz="4300" spc="-345"/>
              <a:t> </a:t>
            </a:r>
            <a:r>
              <a:rPr dirty="0" sz="4300" spc="-120"/>
              <a:t>distribution</a:t>
            </a:r>
            <a:r>
              <a:rPr dirty="0" sz="4300" spc="-325"/>
              <a:t> </a:t>
            </a:r>
            <a:r>
              <a:rPr dirty="0" sz="4300" spc="-55"/>
              <a:t>of</a:t>
            </a:r>
            <a:r>
              <a:rPr dirty="0" sz="4300" spc="-335"/>
              <a:t> </a:t>
            </a:r>
            <a:r>
              <a:rPr dirty="0" sz="4300" spc="-105"/>
              <a:t>the</a:t>
            </a:r>
            <a:r>
              <a:rPr dirty="0" sz="4300" spc="-315"/>
              <a:t> </a:t>
            </a:r>
            <a:r>
              <a:rPr dirty="0" sz="4300" spc="-170"/>
              <a:t>probabilities</a:t>
            </a:r>
            <a:r>
              <a:rPr dirty="0" sz="4300" spc="-315"/>
              <a:t> </a:t>
            </a:r>
            <a:r>
              <a:rPr dirty="0" sz="4300" spc="-55"/>
              <a:t>of</a:t>
            </a:r>
            <a:endParaRPr sz="4300"/>
          </a:p>
          <a:p>
            <a:pPr marL="12700">
              <a:lnSpc>
                <a:spcPts val="4775"/>
              </a:lnSpc>
            </a:pPr>
            <a:r>
              <a:rPr dirty="0" sz="4300" spc="-320"/>
              <a:t>each </a:t>
            </a:r>
            <a:r>
              <a:rPr dirty="0" sz="4300" spc="-55"/>
              <a:t>of </a:t>
            </a:r>
            <a:r>
              <a:rPr dirty="0" sz="4300" spc="-505"/>
              <a:t>POMS’s</a:t>
            </a:r>
            <a:r>
              <a:rPr dirty="0" sz="4300" spc="-585"/>
              <a:t> </a:t>
            </a:r>
            <a:r>
              <a:rPr dirty="0" sz="4300" spc="-195"/>
              <a:t>emotions.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3091245" y="2115852"/>
            <a:ext cx="5834380" cy="3855720"/>
            <a:chOff x="3091245" y="2115852"/>
            <a:chExt cx="5834380" cy="3855720"/>
          </a:xfrm>
        </p:grpSpPr>
        <p:sp>
          <p:nvSpPr>
            <p:cNvPr id="4" name="object 4"/>
            <p:cNvSpPr/>
            <p:nvPr/>
          </p:nvSpPr>
          <p:spPr>
            <a:xfrm>
              <a:off x="3091245" y="2115852"/>
              <a:ext cx="5834380" cy="3855720"/>
            </a:xfrm>
            <a:custGeom>
              <a:avLst/>
              <a:gdLst/>
              <a:ahLst/>
              <a:cxnLst/>
              <a:rect l="l" t="t" r="r" b="b"/>
              <a:pathLst>
                <a:path w="5834380" h="3855720">
                  <a:moveTo>
                    <a:pt x="5834079" y="0"/>
                  </a:moveTo>
                  <a:lnTo>
                    <a:pt x="0" y="0"/>
                  </a:lnTo>
                  <a:lnTo>
                    <a:pt x="0" y="3855661"/>
                  </a:lnTo>
                  <a:lnTo>
                    <a:pt x="5834079" y="3855660"/>
                  </a:lnTo>
                  <a:lnTo>
                    <a:pt x="5834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87317" y="2423629"/>
              <a:ext cx="4368800" cy="3180715"/>
            </a:xfrm>
            <a:custGeom>
              <a:avLst/>
              <a:gdLst/>
              <a:ahLst/>
              <a:cxnLst/>
              <a:rect l="l" t="t" r="r" b="b"/>
              <a:pathLst>
                <a:path w="4368800" h="3180715">
                  <a:moveTo>
                    <a:pt x="323608" y="2508707"/>
                  </a:moveTo>
                  <a:lnTo>
                    <a:pt x="0" y="2508707"/>
                  </a:lnTo>
                  <a:lnTo>
                    <a:pt x="0" y="3180384"/>
                  </a:lnTo>
                  <a:lnTo>
                    <a:pt x="323608" y="3180384"/>
                  </a:lnTo>
                  <a:lnTo>
                    <a:pt x="323608" y="2508707"/>
                  </a:lnTo>
                  <a:close/>
                </a:path>
                <a:path w="4368800" h="3180715">
                  <a:moveTo>
                    <a:pt x="1132636" y="0"/>
                  </a:moveTo>
                  <a:lnTo>
                    <a:pt x="809015" y="0"/>
                  </a:lnTo>
                  <a:lnTo>
                    <a:pt x="809015" y="3180384"/>
                  </a:lnTo>
                  <a:lnTo>
                    <a:pt x="1132636" y="3180384"/>
                  </a:lnTo>
                  <a:lnTo>
                    <a:pt x="1132636" y="0"/>
                  </a:lnTo>
                  <a:close/>
                </a:path>
                <a:path w="4368800" h="3180715">
                  <a:moveTo>
                    <a:pt x="1941652" y="2815704"/>
                  </a:moveTo>
                  <a:lnTo>
                    <a:pt x="1618030" y="2815704"/>
                  </a:lnTo>
                  <a:lnTo>
                    <a:pt x="1618030" y="3180384"/>
                  </a:lnTo>
                  <a:lnTo>
                    <a:pt x="1941652" y="3180384"/>
                  </a:lnTo>
                  <a:lnTo>
                    <a:pt x="1941652" y="2815704"/>
                  </a:lnTo>
                  <a:close/>
                </a:path>
                <a:path w="4368800" h="3180715">
                  <a:moveTo>
                    <a:pt x="2750756" y="2883230"/>
                  </a:moveTo>
                  <a:lnTo>
                    <a:pt x="2427135" y="2883230"/>
                  </a:lnTo>
                  <a:lnTo>
                    <a:pt x="2427135" y="3180384"/>
                  </a:lnTo>
                  <a:lnTo>
                    <a:pt x="2750756" y="3180384"/>
                  </a:lnTo>
                  <a:lnTo>
                    <a:pt x="2750756" y="2883230"/>
                  </a:lnTo>
                  <a:close/>
                </a:path>
                <a:path w="4368800" h="3180715">
                  <a:moveTo>
                    <a:pt x="3559759" y="2648153"/>
                  </a:moveTo>
                  <a:lnTo>
                    <a:pt x="3236137" y="2648153"/>
                  </a:lnTo>
                  <a:lnTo>
                    <a:pt x="3236137" y="3180384"/>
                  </a:lnTo>
                  <a:lnTo>
                    <a:pt x="3559759" y="3180384"/>
                  </a:lnTo>
                  <a:lnTo>
                    <a:pt x="3559759" y="2648153"/>
                  </a:lnTo>
                  <a:close/>
                </a:path>
                <a:path w="4368800" h="3180715">
                  <a:moveTo>
                    <a:pt x="4368762" y="2695117"/>
                  </a:moveTo>
                  <a:lnTo>
                    <a:pt x="4045140" y="2695117"/>
                  </a:lnTo>
                  <a:lnTo>
                    <a:pt x="4045140" y="3180384"/>
                  </a:lnTo>
                  <a:lnTo>
                    <a:pt x="4368762" y="3180384"/>
                  </a:lnTo>
                  <a:lnTo>
                    <a:pt x="4368762" y="26951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10901" y="2415831"/>
              <a:ext cx="4369435" cy="3188335"/>
            </a:xfrm>
            <a:custGeom>
              <a:avLst/>
              <a:gdLst/>
              <a:ahLst/>
              <a:cxnLst/>
              <a:rect l="l" t="t" r="r" b="b"/>
              <a:pathLst>
                <a:path w="4369434" h="3188335">
                  <a:moveTo>
                    <a:pt x="323608" y="2440355"/>
                  </a:moveTo>
                  <a:lnTo>
                    <a:pt x="0" y="2440355"/>
                  </a:lnTo>
                  <a:lnTo>
                    <a:pt x="0" y="3188182"/>
                  </a:lnTo>
                  <a:lnTo>
                    <a:pt x="323608" y="3188182"/>
                  </a:lnTo>
                  <a:lnTo>
                    <a:pt x="323608" y="2440355"/>
                  </a:lnTo>
                  <a:close/>
                </a:path>
                <a:path w="4369434" h="3188335">
                  <a:moveTo>
                    <a:pt x="1132713" y="0"/>
                  </a:moveTo>
                  <a:lnTo>
                    <a:pt x="809091" y="0"/>
                  </a:lnTo>
                  <a:lnTo>
                    <a:pt x="809091" y="3188182"/>
                  </a:lnTo>
                  <a:lnTo>
                    <a:pt x="1132713" y="3188182"/>
                  </a:lnTo>
                  <a:lnTo>
                    <a:pt x="1132713" y="0"/>
                  </a:lnTo>
                  <a:close/>
                </a:path>
                <a:path w="4369434" h="3188335">
                  <a:moveTo>
                    <a:pt x="1941715" y="2845447"/>
                  </a:moveTo>
                  <a:lnTo>
                    <a:pt x="1618107" y="2845447"/>
                  </a:lnTo>
                  <a:lnTo>
                    <a:pt x="1618107" y="3188182"/>
                  </a:lnTo>
                  <a:lnTo>
                    <a:pt x="1941715" y="3188182"/>
                  </a:lnTo>
                  <a:lnTo>
                    <a:pt x="1941715" y="2845447"/>
                  </a:lnTo>
                  <a:close/>
                </a:path>
                <a:path w="4369434" h="3188335">
                  <a:moveTo>
                    <a:pt x="2750731" y="2916986"/>
                  </a:moveTo>
                  <a:lnTo>
                    <a:pt x="2427109" y="2916986"/>
                  </a:lnTo>
                  <a:lnTo>
                    <a:pt x="2427109" y="3188182"/>
                  </a:lnTo>
                  <a:lnTo>
                    <a:pt x="2750731" y="3188182"/>
                  </a:lnTo>
                  <a:lnTo>
                    <a:pt x="2750731" y="2916986"/>
                  </a:lnTo>
                  <a:close/>
                </a:path>
                <a:path w="4369434" h="3188335">
                  <a:moveTo>
                    <a:pt x="3559733" y="2703792"/>
                  </a:moveTo>
                  <a:lnTo>
                    <a:pt x="3236112" y="2703792"/>
                  </a:lnTo>
                  <a:lnTo>
                    <a:pt x="3236112" y="3188182"/>
                  </a:lnTo>
                  <a:lnTo>
                    <a:pt x="3559733" y="3188182"/>
                  </a:lnTo>
                  <a:lnTo>
                    <a:pt x="3559733" y="2703792"/>
                  </a:lnTo>
                  <a:close/>
                </a:path>
                <a:path w="4369434" h="3188335">
                  <a:moveTo>
                    <a:pt x="4368838" y="2691028"/>
                  </a:moveTo>
                  <a:lnTo>
                    <a:pt x="4045216" y="2691028"/>
                  </a:lnTo>
                  <a:lnTo>
                    <a:pt x="4045216" y="3188182"/>
                  </a:lnTo>
                  <a:lnTo>
                    <a:pt x="4368838" y="3188182"/>
                  </a:lnTo>
                  <a:lnTo>
                    <a:pt x="4368838" y="269102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10901" y="5604003"/>
              <a:ext cx="1618615" cy="53975"/>
            </a:xfrm>
            <a:custGeom>
              <a:avLst/>
              <a:gdLst/>
              <a:ahLst/>
              <a:cxnLst/>
              <a:rect l="l" t="t" r="r" b="b"/>
              <a:pathLst>
                <a:path w="1618614" h="53975">
                  <a:moveTo>
                    <a:pt x="0" y="0"/>
                  </a:moveTo>
                  <a:lnTo>
                    <a:pt x="0" y="53883"/>
                  </a:lnTo>
                </a:path>
                <a:path w="1618614" h="53975">
                  <a:moveTo>
                    <a:pt x="809103" y="0"/>
                  </a:moveTo>
                  <a:lnTo>
                    <a:pt x="809103" y="53883"/>
                  </a:lnTo>
                </a:path>
                <a:path w="1618614" h="53975">
                  <a:moveTo>
                    <a:pt x="1618109" y="0"/>
                  </a:moveTo>
                  <a:lnTo>
                    <a:pt x="1618109" y="53883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957195" y="5672051"/>
            <a:ext cx="21678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31190" algn="l"/>
              </a:tabLst>
            </a:pPr>
            <a:r>
              <a:rPr dirty="0" sz="1200" spc="55">
                <a:latin typeface="Arial"/>
                <a:cs typeface="Arial"/>
              </a:rPr>
              <a:t>Anger	</a:t>
            </a:r>
            <a:r>
              <a:rPr dirty="0" sz="1200" spc="60">
                <a:latin typeface="Arial"/>
                <a:cs typeface="Arial"/>
              </a:rPr>
              <a:t>Depression</a:t>
            </a:r>
            <a:r>
              <a:rPr dirty="0" sz="1200" spc="42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Fatigue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38018" y="5604002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883"/>
                </a:lnTo>
              </a:path>
            </a:pathLst>
          </a:custGeom>
          <a:ln w="13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92309" y="5672051"/>
            <a:ext cx="5029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latin typeface="Arial"/>
                <a:cs typeface="Arial"/>
              </a:rPr>
              <a:t>V</a:t>
            </a:r>
            <a:r>
              <a:rPr dirty="0" sz="1200" spc="75">
                <a:latin typeface="Arial"/>
                <a:cs typeface="Arial"/>
              </a:rPr>
              <a:t>i</a:t>
            </a:r>
            <a:r>
              <a:rPr dirty="0" sz="1200" spc="95">
                <a:latin typeface="Arial"/>
                <a:cs typeface="Arial"/>
              </a:rPr>
              <a:t>g</a:t>
            </a:r>
            <a:r>
              <a:rPr dirty="0" sz="1200" spc="110">
                <a:latin typeface="Arial"/>
                <a:cs typeface="Arial"/>
              </a:rPr>
              <a:t>u</a:t>
            </a:r>
            <a:r>
              <a:rPr dirty="0" sz="1200" spc="75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47025" y="5604002"/>
            <a:ext cx="809625" cy="53975"/>
          </a:xfrm>
          <a:custGeom>
            <a:avLst/>
            <a:gdLst/>
            <a:ahLst/>
            <a:cxnLst/>
            <a:rect l="l" t="t" r="r" b="b"/>
            <a:pathLst>
              <a:path w="809625" h="53975">
                <a:moveTo>
                  <a:pt x="0" y="0"/>
                </a:moveTo>
                <a:lnTo>
                  <a:pt x="0" y="53883"/>
                </a:lnTo>
              </a:path>
              <a:path w="809625" h="53975">
                <a:moveTo>
                  <a:pt x="809103" y="0"/>
                </a:moveTo>
                <a:lnTo>
                  <a:pt x="809103" y="53883"/>
                </a:lnTo>
              </a:path>
            </a:pathLst>
          </a:custGeom>
          <a:ln w="13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50826" y="5672051"/>
            <a:ext cx="14966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dirty="0" sz="1200" spc="50">
                <a:latin typeface="Arial"/>
                <a:cs typeface="Arial"/>
              </a:rPr>
              <a:t>Tension	</a:t>
            </a:r>
            <a:r>
              <a:rPr dirty="0" sz="1200" spc="55">
                <a:latin typeface="Arial"/>
                <a:cs typeface="Arial"/>
              </a:rPr>
              <a:t>Confusion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98750" y="2256464"/>
            <a:ext cx="5215890" cy="3354704"/>
            <a:chOff x="3598750" y="2256464"/>
            <a:chExt cx="5215890" cy="3354704"/>
          </a:xfrm>
        </p:grpSpPr>
        <p:sp>
          <p:nvSpPr>
            <p:cNvPr id="14" name="object 14"/>
            <p:cNvSpPr/>
            <p:nvPr/>
          </p:nvSpPr>
          <p:spPr>
            <a:xfrm>
              <a:off x="3598750" y="2285138"/>
              <a:ext cx="53975" cy="3319145"/>
            </a:xfrm>
            <a:custGeom>
              <a:avLst/>
              <a:gdLst/>
              <a:ahLst/>
              <a:cxnLst/>
              <a:rect l="l" t="t" r="r" b="b"/>
              <a:pathLst>
                <a:path w="53975" h="3319145">
                  <a:moveTo>
                    <a:pt x="53959" y="3318864"/>
                  </a:moveTo>
                  <a:lnTo>
                    <a:pt x="0" y="3318864"/>
                  </a:lnTo>
                </a:path>
                <a:path w="53975" h="3319145">
                  <a:moveTo>
                    <a:pt x="53959" y="2765720"/>
                  </a:moveTo>
                  <a:lnTo>
                    <a:pt x="0" y="2765720"/>
                  </a:lnTo>
                </a:path>
                <a:path w="53975" h="3319145">
                  <a:moveTo>
                    <a:pt x="53959" y="2212595"/>
                  </a:moveTo>
                  <a:lnTo>
                    <a:pt x="0" y="2212595"/>
                  </a:lnTo>
                </a:path>
                <a:path w="53975" h="3319145">
                  <a:moveTo>
                    <a:pt x="53959" y="1659422"/>
                  </a:moveTo>
                  <a:lnTo>
                    <a:pt x="0" y="1659422"/>
                  </a:lnTo>
                </a:path>
                <a:path w="53975" h="3319145">
                  <a:moveTo>
                    <a:pt x="53959" y="1106345"/>
                  </a:moveTo>
                  <a:lnTo>
                    <a:pt x="0" y="1106345"/>
                  </a:lnTo>
                </a:path>
                <a:path w="53975" h="3319145">
                  <a:moveTo>
                    <a:pt x="53959" y="553172"/>
                  </a:moveTo>
                  <a:lnTo>
                    <a:pt x="0" y="553172"/>
                  </a:lnTo>
                </a:path>
                <a:path w="53975" h="3319145">
                  <a:moveTo>
                    <a:pt x="53959" y="0"/>
                  </a:moveTo>
                  <a:lnTo>
                    <a:pt x="0" y="0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52709" y="2256464"/>
              <a:ext cx="5161915" cy="3347720"/>
            </a:xfrm>
            <a:custGeom>
              <a:avLst/>
              <a:gdLst/>
              <a:ahLst/>
              <a:cxnLst/>
              <a:rect l="l" t="t" r="r" b="b"/>
              <a:pathLst>
                <a:path w="5161915" h="3347720">
                  <a:moveTo>
                    <a:pt x="0" y="3347538"/>
                  </a:moveTo>
                  <a:lnTo>
                    <a:pt x="0" y="0"/>
                  </a:lnTo>
                </a:path>
                <a:path w="5161915" h="3347720">
                  <a:moveTo>
                    <a:pt x="0" y="3347538"/>
                  </a:moveTo>
                  <a:lnTo>
                    <a:pt x="5161609" y="3347538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51721" y="2404163"/>
              <a:ext cx="308610" cy="107950"/>
            </a:xfrm>
            <a:custGeom>
              <a:avLst/>
              <a:gdLst/>
              <a:ahLst/>
              <a:cxnLst/>
              <a:rect l="l" t="t" r="r" b="b"/>
              <a:pathLst>
                <a:path w="308609" h="107950">
                  <a:moveTo>
                    <a:pt x="308339" y="0"/>
                  </a:moveTo>
                  <a:lnTo>
                    <a:pt x="0" y="0"/>
                  </a:lnTo>
                  <a:lnTo>
                    <a:pt x="0" y="107767"/>
                  </a:lnTo>
                  <a:lnTo>
                    <a:pt x="308339" y="107767"/>
                  </a:lnTo>
                  <a:lnTo>
                    <a:pt x="3083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51721" y="2629993"/>
              <a:ext cx="308610" cy="107950"/>
            </a:xfrm>
            <a:custGeom>
              <a:avLst/>
              <a:gdLst/>
              <a:ahLst/>
              <a:cxnLst/>
              <a:rect l="l" t="t" r="r" b="b"/>
              <a:pathLst>
                <a:path w="308609" h="107950">
                  <a:moveTo>
                    <a:pt x="308339" y="0"/>
                  </a:moveTo>
                  <a:lnTo>
                    <a:pt x="0" y="0"/>
                  </a:lnTo>
                  <a:lnTo>
                    <a:pt x="0" y="107767"/>
                  </a:lnTo>
                  <a:lnTo>
                    <a:pt x="308339" y="107767"/>
                  </a:lnTo>
                  <a:lnTo>
                    <a:pt x="3083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00992" y="2732277"/>
            <a:ext cx="347345" cy="298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200" spc="95">
                <a:latin typeface="Arial"/>
                <a:cs typeface="Arial"/>
              </a:rPr>
              <a:t>4</a:t>
            </a:r>
            <a:r>
              <a:rPr dirty="0" sz="1200" spc="110">
                <a:latin typeface="Arial"/>
                <a:cs typeface="Arial"/>
              </a:rPr>
              <a:t>0</a:t>
            </a:r>
            <a:r>
              <a:rPr dirty="0" sz="1200" spc="1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95">
                <a:latin typeface="Arial"/>
                <a:cs typeface="Arial"/>
              </a:rPr>
              <a:t>3</a:t>
            </a:r>
            <a:r>
              <a:rPr dirty="0" sz="1200" spc="110">
                <a:latin typeface="Arial"/>
                <a:cs typeface="Arial"/>
              </a:rPr>
              <a:t>0</a:t>
            </a:r>
            <a:r>
              <a:rPr dirty="0" sz="1200" spc="1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95">
                <a:latin typeface="Arial"/>
                <a:cs typeface="Arial"/>
              </a:rPr>
              <a:t>2</a:t>
            </a:r>
            <a:r>
              <a:rPr dirty="0" sz="1200" spc="110">
                <a:latin typeface="Arial"/>
                <a:cs typeface="Arial"/>
              </a:rPr>
              <a:t>0</a:t>
            </a:r>
            <a:r>
              <a:rPr dirty="0" sz="1200" spc="1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95">
                <a:latin typeface="Arial"/>
                <a:cs typeface="Arial"/>
              </a:rPr>
              <a:t>1</a:t>
            </a:r>
            <a:r>
              <a:rPr dirty="0" sz="1200" spc="110">
                <a:latin typeface="Arial"/>
                <a:cs typeface="Arial"/>
              </a:rPr>
              <a:t>0</a:t>
            </a:r>
            <a:r>
              <a:rPr dirty="0" sz="1200" spc="1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110">
                <a:latin typeface="Arial"/>
                <a:cs typeface="Arial"/>
              </a:rPr>
              <a:t>0</a:t>
            </a:r>
            <a:r>
              <a:rPr dirty="0" sz="1200" spc="1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0992" y="2173427"/>
            <a:ext cx="34734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95">
                <a:latin typeface="Arial"/>
                <a:cs typeface="Arial"/>
              </a:rPr>
              <a:t>6</a:t>
            </a:r>
            <a:r>
              <a:rPr dirty="0" sz="1200" spc="110">
                <a:latin typeface="Arial"/>
                <a:cs typeface="Arial"/>
              </a:rPr>
              <a:t>0</a:t>
            </a:r>
            <a:r>
              <a:rPr dirty="0" sz="1200" spc="1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90913" y="2303209"/>
            <a:ext cx="393700" cy="47815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 sz="1200" spc="110">
                <a:latin typeface="Arial"/>
                <a:cs typeface="Arial"/>
              </a:rPr>
              <a:t>2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11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Arial"/>
                <a:cs typeface="Arial"/>
              </a:rPr>
              <a:t>2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11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 spc="-320"/>
              <a:t>Frequency </a:t>
            </a:r>
            <a:r>
              <a:rPr dirty="0" spc="-125"/>
              <a:t>distribution </a:t>
            </a:r>
            <a:r>
              <a:rPr dirty="0" spc="-60"/>
              <a:t>of</a:t>
            </a:r>
            <a:r>
              <a:rPr dirty="0" spc="-675"/>
              <a:t> </a:t>
            </a:r>
            <a:r>
              <a:rPr dirty="0" spc="-180"/>
              <a:t>tweets  </a:t>
            </a:r>
            <a:r>
              <a:rPr dirty="0" spc="-285"/>
              <a:t>according </a:t>
            </a:r>
            <a:r>
              <a:rPr dirty="0" spc="-15"/>
              <a:t>to</a:t>
            </a:r>
            <a:r>
              <a:rPr dirty="0" spc="-434"/>
              <a:t> </a:t>
            </a:r>
            <a:r>
              <a:rPr dirty="0" spc="-345"/>
              <a:t>TextBlob.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6379" y="2097739"/>
            <a:ext cx="5864860" cy="3855720"/>
            <a:chOff x="3446379" y="2097739"/>
            <a:chExt cx="5864860" cy="3855720"/>
          </a:xfrm>
        </p:grpSpPr>
        <p:sp>
          <p:nvSpPr>
            <p:cNvPr id="4" name="object 4"/>
            <p:cNvSpPr/>
            <p:nvPr/>
          </p:nvSpPr>
          <p:spPr>
            <a:xfrm>
              <a:off x="3446379" y="2097739"/>
              <a:ext cx="5864860" cy="3855720"/>
            </a:xfrm>
            <a:custGeom>
              <a:avLst/>
              <a:gdLst/>
              <a:ahLst/>
              <a:cxnLst/>
              <a:rect l="l" t="t" r="r" b="b"/>
              <a:pathLst>
                <a:path w="5864859" h="3855720">
                  <a:moveTo>
                    <a:pt x="5864534" y="0"/>
                  </a:moveTo>
                  <a:lnTo>
                    <a:pt x="0" y="0"/>
                  </a:lnTo>
                  <a:lnTo>
                    <a:pt x="0" y="3855615"/>
                  </a:lnTo>
                  <a:lnTo>
                    <a:pt x="5864534" y="3855615"/>
                  </a:lnTo>
                  <a:lnTo>
                    <a:pt x="5864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46613" y="2376461"/>
              <a:ext cx="4043045" cy="3207385"/>
            </a:xfrm>
            <a:custGeom>
              <a:avLst/>
              <a:gdLst/>
              <a:ahLst/>
              <a:cxnLst/>
              <a:rect l="l" t="t" r="r" b="b"/>
              <a:pathLst>
                <a:path w="4043045" h="3207385">
                  <a:moveTo>
                    <a:pt x="673836" y="1925828"/>
                  </a:moveTo>
                  <a:lnTo>
                    <a:pt x="0" y="1925828"/>
                  </a:lnTo>
                  <a:lnTo>
                    <a:pt x="0" y="3207194"/>
                  </a:lnTo>
                  <a:lnTo>
                    <a:pt x="673836" y="3207194"/>
                  </a:lnTo>
                  <a:lnTo>
                    <a:pt x="673836" y="1925828"/>
                  </a:lnTo>
                  <a:close/>
                </a:path>
                <a:path w="4043045" h="3207385">
                  <a:moveTo>
                    <a:pt x="2358415" y="2959163"/>
                  </a:moveTo>
                  <a:lnTo>
                    <a:pt x="1684578" y="2959163"/>
                  </a:lnTo>
                  <a:lnTo>
                    <a:pt x="1684578" y="3207194"/>
                  </a:lnTo>
                  <a:lnTo>
                    <a:pt x="2358415" y="3207194"/>
                  </a:lnTo>
                  <a:lnTo>
                    <a:pt x="2358415" y="2959163"/>
                  </a:lnTo>
                  <a:close/>
                </a:path>
                <a:path w="4043045" h="3207385">
                  <a:moveTo>
                    <a:pt x="4042994" y="0"/>
                  </a:moveTo>
                  <a:lnTo>
                    <a:pt x="3369157" y="0"/>
                  </a:lnTo>
                  <a:lnTo>
                    <a:pt x="3369157" y="3207194"/>
                  </a:lnTo>
                  <a:lnTo>
                    <a:pt x="4042994" y="3207194"/>
                  </a:lnTo>
                  <a:lnTo>
                    <a:pt x="4042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20475" y="2546337"/>
              <a:ext cx="4043045" cy="3037840"/>
            </a:xfrm>
            <a:custGeom>
              <a:avLst/>
              <a:gdLst/>
              <a:ahLst/>
              <a:cxnLst/>
              <a:rect l="l" t="t" r="r" b="b"/>
              <a:pathLst>
                <a:path w="4043045" h="3037840">
                  <a:moveTo>
                    <a:pt x="673823" y="1718983"/>
                  </a:moveTo>
                  <a:lnTo>
                    <a:pt x="0" y="1718983"/>
                  </a:lnTo>
                  <a:lnTo>
                    <a:pt x="0" y="3037319"/>
                  </a:lnTo>
                  <a:lnTo>
                    <a:pt x="673823" y="3037319"/>
                  </a:lnTo>
                  <a:lnTo>
                    <a:pt x="673823" y="1718983"/>
                  </a:lnTo>
                  <a:close/>
                </a:path>
                <a:path w="4043045" h="3037840">
                  <a:moveTo>
                    <a:pt x="2358415" y="2656459"/>
                  </a:moveTo>
                  <a:lnTo>
                    <a:pt x="1684566" y="2656459"/>
                  </a:lnTo>
                  <a:lnTo>
                    <a:pt x="1684566" y="3037319"/>
                  </a:lnTo>
                  <a:lnTo>
                    <a:pt x="2358415" y="3037319"/>
                  </a:lnTo>
                  <a:lnTo>
                    <a:pt x="2358415" y="2656459"/>
                  </a:lnTo>
                  <a:close/>
                </a:path>
                <a:path w="4043045" h="3037840">
                  <a:moveTo>
                    <a:pt x="4042981" y="0"/>
                  </a:moveTo>
                  <a:lnTo>
                    <a:pt x="3369145" y="0"/>
                  </a:lnTo>
                  <a:lnTo>
                    <a:pt x="3369145" y="3037319"/>
                  </a:lnTo>
                  <a:lnTo>
                    <a:pt x="4042981" y="3037319"/>
                  </a:lnTo>
                  <a:lnTo>
                    <a:pt x="4042981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20477" y="5583650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w="0" h="54610">
                  <a:moveTo>
                    <a:pt x="0" y="0"/>
                  </a:moveTo>
                  <a:lnTo>
                    <a:pt x="0" y="54204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619051" y="5649683"/>
            <a:ext cx="60896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20">
                <a:latin typeface="Arial"/>
                <a:cs typeface="Arial"/>
              </a:rPr>
              <a:t>Posit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05052" y="5583650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204"/>
                </a:lnTo>
              </a:path>
            </a:pathLst>
          </a:custGeom>
          <a:ln w="135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60234" y="5649683"/>
            <a:ext cx="70167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80">
                <a:latin typeface="Arial"/>
                <a:cs typeface="Arial"/>
              </a:rPr>
              <a:t>Negative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89628" y="5583650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204"/>
                </a:lnTo>
              </a:path>
            </a:pathLst>
          </a:custGeom>
          <a:ln w="135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010673" y="5649683"/>
            <a:ext cx="57785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55">
                <a:latin typeface="Arial"/>
                <a:cs typeface="Arial"/>
              </a:rPr>
              <a:t>Neut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ral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56534" y="2216111"/>
            <a:ext cx="5243195" cy="3374390"/>
            <a:chOff x="3956534" y="2216111"/>
            <a:chExt cx="5243195" cy="3374390"/>
          </a:xfrm>
        </p:grpSpPr>
        <p:sp>
          <p:nvSpPr>
            <p:cNvPr id="14" name="object 14"/>
            <p:cNvSpPr/>
            <p:nvPr/>
          </p:nvSpPr>
          <p:spPr>
            <a:xfrm>
              <a:off x="3956534" y="2268090"/>
              <a:ext cx="54610" cy="3315970"/>
            </a:xfrm>
            <a:custGeom>
              <a:avLst/>
              <a:gdLst/>
              <a:ahLst/>
              <a:cxnLst/>
              <a:rect l="l" t="t" r="r" b="b"/>
              <a:pathLst>
                <a:path w="54610" h="3315970">
                  <a:moveTo>
                    <a:pt x="54241" y="3315560"/>
                  </a:moveTo>
                  <a:lnTo>
                    <a:pt x="0" y="3315560"/>
                  </a:lnTo>
                </a:path>
                <a:path w="54610" h="3315970">
                  <a:moveTo>
                    <a:pt x="54241" y="2841905"/>
                  </a:moveTo>
                  <a:lnTo>
                    <a:pt x="0" y="2841905"/>
                  </a:lnTo>
                </a:path>
                <a:path w="54610" h="3315970">
                  <a:moveTo>
                    <a:pt x="54241" y="2368270"/>
                  </a:moveTo>
                  <a:lnTo>
                    <a:pt x="0" y="2368270"/>
                  </a:lnTo>
                </a:path>
                <a:path w="54610" h="3315970">
                  <a:moveTo>
                    <a:pt x="54241" y="1894558"/>
                  </a:moveTo>
                  <a:lnTo>
                    <a:pt x="0" y="1894558"/>
                  </a:lnTo>
                </a:path>
                <a:path w="54610" h="3315970">
                  <a:moveTo>
                    <a:pt x="54241" y="1420943"/>
                  </a:moveTo>
                  <a:lnTo>
                    <a:pt x="0" y="1420943"/>
                  </a:lnTo>
                </a:path>
                <a:path w="54610" h="3315970">
                  <a:moveTo>
                    <a:pt x="54241" y="947327"/>
                  </a:moveTo>
                  <a:lnTo>
                    <a:pt x="0" y="947327"/>
                  </a:lnTo>
                </a:path>
                <a:path w="54610" h="3315970">
                  <a:moveTo>
                    <a:pt x="54241" y="473615"/>
                  </a:moveTo>
                  <a:lnTo>
                    <a:pt x="0" y="473615"/>
                  </a:lnTo>
                </a:path>
                <a:path w="54610" h="3315970">
                  <a:moveTo>
                    <a:pt x="54241" y="0"/>
                  </a:moveTo>
                  <a:lnTo>
                    <a:pt x="0" y="0"/>
                  </a:lnTo>
                </a:path>
              </a:pathLst>
            </a:custGeom>
            <a:ln w="135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10775" y="2216111"/>
              <a:ext cx="5188585" cy="3368040"/>
            </a:xfrm>
            <a:custGeom>
              <a:avLst/>
              <a:gdLst/>
              <a:ahLst/>
              <a:cxnLst/>
              <a:rect l="l" t="t" r="r" b="b"/>
              <a:pathLst>
                <a:path w="5188584" h="3368040">
                  <a:moveTo>
                    <a:pt x="0" y="3367538"/>
                  </a:moveTo>
                  <a:lnTo>
                    <a:pt x="0" y="0"/>
                  </a:lnTo>
                </a:path>
                <a:path w="5188584" h="3368040">
                  <a:moveTo>
                    <a:pt x="0" y="3367538"/>
                  </a:moveTo>
                  <a:lnTo>
                    <a:pt x="5188554" y="3367538"/>
                  </a:lnTo>
                </a:path>
              </a:pathLst>
            </a:custGeom>
            <a:ln w="135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50252" y="2364691"/>
              <a:ext cx="310515" cy="108585"/>
            </a:xfrm>
            <a:custGeom>
              <a:avLst/>
              <a:gdLst/>
              <a:ahLst/>
              <a:cxnLst/>
              <a:rect l="l" t="t" r="r" b="b"/>
              <a:pathLst>
                <a:path w="310514" h="108585">
                  <a:moveTo>
                    <a:pt x="309949" y="0"/>
                  </a:moveTo>
                  <a:lnTo>
                    <a:pt x="0" y="0"/>
                  </a:lnTo>
                  <a:lnTo>
                    <a:pt x="0" y="108409"/>
                  </a:lnTo>
                  <a:lnTo>
                    <a:pt x="309949" y="108409"/>
                  </a:lnTo>
                  <a:lnTo>
                    <a:pt x="3099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50252" y="2591964"/>
              <a:ext cx="310515" cy="108585"/>
            </a:xfrm>
            <a:custGeom>
              <a:avLst/>
              <a:gdLst/>
              <a:ahLst/>
              <a:cxnLst/>
              <a:rect l="l" t="t" r="r" b="b"/>
              <a:pathLst>
                <a:path w="310514" h="108585">
                  <a:moveTo>
                    <a:pt x="309949" y="0"/>
                  </a:moveTo>
                  <a:lnTo>
                    <a:pt x="0" y="0"/>
                  </a:lnTo>
                  <a:lnTo>
                    <a:pt x="0" y="108409"/>
                  </a:lnTo>
                  <a:lnTo>
                    <a:pt x="309949" y="108409"/>
                  </a:lnTo>
                  <a:lnTo>
                    <a:pt x="309949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56699" y="3110569"/>
            <a:ext cx="349250" cy="2584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5"/>
              </a:spcBef>
            </a:pPr>
            <a:r>
              <a:rPr dirty="0" sz="1200" spc="95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5"/>
              </a:spcBef>
            </a:pPr>
            <a:r>
              <a:rPr dirty="0" sz="1200" spc="95">
                <a:latin typeface="Arial"/>
                <a:cs typeface="Arial"/>
              </a:rPr>
              <a:t>4</a:t>
            </a:r>
            <a:r>
              <a:rPr dirty="0" sz="1200" spc="114">
                <a:latin typeface="Arial"/>
                <a:cs typeface="Arial"/>
              </a:rPr>
              <a:t>0</a:t>
            </a:r>
            <a:r>
              <a:rPr dirty="0" sz="1200" spc="2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r" marR="6985">
              <a:lnSpc>
                <a:spcPct val="100000"/>
              </a:lnSpc>
              <a:spcBef>
                <a:spcPts val="815"/>
              </a:spcBef>
            </a:pPr>
            <a:r>
              <a:rPr dirty="0" sz="1200" spc="95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800"/>
              </a:spcBef>
            </a:pPr>
            <a:r>
              <a:rPr dirty="0" sz="1200" spc="95">
                <a:latin typeface="Arial"/>
                <a:cs typeface="Arial"/>
              </a:rPr>
              <a:t>2</a:t>
            </a:r>
            <a:r>
              <a:rPr dirty="0" sz="1200" spc="114">
                <a:latin typeface="Arial"/>
                <a:cs typeface="Arial"/>
              </a:rPr>
              <a:t>0</a:t>
            </a:r>
            <a:r>
              <a:rPr dirty="0" sz="1200" spc="2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r" marR="6985">
              <a:lnSpc>
                <a:spcPct val="100000"/>
              </a:lnSpc>
              <a:spcBef>
                <a:spcPts val="815"/>
              </a:spcBef>
            </a:pPr>
            <a:r>
              <a:rPr dirty="0" sz="1200" spc="95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5"/>
              </a:spcBef>
            </a:pPr>
            <a:r>
              <a:rPr dirty="0" sz="1200" spc="114">
                <a:latin typeface="Arial"/>
                <a:cs typeface="Arial"/>
              </a:rPr>
              <a:t>0</a:t>
            </a:r>
            <a:r>
              <a:rPr dirty="0" sz="1200" spc="2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56699" y="2160435"/>
            <a:ext cx="349250" cy="683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95">
                <a:latin typeface="Arial"/>
                <a:cs typeface="Arial"/>
              </a:rPr>
              <a:t>7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dirty="0" sz="1200" spc="95">
                <a:latin typeface="Arial"/>
                <a:cs typeface="Arial"/>
              </a:rPr>
              <a:t>6</a:t>
            </a:r>
            <a:r>
              <a:rPr dirty="0" sz="1200" spc="114">
                <a:latin typeface="Arial"/>
                <a:cs typeface="Arial"/>
              </a:rPr>
              <a:t>0</a:t>
            </a:r>
            <a:r>
              <a:rPr dirty="0" sz="1200" spc="2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4182" y="2266054"/>
            <a:ext cx="396875" cy="4787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5"/>
              </a:spcBef>
            </a:pPr>
            <a:r>
              <a:rPr dirty="0" sz="1200" spc="114">
                <a:latin typeface="Arial"/>
                <a:cs typeface="Arial"/>
              </a:rPr>
              <a:t>2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114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200" spc="114">
                <a:latin typeface="Arial"/>
                <a:cs typeface="Arial"/>
              </a:rPr>
              <a:t>2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114">
                <a:latin typeface="Arial"/>
                <a:cs typeface="Arial"/>
              </a:rPr>
              <a:t>2</a:t>
            </a:r>
            <a:r>
              <a:rPr dirty="0" sz="1200" spc="1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 spc="-320"/>
              <a:t>Frequency </a:t>
            </a:r>
            <a:r>
              <a:rPr dirty="0" spc="-125"/>
              <a:t>distribution </a:t>
            </a:r>
            <a:r>
              <a:rPr dirty="0" spc="-60"/>
              <a:t>of</a:t>
            </a:r>
            <a:r>
              <a:rPr dirty="0" spc="-675"/>
              <a:t> </a:t>
            </a:r>
            <a:r>
              <a:rPr dirty="0" spc="-180"/>
              <a:t>tweets  </a:t>
            </a:r>
            <a:r>
              <a:rPr dirty="0" spc="-285"/>
              <a:t>according </a:t>
            </a:r>
            <a:r>
              <a:rPr dirty="0" spc="-15"/>
              <a:t>to</a:t>
            </a:r>
            <a:r>
              <a:rPr dirty="0" spc="-425"/>
              <a:t> </a:t>
            </a:r>
            <a:r>
              <a:rPr dirty="0" spc="-665"/>
              <a:t>VADER.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83770" y="2017262"/>
            <a:ext cx="6191250" cy="4058285"/>
            <a:chOff x="3283770" y="2017262"/>
            <a:chExt cx="6191250" cy="4058285"/>
          </a:xfrm>
        </p:grpSpPr>
        <p:sp>
          <p:nvSpPr>
            <p:cNvPr id="4" name="object 4"/>
            <p:cNvSpPr/>
            <p:nvPr/>
          </p:nvSpPr>
          <p:spPr>
            <a:xfrm>
              <a:off x="3283770" y="2017262"/>
              <a:ext cx="6191250" cy="4058285"/>
            </a:xfrm>
            <a:custGeom>
              <a:avLst/>
              <a:gdLst/>
              <a:ahLst/>
              <a:cxnLst/>
              <a:rect l="l" t="t" r="r" b="b"/>
              <a:pathLst>
                <a:path w="6191250" h="4058285">
                  <a:moveTo>
                    <a:pt x="0" y="4057859"/>
                  </a:moveTo>
                  <a:lnTo>
                    <a:pt x="6191238" y="4057859"/>
                  </a:lnTo>
                  <a:lnTo>
                    <a:pt x="6191238" y="0"/>
                  </a:lnTo>
                  <a:lnTo>
                    <a:pt x="0" y="0"/>
                  </a:lnTo>
                  <a:lnTo>
                    <a:pt x="0" y="4057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28579" y="2304173"/>
              <a:ext cx="4268470" cy="3385185"/>
            </a:xfrm>
            <a:custGeom>
              <a:avLst/>
              <a:gdLst/>
              <a:ahLst/>
              <a:cxnLst/>
              <a:rect l="l" t="t" r="r" b="b"/>
              <a:pathLst>
                <a:path w="4268470" h="3385185">
                  <a:moveTo>
                    <a:pt x="711377" y="0"/>
                  </a:moveTo>
                  <a:lnTo>
                    <a:pt x="0" y="0"/>
                  </a:lnTo>
                  <a:lnTo>
                    <a:pt x="0" y="3385020"/>
                  </a:lnTo>
                  <a:lnTo>
                    <a:pt x="711377" y="3385020"/>
                  </a:lnTo>
                  <a:lnTo>
                    <a:pt x="711377" y="0"/>
                  </a:lnTo>
                  <a:close/>
                </a:path>
                <a:path w="4268470" h="3385185">
                  <a:moveTo>
                    <a:pt x="2489797" y="989126"/>
                  </a:moveTo>
                  <a:lnTo>
                    <a:pt x="1778431" y="989126"/>
                  </a:lnTo>
                  <a:lnTo>
                    <a:pt x="1778431" y="3385020"/>
                  </a:lnTo>
                  <a:lnTo>
                    <a:pt x="2489797" y="3385020"/>
                  </a:lnTo>
                  <a:lnTo>
                    <a:pt x="2489797" y="989126"/>
                  </a:lnTo>
                  <a:close/>
                </a:path>
                <a:path w="4268470" h="3385185">
                  <a:moveTo>
                    <a:pt x="4268228" y="988618"/>
                  </a:moveTo>
                  <a:lnTo>
                    <a:pt x="3556851" y="988618"/>
                  </a:lnTo>
                  <a:lnTo>
                    <a:pt x="3556851" y="3385020"/>
                  </a:lnTo>
                  <a:lnTo>
                    <a:pt x="4268228" y="3385020"/>
                  </a:lnTo>
                  <a:lnTo>
                    <a:pt x="4268228" y="9886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39982" y="2717621"/>
              <a:ext cx="4268470" cy="2971800"/>
            </a:xfrm>
            <a:custGeom>
              <a:avLst/>
              <a:gdLst/>
              <a:ahLst/>
              <a:cxnLst/>
              <a:rect l="l" t="t" r="r" b="b"/>
              <a:pathLst>
                <a:path w="4268470" h="2971800">
                  <a:moveTo>
                    <a:pt x="711365" y="0"/>
                  </a:moveTo>
                  <a:lnTo>
                    <a:pt x="0" y="0"/>
                  </a:lnTo>
                  <a:lnTo>
                    <a:pt x="0" y="2971571"/>
                  </a:lnTo>
                  <a:lnTo>
                    <a:pt x="711365" y="2971571"/>
                  </a:lnTo>
                  <a:lnTo>
                    <a:pt x="711365" y="0"/>
                  </a:lnTo>
                  <a:close/>
                </a:path>
                <a:path w="4268470" h="2971800">
                  <a:moveTo>
                    <a:pt x="2489797" y="266230"/>
                  </a:moveTo>
                  <a:lnTo>
                    <a:pt x="1778419" y="266230"/>
                  </a:lnTo>
                  <a:lnTo>
                    <a:pt x="1778419" y="2971571"/>
                  </a:lnTo>
                  <a:lnTo>
                    <a:pt x="2489797" y="2971571"/>
                  </a:lnTo>
                  <a:lnTo>
                    <a:pt x="2489797" y="266230"/>
                  </a:lnTo>
                  <a:close/>
                </a:path>
                <a:path w="4268470" h="2971800">
                  <a:moveTo>
                    <a:pt x="4268216" y="471271"/>
                  </a:moveTo>
                  <a:lnTo>
                    <a:pt x="3556838" y="471271"/>
                  </a:lnTo>
                  <a:lnTo>
                    <a:pt x="3556838" y="2971571"/>
                  </a:lnTo>
                  <a:lnTo>
                    <a:pt x="4268216" y="2971571"/>
                  </a:lnTo>
                  <a:lnTo>
                    <a:pt x="4268216" y="471271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39987" y="5689193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w="0" h="57785">
                  <a:moveTo>
                    <a:pt x="0" y="0"/>
                  </a:moveTo>
                  <a:lnTo>
                    <a:pt x="0" y="57210"/>
                  </a:lnTo>
                </a:path>
              </a:pathLst>
            </a:custGeom>
            <a:ln w="14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21770" y="5759499"/>
            <a:ext cx="64198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00" spc="5">
                <a:latin typeface="Arial"/>
                <a:cs typeface="Arial"/>
              </a:rPr>
              <a:t>Posit</a:t>
            </a:r>
            <a:r>
              <a:rPr dirty="0" sz="1300" spc="-240">
                <a:latin typeface="Arial"/>
                <a:cs typeface="Arial"/>
              </a:rPr>
              <a:t> </a:t>
            </a:r>
            <a:r>
              <a:rPr dirty="0" sz="1300" spc="55">
                <a:latin typeface="Arial"/>
                <a:cs typeface="Arial"/>
              </a:rPr>
              <a:t>ive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8408" y="568919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10"/>
                </a:lnTo>
              </a:path>
            </a:pathLst>
          </a:custGeom>
          <a:ln w="14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54380" y="5759499"/>
            <a:ext cx="73977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00" spc="25">
                <a:latin typeface="Arial"/>
                <a:cs typeface="Arial"/>
              </a:rPr>
              <a:t>N</a:t>
            </a:r>
            <a:r>
              <a:rPr dirty="0" sz="1300" spc="65">
                <a:latin typeface="Arial"/>
                <a:cs typeface="Arial"/>
              </a:rPr>
              <a:t>e</a:t>
            </a:r>
            <a:r>
              <a:rPr dirty="0" sz="1300" spc="105">
                <a:latin typeface="Arial"/>
                <a:cs typeface="Arial"/>
              </a:rPr>
              <a:t>g</a:t>
            </a:r>
            <a:r>
              <a:rPr dirty="0" sz="1300" spc="65">
                <a:latin typeface="Arial"/>
                <a:cs typeface="Arial"/>
              </a:rPr>
              <a:t>a</a:t>
            </a:r>
            <a:r>
              <a:rPr dirty="0" sz="1300" spc="135">
                <a:latin typeface="Arial"/>
                <a:cs typeface="Arial"/>
              </a:rPr>
              <a:t>t</a:t>
            </a:r>
            <a:r>
              <a:rPr dirty="0" sz="1300" spc="55">
                <a:latin typeface="Arial"/>
                <a:cs typeface="Arial"/>
              </a:rPr>
              <a:t>i</a:t>
            </a:r>
            <a:r>
              <a:rPr dirty="0" sz="1300" spc="120">
                <a:latin typeface="Arial"/>
                <a:cs typeface="Arial"/>
              </a:rPr>
              <a:t>v</a:t>
            </a:r>
            <a:r>
              <a:rPr dirty="0" sz="1300" spc="-5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96828" y="568919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10"/>
                </a:lnTo>
              </a:path>
            </a:pathLst>
          </a:custGeom>
          <a:ln w="14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02334" y="5759499"/>
            <a:ext cx="60896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00" spc="40">
                <a:latin typeface="Arial"/>
                <a:cs typeface="Arial"/>
              </a:rPr>
              <a:t>Neut</a:t>
            </a:r>
            <a:r>
              <a:rPr dirty="0" sz="1300" spc="-250">
                <a:latin typeface="Arial"/>
                <a:cs typeface="Arial"/>
              </a:rPr>
              <a:t> </a:t>
            </a:r>
            <a:r>
              <a:rPr dirty="0" sz="1300" spc="50">
                <a:latin typeface="Arial"/>
                <a:cs typeface="Arial"/>
              </a:rPr>
              <a:t>ral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22345" y="2134980"/>
            <a:ext cx="5535295" cy="3561715"/>
            <a:chOff x="3822345" y="2134980"/>
            <a:chExt cx="5535295" cy="3561715"/>
          </a:xfrm>
        </p:grpSpPr>
        <p:sp>
          <p:nvSpPr>
            <p:cNvPr id="14" name="object 14"/>
            <p:cNvSpPr/>
            <p:nvPr/>
          </p:nvSpPr>
          <p:spPr>
            <a:xfrm>
              <a:off x="3822345" y="2418274"/>
              <a:ext cx="57785" cy="3271520"/>
            </a:xfrm>
            <a:custGeom>
              <a:avLst/>
              <a:gdLst/>
              <a:ahLst/>
              <a:cxnLst/>
              <a:rect l="l" t="t" r="r" b="b"/>
              <a:pathLst>
                <a:path w="57785" h="3271520">
                  <a:moveTo>
                    <a:pt x="57262" y="3270918"/>
                  </a:moveTo>
                  <a:lnTo>
                    <a:pt x="0" y="3270918"/>
                  </a:lnTo>
                </a:path>
                <a:path w="57785" h="3271520">
                  <a:moveTo>
                    <a:pt x="57262" y="2862057"/>
                  </a:moveTo>
                  <a:lnTo>
                    <a:pt x="0" y="2862057"/>
                  </a:lnTo>
                </a:path>
                <a:path w="57785" h="3271520">
                  <a:moveTo>
                    <a:pt x="57262" y="2453206"/>
                  </a:moveTo>
                  <a:lnTo>
                    <a:pt x="0" y="2453206"/>
                  </a:lnTo>
                </a:path>
                <a:path w="57785" h="3271520">
                  <a:moveTo>
                    <a:pt x="57262" y="2044356"/>
                  </a:moveTo>
                  <a:lnTo>
                    <a:pt x="0" y="2044356"/>
                  </a:lnTo>
                </a:path>
                <a:path w="57785" h="3271520">
                  <a:moveTo>
                    <a:pt x="57262" y="1635505"/>
                  </a:moveTo>
                  <a:lnTo>
                    <a:pt x="0" y="1635505"/>
                  </a:lnTo>
                </a:path>
                <a:path w="57785" h="3271520">
                  <a:moveTo>
                    <a:pt x="57262" y="1226654"/>
                  </a:moveTo>
                  <a:lnTo>
                    <a:pt x="0" y="1226654"/>
                  </a:lnTo>
                </a:path>
                <a:path w="57785" h="3271520">
                  <a:moveTo>
                    <a:pt x="57262" y="817701"/>
                  </a:moveTo>
                  <a:lnTo>
                    <a:pt x="0" y="817701"/>
                  </a:lnTo>
                </a:path>
                <a:path w="57785" h="3271520">
                  <a:moveTo>
                    <a:pt x="57262" y="408850"/>
                  </a:moveTo>
                  <a:lnTo>
                    <a:pt x="0" y="408850"/>
                  </a:lnTo>
                </a:path>
                <a:path w="57785" h="3271520">
                  <a:moveTo>
                    <a:pt x="57262" y="0"/>
                  </a:moveTo>
                  <a:lnTo>
                    <a:pt x="0" y="0"/>
                  </a:lnTo>
                </a:path>
              </a:pathLst>
            </a:custGeom>
            <a:ln w="14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79608" y="2134980"/>
              <a:ext cx="5478145" cy="3554729"/>
            </a:xfrm>
            <a:custGeom>
              <a:avLst/>
              <a:gdLst/>
              <a:ahLst/>
              <a:cxnLst/>
              <a:rect l="l" t="t" r="r" b="b"/>
              <a:pathLst>
                <a:path w="5478145" h="3554729">
                  <a:moveTo>
                    <a:pt x="0" y="3554212"/>
                  </a:moveTo>
                  <a:lnTo>
                    <a:pt x="0" y="0"/>
                  </a:lnTo>
                </a:path>
                <a:path w="5478145" h="3554729">
                  <a:moveTo>
                    <a:pt x="0" y="3554212"/>
                  </a:moveTo>
                  <a:lnTo>
                    <a:pt x="5477600" y="3554212"/>
                  </a:lnTo>
                </a:path>
              </a:pathLst>
            </a:custGeom>
            <a:ln w="14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35680" y="2291798"/>
              <a:ext cx="327660" cy="114935"/>
            </a:xfrm>
            <a:custGeom>
              <a:avLst/>
              <a:gdLst/>
              <a:ahLst/>
              <a:cxnLst/>
              <a:rect l="l" t="t" r="r" b="b"/>
              <a:pathLst>
                <a:path w="327659" h="114935">
                  <a:moveTo>
                    <a:pt x="327216" y="0"/>
                  </a:moveTo>
                  <a:lnTo>
                    <a:pt x="0" y="0"/>
                  </a:lnTo>
                  <a:lnTo>
                    <a:pt x="0" y="114421"/>
                  </a:lnTo>
                  <a:lnTo>
                    <a:pt x="327216" y="114421"/>
                  </a:lnTo>
                  <a:lnTo>
                    <a:pt x="3272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35680" y="2531571"/>
              <a:ext cx="327660" cy="114935"/>
            </a:xfrm>
            <a:custGeom>
              <a:avLst/>
              <a:gdLst/>
              <a:ahLst/>
              <a:cxnLst/>
              <a:rect l="l" t="t" r="r" b="b"/>
              <a:pathLst>
                <a:path w="327659" h="114935">
                  <a:moveTo>
                    <a:pt x="327216" y="0"/>
                  </a:moveTo>
                  <a:lnTo>
                    <a:pt x="0" y="0"/>
                  </a:lnTo>
                  <a:lnTo>
                    <a:pt x="0" y="114421"/>
                  </a:lnTo>
                  <a:lnTo>
                    <a:pt x="327216" y="114421"/>
                  </a:lnTo>
                  <a:lnTo>
                    <a:pt x="327216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400236" y="2711854"/>
            <a:ext cx="367665" cy="30937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300" spc="85">
                <a:latin typeface="Arial"/>
                <a:cs typeface="Arial"/>
              </a:rPr>
              <a:t>3</a:t>
            </a:r>
            <a:r>
              <a:rPr dirty="0" sz="1300" spc="105">
                <a:latin typeface="Arial"/>
                <a:cs typeface="Arial"/>
              </a:rPr>
              <a:t>5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00" spc="85">
                <a:latin typeface="Arial"/>
                <a:cs typeface="Arial"/>
              </a:rPr>
              <a:t>3</a:t>
            </a:r>
            <a:r>
              <a:rPr dirty="0" sz="1300" spc="105">
                <a:latin typeface="Arial"/>
                <a:cs typeface="Arial"/>
              </a:rPr>
              <a:t>0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00" spc="85">
                <a:latin typeface="Arial"/>
                <a:cs typeface="Arial"/>
              </a:rPr>
              <a:t>2</a:t>
            </a:r>
            <a:r>
              <a:rPr dirty="0" sz="1300" spc="105">
                <a:latin typeface="Arial"/>
                <a:cs typeface="Arial"/>
              </a:rPr>
              <a:t>5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00" spc="85">
                <a:latin typeface="Arial"/>
                <a:cs typeface="Arial"/>
              </a:rPr>
              <a:t>2</a:t>
            </a:r>
            <a:r>
              <a:rPr dirty="0" sz="1300" spc="105">
                <a:latin typeface="Arial"/>
                <a:cs typeface="Arial"/>
              </a:rPr>
              <a:t>0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300" spc="85">
                <a:latin typeface="Arial"/>
                <a:cs typeface="Arial"/>
              </a:rPr>
              <a:t>1</a:t>
            </a:r>
            <a:r>
              <a:rPr dirty="0" sz="1300" spc="105">
                <a:latin typeface="Arial"/>
                <a:cs typeface="Arial"/>
              </a:rPr>
              <a:t>5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300" spc="85">
                <a:latin typeface="Arial"/>
                <a:cs typeface="Arial"/>
              </a:rPr>
              <a:t>1</a:t>
            </a:r>
            <a:r>
              <a:rPr dirty="0" sz="1300" spc="105">
                <a:latin typeface="Arial"/>
                <a:cs typeface="Arial"/>
              </a:rPr>
              <a:t>0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algn="r" marR="6985">
              <a:lnSpc>
                <a:spcPct val="100000"/>
              </a:lnSpc>
            </a:pPr>
            <a:r>
              <a:rPr dirty="0" sz="1250" spc="10">
                <a:latin typeface="Arial"/>
                <a:cs typeface="Arial"/>
              </a:rPr>
              <a:t>5</a:t>
            </a:r>
            <a:r>
              <a:rPr dirty="0" sz="1250" spc="-229">
                <a:latin typeface="Arial"/>
                <a:cs typeface="Arial"/>
              </a:rPr>
              <a:t> </a:t>
            </a:r>
            <a:r>
              <a:rPr dirty="0" sz="1250" spc="20">
                <a:latin typeface="Arial"/>
                <a:cs typeface="Arial"/>
              </a:rPr>
              <a:t>%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300" spc="105">
                <a:latin typeface="Arial"/>
                <a:cs typeface="Arial"/>
              </a:rPr>
              <a:t>0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00236" y="2302391"/>
            <a:ext cx="367665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00" spc="85">
                <a:latin typeface="Arial"/>
                <a:cs typeface="Arial"/>
              </a:rPr>
              <a:t>4</a:t>
            </a:r>
            <a:r>
              <a:rPr dirty="0" sz="1300" spc="105">
                <a:latin typeface="Arial"/>
                <a:cs typeface="Arial"/>
              </a:rPr>
              <a:t>0</a:t>
            </a:r>
            <a:r>
              <a:rPr dirty="0" sz="1300" spc="-5"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01758" y="2188294"/>
            <a:ext cx="418465" cy="5035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dirty="0" sz="1250" spc="130">
                <a:latin typeface="Arial"/>
                <a:cs typeface="Arial"/>
              </a:rPr>
              <a:t>2</a:t>
            </a:r>
            <a:r>
              <a:rPr dirty="0" sz="1250" spc="110">
                <a:latin typeface="Arial"/>
                <a:cs typeface="Arial"/>
              </a:rPr>
              <a:t>0</a:t>
            </a:r>
            <a:r>
              <a:rPr dirty="0" sz="1250" spc="130">
                <a:latin typeface="Arial"/>
                <a:cs typeface="Arial"/>
              </a:rPr>
              <a:t>2</a:t>
            </a: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dirty="0" sz="1300" spc="105">
                <a:latin typeface="Arial"/>
                <a:cs typeface="Arial"/>
              </a:rPr>
              <a:t>2</a:t>
            </a:r>
            <a:r>
              <a:rPr dirty="0" sz="1300" spc="85">
                <a:latin typeface="Arial"/>
                <a:cs typeface="Arial"/>
              </a:rPr>
              <a:t>0</a:t>
            </a:r>
            <a:r>
              <a:rPr dirty="0" sz="1300" spc="105">
                <a:latin typeface="Arial"/>
                <a:cs typeface="Arial"/>
              </a:rPr>
              <a:t>2</a:t>
            </a:r>
            <a:r>
              <a:rPr dirty="0" sz="1300" spc="-5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 spc="-320"/>
              <a:t>Frequency </a:t>
            </a:r>
            <a:r>
              <a:rPr dirty="0" spc="-125"/>
              <a:t>distribution </a:t>
            </a:r>
            <a:r>
              <a:rPr dirty="0" spc="-60"/>
              <a:t>of</a:t>
            </a:r>
            <a:r>
              <a:rPr dirty="0" spc="-675"/>
              <a:t> </a:t>
            </a:r>
            <a:r>
              <a:rPr dirty="0" spc="-180"/>
              <a:t>tweets  </a:t>
            </a:r>
            <a:r>
              <a:rPr dirty="0" spc="-285"/>
              <a:t>according </a:t>
            </a:r>
            <a:r>
              <a:rPr dirty="0" spc="-15"/>
              <a:t>to</a:t>
            </a:r>
            <a:r>
              <a:rPr dirty="0" spc="-430"/>
              <a:t> </a:t>
            </a:r>
            <a:r>
              <a:rPr dirty="0" spc="-280"/>
              <a:t>SentiStrength.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3089" y="2184240"/>
            <a:ext cx="5720715" cy="3748404"/>
            <a:chOff x="3123089" y="2184240"/>
            <a:chExt cx="5720715" cy="3748404"/>
          </a:xfrm>
        </p:grpSpPr>
        <p:sp>
          <p:nvSpPr>
            <p:cNvPr id="4" name="object 4"/>
            <p:cNvSpPr/>
            <p:nvPr/>
          </p:nvSpPr>
          <p:spPr>
            <a:xfrm>
              <a:off x="3123089" y="2184240"/>
              <a:ext cx="5720715" cy="3748404"/>
            </a:xfrm>
            <a:custGeom>
              <a:avLst/>
              <a:gdLst/>
              <a:ahLst/>
              <a:cxnLst/>
              <a:rect l="l" t="t" r="r" b="b"/>
              <a:pathLst>
                <a:path w="5720715" h="3748404">
                  <a:moveTo>
                    <a:pt x="0" y="3747939"/>
                  </a:moveTo>
                  <a:lnTo>
                    <a:pt x="5720102" y="3747939"/>
                  </a:lnTo>
                  <a:lnTo>
                    <a:pt x="5720102" y="0"/>
                  </a:lnTo>
                  <a:lnTo>
                    <a:pt x="0" y="0"/>
                  </a:lnTo>
                  <a:lnTo>
                    <a:pt x="0" y="3747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03624" y="2610421"/>
              <a:ext cx="3943985" cy="2965450"/>
            </a:xfrm>
            <a:custGeom>
              <a:avLst/>
              <a:gdLst/>
              <a:ahLst/>
              <a:cxnLst/>
              <a:rect l="l" t="t" r="r" b="b"/>
              <a:pathLst>
                <a:path w="3943984" h="2965450">
                  <a:moveTo>
                    <a:pt x="657237" y="1791500"/>
                  </a:moveTo>
                  <a:lnTo>
                    <a:pt x="0" y="1791500"/>
                  </a:lnTo>
                  <a:lnTo>
                    <a:pt x="0" y="2965323"/>
                  </a:lnTo>
                  <a:lnTo>
                    <a:pt x="657237" y="2965323"/>
                  </a:lnTo>
                  <a:lnTo>
                    <a:pt x="657237" y="1791500"/>
                  </a:lnTo>
                  <a:close/>
                </a:path>
                <a:path w="3943984" h="2965450">
                  <a:moveTo>
                    <a:pt x="2300325" y="0"/>
                  </a:moveTo>
                  <a:lnTo>
                    <a:pt x="1643087" y="0"/>
                  </a:lnTo>
                  <a:lnTo>
                    <a:pt x="1643087" y="2965323"/>
                  </a:lnTo>
                  <a:lnTo>
                    <a:pt x="2300325" y="2965323"/>
                  </a:lnTo>
                  <a:lnTo>
                    <a:pt x="2300325" y="0"/>
                  </a:lnTo>
                  <a:close/>
                </a:path>
                <a:path w="3943984" h="2965450">
                  <a:moveTo>
                    <a:pt x="3943413" y="1553425"/>
                  </a:moveTo>
                  <a:lnTo>
                    <a:pt x="3286175" y="1553425"/>
                  </a:lnTo>
                  <a:lnTo>
                    <a:pt x="3286175" y="2965323"/>
                  </a:lnTo>
                  <a:lnTo>
                    <a:pt x="3943413" y="2965323"/>
                  </a:lnTo>
                  <a:lnTo>
                    <a:pt x="3943413" y="15534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60874" y="2449245"/>
              <a:ext cx="3943985" cy="3126740"/>
            </a:xfrm>
            <a:custGeom>
              <a:avLst/>
              <a:gdLst/>
              <a:ahLst/>
              <a:cxnLst/>
              <a:rect l="l" t="t" r="r" b="b"/>
              <a:pathLst>
                <a:path w="3943984" h="3126740">
                  <a:moveTo>
                    <a:pt x="657250" y="2072132"/>
                  </a:moveTo>
                  <a:lnTo>
                    <a:pt x="0" y="2072132"/>
                  </a:lnTo>
                  <a:lnTo>
                    <a:pt x="0" y="3126498"/>
                  </a:lnTo>
                  <a:lnTo>
                    <a:pt x="657250" y="3126498"/>
                  </a:lnTo>
                  <a:lnTo>
                    <a:pt x="657250" y="2072132"/>
                  </a:lnTo>
                  <a:close/>
                </a:path>
                <a:path w="3943984" h="3126740">
                  <a:moveTo>
                    <a:pt x="2300338" y="0"/>
                  </a:moveTo>
                  <a:lnTo>
                    <a:pt x="1643087" y="0"/>
                  </a:lnTo>
                  <a:lnTo>
                    <a:pt x="1643087" y="3126498"/>
                  </a:lnTo>
                  <a:lnTo>
                    <a:pt x="2300338" y="3126498"/>
                  </a:lnTo>
                  <a:lnTo>
                    <a:pt x="2300338" y="0"/>
                  </a:lnTo>
                  <a:close/>
                </a:path>
                <a:path w="3943984" h="3126740">
                  <a:moveTo>
                    <a:pt x="3943426" y="1756219"/>
                  </a:moveTo>
                  <a:lnTo>
                    <a:pt x="3286175" y="1756219"/>
                  </a:lnTo>
                  <a:lnTo>
                    <a:pt x="3286175" y="3126498"/>
                  </a:lnTo>
                  <a:lnTo>
                    <a:pt x="3943426" y="3126498"/>
                  </a:lnTo>
                  <a:lnTo>
                    <a:pt x="3943426" y="1756219"/>
                  </a:lnTo>
                  <a:close/>
                </a:path>
              </a:pathLst>
            </a:custGeom>
            <a:solidFill>
              <a:srgbClr val="FF8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60882" y="5575736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w="0" h="53339">
                  <a:moveTo>
                    <a:pt x="0" y="0"/>
                  </a:moveTo>
                  <a:lnTo>
                    <a:pt x="0" y="52841"/>
                  </a:lnTo>
                </a:path>
              </a:pathLst>
            </a:custGeom>
            <a:ln w="13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266880" y="5639693"/>
            <a:ext cx="5943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Arial"/>
                <a:cs typeface="Arial"/>
              </a:rPr>
              <a:t>Posit</a:t>
            </a:r>
            <a:r>
              <a:rPr dirty="0" sz="1200" spc="-245">
                <a:latin typeface="Arial"/>
                <a:cs typeface="Arial"/>
              </a:rPr>
              <a:t> </a:t>
            </a:r>
            <a:r>
              <a:rPr dirty="0" sz="1200" spc="55">
                <a:latin typeface="Arial"/>
                <a:cs typeface="Arial"/>
              </a:rPr>
              <a:t>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3970" y="5575736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2841"/>
                </a:lnTo>
              </a:path>
            </a:pathLst>
          </a:custGeom>
          <a:ln w="132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67643" y="5639693"/>
            <a:ext cx="684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latin typeface="Arial"/>
                <a:cs typeface="Arial"/>
              </a:rPr>
              <a:t>N</a:t>
            </a:r>
            <a:r>
              <a:rPr dirty="0" sz="1200" spc="60">
                <a:latin typeface="Arial"/>
                <a:cs typeface="Arial"/>
              </a:rPr>
              <a:t>e</a:t>
            </a:r>
            <a:r>
              <a:rPr dirty="0" sz="1200" spc="95">
                <a:latin typeface="Arial"/>
                <a:cs typeface="Arial"/>
              </a:rPr>
              <a:t>g</a:t>
            </a:r>
            <a:r>
              <a:rPr dirty="0" sz="1200" spc="60">
                <a:latin typeface="Arial"/>
                <a:cs typeface="Arial"/>
              </a:rPr>
              <a:t>a</a:t>
            </a:r>
            <a:r>
              <a:rPr dirty="0" sz="1200" spc="125">
                <a:latin typeface="Arial"/>
                <a:cs typeface="Arial"/>
              </a:rPr>
              <a:t>t</a:t>
            </a:r>
            <a:r>
              <a:rPr dirty="0" sz="1200" spc="50">
                <a:latin typeface="Arial"/>
                <a:cs typeface="Arial"/>
              </a:rPr>
              <a:t>i</a:t>
            </a:r>
            <a:r>
              <a:rPr dirty="0" sz="1200" spc="110">
                <a:latin typeface="Arial"/>
                <a:cs typeface="Arial"/>
              </a:rPr>
              <a:t>v</a:t>
            </a:r>
            <a:r>
              <a:rPr dirty="0" sz="1200" spc="-5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47058" y="5575736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2841"/>
                </a:lnTo>
              </a:path>
            </a:pathLst>
          </a:custGeom>
          <a:ln w="132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74973" y="5639693"/>
            <a:ext cx="5638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40">
                <a:latin typeface="Arial"/>
                <a:cs typeface="Arial"/>
              </a:rPr>
              <a:t>Neut</a:t>
            </a:r>
            <a:r>
              <a:rPr dirty="0" sz="1200" spc="-240">
                <a:latin typeface="Arial"/>
                <a:cs typeface="Arial"/>
              </a:rPr>
              <a:t> </a:t>
            </a:r>
            <a:r>
              <a:rPr dirty="0" sz="1200" spc="45">
                <a:latin typeface="Arial"/>
                <a:cs typeface="Arial"/>
              </a:rPr>
              <a:t>ral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20679" y="2292967"/>
            <a:ext cx="5114290" cy="3289935"/>
            <a:chOff x="3620679" y="2292967"/>
            <a:chExt cx="5114290" cy="3289935"/>
          </a:xfrm>
        </p:grpSpPr>
        <p:sp>
          <p:nvSpPr>
            <p:cNvPr id="14" name="object 14"/>
            <p:cNvSpPr/>
            <p:nvPr/>
          </p:nvSpPr>
          <p:spPr>
            <a:xfrm>
              <a:off x="3620679" y="2800147"/>
              <a:ext cx="53340" cy="2775585"/>
            </a:xfrm>
            <a:custGeom>
              <a:avLst/>
              <a:gdLst/>
              <a:ahLst/>
              <a:cxnLst/>
              <a:rect l="l" t="t" r="r" b="b"/>
              <a:pathLst>
                <a:path w="53339" h="2775585">
                  <a:moveTo>
                    <a:pt x="52905" y="2775588"/>
                  </a:moveTo>
                  <a:lnTo>
                    <a:pt x="0" y="2775588"/>
                  </a:lnTo>
                </a:path>
                <a:path w="53339" h="2775585">
                  <a:moveTo>
                    <a:pt x="52905" y="2220474"/>
                  </a:moveTo>
                  <a:lnTo>
                    <a:pt x="0" y="2220474"/>
                  </a:lnTo>
                </a:path>
                <a:path w="53339" h="2775585">
                  <a:moveTo>
                    <a:pt x="52905" y="1665341"/>
                  </a:moveTo>
                  <a:lnTo>
                    <a:pt x="0" y="1665341"/>
                  </a:lnTo>
                </a:path>
                <a:path w="53339" h="2775585">
                  <a:moveTo>
                    <a:pt x="52905" y="1110227"/>
                  </a:moveTo>
                  <a:lnTo>
                    <a:pt x="0" y="1110227"/>
                  </a:lnTo>
                </a:path>
                <a:path w="53339" h="2775585">
                  <a:moveTo>
                    <a:pt x="52905" y="555113"/>
                  </a:moveTo>
                  <a:lnTo>
                    <a:pt x="0" y="555113"/>
                  </a:lnTo>
                </a:path>
                <a:path w="53339" h="2775585">
                  <a:moveTo>
                    <a:pt x="52905" y="0"/>
                  </a:moveTo>
                  <a:lnTo>
                    <a:pt x="0" y="0"/>
                  </a:lnTo>
                </a:path>
              </a:pathLst>
            </a:custGeom>
            <a:ln w="13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73585" y="2292967"/>
              <a:ext cx="5060950" cy="3282950"/>
            </a:xfrm>
            <a:custGeom>
              <a:avLst/>
              <a:gdLst/>
              <a:ahLst/>
              <a:cxnLst/>
              <a:rect l="l" t="t" r="r" b="b"/>
              <a:pathLst>
                <a:path w="5060950" h="3282950">
                  <a:moveTo>
                    <a:pt x="0" y="3282768"/>
                  </a:moveTo>
                  <a:lnTo>
                    <a:pt x="0" y="0"/>
                  </a:lnTo>
                </a:path>
                <a:path w="5060950" h="3282950">
                  <a:moveTo>
                    <a:pt x="0" y="3282768"/>
                  </a:moveTo>
                  <a:lnTo>
                    <a:pt x="5060770" y="3282768"/>
                  </a:lnTo>
                </a:path>
              </a:pathLst>
            </a:custGeom>
            <a:ln w="13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90562" y="2437809"/>
              <a:ext cx="302895" cy="106045"/>
            </a:xfrm>
            <a:custGeom>
              <a:avLst/>
              <a:gdLst/>
              <a:ahLst/>
              <a:cxnLst/>
              <a:rect l="l" t="t" r="r" b="b"/>
              <a:pathLst>
                <a:path w="302895" h="106044">
                  <a:moveTo>
                    <a:pt x="302316" y="0"/>
                  </a:moveTo>
                  <a:lnTo>
                    <a:pt x="0" y="0"/>
                  </a:lnTo>
                  <a:lnTo>
                    <a:pt x="0" y="105682"/>
                  </a:lnTo>
                  <a:lnTo>
                    <a:pt x="302316" y="105682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90562" y="2659269"/>
              <a:ext cx="302895" cy="106045"/>
            </a:xfrm>
            <a:custGeom>
              <a:avLst/>
              <a:gdLst/>
              <a:ahLst/>
              <a:cxnLst/>
              <a:rect l="l" t="t" r="r" b="b"/>
              <a:pathLst>
                <a:path w="302895" h="106044">
                  <a:moveTo>
                    <a:pt x="302316" y="0"/>
                  </a:moveTo>
                  <a:lnTo>
                    <a:pt x="0" y="0"/>
                  </a:lnTo>
                  <a:lnTo>
                    <a:pt x="0" y="105682"/>
                  </a:lnTo>
                  <a:lnTo>
                    <a:pt x="302316" y="105682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rgbClr val="FF8B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230691" y="3252826"/>
            <a:ext cx="340995" cy="24314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25"/>
              </a:spcBef>
            </a:pPr>
            <a:r>
              <a:rPr dirty="0" sz="1150" spc="105">
                <a:latin typeface="Arial"/>
                <a:cs typeface="Arial"/>
              </a:rPr>
              <a:t>4</a:t>
            </a:r>
            <a:r>
              <a:rPr dirty="0" sz="1150" spc="15">
                <a:latin typeface="Arial"/>
                <a:cs typeface="Arial"/>
              </a:rPr>
              <a:t>0</a:t>
            </a:r>
            <a:r>
              <a:rPr dirty="0" sz="1150" spc="-210">
                <a:latin typeface="Arial"/>
                <a:cs typeface="Arial"/>
              </a:rPr>
              <a:t> </a:t>
            </a:r>
            <a:r>
              <a:rPr dirty="0" sz="1150" spc="25">
                <a:latin typeface="Arial"/>
                <a:cs typeface="Arial"/>
              </a:rPr>
              <a:t>%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75">
                <a:latin typeface="Arial"/>
                <a:cs typeface="Arial"/>
              </a:rPr>
              <a:t>3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-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75">
                <a:latin typeface="Arial"/>
                <a:cs typeface="Arial"/>
              </a:rPr>
              <a:t>2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-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75">
                <a:latin typeface="Arial"/>
                <a:cs typeface="Arial"/>
              </a:rPr>
              <a:t>1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-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-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0691" y="2693466"/>
            <a:ext cx="3409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75">
                <a:latin typeface="Arial"/>
                <a:cs typeface="Arial"/>
              </a:rPr>
              <a:t>5</a:t>
            </a:r>
            <a:r>
              <a:rPr dirty="0" sz="1200" spc="95">
                <a:latin typeface="Arial"/>
                <a:cs typeface="Arial"/>
              </a:rPr>
              <a:t>0</a:t>
            </a:r>
            <a:r>
              <a:rPr dirty="0" sz="1200" spc="-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1174" y="2341240"/>
            <a:ext cx="387985" cy="467359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dirty="0" sz="1150" spc="125">
                <a:latin typeface="Arial"/>
                <a:cs typeface="Arial"/>
              </a:rPr>
              <a:t>2</a:t>
            </a:r>
            <a:r>
              <a:rPr dirty="0" sz="1150" spc="105">
                <a:latin typeface="Arial"/>
                <a:cs typeface="Arial"/>
              </a:rPr>
              <a:t>0</a:t>
            </a:r>
            <a:r>
              <a:rPr dirty="0" sz="1150" spc="125">
                <a:latin typeface="Arial"/>
                <a:cs typeface="Arial"/>
              </a:rPr>
              <a:t>2</a:t>
            </a:r>
            <a:r>
              <a:rPr dirty="0" sz="1150" spc="15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1200" spc="95">
                <a:latin typeface="Arial"/>
                <a:cs typeface="Arial"/>
              </a:rPr>
              <a:t>2</a:t>
            </a:r>
            <a:r>
              <a:rPr dirty="0" sz="1200" spc="75">
                <a:latin typeface="Arial"/>
                <a:cs typeface="Arial"/>
              </a:rPr>
              <a:t>0</a:t>
            </a:r>
            <a:r>
              <a:rPr dirty="0" sz="1200" spc="9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 spc="-320"/>
              <a:t>Frequency </a:t>
            </a:r>
            <a:r>
              <a:rPr dirty="0" spc="-125"/>
              <a:t>distribution </a:t>
            </a:r>
            <a:r>
              <a:rPr dirty="0" spc="-60"/>
              <a:t>of </a:t>
            </a:r>
            <a:r>
              <a:rPr dirty="0" spc="-180"/>
              <a:t>tweets</a:t>
            </a:r>
            <a:r>
              <a:rPr dirty="0" spc="-960"/>
              <a:t> </a:t>
            </a:r>
            <a:r>
              <a:rPr dirty="0" spc="-265"/>
              <a:t>by  </a:t>
            </a:r>
            <a:r>
              <a:rPr dirty="0" spc="-210"/>
              <a:t>emotions </a:t>
            </a:r>
            <a:r>
              <a:rPr dirty="0" spc="-270"/>
              <a:t>classified </a:t>
            </a:r>
            <a:r>
              <a:rPr dirty="0" spc="-265"/>
              <a:t>by </a:t>
            </a:r>
            <a:r>
              <a:rPr dirty="0" spc="-605"/>
              <a:t>LSTM</a:t>
            </a:r>
            <a:r>
              <a:rPr dirty="0" spc="-685"/>
              <a:t> </a:t>
            </a:r>
            <a:r>
              <a:rPr dirty="0" spc="-165"/>
              <a:t>Model.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7197" y="2020360"/>
            <a:ext cx="6410960" cy="4013200"/>
            <a:chOff x="2747197" y="2020360"/>
            <a:chExt cx="6410960" cy="4013200"/>
          </a:xfrm>
        </p:grpSpPr>
        <p:sp>
          <p:nvSpPr>
            <p:cNvPr id="4" name="object 4"/>
            <p:cNvSpPr/>
            <p:nvPr/>
          </p:nvSpPr>
          <p:spPr>
            <a:xfrm>
              <a:off x="2747197" y="2020360"/>
              <a:ext cx="6410960" cy="4013200"/>
            </a:xfrm>
            <a:custGeom>
              <a:avLst/>
              <a:gdLst/>
              <a:ahLst/>
              <a:cxnLst/>
              <a:rect l="l" t="t" r="r" b="b"/>
              <a:pathLst>
                <a:path w="6410959" h="4013200">
                  <a:moveTo>
                    <a:pt x="6410469" y="0"/>
                  </a:moveTo>
                  <a:lnTo>
                    <a:pt x="0" y="0"/>
                  </a:lnTo>
                  <a:lnTo>
                    <a:pt x="0" y="4012884"/>
                  </a:lnTo>
                  <a:lnTo>
                    <a:pt x="6410469" y="4012884"/>
                  </a:lnTo>
                  <a:lnTo>
                    <a:pt x="6410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88253" y="5605200"/>
              <a:ext cx="677545" cy="43815"/>
            </a:xfrm>
            <a:custGeom>
              <a:avLst/>
              <a:gdLst/>
              <a:ahLst/>
              <a:cxnLst/>
              <a:rect l="l" t="t" r="r" b="b"/>
              <a:pathLst>
                <a:path w="677545" h="43814">
                  <a:moveTo>
                    <a:pt x="676955" y="0"/>
                  </a:moveTo>
                  <a:lnTo>
                    <a:pt x="0" y="0"/>
                  </a:lnTo>
                  <a:lnTo>
                    <a:pt x="0" y="43482"/>
                  </a:lnTo>
                  <a:lnTo>
                    <a:pt x="676955" y="43482"/>
                  </a:lnTo>
                  <a:lnTo>
                    <a:pt x="6769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88253" y="5605200"/>
              <a:ext cx="677545" cy="43815"/>
            </a:xfrm>
            <a:custGeom>
              <a:avLst/>
              <a:gdLst/>
              <a:ahLst/>
              <a:cxnLst/>
              <a:rect l="l" t="t" r="r" b="b"/>
              <a:pathLst>
                <a:path w="677545" h="43814">
                  <a:moveTo>
                    <a:pt x="0" y="43482"/>
                  </a:moveTo>
                  <a:lnTo>
                    <a:pt x="676955" y="43482"/>
                  </a:lnTo>
                  <a:lnTo>
                    <a:pt x="676955" y="0"/>
                  </a:lnTo>
                  <a:lnTo>
                    <a:pt x="0" y="0"/>
                  </a:lnTo>
                  <a:lnTo>
                    <a:pt x="0" y="43482"/>
                  </a:lnTo>
                  <a:close/>
                </a:path>
              </a:pathLst>
            </a:custGeom>
            <a:ln w="1610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34423" y="2312600"/>
              <a:ext cx="677545" cy="3336290"/>
            </a:xfrm>
            <a:custGeom>
              <a:avLst/>
              <a:gdLst/>
              <a:ahLst/>
              <a:cxnLst/>
              <a:rect l="l" t="t" r="r" b="b"/>
              <a:pathLst>
                <a:path w="677545" h="3336290">
                  <a:moveTo>
                    <a:pt x="676945" y="0"/>
                  </a:moveTo>
                  <a:lnTo>
                    <a:pt x="0" y="0"/>
                  </a:lnTo>
                  <a:lnTo>
                    <a:pt x="0" y="3336082"/>
                  </a:lnTo>
                  <a:lnTo>
                    <a:pt x="676945" y="3336082"/>
                  </a:lnTo>
                  <a:lnTo>
                    <a:pt x="6769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34423" y="2312600"/>
              <a:ext cx="677545" cy="3336290"/>
            </a:xfrm>
            <a:custGeom>
              <a:avLst/>
              <a:gdLst/>
              <a:ahLst/>
              <a:cxnLst/>
              <a:rect l="l" t="t" r="r" b="b"/>
              <a:pathLst>
                <a:path w="677545" h="3336290">
                  <a:moveTo>
                    <a:pt x="0" y="3336082"/>
                  </a:moveTo>
                  <a:lnTo>
                    <a:pt x="676945" y="3336082"/>
                  </a:lnTo>
                  <a:lnTo>
                    <a:pt x="676945" y="0"/>
                  </a:lnTo>
                  <a:lnTo>
                    <a:pt x="0" y="0"/>
                  </a:lnTo>
                  <a:lnTo>
                    <a:pt x="0" y="3336082"/>
                  </a:lnTo>
                  <a:close/>
                </a:path>
              </a:pathLst>
            </a:custGeom>
            <a:ln w="161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80592" y="4455167"/>
              <a:ext cx="677545" cy="1193800"/>
            </a:xfrm>
            <a:custGeom>
              <a:avLst/>
              <a:gdLst/>
              <a:ahLst/>
              <a:cxnLst/>
              <a:rect l="l" t="t" r="r" b="b"/>
              <a:pathLst>
                <a:path w="677545" h="1193800">
                  <a:moveTo>
                    <a:pt x="676945" y="0"/>
                  </a:moveTo>
                  <a:lnTo>
                    <a:pt x="0" y="0"/>
                  </a:lnTo>
                  <a:lnTo>
                    <a:pt x="0" y="1193515"/>
                  </a:lnTo>
                  <a:lnTo>
                    <a:pt x="676945" y="1193515"/>
                  </a:lnTo>
                  <a:lnTo>
                    <a:pt x="67694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80592" y="4455167"/>
              <a:ext cx="677545" cy="1193800"/>
            </a:xfrm>
            <a:custGeom>
              <a:avLst/>
              <a:gdLst/>
              <a:ahLst/>
              <a:cxnLst/>
              <a:rect l="l" t="t" r="r" b="b"/>
              <a:pathLst>
                <a:path w="677545" h="1193800">
                  <a:moveTo>
                    <a:pt x="0" y="1193515"/>
                  </a:moveTo>
                  <a:lnTo>
                    <a:pt x="676945" y="1193515"/>
                  </a:lnTo>
                  <a:lnTo>
                    <a:pt x="676945" y="0"/>
                  </a:lnTo>
                  <a:lnTo>
                    <a:pt x="0" y="0"/>
                  </a:lnTo>
                  <a:lnTo>
                    <a:pt x="0" y="1193515"/>
                  </a:lnTo>
                  <a:close/>
                </a:path>
              </a:pathLst>
            </a:custGeom>
            <a:ln w="1612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26761" y="4396871"/>
              <a:ext cx="677545" cy="1252220"/>
            </a:xfrm>
            <a:custGeom>
              <a:avLst/>
              <a:gdLst/>
              <a:ahLst/>
              <a:cxnLst/>
              <a:rect l="l" t="t" r="r" b="b"/>
              <a:pathLst>
                <a:path w="677545" h="1252220">
                  <a:moveTo>
                    <a:pt x="676945" y="0"/>
                  </a:moveTo>
                  <a:lnTo>
                    <a:pt x="0" y="0"/>
                  </a:lnTo>
                  <a:lnTo>
                    <a:pt x="0" y="1251811"/>
                  </a:lnTo>
                  <a:lnTo>
                    <a:pt x="676945" y="1251811"/>
                  </a:lnTo>
                  <a:lnTo>
                    <a:pt x="676945" y="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26761" y="4396871"/>
              <a:ext cx="677545" cy="1252220"/>
            </a:xfrm>
            <a:custGeom>
              <a:avLst/>
              <a:gdLst/>
              <a:ahLst/>
              <a:cxnLst/>
              <a:rect l="l" t="t" r="r" b="b"/>
              <a:pathLst>
                <a:path w="677545" h="1252220">
                  <a:moveTo>
                    <a:pt x="0" y="1251811"/>
                  </a:moveTo>
                  <a:lnTo>
                    <a:pt x="676945" y="1251811"/>
                  </a:lnTo>
                  <a:lnTo>
                    <a:pt x="676945" y="0"/>
                  </a:lnTo>
                  <a:lnTo>
                    <a:pt x="0" y="0"/>
                  </a:lnTo>
                  <a:lnTo>
                    <a:pt x="0" y="1251811"/>
                  </a:lnTo>
                  <a:close/>
                </a:path>
              </a:pathLst>
            </a:custGeom>
            <a:ln w="16121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73032" y="5003808"/>
              <a:ext cx="677545" cy="645160"/>
            </a:xfrm>
            <a:custGeom>
              <a:avLst/>
              <a:gdLst/>
              <a:ahLst/>
              <a:cxnLst/>
              <a:rect l="l" t="t" r="r" b="b"/>
              <a:pathLst>
                <a:path w="677545" h="645160">
                  <a:moveTo>
                    <a:pt x="676945" y="0"/>
                  </a:moveTo>
                  <a:lnTo>
                    <a:pt x="0" y="0"/>
                  </a:lnTo>
                  <a:lnTo>
                    <a:pt x="0" y="644874"/>
                  </a:lnTo>
                  <a:lnTo>
                    <a:pt x="676945" y="644874"/>
                  </a:lnTo>
                  <a:lnTo>
                    <a:pt x="676945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73032" y="5003808"/>
              <a:ext cx="677545" cy="645160"/>
            </a:xfrm>
            <a:custGeom>
              <a:avLst/>
              <a:gdLst/>
              <a:ahLst/>
              <a:cxnLst/>
              <a:rect l="l" t="t" r="r" b="b"/>
              <a:pathLst>
                <a:path w="677545" h="645160">
                  <a:moveTo>
                    <a:pt x="0" y="644874"/>
                  </a:moveTo>
                  <a:lnTo>
                    <a:pt x="676945" y="644874"/>
                  </a:lnTo>
                  <a:lnTo>
                    <a:pt x="676945" y="0"/>
                  </a:lnTo>
                  <a:lnTo>
                    <a:pt x="0" y="0"/>
                  </a:lnTo>
                  <a:lnTo>
                    <a:pt x="0" y="644874"/>
                  </a:lnTo>
                  <a:close/>
                </a:path>
              </a:pathLst>
            </a:custGeom>
            <a:ln w="16116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19201" y="5583187"/>
              <a:ext cx="677545" cy="66040"/>
            </a:xfrm>
            <a:custGeom>
              <a:avLst/>
              <a:gdLst/>
              <a:ahLst/>
              <a:cxnLst/>
              <a:rect l="l" t="t" r="r" b="b"/>
              <a:pathLst>
                <a:path w="677545" h="66039">
                  <a:moveTo>
                    <a:pt x="676945" y="0"/>
                  </a:moveTo>
                  <a:lnTo>
                    <a:pt x="0" y="0"/>
                  </a:lnTo>
                  <a:lnTo>
                    <a:pt x="0" y="65495"/>
                  </a:lnTo>
                  <a:lnTo>
                    <a:pt x="676945" y="65495"/>
                  </a:lnTo>
                  <a:lnTo>
                    <a:pt x="676945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26680" y="5648683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w="0" h="56514">
                  <a:moveTo>
                    <a:pt x="0" y="0"/>
                  </a:moveTo>
                  <a:lnTo>
                    <a:pt x="0" y="56383"/>
                  </a:lnTo>
                </a:path>
              </a:pathLst>
            </a:custGeom>
            <a:ln w="14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92385" y="5717970"/>
            <a:ext cx="67373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-20">
                <a:latin typeface="Arial"/>
                <a:cs typeface="Arial"/>
              </a:rPr>
              <a:t>S</a:t>
            </a:r>
            <a:r>
              <a:rPr dirty="0" sz="1250" spc="100">
                <a:latin typeface="Arial"/>
                <a:cs typeface="Arial"/>
              </a:rPr>
              <a:t>u</a:t>
            </a:r>
            <a:r>
              <a:rPr dirty="0" sz="1250" spc="90">
                <a:latin typeface="Arial"/>
                <a:cs typeface="Arial"/>
              </a:rPr>
              <a:t>r</a:t>
            </a:r>
            <a:r>
              <a:rPr dirty="0" sz="1250" spc="114">
                <a:latin typeface="Arial"/>
                <a:cs typeface="Arial"/>
              </a:rPr>
              <a:t>p</a:t>
            </a:r>
            <a:r>
              <a:rPr dirty="0" sz="1250" spc="90">
                <a:latin typeface="Arial"/>
                <a:cs typeface="Arial"/>
              </a:rPr>
              <a:t>r</a:t>
            </a:r>
            <a:r>
              <a:rPr dirty="0" sz="1250" spc="80">
                <a:latin typeface="Arial"/>
                <a:cs typeface="Arial"/>
              </a:rPr>
              <a:t>i</a:t>
            </a:r>
            <a:r>
              <a:rPr dirty="0" sz="1250" spc="35">
                <a:latin typeface="Arial"/>
                <a:cs typeface="Arial"/>
              </a:rPr>
              <a:t>s</a:t>
            </a:r>
            <a:r>
              <a:rPr dirty="0" sz="1250" spc="1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2951" y="5648683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383"/>
                </a:lnTo>
              </a:path>
            </a:pathLst>
          </a:custGeom>
          <a:ln w="14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33290" y="5717970"/>
            <a:ext cx="483234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40">
                <a:latin typeface="Arial"/>
                <a:cs typeface="Arial"/>
              </a:rPr>
              <a:t>A</a:t>
            </a:r>
            <a:r>
              <a:rPr dirty="0" sz="1250" spc="100">
                <a:latin typeface="Arial"/>
                <a:cs typeface="Arial"/>
              </a:rPr>
              <a:t>n</a:t>
            </a:r>
            <a:r>
              <a:rPr dirty="0" sz="1250" spc="114">
                <a:latin typeface="Arial"/>
                <a:cs typeface="Arial"/>
              </a:rPr>
              <a:t>g</a:t>
            </a:r>
            <a:r>
              <a:rPr dirty="0" sz="1250" spc="80">
                <a:latin typeface="Arial"/>
                <a:cs typeface="Arial"/>
              </a:rPr>
              <a:t>e</a:t>
            </a:r>
            <a:r>
              <a:rPr dirty="0" sz="1250" spc="5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19120" y="5648683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383"/>
                </a:lnTo>
              </a:path>
            </a:pathLst>
          </a:custGeom>
          <a:ln w="14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85530" y="5717970"/>
            <a:ext cx="68453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55">
                <a:latin typeface="Arial"/>
                <a:cs typeface="Arial"/>
              </a:rPr>
              <a:t>Sadness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5290" y="5648683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383"/>
                </a:lnTo>
              </a:path>
            </a:pathLst>
          </a:custGeom>
          <a:ln w="14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91742" y="5717970"/>
            <a:ext cx="35750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-45">
                <a:latin typeface="Arial"/>
                <a:cs typeface="Arial"/>
              </a:rPr>
              <a:t>F</a:t>
            </a:r>
            <a:r>
              <a:rPr dirty="0" sz="1250" spc="80">
                <a:latin typeface="Arial"/>
                <a:cs typeface="Arial"/>
              </a:rPr>
              <a:t>ea</a:t>
            </a:r>
            <a:r>
              <a:rPr dirty="0" sz="1250" spc="5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11459" y="5648683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383"/>
                </a:lnTo>
              </a:path>
            </a:pathLst>
          </a:custGeom>
          <a:ln w="14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96366" y="5717970"/>
            <a:ext cx="24130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-250">
                <a:latin typeface="Arial"/>
                <a:cs typeface="Arial"/>
              </a:rPr>
              <a:t>J</a:t>
            </a:r>
            <a:r>
              <a:rPr dirty="0" sz="1250" spc="80">
                <a:latin typeface="Arial"/>
                <a:cs typeface="Arial"/>
              </a:rPr>
              <a:t>o</a:t>
            </a:r>
            <a:r>
              <a:rPr dirty="0" sz="1250" spc="10"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57629" y="5648683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383"/>
                </a:lnTo>
              </a:path>
            </a:pathLst>
          </a:custGeom>
          <a:ln w="14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272794" y="5717970"/>
            <a:ext cx="38862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20">
                <a:latin typeface="Arial"/>
                <a:cs typeface="Arial"/>
              </a:rPr>
              <a:t>L</a:t>
            </a:r>
            <a:r>
              <a:rPr dirty="0" sz="1250" spc="80">
                <a:latin typeface="Arial"/>
                <a:cs typeface="Arial"/>
              </a:rPr>
              <a:t>o</a:t>
            </a:r>
            <a:r>
              <a:rPr dirty="0" sz="1250" spc="110">
                <a:latin typeface="Arial"/>
                <a:cs typeface="Arial"/>
              </a:rPr>
              <a:t>v</a:t>
            </a:r>
            <a:r>
              <a:rPr dirty="0" sz="1250" spc="1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6410" y="2145795"/>
            <a:ext cx="5455285" cy="3510279"/>
            <a:chOff x="3586410" y="2145795"/>
            <a:chExt cx="5455285" cy="3510279"/>
          </a:xfrm>
        </p:grpSpPr>
        <p:sp>
          <p:nvSpPr>
            <p:cNvPr id="29" name="object 29"/>
            <p:cNvSpPr/>
            <p:nvPr/>
          </p:nvSpPr>
          <p:spPr>
            <a:xfrm>
              <a:off x="3586410" y="2197547"/>
              <a:ext cx="56515" cy="3451225"/>
            </a:xfrm>
            <a:custGeom>
              <a:avLst/>
              <a:gdLst/>
              <a:ahLst/>
              <a:cxnLst/>
              <a:rect l="l" t="t" r="r" b="b"/>
              <a:pathLst>
                <a:path w="56514" h="3451225">
                  <a:moveTo>
                    <a:pt x="56438" y="3451135"/>
                  </a:moveTo>
                  <a:lnTo>
                    <a:pt x="0" y="3451135"/>
                  </a:lnTo>
                </a:path>
                <a:path w="56514" h="3451225">
                  <a:moveTo>
                    <a:pt x="56438" y="2958113"/>
                  </a:moveTo>
                  <a:lnTo>
                    <a:pt x="0" y="2958113"/>
                  </a:lnTo>
                </a:path>
                <a:path w="56514" h="3451225">
                  <a:moveTo>
                    <a:pt x="56438" y="2465060"/>
                  </a:moveTo>
                  <a:lnTo>
                    <a:pt x="0" y="2465060"/>
                  </a:lnTo>
                </a:path>
                <a:path w="56514" h="3451225">
                  <a:moveTo>
                    <a:pt x="56438" y="1972108"/>
                  </a:moveTo>
                  <a:lnTo>
                    <a:pt x="0" y="1972108"/>
                  </a:lnTo>
                </a:path>
                <a:path w="56514" h="3451225">
                  <a:moveTo>
                    <a:pt x="56438" y="1479056"/>
                  </a:moveTo>
                  <a:lnTo>
                    <a:pt x="0" y="1479056"/>
                  </a:lnTo>
                </a:path>
                <a:path w="56514" h="3451225">
                  <a:moveTo>
                    <a:pt x="56438" y="986004"/>
                  </a:moveTo>
                  <a:lnTo>
                    <a:pt x="0" y="986004"/>
                  </a:lnTo>
                </a:path>
                <a:path w="56514" h="3451225">
                  <a:moveTo>
                    <a:pt x="56438" y="492951"/>
                  </a:moveTo>
                  <a:lnTo>
                    <a:pt x="0" y="492951"/>
                  </a:lnTo>
                </a:path>
                <a:path w="56514" h="3451225">
                  <a:moveTo>
                    <a:pt x="56438" y="0"/>
                  </a:moveTo>
                  <a:lnTo>
                    <a:pt x="0" y="0"/>
                  </a:lnTo>
                </a:path>
              </a:pathLst>
            </a:custGeom>
            <a:ln w="14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642848" y="2145795"/>
              <a:ext cx="5398770" cy="3503295"/>
            </a:xfrm>
            <a:custGeom>
              <a:avLst/>
              <a:gdLst/>
              <a:ahLst/>
              <a:cxnLst/>
              <a:rect l="l" t="t" r="r" b="b"/>
              <a:pathLst>
                <a:path w="5398770" h="3503295">
                  <a:moveTo>
                    <a:pt x="0" y="3502887"/>
                  </a:moveTo>
                  <a:lnTo>
                    <a:pt x="0" y="0"/>
                  </a:lnTo>
                </a:path>
                <a:path w="5398770" h="3503295">
                  <a:moveTo>
                    <a:pt x="0" y="3502887"/>
                  </a:moveTo>
                  <a:lnTo>
                    <a:pt x="5398714" y="3502887"/>
                  </a:lnTo>
                </a:path>
              </a:pathLst>
            </a:custGeom>
            <a:ln w="14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861985" y="2086076"/>
            <a:ext cx="666750" cy="3677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5"/>
              </a:spcBef>
            </a:pPr>
            <a:r>
              <a:rPr dirty="0" sz="1250" spc="100">
                <a:latin typeface="Arial"/>
                <a:cs typeface="Arial"/>
              </a:rPr>
              <a:t>1</a:t>
            </a:r>
            <a:r>
              <a:rPr dirty="0" sz="1250" spc="114">
                <a:latin typeface="Arial"/>
                <a:cs typeface="Arial"/>
              </a:rPr>
              <a:t>4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50">
                <a:latin typeface="Arial"/>
                <a:cs typeface="Arial"/>
              </a:rPr>
              <a:t>,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50" spc="100">
                <a:latin typeface="Arial"/>
                <a:cs typeface="Arial"/>
              </a:rPr>
              <a:t>1</a:t>
            </a:r>
            <a:r>
              <a:rPr dirty="0" sz="1250" spc="114">
                <a:latin typeface="Arial"/>
                <a:cs typeface="Arial"/>
              </a:rPr>
              <a:t>2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50">
                <a:latin typeface="Arial"/>
                <a:cs typeface="Arial"/>
              </a:rPr>
              <a:t>,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50" spc="100">
                <a:latin typeface="Arial"/>
                <a:cs typeface="Arial"/>
              </a:rPr>
              <a:t>1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50">
                <a:latin typeface="Arial"/>
                <a:cs typeface="Arial"/>
              </a:rPr>
              <a:t>,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50" spc="114">
                <a:latin typeface="Arial"/>
                <a:cs typeface="Arial"/>
              </a:rPr>
              <a:t>8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50">
                <a:latin typeface="Arial"/>
                <a:cs typeface="Arial"/>
              </a:rPr>
              <a:t>,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50" spc="114">
                <a:latin typeface="Arial"/>
                <a:cs typeface="Arial"/>
              </a:rPr>
              <a:t>6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50">
                <a:latin typeface="Arial"/>
                <a:cs typeface="Arial"/>
              </a:rPr>
              <a:t>,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50" spc="114">
                <a:latin typeface="Arial"/>
                <a:cs typeface="Arial"/>
              </a:rPr>
              <a:t>4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50">
                <a:latin typeface="Arial"/>
                <a:cs typeface="Arial"/>
              </a:rPr>
              <a:t>,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50" spc="114">
                <a:latin typeface="Arial"/>
                <a:cs typeface="Arial"/>
              </a:rPr>
              <a:t>2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50">
                <a:latin typeface="Arial"/>
                <a:cs typeface="Arial"/>
              </a:rPr>
              <a:t>,</a:t>
            </a:r>
            <a:r>
              <a:rPr dirty="0" sz="1250" spc="114">
                <a:latin typeface="Arial"/>
                <a:cs typeface="Arial"/>
              </a:rPr>
              <a:t>0</a:t>
            </a:r>
            <a:r>
              <a:rPr dirty="0" sz="1250" spc="100">
                <a:latin typeface="Arial"/>
                <a:cs typeface="Arial"/>
              </a:rPr>
              <a:t>0</a:t>
            </a: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50" spc="1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4831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2130" algn="l"/>
              </a:tabLst>
            </a:pPr>
            <a:r>
              <a:rPr dirty="0" spc="-530"/>
              <a:t>TF-IDF	</a:t>
            </a:r>
            <a:r>
              <a:rPr dirty="0" spc="-425"/>
              <a:t>Score</a:t>
            </a:r>
            <a:r>
              <a:rPr dirty="0" spc="-434"/>
              <a:t> </a:t>
            </a:r>
            <a:r>
              <a:rPr dirty="0" spc="-275"/>
              <a:t>2020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58894" y="1935098"/>
          <a:ext cx="3691890" cy="423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6420"/>
                <a:gridCol w="1836420"/>
              </a:tblGrid>
              <a:tr h="201040">
                <a:tc>
                  <a:txBody>
                    <a:bodyPr/>
                    <a:lstStyle/>
                    <a:p>
                      <a:pPr marL="907415">
                        <a:lnSpc>
                          <a:spcPts val="1395"/>
                        </a:lnSpc>
                      </a:pPr>
                      <a:r>
                        <a:rPr dirty="0" sz="12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7815">
                        <a:lnSpc>
                          <a:spcPts val="1395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TF-IDF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Score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8191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covid19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44186.93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67">
                <a:tc>
                  <a:txBody>
                    <a:bodyPr/>
                    <a:lstStyle/>
                    <a:p>
                      <a:pPr algn="r" marR="389890">
                        <a:lnSpc>
                          <a:spcPts val="1410"/>
                        </a:lnSpc>
                        <a:spcBef>
                          <a:spcPts val="7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2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vi</a:t>
                      </a:r>
                      <a:r>
                        <a:rPr dirty="0" sz="12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410"/>
                        </a:lnSpc>
                        <a:spcBef>
                          <a:spcPts val="7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30987.27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84772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people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12507.46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67">
                <a:tc>
                  <a:txBody>
                    <a:bodyPr/>
                    <a:lstStyle/>
                    <a:p>
                      <a:pPr algn="r" marR="45212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home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11591.37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7">
                <a:tc>
                  <a:txBody>
                    <a:bodyPr/>
                    <a:lstStyle/>
                    <a:p>
                      <a:pPr algn="r" marR="4508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nd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ic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10836.62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896619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covid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10018.76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7">
                <a:tc>
                  <a:txBody>
                    <a:bodyPr/>
                    <a:lstStyle/>
                    <a:p>
                      <a:pPr marL="88328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death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9582.968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marL="29781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8636.371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marL="297815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face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8414.087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041">
                <a:tc>
                  <a:txBody>
                    <a:bodyPr/>
                    <a:lstStyle/>
                    <a:p>
                      <a:pPr algn="ctr" marL="295910">
                        <a:lnSpc>
                          <a:spcPts val="1405"/>
                        </a:lnSpc>
                        <a:spcBef>
                          <a:spcPts val="7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case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8098.131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885825">
                        <a:lnSpc>
                          <a:spcPts val="1405"/>
                        </a:lnSpc>
                        <a:spcBef>
                          <a:spcPts val="7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today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8072.942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marL="863600">
                        <a:lnSpc>
                          <a:spcPts val="1405"/>
                        </a:lnSpc>
                        <a:spcBef>
                          <a:spcPts val="7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health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7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7999.169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r" marR="455295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loc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do</a:t>
                      </a:r>
                      <a:r>
                        <a:rPr dirty="0" sz="12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7264.073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67">
                <a:tc>
                  <a:txBody>
                    <a:bodyPr/>
                    <a:lstStyle/>
                    <a:p>
                      <a:pPr marL="884555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home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6545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7140.71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marL="296545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7002.378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marL="295275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crisis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6670.096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marL="297815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6634.335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29">
                <a:tc>
                  <a:txBody>
                    <a:bodyPr/>
                    <a:lstStyle/>
                    <a:p>
                      <a:pPr marL="88138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world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6533.159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1155">
                <a:tc>
                  <a:txBody>
                    <a:bodyPr/>
                    <a:lstStyle/>
                    <a:p>
                      <a:pPr marL="89535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china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6238.218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1155">
                <a:tc>
                  <a:txBody>
                    <a:bodyPr/>
                    <a:lstStyle/>
                    <a:p>
                      <a:pPr marL="868044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trump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4640">
                        <a:lnSpc>
                          <a:spcPts val="1405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6235.947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4831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2130" algn="l"/>
              </a:tabLst>
            </a:pPr>
            <a:r>
              <a:rPr dirty="0" spc="-530"/>
              <a:t>TF-IDF	</a:t>
            </a:r>
            <a:r>
              <a:rPr dirty="0" spc="-425"/>
              <a:t>Score</a:t>
            </a:r>
            <a:r>
              <a:rPr dirty="0" spc="-434"/>
              <a:t> </a:t>
            </a:r>
            <a:r>
              <a:rPr dirty="0" spc="-275"/>
              <a:t>2022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07967" y="1935607"/>
          <a:ext cx="3729354" cy="432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705"/>
                <a:gridCol w="2132965"/>
              </a:tblGrid>
              <a:tr h="204850">
                <a:tc>
                  <a:txBody>
                    <a:bodyPr/>
                    <a:lstStyle/>
                    <a:p>
                      <a:pPr algn="ctr" marL="297180">
                        <a:lnSpc>
                          <a:spcPts val="1285"/>
                        </a:lnSpc>
                        <a:spcBef>
                          <a:spcPts val="229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covid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0">
                        <a:lnSpc>
                          <a:spcPts val="1285"/>
                        </a:lnSpc>
                        <a:spcBef>
                          <a:spcPts val="229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24479.99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 algn="ctr" marL="295910">
                        <a:lnSpc>
                          <a:spcPts val="1285"/>
                        </a:lnSpc>
                        <a:spcBef>
                          <a:spcPts val="22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covid19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4525">
                        <a:lnSpc>
                          <a:spcPts val="1285"/>
                        </a:lnSpc>
                        <a:spcBef>
                          <a:spcPts val="22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24153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.37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723">
                <a:tc>
                  <a:txBody>
                    <a:bodyPr/>
                    <a:lstStyle/>
                    <a:p>
                      <a:pPr algn="ctr" marL="297815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people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8815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10173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851">
                <a:tc>
                  <a:txBody>
                    <a:bodyPr/>
                    <a:lstStyle/>
                    <a:p>
                      <a:pPr algn="ctr" marL="295910">
                        <a:lnSpc>
                          <a:spcPts val="1285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longcovid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5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9681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.4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420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295910">
                        <a:lnSpc>
                          <a:spcPts val="1280"/>
                        </a:lnSpc>
                        <a:spcBef>
                          <a:spcPts val="66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covidisnotover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79450">
                        <a:lnSpc>
                          <a:spcPts val="1280"/>
                        </a:lnSpc>
                        <a:spcBef>
                          <a:spcPts val="660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9355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.41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 algn="ctr" marL="29464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pandemic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8398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.5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4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850">
                <a:tc>
                  <a:txBody>
                    <a:bodyPr/>
                    <a:lstStyle/>
                    <a:p>
                      <a:pPr algn="ctr" marL="29591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mask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8001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.38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 algn="ctr" marL="29591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7680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.7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723">
                <a:tc>
                  <a:txBody>
                    <a:bodyPr/>
                    <a:lstStyle/>
                    <a:p>
                      <a:pPr algn="ctr" marL="29591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omicron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6746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.9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851">
                <a:tc>
                  <a:txBody>
                    <a:bodyPr/>
                    <a:lstStyle/>
                    <a:p>
                      <a:pPr algn="ctr" marL="296545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6197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.5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723">
                <a:tc>
                  <a:txBody>
                    <a:bodyPr/>
                    <a:lstStyle/>
                    <a:p>
                      <a:pPr algn="ctr" marL="297815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.984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 algn="ctr" marL="29464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vaccine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6087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.3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4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850">
                <a:tc>
                  <a:txBody>
                    <a:bodyPr/>
                    <a:lstStyle/>
                    <a:p>
                      <a:pPr algn="ctr" marL="29591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5636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.6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 algn="ctr" marL="297815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health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5593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.9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6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850">
                <a:tc>
                  <a:txBody>
                    <a:bodyPr/>
                    <a:lstStyle/>
                    <a:p>
                      <a:pPr algn="ctr" marL="296545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death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5279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.8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8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 algn="ctr" marL="29591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week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2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4805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.9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7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749">
                <a:tc>
                  <a:txBody>
                    <a:bodyPr/>
                    <a:lstStyle/>
                    <a:p>
                      <a:pPr algn="ctr" marL="295275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4568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.4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774">
                <a:tc>
                  <a:txBody>
                    <a:bodyPr/>
                    <a:lstStyle/>
                    <a:p>
                      <a:pPr algn="ctr" marL="296545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coronavirus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80"/>
                        </a:lnSpc>
                        <a:spcBef>
                          <a:spcPts val="234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4556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.0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3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04774">
                <a:tc>
                  <a:txBody>
                    <a:bodyPr/>
                    <a:lstStyle/>
                    <a:p>
                      <a:pPr algn="ctr" marL="297180">
                        <a:lnSpc>
                          <a:spcPts val="1275"/>
                        </a:lnSpc>
                        <a:spcBef>
                          <a:spcPts val="23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patient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75"/>
                        </a:lnSpc>
                        <a:spcBef>
                          <a:spcPts val="23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4176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.8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04762">
                <a:tc>
                  <a:txBody>
                    <a:bodyPr/>
                    <a:lstStyle/>
                    <a:p>
                      <a:pPr algn="ctr" marL="296545">
                        <a:lnSpc>
                          <a:spcPts val="1275"/>
                        </a:lnSpc>
                        <a:spcBef>
                          <a:spcPts val="23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virus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3890">
                        <a:lnSpc>
                          <a:spcPts val="1275"/>
                        </a:lnSpc>
                        <a:spcBef>
                          <a:spcPts val="23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4138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.3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0741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WordCloud</a:t>
            </a:r>
            <a:r>
              <a:rPr dirty="0" spc="-420"/>
              <a:t> </a:t>
            </a:r>
            <a:r>
              <a:rPr dirty="0" spc="-290"/>
              <a:t>2020</a:t>
            </a:r>
          </a:p>
        </p:txBody>
      </p:sp>
      <p:sp>
        <p:nvSpPr>
          <p:cNvPr id="3" name="object 3"/>
          <p:cNvSpPr/>
          <p:nvPr/>
        </p:nvSpPr>
        <p:spPr>
          <a:xfrm>
            <a:off x="3090635" y="1847058"/>
            <a:ext cx="6285035" cy="420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1508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3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433" y="2791434"/>
            <a:ext cx="9857740" cy="230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1435">
              <a:lnSpc>
                <a:spcPct val="107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Sentiment Analysis is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very popular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tool deployed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many organizations 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test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popularity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product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gauge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customer’s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preferences.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It is used in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wide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variety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 field such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online shopping, movie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reviews, etc. 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However,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sentiment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described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merely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positive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negative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which 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rather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vague. This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project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aims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 delve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deeper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topic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sentiment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analysis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classify 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sentiment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specific emotions such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love, 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anger,  </a:t>
            </a:r>
            <a:r>
              <a:rPr dirty="0" sz="2000" spc="-45">
                <a:solidFill>
                  <a:srgbClr val="FFFFFF"/>
                </a:solidFill>
                <a:latin typeface="Carlito"/>
                <a:cs typeface="Carlito"/>
              </a:rPr>
              <a:t>fear, joy,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etc. This would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certainly help in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providing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nuanced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understanding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the mood 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public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towards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certain</a:t>
            </a:r>
            <a:r>
              <a:rPr dirty="0" sz="2000" spc="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product/idea.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0741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WordCloud</a:t>
            </a:r>
            <a:r>
              <a:rPr dirty="0" spc="-420"/>
              <a:t> </a:t>
            </a:r>
            <a:r>
              <a:rPr dirty="0" spc="-290"/>
              <a:t>2022</a:t>
            </a:r>
          </a:p>
        </p:txBody>
      </p:sp>
      <p:sp>
        <p:nvSpPr>
          <p:cNvPr id="3" name="object 3"/>
          <p:cNvSpPr/>
          <p:nvPr/>
        </p:nvSpPr>
        <p:spPr>
          <a:xfrm>
            <a:off x="3119640" y="1847145"/>
            <a:ext cx="6495246" cy="434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5874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0"/>
              <a:t>Train </a:t>
            </a:r>
            <a:r>
              <a:rPr dirty="0" spc="-455"/>
              <a:t>vs </a:t>
            </a:r>
            <a:r>
              <a:rPr dirty="0" spc="-245"/>
              <a:t>Validation </a:t>
            </a:r>
            <a:r>
              <a:rPr dirty="0" spc="-355"/>
              <a:t>Accuracy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2176" y="2033619"/>
            <a:ext cx="6049010" cy="4003040"/>
            <a:chOff x="2742176" y="2033619"/>
            <a:chExt cx="6049010" cy="4003040"/>
          </a:xfrm>
        </p:grpSpPr>
        <p:sp>
          <p:nvSpPr>
            <p:cNvPr id="4" name="object 4"/>
            <p:cNvSpPr/>
            <p:nvPr/>
          </p:nvSpPr>
          <p:spPr>
            <a:xfrm>
              <a:off x="2742176" y="2033619"/>
              <a:ext cx="6049010" cy="4003040"/>
            </a:xfrm>
            <a:custGeom>
              <a:avLst/>
              <a:gdLst/>
              <a:ahLst/>
              <a:cxnLst/>
              <a:rect l="l" t="t" r="r" b="b"/>
              <a:pathLst>
                <a:path w="6049009" h="4003040">
                  <a:moveTo>
                    <a:pt x="6048525" y="0"/>
                  </a:moveTo>
                  <a:lnTo>
                    <a:pt x="0" y="0"/>
                  </a:lnTo>
                  <a:lnTo>
                    <a:pt x="0" y="4002702"/>
                  </a:lnTo>
                  <a:lnTo>
                    <a:pt x="6048525" y="4002702"/>
                  </a:lnTo>
                  <a:lnTo>
                    <a:pt x="6048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39883" y="5463143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w="0" h="53975">
                  <a:moveTo>
                    <a:pt x="0" y="0"/>
                  </a:moveTo>
                  <a:lnTo>
                    <a:pt x="0" y="53434"/>
                  </a:lnTo>
                </a:path>
              </a:pathLst>
            </a:custGeom>
            <a:ln w="13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89659" y="5527952"/>
            <a:ext cx="9842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8663" y="5463143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434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61303" y="5527952"/>
            <a:ext cx="9842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7348" y="5463143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434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82532" y="5527952"/>
            <a:ext cx="19685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105">
                <a:latin typeface="Arial"/>
                <a:cs typeface="Arial"/>
              </a:rPr>
              <a:t>1</a:t>
            </a:r>
            <a:r>
              <a:rPr dirty="0" sz="1200" spc="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46128" y="5463143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434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54176" y="5527952"/>
            <a:ext cx="19494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90">
                <a:latin typeface="Arial"/>
                <a:cs typeface="Arial"/>
              </a:rPr>
              <a:t>1</a:t>
            </a:r>
            <a:r>
              <a:rPr dirty="0" sz="1200" spc="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4812" y="5463143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434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3529" y="5527952"/>
            <a:ext cx="19494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90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83592" y="5463143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434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492882" y="5527952"/>
            <a:ext cx="19685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105">
                <a:latin typeface="Arial"/>
                <a:cs typeface="Arial"/>
              </a:rPr>
              <a:t>2</a:t>
            </a:r>
            <a:r>
              <a:rPr dirty="0" sz="1200" spc="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3361" y="5740925"/>
            <a:ext cx="55816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0">
                <a:latin typeface="Arial"/>
                <a:cs typeface="Arial"/>
              </a:rPr>
              <a:t>E</a:t>
            </a:r>
            <a:r>
              <a:rPr dirty="0" sz="1200" spc="100">
                <a:latin typeface="Arial"/>
                <a:cs typeface="Arial"/>
              </a:rPr>
              <a:t>p</a:t>
            </a:r>
            <a:r>
              <a:rPr dirty="0" sz="1200" spc="65">
                <a:latin typeface="Arial"/>
                <a:cs typeface="Arial"/>
              </a:rPr>
              <a:t>o</a:t>
            </a:r>
            <a:r>
              <a:rPr dirty="0" sz="1200" spc="45">
                <a:latin typeface="Arial"/>
                <a:cs typeface="Arial"/>
              </a:rPr>
              <a:t>c</a:t>
            </a:r>
            <a:r>
              <a:rPr dirty="0" sz="1200" spc="100">
                <a:latin typeface="Arial"/>
                <a:cs typeface="Arial"/>
              </a:rPr>
              <a:t>h</a:t>
            </a:r>
            <a:r>
              <a:rPr dirty="0" sz="1200" spc="-5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53957" y="2143483"/>
            <a:ext cx="5168900" cy="3326765"/>
            <a:chOff x="3453957" y="2143483"/>
            <a:chExt cx="5168900" cy="3326765"/>
          </a:xfrm>
        </p:grpSpPr>
        <p:sp>
          <p:nvSpPr>
            <p:cNvPr id="19" name="object 19"/>
            <p:cNvSpPr/>
            <p:nvPr/>
          </p:nvSpPr>
          <p:spPr>
            <a:xfrm>
              <a:off x="3453957" y="2570194"/>
              <a:ext cx="53975" cy="2465705"/>
            </a:xfrm>
            <a:custGeom>
              <a:avLst/>
              <a:gdLst/>
              <a:ahLst/>
              <a:cxnLst/>
              <a:rect l="l" t="t" r="r" b="b"/>
              <a:pathLst>
                <a:path w="53975" h="2465704">
                  <a:moveTo>
                    <a:pt x="53471" y="2465131"/>
                  </a:moveTo>
                  <a:lnTo>
                    <a:pt x="0" y="2465131"/>
                  </a:lnTo>
                </a:path>
                <a:path w="53975" h="2465704">
                  <a:moveTo>
                    <a:pt x="53471" y="1848825"/>
                  </a:moveTo>
                  <a:lnTo>
                    <a:pt x="0" y="1848825"/>
                  </a:lnTo>
                </a:path>
                <a:path w="53975" h="2465704">
                  <a:moveTo>
                    <a:pt x="53471" y="1232518"/>
                  </a:moveTo>
                  <a:lnTo>
                    <a:pt x="0" y="1232518"/>
                  </a:lnTo>
                </a:path>
                <a:path w="53975" h="2465704">
                  <a:moveTo>
                    <a:pt x="53471" y="616306"/>
                  </a:moveTo>
                  <a:lnTo>
                    <a:pt x="0" y="616306"/>
                  </a:lnTo>
                </a:path>
                <a:path w="53975" h="2465704">
                  <a:moveTo>
                    <a:pt x="53471" y="0"/>
                  </a:moveTo>
                  <a:lnTo>
                    <a:pt x="0" y="0"/>
                  </a:lnTo>
                </a:path>
              </a:pathLst>
            </a:custGeom>
            <a:ln w="133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39883" y="2294435"/>
              <a:ext cx="4650105" cy="3018155"/>
            </a:xfrm>
            <a:custGeom>
              <a:avLst/>
              <a:gdLst/>
              <a:ahLst/>
              <a:cxnLst/>
              <a:rect l="l" t="t" r="r" b="b"/>
              <a:pathLst>
                <a:path w="4650105" h="3018154">
                  <a:moveTo>
                    <a:pt x="0" y="3017823"/>
                  </a:moveTo>
                  <a:lnTo>
                    <a:pt x="193832" y="2235937"/>
                  </a:lnTo>
                  <a:lnTo>
                    <a:pt x="387569" y="1590718"/>
                  </a:lnTo>
                  <a:lnTo>
                    <a:pt x="581306" y="1147023"/>
                  </a:lnTo>
                  <a:lnTo>
                    <a:pt x="775043" y="909718"/>
                  </a:lnTo>
                  <a:lnTo>
                    <a:pt x="968779" y="697507"/>
                  </a:lnTo>
                  <a:lnTo>
                    <a:pt x="1162516" y="569647"/>
                  </a:lnTo>
                  <a:lnTo>
                    <a:pt x="1356253" y="470984"/>
                  </a:lnTo>
                  <a:lnTo>
                    <a:pt x="1549990" y="430241"/>
                  </a:lnTo>
                  <a:lnTo>
                    <a:pt x="1743727" y="351998"/>
                  </a:lnTo>
                  <a:lnTo>
                    <a:pt x="1937464" y="286541"/>
                  </a:lnTo>
                  <a:lnTo>
                    <a:pt x="2131201" y="270701"/>
                  </a:lnTo>
                  <a:lnTo>
                    <a:pt x="2325033" y="223755"/>
                  </a:lnTo>
                  <a:lnTo>
                    <a:pt x="2518675" y="202191"/>
                  </a:lnTo>
                  <a:lnTo>
                    <a:pt x="2712507" y="181771"/>
                  </a:lnTo>
                  <a:lnTo>
                    <a:pt x="2906244" y="127097"/>
                  </a:lnTo>
                  <a:lnTo>
                    <a:pt x="3099981" y="124807"/>
                  </a:lnTo>
                  <a:lnTo>
                    <a:pt x="3293718" y="96277"/>
                  </a:lnTo>
                  <a:lnTo>
                    <a:pt x="3487455" y="83204"/>
                  </a:lnTo>
                  <a:lnTo>
                    <a:pt x="3681191" y="66220"/>
                  </a:lnTo>
                  <a:lnTo>
                    <a:pt x="3874928" y="41220"/>
                  </a:lnTo>
                  <a:lnTo>
                    <a:pt x="4068665" y="38071"/>
                  </a:lnTo>
                  <a:lnTo>
                    <a:pt x="4262402" y="0"/>
                  </a:lnTo>
                  <a:lnTo>
                    <a:pt x="4456139" y="10018"/>
                  </a:lnTo>
                  <a:lnTo>
                    <a:pt x="4649876" y="8110"/>
                  </a:lnTo>
                </a:path>
              </a:pathLst>
            </a:custGeom>
            <a:ln w="2290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39883" y="2450062"/>
              <a:ext cx="4650105" cy="2345055"/>
            </a:xfrm>
            <a:custGeom>
              <a:avLst/>
              <a:gdLst/>
              <a:ahLst/>
              <a:cxnLst/>
              <a:rect l="l" t="t" r="r" b="b"/>
              <a:pathLst>
                <a:path w="4650105" h="2345054">
                  <a:moveTo>
                    <a:pt x="0" y="2344904"/>
                  </a:moveTo>
                  <a:lnTo>
                    <a:pt x="193832" y="1263338"/>
                  </a:lnTo>
                  <a:lnTo>
                    <a:pt x="387569" y="936721"/>
                  </a:lnTo>
                  <a:lnTo>
                    <a:pt x="581306" y="659340"/>
                  </a:lnTo>
                  <a:lnTo>
                    <a:pt x="775043" y="400566"/>
                  </a:lnTo>
                  <a:lnTo>
                    <a:pt x="968779" y="264976"/>
                  </a:lnTo>
                  <a:lnTo>
                    <a:pt x="1162516" y="154005"/>
                  </a:lnTo>
                  <a:lnTo>
                    <a:pt x="1356253" y="212591"/>
                  </a:lnTo>
                  <a:lnTo>
                    <a:pt x="1549990" y="132440"/>
                  </a:lnTo>
                  <a:lnTo>
                    <a:pt x="1743727" y="107822"/>
                  </a:lnTo>
                  <a:lnTo>
                    <a:pt x="1937464" y="43129"/>
                  </a:lnTo>
                  <a:lnTo>
                    <a:pt x="2131201" y="49235"/>
                  </a:lnTo>
                  <a:lnTo>
                    <a:pt x="2325033" y="95513"/>
                  </a:lnTo>
                  <a:lnTo>
                    <a:pt x="2518675" y="101620"/>
                  </a:lnTo>
                  <a:lnTo>
                    <a:pt x="2712507" y="39980"/>
                  </a:lnTo>
                  <a:lnTo>
                    <a:pt x="2906244" y="9160"/>
                  </a:lnTo>
                  <a:lnTo>
                    <a:pt x="3099981" y="43129"/>
                  </a:lnTo>
                  <a:lnTo>
                    <a:pt x="3293718" y="58491"/>
                  </a:lnTo>
                  <a:lnTo>
                    <a:pt x="3487455" y="15362"/>
                  </a:lnTo>
                  <a:lnTo>
                    <a:pt x="3681191" y="6106"/>
                  </a:lnTo>
                  <a:lnTo>
                    <a:pt x="3874928" y="12308"/>
                  </a:lnTo>
                  <a:lnTo>
                    <a:pt x="4068665" y="27671"/>
                  </a:lnTo>
                  <a:lnTo>
                    <a:pt x="4262402" y="9160"/>
                  </a:lnTo>
                  <a:lnTo>
                    <a:pt x="4456139" y="15362"/>
                  </a:lnTo>
                  <a:lnTo>
                    <a:pt x="4649876" y="0"/>
                  </a:lnTo>
                </a:path>
              </a:pathLst>
            </a:custGeom>
            <a:ln w="229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07428" y="2143483"/>
              <a:ext cx="5114925" cy="3319779"/>
            </a:xfrm>
            <a:custGeom>
              <a:avLst/>
              <a:gdLst/>
              <a:ahLst/>
              <a:cxnLst/>
              <a:rect l="l" t="t" r="r" b="b"/>
              <a:pathLst>
                <a:path w="5114925" h="3319779">
                  <a:moveTo>
                    <a:pt x="0" y="3319660"/>
                  </a:moveTo>
                  <a:lnTo>
                    <a:pt x="0" y="0"/>
                  </a:lnTo>
                </a:path>
                <a:path w="5114925" h="3319779">
                  <a:moveTo>
                    <a:pt x="0" y="3319660"/>
                  </a:moveTo>
                  <a:lnTo>
                    <a:pt x="5114835" y="3319660"/>
                  </a:lnTo>
                </a:path>
              </a:pathLst>
            </a:custGeom>
            <a:ln w="133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66494" y="5016624"/>
              <a:ext cx="306070" cy="0"/>
            </a:xfrm>
            <a:custGeom>
              <a:avLst/>
              <a:gdLst/>
              <a:ahLst/>
              <a:cxnLst/>
              <a:rect l="l" t="t" r="r" b="b"/>
              <a:pathLst>
                <a:path w="306070" h="0">
                  <a:moveTo>
                    <a:pt x="0" y="0"/>
                  </a:moveTo>
                  <a:lnTo>
                    <a:pt x="305548" y="0"/>
                  </a:lnTo>
                </a:path>
              </a:pathLst>
            </a:custGeom>
            <a:ln w="229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66494" y="5240580"/>
              <a:ext cx="306070" cy="0"/>
            </a:xfrm>
            <a:custGeom>
              <a:avLst/>
              <a:gdLst/>
              <a:ahLst/>
              <a:cxnLst/>
              <a:rect l="l" t="t" r="r" b="b"/>
              <a:pathLst>
                <a:path w="306070" h="0">
                  <a:moveTo>
                    <a:pt x="0" y="0"/>
                  </a:moveTo>
                  <a:lnTo>
                    <a:pt x="305548" y="0"/>
                  </a:lnTo>
                </a:path>
              </a:pathLst>
            </a:custGeom>
            <a:ln w="22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059465" y="4937121"/>
            <a:ext cx="34226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40">
                <a:latin typeface="Arial"/>
                <a:cs typeface="Arial"/>
              </a:rPr>
              <a:t>50</a:t>
            </a:r>
            <a:r>
              <a:rPr dirty="0" sz="1200" spc="-2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9465" y="2461598"/>
            <a:ext cx="344170" cy="2065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00" spc="90">
                <a:latin typeface="Arial"/>
                <a:cs typeface="Arial"/>
              </a:rPr>
              <a:t>9</a:t>
            </a:r>
            <a:r>
              <a:rPr dirty="0" sz="1200" spc="105">
                <a:latin typeface="Arial"/>
                <a:cs typeface="Arial"/>
              </a:rPr>
              <a:t>0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90">
                <a:latin typeface="Arial"/>
                <a:cs typeface="Arial"/>
              </a:rPr>
              <a:t>8</a:t>
            </a:r>
            <a:r>
              <a:rPr dirty="0" sz="1200" spc="105">
                <a:latin typeface="Arial"/>
                <a:cs typeface="Arial"/>
              </a:rPr>
              <a:t>0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200" spc="90">
                <a:latin typeface="Arial"/>
                <a:cs typeface="Arial"/>
              </a:rPr>
              <a:t>7</a:t>
            </a:r>
            <a:r>
              <a:rPr dirty="0" sz="1200" spc="105">
                <a:latin typeface="Arial"/>
                <a:cs typeface="Arial"/>
              </a:rPr>
              <a:t>0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200" spc="90">
                <a:latin typeface="Arial"/>
                <a:cs typeface="Arial"/>
              </a:rPr>
              <a:t>6</a:t>
            </a:r>
            <a:r>
              <a:rPr dirty="0" sz="1200" spc="105">
                <a:latin typeface="Arial"/>
                <a:cs typeface="Arial"/>
              </a:rPr>
              <a:t>0</a:t>
            </a:r>
            <a:r>
              <a:rPr dirty="0" sz="1200" spc="5"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3815" y="3456621"/>
            <a:ext cx="197485" cy="7137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200" spc="55">
                <a:latin typeface="Arial"/>
                <a:cs typeface="Arial"/>
              </a:rPr>
              <a:t>Accuracy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8750" y="4864095"/>
            <a:ext cx="1490980" cy="4813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</a:pPr>
            <a:r>
              <a:rPr dirty="0" sz="1200">
                <a:latin typeface="Arial"/>
                <a:cs typeface="Arial"/>
              </a:rPr>
              <a:t>t </a:t>
            </a:r>
            <a:r>
              <a:rPr dirty="0" sz="1200" spc="55">
                <a:latin typeface="Arial"/>
                <a:cs typeface="Arial"/>
              </a:rPr>
              <a:t>rain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accuracy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dirty="0" sz="1200" spc="75">
                <a:latin typeface="Arial"/>
                <a:cs typeface="Arial"/>
              </a:rPr>
              <a:t>validation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accuracy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50571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0"/>
              <a:t>Performance</a:t>
            </a:r>
            <a:r>
              <a:rPr dirty="0" spc="-420"/>
              <a:t> </a:t>
            </a:r>
            <a:r>
              <a:rPr dirty="0" spc="-17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3404615" y="2055876"/>
            <a:ext cx="5878067" cy="389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1338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0"/>
              <a:t>Confusion</a:t>
            </a:r>
            <a:r>
              <a:rPr dirty="0" spc="-415"/>
              <a:t> </a:t>
            </a:r>
            <a:r>
              <a:rPr dirty="0" spc="-13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65578" y="1852447"/>
            <a:ext cx="5808980" cy="4277995"/>
            <a:chOff x="3065578" y="1852447"/>
            <a:chExt cx="5808980" cy="4277995"/>
          </a:xfrm>
        </p:grpSpPr>
        <p:sp>
          <p:nvSpPr>
            <p:cNvPr id="4" name="object 4"/>
            <p:cNvSpPr/>
            <p:nvPr/>
          </p:nvSpPr>
          <p:spPr>
            <a:xfrm>
              <a:off x="3065578" y="1852447"/>
              <a:ext cx="5808980" cy="4277995"/>
            </a:xfrm>
            <a:custGeom>
              <a:avLst/>
              <a:gdLst/>
              <a:ahLst/>
              <a:cxnLst/>
              <a:rect l="l" t="t" r="r" b="b"/>
              <a:pathLst>
                <a:path w="5808980" h="4277995">
                  <a:moveTo>
                    <a:pt x="0" y="4277494"/>
                  </a:moveTo>
                  <a:lnTo>
                    <a:pt x="5808925" y="4277494"/>
                  </a:lnTo>
                  <a:lnTo>
                    <a:pt x="5808925" y="0"/>
                  </a:lnTo>
                  <a:lnTo>
                    <a:pt x="0" y="0"/>
                  </a:lnTo>
                  <a:lnTo>
                    <a:pt x="0" y="42774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61446" y="208561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8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88" y="574813"/>
                  </a:lnTo>
                  <a:lnTo>
                    <a:pt x="708488" y="0"/>
                  </a:lnTo>
                  <a:close/>
                </a:path>
              </a:pathLst>
            </a:custGeom>
            <a:solidFill>
              <a:srgbClr val="F9EB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69905" y="208561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405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78463" y="208561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110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86922" y="208561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808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95480" y="208561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03939" y="208561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405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61446" y="266038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8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88" y="574813"/>
                  </a:lnTo>
                  <a:lnTo>
                    <a:pt x="708488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69905" y="266038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9F1A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78463" y="266038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86922" y="266038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50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95480" y="266038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505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03939" y="266038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61446" y="3235159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8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88" y="574813"/>
                  </a:lnTo>
                  <a:lnTo>
                    <a:pt x="708488" y="0"/>
                  </a:lnTo>
                  <a:close/>
                </a:path>
              </a:pathLst>
            </a:custGeom>
            <a:solidFill>
              <a:srgbClr val="120D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69905" y="3235159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78463" y="3235159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481D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86920" y="3235172"/>
              <a:ext cx="2125980" cy="575310"/>
            </a:xfrm>
            <a:custGeom>
              <a:avLst/>
              <a:gdLst/>
              <a:ahLst/>
              <a:cxnLst/>
              <a:rect l="l" t="t" r="r" b="b"/>
              <a:pathLst>
                <a:path w="2125979" h="575310">
                  <a:moveTo>
                    <a:pt x="708494" y="0"/>
                  </a:moveTo>
                  <a:lnTo>
                    <a:pt x="0" y="0"/>
                  </a:lnTo>
                  <a:lnTo>
                    <a:pt x="0" y="574802"/>
                  </a:lnTo>
                  <a:lnTo>
                    <a:pt x="708494" y="574802"/>
                  </a:lnTo>
                  <a:lnTo>
                    <a:pt x="708494" y="0"/>
                  </a:lnTo>
                  <a:close/>
                </a:path>
                <a:path w="2125979" h="575310">
                  <a:moveTo>
                    <a:pt x="2125510" y="0"/>
                  </a:moveTo>
                  <a:lnTo>
                    <a:pt x="1417053" y="0"/>
                  </a:lnTo>
                  <a:lnTo>
                    <a:pt x="708558" y="0"/>
                  </a:lnTo>
                  <a:lnTo>
                    <a:pt x="708558" y="574802"/>
                  </a:lnTo>
                  <a:lnTo>
                    <a:pt x="1417015" y="574802"/>
                  </a:lnTo>
                  <a:lnTo>
                    <a:pt x="2125510" y="574802"/>
                  </a:lnTo>
                  <a:lnTo>
                    <a:pt x="2125510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61446" y="381003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8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88" y="574813"/>
                  </a:lnTo>
                  <a:lnTo>
                    <a:pt x="708488" y="0"/>
                  </a:lnTo>
                  <a:close/>
                </a:path>
              </a:pathLst>
            </a:custGeom>
            <a:solidFill>
              <a:srgbClr val="0505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69905" y="381003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D09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78463" y="381003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86922" y="381003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F6AD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95480" y="3810032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50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61435" y="3810037"/>
              <a:ext cx="4251325" cy="1149985"/>
            </a:xfrm>
            <a:custGeom>
              <a:avLst/>
              <a:gdLst/>
              <a:ahLst/>
              <a:cxnLst/>
              <a:rect l="l" t="t" r="r" b="b"/>
              <a:pathLst>
                <a:path w="4251325" h="1149985">
                  <a:moveTo>
                    <a:pt x="708494" y="574763"/>
                  </a:moveTo>
                  <a:lnTo>
                    <a:pt x="0" y="574763"/>
                  </a:lnTo>
                  <a:lnTo>
                    <a:pt x="0" y="1149591"/>
                  </a:lnTo>
                  <a:lnTo>
                    <a:pt x="708494" y="1149591"/>
                  </a:lnTo>
                  <a:lnTo>
                    <a:pt x="708494" y="574763"/>
                  </a:lnTo>
                  <a:close/>
                </a:path>
                <a:path w="4251325" h="1149985">
                  <a:moveTo>
                    <a:pt x="4250995" y="0"/>
                  </a:moveTo>
                  <a:lnTo>
                    <a:pt x="3542500" y="0"/>
                  </a:lnTo>
                  <a:lnTo>
                    <a:pt x="3542500" y="574814"/>
                  </a:lnTo>
                  <a:lnTo>
                    <a:pt x="4250995" y="574814"/>
                  </a:lnTo>
                  <a:lnTo>
                    <a:pt x="4250995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69905" y="438479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23"/>
                  </a:lnTo>
                  <a:lnTo>
                    <a:pt x="708498" y="57482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50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78463" y="438479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23"/>
                  </a:lnTo>
                  <a:lnTo>
                    <a:pt x="708498" y="57482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786922" y="438479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23"/>
                  </a:lnTo>
                  <a:lnTo>
                    <a:pt x="708498" y="57482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505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95480" y="4384796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23"/>
                  </a:lnTo>
                  <a:lnTo>
                    <a:pt x="708498" y="57482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7C1F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61435" y="4384801"/>
              <a:ext cx="4251325" cy="1149985"/>
            </a:xfrm>
            <a:custGeom>
              <a:avLst/>
              <a:gdLst/>
              <a:ahLst/>
              <a:cxnLst/>
              <a:rect l="l" t="t" r="r" b="b"/>
              <a:pathLst>
                <a:path w="4251325" h="1149985">
                  <a:moveTo>
                    <a:pt x="708494" y="574840"/>
                  </a:moveTo>
                  <a:lnTo>
                    <a:pt x="0" y="574840"/>
                  </a:lnTo>
                  <a:lnTo>
                    <a:pt x="0" y="1149654"/>
                  </a:lnTo>
                  <a:lnTo>
                    <a:pt x="708494" y="1149654"/>
                  </a:lnTo>
                  <a:lnTo>
                    <a:pt x="708494" y="574840"/>
                  </a:lnTo>
                  <a:close/>
                </a:path>
                <a:path w="4251325" h="1149985">
                  <a:moveTo>
                    <a:pt x="4250995" y="0"/>
                  </a:moveTo>
                  <a:lnTo>
                    <a:pt x="3542500" y="0"/>
                  </a:lnTo>
                  <a:lnTo>
                    <a:pt x="3542500" y="574827"/>
                  </a:lnTo>
                  <a:lnTo>
                    <a:pt x="4250995" y="574827"/>
                  </a:lnTo>
                  <a:lnTo>
                    <a:pt x="4250995" y="0"/>
                  </a:lnTo>
                  <a:close/>
                </a:path>
              </a:pathLst>
            </a:custGeom>
            <a:solidFill>
              <a:srgbClr val="0405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69905" y="4959641"/>
              <a:ext cx="1417320" cy="575310"/>
            </a:xfrm>
            <a:custGeom>
              <a:avLst/>
              <a:gdLst/>
              <a:ahLst/>
              <a:cxnLst/>
              <a:rect l="l" t="t" r="r" b="b"/>
              <a:pathLst>
                <a:path w="1417320" h="575310">
                  <a:moveTo>
                    <a:pt x="708494" y="0"/>
                  </a:moveTo>
                  <a:lnTo>
                    <a:pt x="0" y="0"/>
                  </a:lnTo>
                  <a:lnTo>
                    <a:pt x="0" y="574814"/>
                  </a:lnTo>
                  <a:lnTo>
                    <a:pt x="708494" y="574814"/>
                  </a:lnTo>
                  <a:lnTo>
                    <a:pt x="708494" y="0"/>
                  </a:lnTo>
                  <a:close/>
                </a:path>
                <a:path w="1417320" h="575310">
                  <a:moveTo>
                    <a:pt x="1417053" y="0"/>
                  </a:moveTo>
                  <a:lnTo>
                    <a:pt x="708558" y="0"/>
                  </a:lnTo>
                  <a:lnTo>
                    <a:pt x="708558" y="574814"/>
                  </a:lnTo>
                  <a:lnTo>
                    <a:pt x="1417053" y="574814"/>
                  </a:lnTo>
                  <a:lnTo>
                    <a:pt x="1417053" y="0"/>
                  </a:lnTo>
                  <a:close/>
                </a:path>
              </a:pathLst>
            </a:custGeom>
            <a:solidFill>
              <a:srgbClr val="0305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786922" y="4959639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60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405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95480" y="4959639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0A08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03939" y="4959639"/>
              <a:ext cx="708660" cy="575310"/>
            </a:xfrm>
            <a:custGeom>
              <a:avLst/>
              <a:gdLst/>
              <a:ahLst/>
              <a:cxnLst/>
              <a:rect l="l" t="t" r="r" b="b"/>
              <a:pathLst>
                <a:path w="708659" h="575310">
                  <a:moveTo>
                    <a:pt x="708498" y="0"/>
                  </a:moveTo>
                  <a:lnTo>
                    <a:pt x="0" y="0"/>
                  </a:lnTo>
                  <a:lnTo>
                    <a:pt x="0" y="574813"/>
                  </a:lnTo>
                  <a:lnTo>
                    <a:pt x="708498" y="574813"/>
                  </a:lnTo>
                  <a:lnTo>
                    <a:pt x="708498" y="0"/>
                  </a:lnTo>
                  <a:close/>
                </a:path>
              </a:pathLst>
            </a:custGeom>
            <a:solidFill>
              <a:srgbClr val="170F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61446" y="5534452"/>
              <a:ext cx="0" cy="55880"/>
            </a:xfrm>
            <a:custGeom>
              <a:avLst/>
              <a:gdLst/>
              <a:ahLst/>
              <a:cxnLst/>
              <a:rect l="l" t="t" r="r" b="b"/>
              <a:pathLst>
                <a:path w="0" h="55879">
                  <a:moveTo>
                    <a:pt x="0" y="0"/>
                  </a:moveTo>
                  <a:lnTo>
                    <a:pt x="0" y="55514"/>
                  </a:lnTo>
                </a:path>
              </a:pathLst>
            </a:custGeom>
            <a:ln w="1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540427" y="5599899"/>
            <a:ext cx="23812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-254">
                <a:latin typeface="Arial"/>
                <a:cs typeface="Arial"/>
              </a:rPr>
              <a:t>J</a:t>
            </a:r>
            <a:r>
              <a:rPr dirty="0" sz="1250" spc="70">
                <a:latin typeface="Arial"/>
                <a:cs typeface="Arial"/>
              </a:rPr>
              <a:t>o</a:t>
            </a:r>
            <a:r>
              <a:rPr dirty="0" sz="1250"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69905" y="5534453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0"/>
                </a:moveTo>
                <a:lnTo>
                  <a:pt x="0" y="55514"/>
                </a:lnTo>
              </a:path>
            </a:pathLst>
          </a:custGeom>
          <a:ln w="138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133223" y="5599899"/>
            <a:ext cx="47307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20">
                <a:latin typeface="Arial"/>
                <a:cs typeface="Arial"/>
              </a:rPr>
              <a:t>A</a:t>
            </a:r>
            <a:r>
              <a:rPr dirty="0" sz="1250" spc="85">
                <a:latin typeface="Arial"/>
                <a:cs typeface="Arial"/>
              </a:rPr>
              <a:t>ng</a:t>
            </a:r>
            <a:r>
              <a:rPr dirty="0" sz="1250" spc="70">
                <a:latin typeface="Arial"/>
                <a:cs typeface="Arial"/>
              </a:rPr>
              <a:t>e</a:t>
            </a:r>
            <a:r>
              <a:rPr dirty="0" sz="125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78463" y="5534453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0"/>
                </a:moveTo>
                <a:lnTo>
                  <a:pt x="0" y="55514"/>
                </a:lnTo>
              </a:path>
            </a:pathLst>
          </a:custGeom>
          <a:ln w="138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890288" y="5599899"/>
            <a:ext cx="38036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-5">
                <a:latin typeface="Arial"/>
                <a:cs typeface="Arial"/>
              </a:rPr>
              <a:t>L</a:t>
            </a:r>
            <a:r>
              <a:rPr dirty="0" sz="1250" spc="70">
                <a:latin typeface="Arial"/>
                <a:cs typeface="Arial"/>
              </a:rPr>
              <a:t>o</a:t>
            </a:r>
            <a:r>
              <a:rPr dirty="0" sz="1250" spc="100">
                <a:latin typeface="Arial"/>
                <a:cs typeface="Arial"/>
              </a:rPr>
              <a:t>v</a:t>
            </a:r>
            <a:r>
              <a:rPr dirty="0" sz="125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05896" y="2085553"/>
            <a:ext cx="3598545" cy="3504565"/>
          </a:xfrm>
          <a:custGeom>
            <a:avLst/>
            <a:gdLst/>
            <a:ahLst/>
            <a:cxnLst/>
            <a:rect l="l" t="t" r="r" b="b"/>
            <a:pathLst>
              <a:path w="3598545" h="3504565">
                <a:moveTo>
                  <a:pt x="2181025" y="3448899"/>
                </a:moveTo>
                <a:lnTo>
                  <a:pt x="2181025" y="3504414"/>
                </a:lnTo>
              </a:path>
              <a:path w="3598545" h="3504565">
                <a:moveTo>
                  <a:pt x="2889583" y="3448899"/>
                </a:moveTo>
                <a:lnTo>
                  <a:pt x="2889583" y="3504414"/>
                </a:lnTo>
              </a:path>
              <a:path w="3598545" h="3504565">
                <a:moveTo>
                  <a:pt x="3598042" y="3448899"/>
                </a:moveTo>
                <a:lnTo>
                  <a:pt x="3598042" y="3504414"/>
                </a:lnTo>
              </a:path>
              <a:path w="3598545" h="3504565">
                <a:moveTo>
                  <a:pt x="55549" y="0"/>
                </a:moveTo>
                <a:lnTo>
                  <a:pt x="0" y="0"/>
                </a:lnTo>
              </a:path>
              <a:path w="3598545" h="3504565">
                <a:moveTo>
                  <a:pt x="55549" y="574872"/>
                </a:moveTo>
                <a:lnTo>
                  <a:pt x="0" y="574872"/>
                </a:lnTo>
              </a:path>
              <a:path w="3598545" h="3504565">
                <a:moveTo>
                  <a:pt x="55549" y="1149646"/>
                </a:moveTo>
                <a:lnTo>
                  <a:pt x="0" y="1149646"/>
                </a:lnTo>
              </a:path>
              <a:path w="3598545" h="3504565">
                <a:moveTo>
                  <a:pt x="55549" y="1724420"/>
                </a:moveTo>
                <a:lnTo>
                  <a:pt x="0" y="1724420"/>
                </a:lnTo>
              </a:path>
              <a:path w="3598545" h="3504565">
                <a:moveTo>
                  <a:pt x="55549" y="2299293"/>
                </a:moveTo>
                <a:lnTo>
                  <a:pt x="0" y="2299293"/>
                </a:lnTo>
              </a:path>
              <a:path w="3598545" h="3504565">
                <a:moveTo>
                  <a:pt x="55549" y="2874066"/>
                </a:moveTo>
                <a:lnTo>
                  <a:pt x="0" y="2874066"/>
                </a:lnTo>
              </a:path>
            </a:pathLst>
          </a:custGeom>
          <a:ln w="13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361677" y="1966879"/>
            <a:ext cx="201295" cy="249554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 spc="-245">
                <a:latin typeface="Arial"/>
                <a:cs typeface="Arial"/>
              </a:rPr>
              <a:t>J</a:t>
            </a:r>
            <a:r>
              <a:rPr dirty="0" sz="1200" spc="80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61677" y="2423736"/>
            <a:ext cx="201295" cy="48704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 spc="35">
                <a:latin typeface="Arial"/>
                <a:cs typeface="Arial"/>
              </a:rPr>
              <a:t>A</a:t>
            </a:r>
            <a:r>
              <a:rPr dirty="0" sz="1200" spc="114">
                <a:latin typeface="Arial"/>
                <a:cs typeface="Arial"/>
              </a:rPr>
              <a:t>n</a:t>
            </a:r>
            <a:r>
              <a:rPr dirty="0" sz="1200" spc="95">
                <a:latin typeface="Arial"/>
                <a:cs typeface="Arial"/>
              </a:rPr>
              <a:t>g</a:t>
            </a:r>
            <a:r>
              <a:rPr dirty="0" sz="1200" spc="8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0497" y="3045354"/>
            <a:ext cx="422275" cy="2261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92225">
              <a:lnSpc>
                <a:spcPts val="1485"/>
              </a:lnSpc>
            </a:pPr>
            <a:r>
              <a:rPr dirty="0" sz="1250">
                <a:latin typeface="Arial"/>
                <a:cs typeface="Arial"/>
              </a:rPr>
              <a:t>Trut</a:t>
            </a:r>
            <a:r>
              <a:rPr dirty="0" sz="1250" spc="-21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200" spc="75">
                <a:latin typeface="Arial"/>
                <a:cs typeface="Arial"/>
              </a:rPr>
              <a:t>Surprise </a:t>
            </a:r>
            <a:r>
              <a:rPr dirty="0" sz="1200" spc="30">
                <a:latin typeface="Arial"/>
                <a:cs typeface="Arial"/>
              </a:rPr>
              <a:t>Fear </a:t>
            </a:r>
            <a:r>
              <a:rPr dirty="0" sz="1200" spc="70">
                <a:latin typeface="Arial"/>
                <a:cs typeface="Arial"/>
              </a:rPr>
              <a:t>Sadness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Love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71366" y="2242866"/>
            <a:ext cx="68707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65">
                <a:solidFill>
                  <a:srgbClr val="252525"/>
                </a:solidFill>
                <a:latin typeface="Arial"/>
                <a:cs typeface="Arial"/>
              </a:rPr>
              <a:t>6.5e+</a:t>
            </a:r>
            <a:r>
              <a:rPr dirty="0" sz="1250" spc="-12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250" spc="55">
                <a:solidFill>
                  <a:srgbClr val="252525"/>
                </a:solidFill>
                <a:latin typeface="Arial"/>
                <a:cs typeface="Arial"/>
              </a:rPr>
              <a:t>02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73644" y="2242866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3100" y="2242866"/>
            <a:ext cx="20383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10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42551" y="2242866"/>
            <a:ext cx="20383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10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01997" y="2242866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13828" y="2242866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64193" y="2823390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80817" y="2823390"/>
            <a:ext cx="68580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2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.6</a:t>
            </a:r>
            <a:r>
              <a:rPr dirty="0" sz="12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e+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83095" y="2823390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92545" y="2823390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01997" y="2823390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13828" y="2823390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14198" y="3399154"/>
            <a:ext cx="20066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114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73644" y="3399154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90268" y="3399154"/>
            <a:ext cx="68580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2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.2</a:t>
            </a:r>
            <a:r>
              <a:rPr dirty="0" sz="12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e+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92545" y="3399154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01997" y="3399154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13828" y="3399154"/>
            <a:ext cx="100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64193" y="3972540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23649" y="3972540"/>
            <a:ext cx="20193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8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83095" y="3972540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99718" y="3972540"/>
            <a:ext cx="68707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65">
                <a:solidFill>
                  <a:srgbClr val="252525"/>
                </a:solidFill>
                <a:latin typeface="Arial"/>
                <a:cs typeface="Arial"/>
              </a:rPr>
              <a:t>5.4e+</a:t>
            </a:r>
            <a:r>
              <a:rPr dirty="0" sz="1250" spc="-1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250" spc="45">
                <a:solidFill>
                  <a:srgbClr val="252525"/>
                </a:solidFill>
                <a:latin typeface="Arial"/>
                <a:cs typeface="Arial"/>
              </a:rPr>
              <a:t>02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01997" y="3972540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13828" y="3972540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64193" y="4548305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73644" y="4548305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83095" y="4548305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92545" y="4548305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11550" y="4548305"/>
            <a:ext cx="68516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60">
                <a:solidFill>
                  <a:srgbClr val="FFFFFF"/>
                </a:solidFill>
                <a:latin typeface="Arial"/>
                <a:cs typeface="Arial"/>
              </a:rPr>
              <a:t>2.0e+</a:t>
            </a:r>
            <a:r>
              <a:rPr dirty="0" sz="125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45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13828" y="4548305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64193" y="5124060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73644" y="5124060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83095" y="5124060"/>
            <a:ext cx="810895" cy="911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09295" algn="l"/>
              </a:tabLst>
            </a:pP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3020" marR="35560" indent="40005">
              <a:lnSpc>
                <a:spcPct val="114900"/>
              </a:lnSpc>
            </a:pPr>
            <a:r>
              <a:rPr dirty="0" sz="1250" spc="45">
                <a:latin typeface="Arial"/>
                <a:cs typeface="Arial"/>
              </a:rPr>
              <a:t>Sadness  </a:t>
            </a:r>
            <a:r>
              <a:rPr dirty="0" sz="1250" spc="35">
                <a:latin typeface="Arial"/>
                <a:cs typeface="Arial"/>
              </a:rPr>
              <a:t>Predict</a:t>
            </a:r>
            <a:r>
              <a:rPr dirty="0" sz="1250" spc="-270">
                <a:latin typeface="Arial"/>
                <a:cs typeface="Arial"/>
              </a:rPr>
              <a:t> </a:t>
            </a:r>
            <a:r>
              <a:rPr dirty="0" sz="1250" spc="35">
                <a:latin typeface="Arial"/>
                <a:cs typeface="Arial"/>
              </a:rPr>
              <a:t>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325855" y="5124060"/>
            <a:ext cx="1339850" cy="692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05"/>
              </a:spcBef>
              <a:tabLst>
                <a:tab pos="1135380" algn="l"/>
              </a:tabLst>
            </a:pPr>
            <a:r>
              <a:rPr dirty="0" sz="1250" spc="10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50" spc="10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551815" algn="l"/>
              </a:tabLst>
            </a:pPr>
            <a:r>
              <a:rPr dirty="0" sz="1250" spc="5">
                <a:latin typeface="Arial"/>
                <a:cs typeface="Arial"/>
              </a:rPr>
              <a:t>Fear	</a:t>
            </a:r>
            <a:r>
              <a:rPr dirty="0" sz="1250" spc="55">
                <a:latin typeface="Arial"/>
                <a:cs typeface="Arial"/>
              </a:rPr>
              <a:t>Surprise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171201" y="2078659"/>
            <a:ext cx="235585" cy="3463290"/>
            <a:chOff x="8171201" y="2078659"/>
            <a:chExt cx="235585" cy="3463290"/>
          </a:xfrm>
        </p:grpSpPr>
        <p:sp>
          <p:nvSpPr>
            <p:cNvPr id="81" name="object 81"/>
            <p:cNvSpPr/>
            <p:nvPr/>
          </p:nvSpPr>
          <p:spPr>
            <a:xfrm>
              <a:off x="8171201" y="2078659"/>
              <a:ext cx="186439" cy="3462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350647" y="2331205"/>
              <a:ext cx="55880" cy="3203575"/>
            </a:xfrm>
            <a:custGeom>
              <a:avLst/>
              <a:gdLst/>
              <a:ahLst/>
              <a:cxnLst/>
              <a:rect l="l" t="t" r="r" b="b"/>
              <a:pathLst>
                <a:path w="55879" h="3203575">
                  <a:moveTo>
                    <a:pt x="0" y="3203248"/>
                  </a:moveTo>
                  <a:lnTo>
                    <a:pt x="55549" y="3203248"/>
                  </a:lnTo>
                </a:path>
                <a:path w="55879" h="3203575">
                  <a:moveTo>
                    <a:pt x="0" y="2669356"/>
                  </a:moveTo>
                  <a:lnTo>
                    <a:pt x="55549" y="2669356"/>
                  </a:lnTo>
                </a:path>
                <a:path w="55879" h="3203575">
                  <a:moveTo>
                    <a:pt x="0" y="2135525"/>
                  </a:moveTo>
                  <a:lnTo>
                    <a:pt x="55549" y="2135525"/>
                  </a:lnTo>
                </a:path>
                <a:path w="55879" h="3203575">
                  <a:moveTo>
                    <a:pt x="0" y="1601594"/>
                  </a:moveTo>
                  <a:lnTo>
                    <a:pt x="55549" y="1601594"/>
                  </a:lnTo>
                </a:path>
                <a:path w="55879" h="3203575">
                  <a:moveTo>
                    <a:pt x="0" y="1067762"/>
                  </a:moveTo>
                  <a:lnTo>
                    <a:pt x="55549" y="1067762"/>
                  </a:lnTo>
                </a:path>
                <a:path w="55879" h="3203575">
                  <a:moveTo>
                    <a:pt x="0" y="533831"/>
                  </a:moveTo>
                  <a:lnTo>
                    <a:pt x="55549" y="533831"/>
                  </a:lnTo>
                </a:path>
                <a:path w="55879" h="3203575">
                  <a:moveTo>
                    <a:pt x="0" y="0"/>
                  </a:moveTo>
                  <a:lnTo>
                    <a:pt x="55549" y="0"/>
                  </a:lnTo>
                </a:path>
              </a:pathLst>
            </a:custGeom>
            <a:ln w="13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8468492" y="5428597"/>
            <a:ext cx="1016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468492" y="4893288"/>
            <a:ext cx="30416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85">
                <a:latin typeface="Arial"/>
                <a:cs typeface="Arial"/>
              </a:rPr>
              <a:t>1</a:t>
            </a:r>
            <a:r>
              <a:rPr dirty="0" sz="1250" spc="105">
                <a:latin typeface="Arial"/>
                <a:cs typeface="Arial"/>
              </a:rPr>
              <a:t>0</a:t>
            </a:r>
            <a:r>
              <a:rPr dirty="0" sz="125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468492" y="4357970"/>
            <a:ext cx="30416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85">
                <a:latin typeface="Arial"/>
                <a:cs typeface="Arial"/>
              </a:rPr>
              <a:t>2</a:t>
            </a:r>
            <a:r>
              <a:rPr dirty="0" sz="1250" spc="105">
                <a:latin typeface="Arial"/>
                <a:cs typeface="Arial"/>
              </a:rPr>
              <a:t>0</a:t>
            </a:r>
            <a:r>
              <a:rPr dirty="0" sz="125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468492" y="3822651"/>
            <a:ext cx="30416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85">
                <a:latin typeface="Arial"/>
                <a:cs typeface="Arial"/>
              </a:rPr>
              <a:t>3</a:t>
            </a:r>
            <a:r>
              <a:rPr dirty="0" sz="1250" spc="105">
                <a:latin typeface="Arial"/>
                <a:cs typeface="Arial"/>
              </a:rPr>
              <a:t>0</a:t>
            </a:r>
            <a:r>
              <a:rPr dirty="0" sz="125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468492" y="3292091"/>
            <a:ext cx="30289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114">
                <a:latin typeface="Arial"/>
                <a:cs typeface="Arial"/>
              </a:rPr>
              <a:t>4</a:t>
            </a:r>
            <a:r>
              <a:rPr dirty="0" sz="1200" spc="135">
                <a:latin typeface="Arial"/>
                <a:cs typeface="Arial"/>
              </a:rPr>
              <a:t>0</a:t>
            </a:r>
            <a:r>
              <a:rPr dirty="0" sz="1200" spc="2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468492" y="2756772"/>
            <a:ext cx="30289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114">
                <a:latin typeface="Arial"/>
                <a:cs typeface="Arial"/>
              </a:rPr>
              <a:t>5</a:t>
            </a:r>
            <a:r>
              <a:rPr dirty="0" sz="1200" spc="135">
                <a:latin typeface="Arial"/>
                <a:cs typeface="Arial"/>
              </a:rPr>
              <a:t>0</a:t>
            </a:r>
            <a:r>
              <a:rPr dirty="0" sz="1200" spc="2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468492" y="2221453"/>
            <a:ext cx="30289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114">
                <a:latin typeface="Arial"/>
                <a:cs typeface="Arial"/>
              </a:rPr>
              <a:t>6</a:t>
            </a:r>
            <a:r>
              <a:rPr dirty="0" sz="1200" spc="135">
                <a:latin typeface="Arial"/>
                <a:cs typeface="Arial"/>
              </a:rPr>
              <a:t>0</a:t>
            </a:r>
            <a:r>
              <a:rPr dirty="0" sz="1200" spc="2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2518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6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6586" y="1850263"/>
            <a:ext cx="10328275" cy="3702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46990">
              <a:lnSpc>
                <a:spcPct val="107000"/>
              </a:lnSpc>
              <a:spcBef>
                <a:spcPts val="105"/>
              </a:spcBef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Analysing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various histograms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figures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related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Ekman,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Plutchik, POMS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Text2Emotion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tools we can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clearly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see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is not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much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change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in the mood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of people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towards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COVID-19 from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2020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2022. The  same emotions which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were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dominant in 2020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continue to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remain dominant in 2022. What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was fascinating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observe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was that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Joy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most dominant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emotion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according to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Ekman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plutchik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models.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is  quite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odd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COVID-19 was associated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with death, sickness,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discomfort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a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departure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normal </a:t>
            </a:r>
            <a:r>
              <a:rPr dirty="0" sz="1800" spc="-25">
                <a:solidFill>
                  <a:srgbClr val="FFFFFF"/>
                </a:solidFill>
                <a:latin typeface="Carlito"/>
                <a:cs typeface="Carlito"/>
              </a:rPr>
              <a:t>way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life,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not something that denotes </a:t>
            </a:r>
            <a:r>
              <a:rPr dirty="0" sz="1800" spc="-100">
                <a:solidFill>
                  <a:srgbClr val="FFFFFF"/>
                </a:solidFill>
                <a:latin typeface="Arial"/>
                <a:cs typeface="Arial"/>
              </a:rPr>
              <a:t>‘Joy’</a:t>
            </a:r>
            <a:r>
              <a:rPr dirty="0" sz="1800" spc="-100">
                <a:solidFill>
                  <a:srgbClr val="FFFFFF"/>
                </a:solidFill>
                <a:latin typeface="Carlito"/>
                <a:cs typeface="Carlito"/>
              </a:rPr>
              <a:t>. 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Text2Emotion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painted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gloomy picture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fear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being 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most  dominant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emotion in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both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2020 and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2022,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POMS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denoting that depression being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most dominant  emotion in both 2022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2020.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There are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differences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mood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2020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2022,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but the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general trend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remains</a:t>
            </a:r>
            <a:r>
              <a:rPr dirty="0" sz="18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constant.</a:t>
            </a:r>
            <a:endParaRPr sz="1800">
              <a:latin typeface="Carlito"/>
              <a:cs typeface="Carlito"/>
            </a:endParaRPr>
          </a:p>
          <a:p>
            <a:pPr algn="just" marL="12700" marR="5080" indent="46990">
              <a:lnSpc>
                <a:spcPct val="106900"/>
              </a:lnSpc>
              <a:spcBef>
                <a:spcPts val="1205"/>
              </a:spcBef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When looking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sentiment,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according to </a:t>
            </a:r>
            <a:r>
              <a:rPr dirty="0" sz="1800" spc="-30">
                <a:solidFill>
                  <a:srgbClr val="FFFFFF"/>
                </a:solidFill>
                <a:latin typeface="Carlito"/>
                <a:cs typeface="Carlito"/>
              </a:rPr>
              <a:t>Textblob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most of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tweets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were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classified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neutral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both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2020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2022,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however according to SentiStrength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most of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tweets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were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classified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negative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positive according to</a:t>
            </a:r>
            <a:r>
              <a:rPr dirty="0" sz="1800" spc="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VADER.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2518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65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114300">
              <a:lnSpc>
                <a:spcPct val="90000"/>
              </a:lnSpc>
              <a:spcBef>
                <a:spcPts val="340"/>
              </a:spcBef>
            </a:pPr>
            <a:r>
              <a:rPr dirty="0" spc="-5"/>
              <a:t>The </a:t>
            </a:r>
            <a:r>
              <a:rPr dirty="0" spc="-10"/>
              <a:t>most prominent </a:t>
            </a:r>
            <a:r>
              <a:rPr dirty="0" spc="-5"/>
              <a:t>terms </a:t>
            </a:r>
            <a:r>
              <a:rPr dirty="0"/>
              <a:t>in 2020 </a:t>
            </a:r>
            <a:r>
              <a:rPr dirty="0" spc="-10"/>
              <a:t>wordcloud </a:t>
            </a:r>
            <a:r>
              <a:rPr dirty="0"/>
              <a:t>include </a:t>
            </a:r>
            <a:r>
              <a:rPr dirty="0" spc="-5"/>
              <a:t>covid19, </a:t>
            </a:r>
            <a:r>
              <a:rPr dirty="0" spc="-10"/>
              <a:t>coronavirus, </a:t>
            </a:r>
            <a:r>
              <a:rPr dirty="0" spc="-5"/>
              <a:t>pandemic,  </a:t>
            </a:r>
            <a:r>
              <a:rPr dirty="0" spc="-10"/>
              <a:t>lockdown, </a:t>
            </a:r>
            <a:r>
              <a:rPr dirty="0" spc="-5"/>
              <a:t>virus, </a:t>
            </a:r>
            <a:r>
              <a:rPr dirty="0" spc="-10"/>
              <a:t>stayhome, </a:t>
            </a:r>
            <a:r>
              <a:rPr dirty="0" spc="-5"/>
              <a:t>death, </a:t>
            </a:r>
            <a:r>
              <a:rPr dirty="0" spc="-10"/>
              <a:t>etc. </a:t>
            </a:r>
            <a:r>
              <a:rPr dirty="0" spc="-5"/>
              <a:t>The </a:t>
            </a:r>
            <a:r>
              <a:rPr dirty="0" spc="-10"/>
              <a:t>most prominent </a:t>
            </a:r>
            <a:r>
              <a:rPr dirty="0" spc="-5"/>
              <a:t>terms </a:t>
            </a:r>
            <a:r>
              <a:rPr dirty="0"/>
              <a:t>in 2022 </a:t>
            </a:r>
            <a:r>
              <a:rPr dirty="0" spc="-10"/>
              <a:t>wordcloud </a:t>
            </a:r>
            <a:r>
              <a:rPr dirty="0"/>
              <a:t>include  </a:t>
            </a:r>
            <a:r>
              <a:rPr dirty="0" spc="-5"/>
              <a:t>covid19, longcovid, </a:t>
            </a:r>
            <a:r>
              <a:rPr dirty="0" spc="-20"/>
              <a:t>covidisnotover, </a:t>
            </a:r>
            <a:r>
              <a:rPr dirty="0" spc="-10"/>
              <a:t>omicron, </a:t>
            </a:r>
            <a:r>
              <a:rPr dirty="0" spc="-5"/>
              <a:t>vaccine, mask, </a:t>
            </a:r>
            <a:r>
              <a:rPr dirty="0" spc="-10"/>
              <a:t>etc. </a:t>
            </a:r>
            <a:r>
              <a:rPr dirty="0" spc="-20"/>
              <a:t>Clearly, </a:t>
            </a:r>
            <a:r>
              <a:rPr dirty="0" spc="-10"/>
              <a:t>after two </a:t>
            </a:r>
            <a:r>
              <a:rPr dirty="0" spc="-15"/>
              <a:t>years </a:t>
            </a:r>
            <a:r>
              <a:rPr dirty="0"/>
              <a:t>the  </a:t>
            </a:r>
            <a:r>
              <a:rPr dirty="0" spc="-10"/>
              <a:t>terms </a:t>
            </a:r>
            <a:r>
              <a:rPr dirty="0" spc="-5"/>
              <a:t>such </a:t>
            </a:r>
            <a:r>
              <a:rPr dirty="0"/>
              <a:t>as </a:t>
            </a:r>
            <a:r>
              <a:rPr dirty="0" spc="-15"/>
              <a:t>stayhome </a:t>
            </a:r>
            <a:r>
              <a:rPr dirty="0" spc="-20"/>
              <a:t>have </a:t>
            </a:r>
            <a:r>
              <a:rPr dirty="0" spc="-10"/>
              <a:t>lost</a:t>
            </a:r>
            <a:r>
              <a:rPr dirty="0" spc="60"/>
              <a:t> </a:t>
            </a:r>
            <a:r>
              <a:rPr dirty="0" spc="-5"/>
              <a:t>prominence.</a:t>
            </a:r>
          </a:p>
          <a:p>
            <a:pPr marL="12700" marR="5080">
              <a:lnSpc>
                <a:spcPts val="2160"/>
              </a:lnSpc>
              <a:spcBef>
                <a:spcPts val="1440"/>
              </a:spcBef>
            </a:pPr>
            <a:r>
              <a:rPr dirty="0" spc="-5"/>
              <a:t>When </a:t>
            </a:r>
            <a:r>
              <a:rPr dirty="0"/>
              <a:t>it </a:t>
            </a:r>
            <a:r>
              <a:rPr dirty="0" spc="-5"/>
              <a:t>comes </a:t>
            </a:r>
            <a:r>
              <a:rPr dirty="0" spc="-10"/>
              <a:t>to </a:t>
            </a:r>
            <a:r>
              <a:rPr dirty="0"/>
              <a:t>the RNN model it </a:t>
            </a:r>
            <a:r>
              <a:rPr dirty="0" spc="-5"/>
              <a:t>classifies </a:t>
            </a:r>
            <a:r>
              <a:rPr dirty="0"/>
              <a:t>the majority </a:t>
            </a:r>
            <a:r>
              <a:rPr dirty="0" spc="-5"/>
              <a:t>of tweets </a:t>
            </a:r>
            <a:r>
              <a:rPr dirty="0"/>
              <a:t>as </a:t>
            </a:r>
            <a:r>
              <a:rPr dirty="0" spc="-30"/>
              <a:t>anger, </a:t>
            </a:r>
            <a:r>
              <a:rPr dirty="0" spc="-15"/>
              <a:t>followed </a:t>
            </a:r>
            <a:r>
              <a:rPr dirty="0" spc="-5"/>
              <a:t>by </a:t>
            </a:r>
            <a:r>
              <a:rPr dirty="0" spc="-15"/>
              <a:t>fear  </a:t>
            </a:r>
            <a:r>
              <a:rPr dirty="0"/>
              <a:t>and </a:t>
            </a:r>
            <a:r>
              <a:rPr dirty="0" spc="-5"/>
              <a:t>sadness. This </a:t>
            </a:r>
            <a:r>
              <a:rPr dirty="0"/>
              <a:t>is major </a:t>
            </a:r>
            <a:r>
              <a:rPr dirty="0" spc="-5"/>
              <a:t>departure </a:t>
            </a:r>
            <a:r>
              <a:rPr dirty="0" spc="-15"/>
              <a:t>from </a:t>
            </a:r>
            <a:r>
              <a:rPr dirty="0"/>
              <a:t>the emotions </a:t>
            </a:r>
            <a:r>
              <a:rPr dirty="0" spc="-5"/>
              <a:t>denoted by our </a:t>
            </a:r>
            <a:r>
              <a:rPr dirty="0"/>
              <a:t>Ekman and  </a:t>
            </a:r>
            <a:r>
              <a:rPr dirty="0" spc="-20"/>
              <a:t>Text2Emotion</a:t>
            </a:r>
            <a:r>
              <a:rPr dirty="0" spc="-5"/>
              <a:t> </a:t>
            </a:r>
            <a:r>
              <a:rPr dirty="0"/>
              <a:t>models.</a:t>
            </a:r>
          </a:p>
          <a:p>
            <a:pPr marL="12700" marR="118110">
              <a:lnSpc>
                <a:spcPts val="2160"/>
              </a:lnSpc>
              <a:spcBef>
                <a:spcPts val="1395"/>
              </a:spcBef>
            </a:pPr>
            <a:r>
              <a:rPr dirty="0" spc="-35"/>
              <a:t>We </a:t>
            </a:r>
            <a:r>
              <a:rPr dirty="0" spc="-10"/>
              <a:t>were </a:t>
            </a:r>
            <a:r>
              <a:rPr dirty="0" spc="-5"/>
              <a:t>successful </a:t>
            </a:r>
            <a:r>
              <a:rPr dirty="0"/>
              <a:t>in </a:t>
            </a:r>
            <a:r>
              <a:rPr dirty="0" spc="-5"/>
              <a:t>building </a:t>
            </a:r>
            <a:r>
              <a:rPr dirty="0"/>
              <a:t>a model </a:t>
            </a:r>
            <a:r>
              <a:rPr dirty="0" spc="-5"/>
              <a:t>that predicts </a:t>
            </a:r>
            <a:r>
              <a:rPr dirty="0"/>
              <a:t>the </a:t>
            </a:r>
            <a:r>
              <a:rPr dirty="0" spc="-5"/>
              <a:t>emotions of </a:t>
            </a:r>
            <a:r>
              <a:rPr dirty="0" spc="-10"/>
              <a:t>given </a:t>
            </a:r>
            <a:r>
              <a:rPr dirty="0" spc="-5"/>
              <a:t>tweets, with </a:t>
            </a:r>
            <a:r>
              <a:rPr dirty="0"/>
              <a:t>an  </a:t>
            </a:r>
            <a:r>
              <a:rPr dirty="0" spc="-10"/>
              <a:t>exceptional </a:t>
            </a:r>
            <a:r>
              <a:rPr dirty="0" spc="-5"/>
              <a:t>accuracy </a:t>
            </a:r>
            <a:r>
              <a:rPr dirty="0" spc="-10"/>
              <a:t>score. </a:t>
            </a:r>
            <a:r>
              <a:rPr dirty="0"/>
              <a:t>One </a:t>
            </a:r>
            <a:r>
              <a:rPr dirty="0" spc="-5"/>
              <a:t>pertinent observation </a:t>
            </a:r>
            <a:r>
              <a:rPr dirty="0" spc="-10"/>
              <a:t>we noted was </a:t>
            </a:r>
            <a:r>
              <a:rPr dirty="0" spc="-5"/>
              <a:t>that </a:t>
            </a:r>
            <a:r>
              <a:rPr dirty="0"/>
              <a:t>our RNN model  </a:t>
            </a:r>
            <a:r>
              <a:rPr dirty="0" spc="-5"/>
              <a:t>predicted </a:t>
            </a:r>
            <a:r>
              <a:rPr dirty="0"/>
              <a:t>anger </a:t>
            </a:r>
            <a:r>
              <a:rPr dirty="0" spc="-15"/>
              <a:t>to </a:t>
            </a:r>
            <a:r>
              <a:rPr dirty="0"/>
              <a:t>be the </a:t>
            </a:r>
            <a:r>
              <a:rPr dirty="0" spc="-5"/>
              <a:t>most dominant emotion </a:t>
            </a:r>
            <a:r>
              <a:rPr dirty="0"/>
              <a:t>in 2022. </a:t>
            </a:r>
            <a:r>
              <a:rPr dirty="0" spc="-5"/>
              <a:t>Compared </a:t>
            </a:r>
            <a:r>
              <a:rPr dirty="0" spc="-15"/>
              <a:t>to </a:t>
            </a:r>
            <a:r>
              <a:rPr dirty="0"/>
              <a:t>2020, </a:t>
            </a:r>
            <a:r>
              <a:rPr dirty="0" spc="-15"/>
              <a:t>fear </a:t>
            </a:r>
            <a:r>
              <a:rPr dirty="0" spc="-10"/>
              <a:t>was </a:t>
            </a:r>
            <a:r>
              <a:rPr dirty="0"/>
              <a:t>the  </a:t>
            </a:r>
            <a:r>
              <a:rPr dirty="0" spc="-10"/>
              <a:t>most </a:t>
            </a:r>
            <a:r>
              <a:rPr dirty="0" spc="-5"/>
              <a:t>dominant </a:t>
            </a:r>
            <a:r>
              <a:rPr dirty="0"/>
              <a:t>emotion </a:t>
            </a:r>
            <a:r>
              <a:rPr dirty="0" spc="-5"/>
              <a:t>according </a:t>
            </a:r>
            <a:r>
              <a:rPr dirty="0" spc="-15"/>
              <a:t>to </a:t>
            </a:r>
            <a:r>
              <a:rPr dirty="0" spc="-20"/>
              <a:t>Text2Emotion. </a:t>
            </a:r>
            <a:r>
              <a:rPr dirty="0" spc="-5"/>
              <a:t>This </a:t>
            </a:r>
            <a:r>
              <a:rPr dirty="0" spc="-15"/>
              <a:t>makes </a:t>
            </a:r>
            <a:r>
              <a:rPr dirty="0" spc="-5"/>
              <a:t>sense </a:t>
            </a:r>
            <a:r>
              <a:rPr dirty="0"/>
              <a:t>as </a:t>
            </a:r>
            <a:r>
              <a:rPr dirty="0" spc="-5"/>
              <a:t>with </a:t>
            </a:r>
            <a:r>
              <a:rPr dirty="0"/>
              <a:t>the </a:t>
            </a:r>
            <a:r>
              <a:rPr dirty="0" spc="-5"/>
              <a:t>passage of  </a:t>
            </a:r>
            <a:r>
              <a:rPr dirty="0"/>
              <a:t>time, </a:t>
            </a:r>
            <a:r>
              <a:rPr dirty="0" spc="-5"/>
              <a:t>people </a:t>
            </a:r>
            <a:r>
              <a:rPr dirty="0" spc="-15"/>
              <a:t>may have </a:t>
            </a:r>
            <a:r>
              <a:rPr dirty="0" spc="-10"/>
              <a:t>gotten </a:t>
            </a:r>
            <a:r>
              <a:rPr dirty="0" spc="-5"/>
              <a:t>accustomed </a:t>
            </a:r>
            <a:r>
              <a:rPr dirty="0" spc="-10"/>
              <a:t>to </a:t>
            </a:r>
            <a:r>
              <a:rPr dirty="0"/>
              <a:t>and </a:t>
            </a:r>
            <a:r>
              <a:rPr dirty="0" spc="-15"/>
              <a:t>fed </a:t>
            </a:r>
            <a:r>
              <a:rPr dirty="0"/>
              <a:t>up of</a:t>
            </a:r>
            <a:r>
              <a:rPr dirty="0" spc="-15"/>
              <a:t> </a:t>
            </a:r>
            <a:r>
              <a:rPr dirty="0" spc="-5"/>
              <a:t>COVID-19.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5773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10"/>
              <a:t>AREAS </a:t>
            </a:r>
            <a:r>
              <a:rPr dirty="0" spc="-790"/>
              <a:t>FOR</a:t>
            </a:r>
            <a:r>
              <a:rPr dirty="0" spc="-500"/>
              <a:t> </a:t>
            </a:r>
            <a:r>
              <a:rPr dirty="0" spc="-560"/>
              <a:t>IMPROVEMENT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284602"/>
            <a:ext cx="9939020" cy="33496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Even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though this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project was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designing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model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predict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emotions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reasonably high degree of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accuracy,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hindsight, there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still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some measures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can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undertake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enhance 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project.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first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balance 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training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dataset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some emotions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were overrepresented.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further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improved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classification  accuracy 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model. Another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approach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use 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larger dataset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train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model.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current dataset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train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16,000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labelled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records.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further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boost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performance of our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model.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Also,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if 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training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dataset was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domain specific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related 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covid-19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made 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resulting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extremely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powerful. Another  modification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could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made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try 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BERT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predict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emotions. BERT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transformer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model, is 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recent development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tested for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our</a:t>
            </a:r>
            <a:r>
              <a:rPr dirty="0" sz="2000" spc="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purpose.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039"/>
              </a:lnSpc>
            </a:pPr>
            <a:r>
              <a:rPr dirty="0" sz="2000" spc="-30">
                <a:solidFill>
                  <a:srgbClr val="FFFFFF"/>
                </a:solidFill>
                <a:latin typeface="Carlito"/>
                <a:cs typeface="Carlito"/>
              </a:rPr>
              <a:t>Lastly,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could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user other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metadata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collected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from twitter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location,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r>
              <a:rPr dirty="0" sz="2000" spc="1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followers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used that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 perform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analysis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based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on these</a:t>
            </a:r>
            <a:r>
              <a:rPr dirty="0" sz="2000" spc="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factors.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1705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0"/>
              <a:t>C</a:t>
            </a:r>
            <a:r>
              <a:rPr dirty="0" spc="-540"/>
              <a:t>H</a:t>
            </a:r>
            <a:r>
              <a:rPr dirty="0" spc="-555"/>
              <a:t>A</a:t>
            </a:r>
            <a:r>
              <a:rPr dirty="0" spc="-705"/>
              <a:t>LL</a:t>
            </a:r>
            <a:r>
              <a:rPr dirty="0" spc="-900"/>
              <a:t>E</a:t>
            </a:r>
            <a:r>
              <a:rPr dirty="0" spc="-455"/>
              <a:t>N</a:t>
            </a:r>
            <a:r>
              <a:rPr dirty="0" spc="-775"/>
              <a:t>G</a:t>
            </a:r>
            <a:r>
              <a:rPr dirty="0" spc="-950"/>
              <a:t>E</a:t>
            </a:r>
            <a:r>
              <a:rPr dirty="0" spc="-103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257170"/>
            <a:ext cx="9946640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Research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 emotion detection on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text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pales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comparison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 detection, 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facial  expressions,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body language,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etc.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main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reason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textual data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many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variables such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context,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sarcasm,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slang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words, grammatically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incorrect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words,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etc.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This hinders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  detection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considerable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extent.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58280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5"/>
              <a:t>FURTHER</a:t>
            </a:r>
            <a:r>
              <a:rPr dirty="0" spc="-385"/>
              <a:t> </a:t>
            </a:r>
            <a:r>
              <a:rPr dirty="0" spc="-665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284602"/>
            <a:ext cx="9938385" cy="1977389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12700" marR="51435">
              <a:lnSpc>
                <a:spcPts val="2160"/>
              </a:lnSpc>
              <a:spcBef>
                <a:spcPts val="375"/>
              </a:spcBef>
            </a:pP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Even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though the primary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objective of our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gauge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of people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regarding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covid-19,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 can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utilized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variety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domains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tackle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difficult problems.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can be used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field 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mental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health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detect signs of depression,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sadness 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so</a:t>
            </a:r>
            <a:r>
              <a:rPr dirty="0" sz="20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Furthermore,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it can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integrated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chatbot applications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provide psychiatric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counselling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support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patients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thereby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play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 enormous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role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suicide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prevention.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can be also used  on social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media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sights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flag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hate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speech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racist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content.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This will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greatly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help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dirty="0" sz="2000" spc="1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attenuating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30"/>
              </a:lnSpc>
            </a:pP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problem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cyberbullying, which is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becoming widespread</a:t>
            </a:r>
            <a:r>
              <a:rPr dirty="0" sz="20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nowadays.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0822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8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31975"/>
            <a:ext cx="9979025" cy="36080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  <a:buAutoNum type="arabicPlain"/>
              <a:tabLst>
                <a:tab pos="354330" algn="l"/>
              </a:tabLst>
            </a:pP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M. A.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Palomino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5">
                <a:solidFill>
                  <a:srgbClr val="FFFFFF"/>
                </a:solidFill>
                <a:latin typeface="Carlito"/>
                <a:cs typeface="Carlito"/>
              </a:rPr>
              <a:t>A.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Padmanabhan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Varma,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"Any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Publicity is Good Publicity: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Positive,  Negative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Neutral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Tweets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Can All Become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Trends,"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2020 39th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International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Conference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Chilean Computer Science Society (SCCC),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2020,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pp. </a:t>
            </a:r>
            <a:r>
              <a:rPr dirty="0" sz="2000" spc="5">
                <a:solidFill>
                  <a:srgbClr val="FFFFFF"/>
                </a:solidFill>
                <a:latin typeface="Carlito"/>
                <a:cs typeface="Carlito"/>
              </a:rPr>
              <a:t>1-8,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doi:  10.1109/SCCC51225.2020.9281266.</a:t>
            </a:r>
            <a:endParaRPr sz="2000">
              <a:latin typeface="Carlito"/>
              <a:cs typeface="Carlito"/>
            </a:endParaRPr>
          </a:p>
          <a:p>
            <a:pPr marL="12700" marR="17145">
              <a:lnSpc>
                <a:spcPts val="2160"/>
              </a:lnSpc>
              <a:spcBef>
                <a:spcPts val="1440"/>
              </a:spcBef>
              <a:buAutoNum type="arabicPlain"/>
              <a:tabLst>
                <a:tab pos="354330" algn="l"/>
              </a:tabLst>
            </a:pP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N.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Colnerič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J. </a:t>
            </a: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Demšar</a:t>
            </a:r>
            <a:r>
              <a:rPr dirty="0" sz="2000" spc="-135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"Emotion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Recognition on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Twitter: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Comparative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Study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Training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Unison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Model," in IEEE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Transactions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Affective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Computing,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vol.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11,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no.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3, pp. 433-446, 1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July-  Sept.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2020,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doi: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10.1109/TAFFC.2018.2807817.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lain"/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rlito"/>
              <a:buAutoNum type="arabicPlain"/>
            </a:pPr>
            <a:endParaRPr sz="2050">
              <a:latin typeface="Carlito"/>
              <a:cs typeface="Carlito"/>
            </a:endParaRPr>
          </a:p>
          <a:p>
            <a:pPr marL="12700" marR="21590">
              <a:lnSpc>
                <a:spcPts val="2160"/>
              </a:lnSpc>
              <a:buAutoNum type="arabicPlain"/>
              <a:tabLst>
                <a:tab pos="354330" algn="l"/>
              </a:tabLst>
            </a:pP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Saravia,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Elvis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Liu, Hsien-Chi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&amp; Huang,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Yen-Hao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Wu,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Junlin &amp;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Chen, Yi-Shin.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(2018). CARER: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Contextualized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Affect Representations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 Recognition.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3687-3697. 10.18653/v1/D18-  1404.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380"/>
            <a:ext cx="25965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2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2284602"/>
            <a:ext cx="9829165" cy="605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9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compare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contrast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sentiment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emotions 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two corpora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COVID-19 tweets using  both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lexicon-based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approach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deep learning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approach.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822" y="3081604"/>
            <a:ext cx="4351020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5">
                <a:latin typeface="Carlito"/>
                <a:cs typeface="Carlito"/>
              </a:rPr>
              <a:t>THANK</a:t>
            </a:r>
            <a:r>
              <a:rPr dirty="0" sz="6600" spc="-75">
                <a:latin typeface="Carlito"/>
                <a:cs typeface="Carlito"/>
              </a:rPr>
              <a:t> </a:t>
            </a:r>
            <a:r>
              <a:rPr dirty="0" sz="6600" spc="-65">
                <a:latin typeface="Carlito"/>
                <a:cs typeface="Carlito"/>
              </a:rPr>
              <a:t>YOU!</a:t>
            </a:r>
            <a:endParaRPr sz="6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4193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5"/>
              <a:t>S</a:t>
            </a:r>
            <a:r>
              <a:rPr dirty="0" spc="-665"/>
              <a:t>T</a:t>
            </a:r>
            <a:r>
              <a:rPr dirty="0" spc="-960"/>
              <a:t>R</a:t>
            </a:r>
            <a:r>
              <a:rPr dirty="0" spc="-925"/>
              <a:t>A</a:t>
            </a:r>
            <a:r>
              <a:rPr dirty="0" spc="-665"/>
              <a:t>T</a:t>
            </a:r>
            <a:r>
              <a:rPr dirty="0" spc="-950"/>
              <a:t>E</a:t>
            </a:r>
            <a:r>
              <a:rPr dirty="0" spc="-844"/>
              <a:t>G</a:t>
            </a:r>
            <a:r>
              <a:rPr dirty="0" spc="-95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433" y="2307158"/>
            <a:ext cx="10332720" cy="4131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8920" indent="-1847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000" spc="-9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Big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Mining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concepts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collect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corpus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of 265,000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tweets using</a:t>
            </a:r>
            <a:r>
              <a:rPr dirty="0" sz="2000" spc="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Tweepy.</a:t>
            </a:r>
            <a:endParaRPr sz="2000">
              <a:latin typeface="Carlito"/>
              <a:cs typeface="Carlito"/>
            </a:endParaRPr>
          </a:p>
          <a:p>
            <a:pPr algn="just" marL="248920" indent="-184785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000" spc="-9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explore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NLP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concepts thoroughly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pre-process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000" spc="1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tweets.</a:t>
            </a:r>
            <a:endParaRPr sz="2000">
              <a:latin typeface="Carlito"/>
              <a:cs typeface="Carlito"/>
            </a:endParaRPr>
          </a:p>
          <a:p>
            <a:pPr algn="just" marL="248920" indent="-18478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Performing Sentiment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Emotion Analysis using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existing</a:t>
            </a:r>
            <a:r>
              <a:rPr dirty="0" sz="200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tools.</a:t>
            </a:r>
            <a:endParaRPr sz="2000">
              <a:latin typeface="Carlito"/>
              <a:cs typeface="Carlito"/>
            </a:endParaRPr>
          </a:p>
          <a:p>
            <a:pPr algn="just" marL="12700" marR="5715" indent="51435">
              <a:lnSpc>
                <a:spcPct val="107100"/>
              </a:lnSpc>
              <a:spcBef>
                <a:spcPts val="1200"/>
              </a:spcBef>
              <a:buFont typeface="Arial"/>
              <a:buChar char="•"/>
              <a:tabLst>
                <a:tab pos="325120" algn="l"/>
              </a:tabLst>
            </a:pPr>
            <a:r>
              <a:rPr dirty="0" sz="2000" spc="-95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000" spc="2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research extensively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 deep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learning/machine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learning 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experiment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different  frameworks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train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bi-directional LSTM-RNN model using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TensorFlow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predict emotions of  tweets.</a:t>
            </a:r>
            <a:endParaRPr sz="2000">
              <a:latin typeface="Carlito"/>
              <a:cs typeface="Carlito"/>
            </a:endParaRPr>
          </a:p>
          <a:p>
            <a:pPr algn="just" marL="274320" indent="-21082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274955" algn="l"/>
              </a:tabLst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Delving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topic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hyper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parameter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tuning 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constantly experimenting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numerous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parameters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improve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performance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of the</a:t>
            </a:r>
            <a:r>
              <a:rPr dirty="0" sz="20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2000">
              <a:latin typeface="Carlito"/>
              <a:cs typeface="Carlito"/>
            </a:endParaRPr>
          </a:p>
          <a:p>
            <a:pPr algn="just" marL="12700" marR="6985" indent="51435">
              <a:lnSpc>
                <a:spcPct val="107000"/>
              </a:lnSpc>
              <a:spcBef>
                <a:spcPts val="1405"/>
              </a:spcBef>
              <a:buFont typeface="Arial"/>
              <a:buChar char="•"/>
              <a:tabLst>
                <a:tab pos="317500" algn="l"/>
              </a:tabLst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Producing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numerous histograms,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word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clouds,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etc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matplotlib python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package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effectively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visualize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00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tweets.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2468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Retrieving</a:t>
            </a:r>
            <a:r>
              <a:rPr dirty="0" spc="-425"/>
              <a:t> </a:t>
            </a:r>
            <a:r>
              <a:rPr dirty="0" spc="-365"/>
              <a:t>Tweets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284602"/>
            <a:ext cx="9587865" cy="314071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Tweepy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simple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user-friendly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python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library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accessing the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Twitter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API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stream real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time tweets. The tweets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were filtered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based 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language(only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English tweets 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were retrieved)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certain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covid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related</a:t>
            </a:r>
            <a:r>
              <a:rPr dirty="0" sz="200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hashtags.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List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Hashtags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dirty="0" sz="2000" spc="-15" b="1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000" spc="-2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tweets</a:t>
            </a:r>
            <a:endParaRPr sz="2000">
              <a:latin typeface="Carlito"/>
              <a:cs typeface="Carlito"/>
            </a:endParaRPr>
          </a:p>
          <a:p>
            <a:pPr marL="12700" marR="692150">
              <a:lnSpc>
                <a:spcPct val="148400"/>
              </a:lnSpc>
              <a:spcBef>
                <a:spcPts val="5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['#covid19','#longcovid','#coronavirus','#stayhome','#socialdistancing','#covid-  19','#covid2019','#coronavirusoutbreak',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'#sarscov2',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'#virus',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'#covidisnotover',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'#covidvaccines','#vaccinated', '#longcovid', '#omicron', '#cases', '#covid', '#pandemic',  '#coronaviruspandemic',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'#mask',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'#deltacron',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'#covidiots']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94970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 b="1">
                <a:latin typeface="Carlito"/>
                <a:cs typeface="Carlito"/>
              </a:rPr>
              <a:t>Explanation </a:t>
            </a:r>
            <a:r>
              <a:rPr dirty="0" spc="-25" b="1">
                <a:latin typeface="Carlito"/>
                <a:cs typeface="Carlito"/>
              </a:rPr>
              <a:t>of </a:t>
            </a:r>
            <a:r>
              <a:rPr dirty="0" spc="-60" b="1">
                <a:latin typeface="Carlito"/>
                <a:cs typeface="Carlito"/>
              </a:rPr>
              <a:t>Corpora </a:t>
            </a:r>
            <a:r>
              <a:rPr dirty="0" spc="-35" b="1">
                <a:latin typeface="Carlito"/>
                <a:cs typeface="Carlito"/>
              </a:rPr>
              <a:t>used </a:t>
            </a:r>
            <a:r>
              <a:rPr dirty="0" spc="-30" b="1">
                <a:latin typeface="Carlito"/>
                <a:cs typeface="Carlito"/>
              </a:rPr>
              <a:t>in</a:t>
            </a:r>
            <a:r>
              <a:rPr dirty="0" spc="-430" b="1">
                <a:latin typeface="Carlito"/>
                <a:cs typeface="Carlito"/>
              </a:rPr>
              <a:t> </a:t>
            </a:r>
            <a:r>
              <a:rPr dirty="0" spc="-55" b="1">
                <a:latin typeface="Carlito"/>
                <a:cs typeface="Carlito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619" y="2284602"/>
            <a:ext cx="10000615" cy="24288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8100" marR="171450">
              <a:lnSpc>
                <a:spcPts val="2160"/>
              </a:lnSpc>
              <a:spcBef>
                <a:spcPts val="375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tweet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collection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commenced 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5">
                <a:solidFill>
                  <a:srgbClr val="FFFFFF"/>
                </a:solidFill>
                <a:latin typeface="Carlito"/>
                <a:cs typeface="Carlito"/>
              </a:rPr>
              <a:t>24</a:t>
            </a:r>
            <a:r>
              <a:rPr dirty="0" baseline="25641" sz="1950" spc="7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March,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2022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23:30 GMT 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stopped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2000" spc="5">
                <a:solidFill>
                  <a:srgbClr val="FFFFFF"/>
                </a:solidFill>
                <a:latin typeface="Carlito"/>
                <a:cs typeface="Carlito"/>
              </a:rPr>
              <a:t>29</a:t>
            </a:r>
            <a:r>
              <a:rPr dirty="0" baseline="25641" sz="1950" spc="7">
                <a:solidFill>
                  <a:srgbClr val="FFFFFF"/>
                </a:solidFill>
                <a:latin typeface="Carlito"/>
                <a:cs typeface="Carlito"/>
              </a:rPr>
              <a:t>th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March,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2022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00:30 </a:t>
            </a:r>
            <a:r>
              <a:rPr dirty="0" sz="2000" spc="-50">
                <a:solidFill>
                  <a:srgbClr val="FFFFFF"/>
                </a:solidFill>
                <a:latin typeface="Carlito"/>
                <a:cs typeface="Carlito"/>
              </a:rPr>
              <a:t>GMT.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total duration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tweet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collection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ninety-six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hours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a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265,108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tweets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were</a:t>
            </a:r>
            <a:r>
              <a:rPr dirty="0" sz="20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collected.</a:t>
            </a:r>
            <a:endParaRPr sz="2000">
              <a:latin typeface="Carlito"/>
              <a:cs typeface="Carlito"/>
            </a:endParaRPr>
          </a:p>
          <a:p>
            <a:pPr marL="38100" marR="30480">
              <a:lnSpc>
                <a:spcPct val="90000"/>
              </a:lnSpc>
              <a:spcBef>
                <a:spcPts val="1360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 corpus of tweets collected by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Palomino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Varma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22nd April 2020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15:30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19:30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(GMT)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taken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account.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Nearly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years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passed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not unreasonable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assume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public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sentiment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towards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covid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pandemic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changed. 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aim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to compare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contrast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sentiment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tweets collected two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years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ago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as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of now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see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there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any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change.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9079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Hashtag</a:t>
            </a:r>
            <a:r>
              <a:rPr dirty="0" spc="-385"/>
              <a:t> </a:t>
            </a:r>
            <a:r>
              <a:rPr dirty="0" spc="-160"/>
              <a:t>Distribution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2486" y="2283967"/>
          <a:ext cx="4756785" cy="340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415"/>
                <a:gridCol w="2559685"/>
              </a:tblGrid>
              <a:tr h="282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Hashtag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3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 of</a:t>
                      </a:r>
                      <a:r>
                        <a:rPr dirty="0" sz="1150" spc="-8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Tweets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</a:tr>
              <a:tr h="282321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#covid19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709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238,432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82320"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#coronavirus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7094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116,557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82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#stayhome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519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31,820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82321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#covid_19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5194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11,068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82194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#socialdistancing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82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6510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8232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#covid-19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82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4636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8232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#covid2019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82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2341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82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#flattenthecurve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82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2124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82320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#coronavirusoutbreak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82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2058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  <a:tr h="282321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#sarscov2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1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1861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CF5"/>
                    </a:solidFill>
                  </a:tcPr>
                </a:tc>
              </a:tr>
              <a:tr h="2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#virus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84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1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50">
                          <a:latin typeface="Carlito"/>
                          <a:cs typeface="Carlito"/>
                        </a:rPr>
                        <a:t>1211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D9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 Allen</dc:creator>
  <dc:title>FINAL REVIEW Twitter Emotion Analysis – An LSTM Approach</dc:title>
  <dcterms:created xsi:type="dcterms:W3CDTF">2022-07-12T21:06:23Z</dcterms:created>
  <dcterms:modified xsi:type="dcterms:W3CDTF">2022-07-12T21:06:23Z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2022-07-12T00:00:00Z</vt:filetime>
  </property>
</Properties>
</file>