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8" r:id="rId7"/>
    <p:sldId id="260" r:id="rId8"/>
    <p:sldId id="269"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5C699-6377-46B6-B437-2B43AFCA91B3}"/>
              </a:ext>
            </a:extLst>
          </p:cNvPr>
          <p:cNvSpPr>
            <a:spLocks noGrp="1"/>
          </p:cNvSpPr>
          <p:nvPr>
            <p:ph type="ctrTitle"/>
          </p:nvPr>
        </p:nvSpPr>
        <p:spPr>
          <a:xfrm>
            <a:off x="1876424" y="1122363"/>
            <a:ext cx="8910846" cy="2387600"/>
          </a:xfrm>
        </p:spPr>
        <p:txBody>
          <a:bodyPr/>
          <a:lstStyle/>
          <a:p>
            <a:pPr algn="ct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Sentiment Analysis on Amazon Food Reviews”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1044EE0-B48D-4BC7-9F83-36CDF04A5D93}"/>
              </a:ext>
            </a:extLst>
          </p:cNvPr>
          <p:cNvSpPr>
            <a:spLocks noGrp="1"/>
          </p:cNvSpPr>
          <p:nvPr>
            <p:ph type="subTitle" idx="1"/>
          </p:nvPr>
        </p:nvSpPr>
        <p:spPr>
          <a:xfrm>
            <a:off x="6567694" y="3509963"/>
            <a:ext cx="4219576" cy="1655762"/>
          </a:xfrm>
        </p:spPr>
        <p:txBody>
          <a:bodyPr>
            <a:normAutofit/>
          </a:bodyPr>
          <a:lstStyle/>
          <a:p>
            <a:r>
              <a:rPr lang="en-US" sz="1600" dirty="0">
                <a:solidFill>
                  <a:schemeClr val="tx1"/>
                </a:solidFill>
                <a:latin typeface="Times New Roman" panose="02020603050405020304" pitchFamily="18" charset="0"/>
                <a:cs typeface="Times New Roman" panose="02020603050405020304" pitchFamily="18" charset="0"/>
              </a:rPr>
              <a:t>By…</a:t>
            </a:r>
          </a:p>
          <a:p>
            <a:r>
              <a:rPr lang="en-US" sz="1600" b="1" dirty="0">
                <a:solidFill>
                  <a:schemeClr val="tx1"/>
                </a:solidFill>
                <a:latin typeface="Times New Roman" panose="02020603050405020304" pitchFamily="18" charset="0"/>
                <a:cs typeface="Times New Roman" panose="02020603050405020304" pitchFamily="18" charset="0"/>
              </a:rPr>
              <a:t>Mr. Rohan Jaywant Amrutkar </a:t>
            </a:r>
            <a:endParaRPr lang="en-US" sz="1600" dirty="0">
              <a:solidFill>
                <a:schemeClr val="tx1"/>
              </a:solidFill>
              <a:latin typeface="Times New Roman" panose="02020603050405020304" pitchFamily="18" charset="0"/>
              <a:cs typeface="Times New Roman" panose="02020603050405020304" pitchFamily="18" charset="0"/>
            </a:endParaRPr>
          </a:p>
          <a:p>
            <a:r>
              <a:rPr lang="en-US" sz="1600" dirty="0">
                <a:solidFill>
                  <a:schemeClr val="tx1"/>
                </a:solidFill>
                <a:latin typeface="Times New Roman" panose="02020603050405020304" pitchFamily="18" charset="0"/>
                <a:cs typeface="Times New Roman" panose="02020603050405020304" pitchFamily="18" charset="0"/>
              </a:rPr>
              <a:t>Roll No.: MST – 02</a:t>
            </a:r>
          </a:p>
          <a:p>
            <a:r>
              <a:rPr lang="en-US" sz="1600" dirty="0">
                <a:solidFill>
                  <a:schemeClr val="tx1"/>
                </a:solidFill>
                <a:latin typeface="Times New Roman" panose="02020603050405020304" pitchFamily="18" charset="0"/>
                <a:cs typeface="Times New Roman" panose="02020603050405020304" pitchFamily="18" charset="0"/>
              </a:rPr>
              <a:t>ERP ID: S1132200392</a:t>
            </a:r>
          </a:p>
          <a:p>
            <a:endParaRPr lang="en-US" dirty="0"/>
          </a:p>
        </p:txBody>
      </p:sp>
    </p:spTree>
    <p:extLst>
      <p:ext uri="{BB962C8B-B14F-4D97-AF65-F5344CB8AC3E}">
        <p14:creationId xmlns:p14="http://schemas.microsoft.com/office/powerpoint/2010/main" val="261169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76D3-04D9-4D62-AE3E-B4ABBEAE7C80}"/>
              </a:ext>
            </a:extLst>
          </p:cNvPr>
          <p:cNvSpPr>
            <a:spLocks noGrp="1"/>
          </p:cNvSpPr>
          <p:nvPr>
            <p:ph type="title"/>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CLASSIFICATION OF TEXT DATA USING SVM ALGORITHM</a:t>
            </a:r>
            <a:endParaRPr lang="en-US" sz="4800" dirty="0"/>
          </a:p>
        </p:txBody>
      </p:sp>
      <p:sp>
        <p:nvSpPr>
          <p:cNvPr id="3" name="Content Placeholder 2">
            <a:extLst>
              <a:ext uri="{FF2B5EF4-FFF2-40B4-BE49-F238E27FC236}">
                <a16:creationId xmlns:a16="http://schemas.microsoft.com/office/drawing/2014/main" id="{FAD7EE71-1E0E-4DC7-81D0-73998AA1EBBF}"/>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Confusion Matrix</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Interpretation:</a:t>
            </a:r>
            <a:r>
              <a:rPr lang="en-US" dirty="0">
                <a:latin typeface="Times New Roman" panose="02020603050405020304" pitchFamily="18" charset="0"/>
                <a:cs typeface="Times New Roman" panose="02020603050405020304" pitchFamily="18" charset="0"/>
              </a:rPr>
              <a:t> In above confusion matrix if we see diagonal values (True Values means actual and predicted values are same) are large in number. So, we can say that classification model is perfectly fitted. </a:t>
            </a:r>
          </a:p>
          <a:p>
            <a:endParaRPr lang="en-US" dirty="0"/>
          </a:p>
        </p:txBody>
      </p:sp>
      <p:pic>
        <p:nvPicPr>
          <p:cNvPr id="7" name="Picture 6">
            <a:extLst>
              <a:ext uri="{FF2B5EF4-FFF2-40B4-BE49-F238E27FC236}">
                <a16:creationId xmlns:a16="http://schemas.microsoft.com/office/drawing/2014/main" id="{474A04F9-9638-476E-859F-05663A04F383}"/>
              </a:ext>
            </a:extLst>
          </p:cNvPr>
          <p:cNvPicPr>
            <a:picLocks noChangeAspect="1"/>
          </p:cNvPicPr>
          <p:nvPr/>
        </p:nvPicPr>
        <p:blipFill>
          <a:blip r:embed="rId2"/>
          <a:stretch>
            <a:fillRect/>
          </a:stretch>
        </p:blipFill>
        <p:spPr>
          <a:xfrm>
            <a:off x="1358345" y="2819315"/>
            <a:ext cx="3160645" cy="811781"/>
          </a:xfrm>
          <a:prstGeom prst="rect">
            <a:avLst/>
          </a:prstGeom>
        </p:spPr>
      </p:pic>
    </p:spTree>
    <p:extLst>
      <p:ext uri="{BB962C8B-B14F-4D97-AF65-F5344CB8AC3E}">
        <p14:creationId xmlns:p14="http://schemas.microsoft.com/office/powerpoint/2010/main" val="3021034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55524-84B3-4C0D-98D4-3BC76662ABD0}"/>
              </a:ext>
            </a:extLst>
          </p:cNvPr>
          <p:cNvSpPr>
            <a:spLocks noGrp="1"/>
          </p:cNvSpPr>
          <p:nvPr>
            <p:ph type="title"/>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CLASSIFICATION OF TEXT DATA USING SVM ALGORITHM</a:t>
            </a:r>
            <a:endParaRPr lang="en-US" sz="4800" dirty="0"/>
          </a:p>
        </p:txBody>
      </p:sp>
      <p:sp>
        <p:nvSpPr>
          <p:cNvPr id="3" name="Content Placeholder 2">
            <a:extLst>
              <a:ext uri="{FF2B5EF4-FFF2-40B4-BE49-F238E27FC236}">
                <a16:creationId xmlns:a16="http://schemas.microsoft.com/office/drawing/2014/main" id="{5E51E34F-7DE6-48C3-AD7B-BFF60156AE9F}"/>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Accuracy </a:t>
            </a:r>
          </a:p>
          <a:p>
            <a:r>
              <a:rPr lang="en-US" dirty="0">
                <a:latin typeface="Times New Roman" panose="02020603050405020304" pitchFamily="18" charset="0"/>
                <a:cs typeface="Times New Roman" panose="02020603050405020304" pitchFamily="18" charset="0"/>
              </a:rPr>
              <a:t>For train dataset: 97.58602</a:t>
            </a:r>
          </a:p>
          <a:p>
            <a:r>
              <a:rPr lang="en-US" dirty="0">
                <a:latin typeface="Times New Roman" panose="02020603050405020304" pitchFamily="18" charset="0"/>
                <a:cs typeface="Times New Roman" panose="02020603050405020304" pitchFamily="18" charset="0"/>
              </a:rPr>
              <a:t>For test dataset: 82.19999</a:t>
            </a:r>
          </a:p>
          <a:p>
            <a:r>
              <a:rPr lang="en-US" b="1" dirty="0">
                <a:latin typeface="Times New Roman" panose="02020603050405020304" pitchFamily="18" charset="0"/>
                <a:cs typeface="Times New Roman" panose="02020603050405020304" pitchFamily="18" charset="0"/>
              </a:rPr>
              <a:t>Interpretation:</a:t>
            </a:r>
            <a:r>
              <a:rPr lang="en-US" dirty="0">
                <a:latin typeface="Times New Roman" panose="02020603050405020304" pitchFamily="18" charset="0"/>
                <a:cs typeface="Times New Roman" panose="02020603050405020304" pitchFamily="18" charset="0"/>
              </a:rPr>
              <a:t> Accuracy score of training data set is 97.58860 and test data set is 82.19999 so both scores are sufficient to say that classification model is perfectly fitted. </a:t>
            </a:r>
          </a:p>
          <a:p>
            <a:endParaRPr lang="en-US" dirty="0"/>
          </a:p>
        </p:txBody>
      </p:sp>
    </p:spTree>
    <p:extLst>
      <p:ext uri="{BB962C8B-B14F-4D97-AF65-F5344CB8AC3E}">
        <p14:creationId xmlns:p14="http://schemas.microsoft.com/office/powerpoint/2010/main" val="2752898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0AC55-F7F2-4558-A5C3-AB4EB2AF7E4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CLASSIFICATION OF TEXT DATA USING SVM ALGORITHM</a:t>
            </a:r>
            <a:endParaRPr lang="en-US" dirty="0"/>
          </a:p>
        </p:txBody>
      </p:sp>
      <p:sp>
        <p:nvSpPr>
          <p:cNvPr id="3" name="Content Placeholder 2">
            <a:extLst>
              <a:ext uri="{FF2B5EF4-FFF2-40B4-BE49-F238E27FC236}">
                <a16:creationId xmlns:a16="http://schemas.microsoft.com/office/drawing/2014/main" id="{61528729-D060-43F4-8617-549AFB3D4FAC}"/>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Specificity and Sensitivity </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Interpretation: </a:t>
            </a:r>
            <a:r>
              <a:rPr lang="en-US" dirty="0">
                <a:latin typeface="Times New Roman" panose="02020603050405020304" pitchFamily="18" charset="0"/>
                <a:cs typeface="Times New Roman" panose="02020603050405020304" pitchFamily="18" charset="0"/>
              </a:rPr>
              <a:t>Above metric table values are also relevant to say that classification model is perfectly fitted. </a:t>
            </a:r>
          </a:p>
          <a:p>
            <a:endParaRPr lang="en-US" b="1" dirty="0"/>
          </a:p>
        </p:txBody>
      </p:sp>
      <p:pic>
        <p:nvPicPr>
          <p:cNvPr id="5" name="Picture 4">
            <a:extLst>
              <a:ext uri="{FF2B5EF4-FFF2-40B4-BE49-F238E27FC236}">
                <a16:creationId xmlns:a16="http://schemas.microsoft.com/office/drawing/2014/main" id="{88F515BB-C1B7-47A5-B4CD-80405AB6537F}"/>
              </a:ext>
            </a:extLst>
          </p:cNvPr>
          <p:cNvPicPr>
            <a:picLocks noChangeAspect="1"/>
          </p:cNvPicPr>
          <p:nvPr/>
        </p:nvPicPr>
        <p:blipFill>
          <a:blip r:embed="rId2"/>
          <a:stretch>
            <a:fillRect/>
          </a:stretch>
        </p:blipFill>
        <p:spPr>
          <a:xfrm>
            <a:off x="3916841" y="2868081"/>
            <a:ext cx="4355140" cy="1664162"/>
          </a:xfrm>
          <a:prstGeom prst="rect">
            <a:avLst/>
          </a:prstGeom>
        </p:spPr>
      </p:pic>
    </p:spTree>
    <p:extLst>
      <p:ext uri="{BB962C8B-B14F-4D97-AF65-F5344CB8AC3E}">
        <p14:creationId xmlns:p14="http://schemas.microsoft.com/office/powerpoint/2010/main" val="3160866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C5F1-6C6D-4EF6-B39D-BB8BCDE78255}"/>
              </a:ext>
            </a:extLst>
          </p:cNvPr>
          <p:cNvSpPr>
            <a:spLocks noGrp="1"/>
          </p:cNvSpPr>
          <p:nvPr>
            <p:ph type="title"/>
          </p:nvPr>
        </p:nvSpPr>
        <p:spPr/>
        <p:txBody>
          <a:bodyPr/>
          <a:lstStyle/>
          <a:p>
            <a:pPr algn="ctr"/>
            <a:r>
              <a:rPr lang="en-US" sz="4800" dirty="0">
                <a:latin typeface="Times New Roman" panose="02020603050405020304" pitchFamily="18" charset="0"/>
                <a:cs typeface="Times New Roman" panose="02020603050405020304" pitchFamily="18" charset="0"/>
              </a:rPr>
              <a:t>CONCLUSION</a:t>
            </a:r>
            <a:br>
              <a:rPr lang="en-US" dirty="0"/>
            </a:br>
            <a:endParaRPr lang="en-US" dirty="0"/>
          </a:p>
        </p:txBody>
      </p:sp>
      <p:sp>
        <p:nvSpPr>
          <p:cNvPr id="3" name="Content Placeholder 2">
            <a:extLst>
              <a:ext uri="{FF2B5EF4-FFF2-40B4-BE49-F238E27FC236}">
                <a16:creationId xmlns:a16="http://schemas.microsoft.com/office/drawing/2014/main" id="{D762852E-9172-4D76-809E-873609A1F97F}"/>
              </a:ext>
            </a:extLst>
          </p:cNvPr>
          <p:cNvSpPr>
            <a:spLocks noGrp="1"/>
          </p:cNvSpPr>
          <p:nvPr>
            <p:ph idx="1"/>
          </p:nvPr>
        </p:nvSpPr>
        <p:spPr>
          <a:xfrm>
            <a:off x="1141412" y="1736035"/>
            <a:ext cx="9905999" cy="4154557"/>
          </a:xfrm>
        </p:spPr>
        <p:txBody>
          <a:bodyPr>
            <a:normAutofit fontScale="92500" lnSpcReduction="20000"/>
          </a:bodyPr>
          <a:lstStyle/>
          <a:p>
            <a:r>
              <a:rPr lang="en-US" b="1" dirty="0"/>
              <a:t>In sentiment analysis of amazon food product reviews, I try to make sentiment analysis using three different methods cause these three methods are useful according to their requirement and perfect prediction.</a:t>
            </a:r>
            <a:endParaRPr lang="en-US" dirty="0"/>
          </a:p>
          <a:p>
            <a:r>
              <a:rPr lang="en-US" b="1" dirty="0"/>
              <a:t> In first method I go for sentiment analysis without cleaning text data cause sometimes user wants quick results rather than accuracy in result.</a:t>
            </a:r>
            <a:endParaRPr lang="en-US" dirty="0"/>
          </a:p>
          <a:p>
            <a:r>
              <a:rPr lang="en-US" b="1" dirty="0"/>
              <a:t>In second method I go for sentiment analysis with clean text data and according to cleaning text data there is increase in accuracy in results.</a:t>
            </a:r>
            <a:endParaRPr lang="en-US" dirty="0"/>
          </a:p>
          <a:p>
            <a:r>
              <a:rPr lang="en-US" b="1" dirty="0"/>
              <a:t>In Third method I go sentiment analysis using machine learning classification algorithm. Sometimes user wants directly classified text data according to there classes. </a:t>
            </a:r>
            <a:endParaRPr lang="en-US" dirty="0"/>
          </a:p>
          <a:p>
            <a:endParaRPr lang="en-US" dirty="0"/>
          </a:p>
        </p:txBody>
      </p:sp>
    </p:spTree>
    <p:extLst>
      <p:ext uri="{BB962C8B-B14F-4D97-AF65-F5344CB8AC3E}">
        <p14:creationId xmlns:p14="http://schemas.microsoft.com/office/powerpoint/2010/main" val="311521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E0104-A9FA-469C-A868-A2DB72FCA7AE}"/>
              </a:ext>
            </a:extLst>
          </p:cNvPr>
          <p:cNvSpPr>
            <a:spLocks noGrp="1"/>
          </p:cNvSpPr>
          <p:nvPr>
            <p:ph type="title"/>
          </p:nvPr>
        </p:nvSpPr>
        <p:spPr>
          <a:xfrm>
            <a:off x="1366700" y="1510748"/>
            <a:ext cx="9905998" cy="3233529"/>
          </a:xfrm>
        </p:spPr>
        <p:txBody>
          <a:bodyPr>
            <a:normAutofit/>
          </a:bodyPr>
          <a:lstStyle/>
          <a:p>
            <a:pPr algn="ctr"/>
            <a:r>
              <a:rPr lang="en-US" sz="8000" i="1" u="sng" dirty="0">
                <a:latin typeface="Algerian" panose="04020705040A02060702" pitchFamily="82" charset="0"/>
              </a:rPr>
              <a:t>Thank YOU</a:t>
            </a:r>
          </a:p>
        </p:txBody>
      </p:sp>
    </p:spTree>
    <p:extLst>
      <p:ext uri="{BB962C8B-B14F-4D97-AF65-F5344CB8AC3E}">
        <p14:creationId xmlns:p14="http://schemas.microsoft.com/office/powerpoint/2010/main" val="461664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1DD6-F4AA-45E4-BADD-306E030A4CAD}"/>
              </a:ext>
            </a:extLst>
          </p:cNvPr>
          <p:cNvSpPr>
            <a:spLocks noGrp="1"/>
          </p:cNvSpPr>
          <p:nvPr>
            <p:ph type="title"/>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B37AE408-26D7-40C9-8A44-C18755FABFB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Sentiment Analysis</a:t>
            </a:r>
          </a:p>
          <a:p>
            <a:r>
              <a:rPr lang="en-US" dirty="0">
                <a:latin typeface="Times New Roman" panose="02020603050405020304" pitchFamily="18" charset="0"/>
                <a:cs typeface="Times New Roman" panose="02020603050405020304" pitchFamily="18" charset="0"/>
              </a:rPr>
              <a:t>Text Cleaning</a:t>
            </a:r>
          </a:p>
          <a:p>
            <a:r>
              <a:rPr lang="en-US" dirty="0">
                <a:latin typeface="Times New Roman" panose="02020603050405020304" pitchFamily="18" charset="0"/>
                <a:cs typeface="Times New Roman" panose="02020603050405020304" pitchFamily="18" charset="0"/>
              </a:rPr>
              <a:t>Feature extraction form text data</a:t>
            </a:r>
          </a:p>
          <a:p>
            <a:r>
              <a:rPr lang="en-US" dirty="0">
                <a:latin typeface="Times New Roman" panose="02020603050405020304" pitchFamily="18" charset="0"/>
                <a:cs typeface="Times New Roman" panose="02020603050405020304" pitchFamily="18" charset="0"/>
              </a:rPr>
              <a:t>Sentiment analysis using Python library</a:t>
            </a:r>
          </a:p>
          <a:p>
            <a:r>
              <a:rPr lang="en-US" dirty="0">
                <a:latin typeface="Times New Roman" panose="02020603050405020304" pitchFamily="18" charset="0"/>
                <a:cs typeface="Times New Roman" panose="02020603050405020304" pitchFamily="18" charset="0"/>
              </a:rPr>
              <a:t>Sentiment analysis using classification</a:t>
            </a:r>
          </a:p>
          <a:p>
            <a:r>
              <a:rPr lang="en-US" dirty="0">
                <a:latin typeface="Times New Roman" panose="02020603050405020304" pitchFamily="18" charset="0"/>
                <a:cs typeface="Times New Roman" panose="02020603050405020304" pitchFamily="18" charset="0"/>
              </a:rPr>
              <a:t>Model Performance Metrics</a:t>
            </a:r>
          </a:p>
        </p:txBody>
      </p:sp>
    </p:spTree>
    <p:extLst>
      <p:ext uri="{BB962C8B-B14F-4D97-AF65-F5344CB8AC3E}">
        <p14:creationId xmlns:p14="http://schemas.microsoft.com/office/powerpoint/2010/main" val="3518909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3A180-8954-4EE0-AE2E-4271FC19C275}"/>
              </a:ext>
            </a:extLst>
          </p:cNvPr>
          <p:cNvSpPr>
            <a:spLocks noGrp="1"/>
          </p:cNvSpPr>
          <p:nvPr>
            <p:ph type="title"/>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Data Visualization</a:t>
            </a:r>
          </a:p>
        </p:txBody>
      </p:sp>
      <p:sp>
        <p:nvSpPr>
          <p:cNvPr id="3" name="Content Placeholder 2">
            <a:extLst>
              <a:ext uri="{FF2B5EF4-FFF2-40B4-BE49-F238E27FC236}">
                <a16:creationId xmlns:a16="http://schemas.microsoft.com/office/drawing/2014/main" id="{92F3F1B9-2B4B-49B5-A4B7-42B33777EF49}"/>
              </a:ext>
            </a:extLst>
          </p:cNvPr>
          <p:cNvSpPr>
            <a:spLocks noGrp="1"/>
          </p:cNvSpPr>
          <p:nvPr>
            <p:ph idx="1"/>
          </p:nvPr>
        </p:nvSpPr>
        <p:spPr>
          <a:xfrm>
            <a:off x="145774" y="2249487"/>
            <a:ext cx="11343861" cy="4403104"/>
          </a:xfrm>
        </p:spPr>
        <p:txBody>
          <a:bodyPr/>
          <a:lstStyle/>
          <a:p>
            <a:pPr marL="0" indent="0">
              <a:buNone/>
            </a:pPr>
            <a:r>
              <a:rPr lang="en-US" dirty="0">
                <a:latin typeface="Times New Roman" panose="02020603050405020304" pitchFamily="18" charset="0"/>
                <a:cs typeface="Times New Roman" panose="02020603050405020304" pitchFamily="18" charset="0"/>
              </a:rPr>
              <a:t>Pie – Chart                                                         Count Plot</a:t>
            </a:r>
          </a:p>
          <a:p>
            <a:pPr marL="0" indent="0">
              <a:buNone/>
            </a:pPr>
            <a:r>
              <a:rPr lang="en-US" dirty="0"/>
              <a:t>                                          </a:t>
            </a:r>
          </a:p>
          <a:p>
            <a:pPr marL="0" indent="0">
              <a:buNone/>
            </a:pPr>
            <a:endParaRPr lang="en-US" dirty="0"/>
          </a:p>
          <a:p>
            <a:pPr marL="0" indent="0">
              <a:buNone/>
            </a:pPr>
            <a:r>
              <a:rPr lang="en-US" dirty="0"/>
              <a:t>                                                                                                                                                                </a:t>
            </a:r>
          </a:p>
        </p:txBody>
      </p:sp>
      <p:pic>
        <p:nvPicPr>
          <p:cNvPr id="4" name="Picture 3" descr="C:\Users\ADMIN\AppData\Local\Microsoft\Windows\INetCache\Content.MSO\AE7EA0EC.tmp">
            <a:extLst>
              <a:ext uri="{FF2B5EF4-FFF2-40B4-BE49-F238E27FC236}">
                <a16:creationId xmlns:a16="http://schemas.microsoft.com/office/drawing/2014/main" id="{9772E916-ADB8-49F7-A7BD-AE6A8D2BF18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1412" y="2797176"/>
            <a:ext cx="4331736" cy="3146424"/>
          </a:xfrm>
          <a:prstGeom prst="rect">
            <a:avLst/>
          </a:prstGeom>
          <a:noFill/>
          <a:ln>
            <a:noFill/>
          </a:ln>
        </p:spPr>
      </p:pic>
      <p:pic>
        <p:nvPicPr>
          <p:cNvPr id="5" name="Picture 4" descr="C:\Users\ADMIN\AppData\Local\Microsoft\Windows\INetCache\Content.MSO\1B2671DA.tmp">
            <a:extLst>
              <a:ext uri="{FF2B5EF4-FFF2-40B4-BE49-F238E27FC236}">
                <a16:creationId xmlns:a16="http://schemas.microsoft.com/office/drawing/2014/main" id="{E59416E2-61F4-46E0-8EDE-B4693C8C789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73148" y="2700020"/>
            <a:ext cx="5086350" cy="3340735"/>
          </a:xfrm>
          <a:prstGeom prst="rect">
            <a:avLst/>
          </a:prstGeom>
          <a:noFill/>
          <a:ln>
            <a:noFill/>
          </a:ln>
        </p:spPr>
      </p:pic>
    </p:spTree>
    <p:extLst>
      <p:ext uri="{BB962C8B-B14F-4D97-AF65-F5344CB8AC3E}">
        <p14:creationId xmlns:p14="http://schemas.microsoft.com/office/powerpoint/2010/main" val="181496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BB24-4E07-44FF-ABF9-3744D5CD6F04}"/>
              </a:ext>
            </a:extLst>
          </p:cNvPr>
          <p:cNvSpPr>
            <a:spLocks noGrp="1"/>
          </p:cNvSpPr>
          <p:nvPr>
            <p:ph type="title"/>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Data Visualization</a:t>
            </a:r>
          </a:p>
        </p:txBody>
      </p:sp>
      <p:sp>
        <p:nvSpPr>
          <p:cNvPr id="3" name="Content Placeholder 2">
            <a:extLst>
              <a:ext uri="{FF2B5EF4-FFF2-40B4-BE49-F238E27FC236}">
                <a16:creationId xmlns:a16="http://schemas.microsoft.com/office/drawing/2014/main" id="{AA5E3F42-809C-4074-A40C-1CCFCA22BF6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Interpretetion:1) Pie – chart :As above chart clearly depicts about that most of the products have high rating. It concludes that customer satisfaction about product.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Count Plot: As in above chart there are high number towards positive score.</a:t>
            </a:r>
          </a:p>
        </p:txBody>
      </p:sp>
    </p:spTree>
    <p:extLst>
      <p:ext uri="{BB962C8B-B14F-4D97-AF65-F5344CB8AC3E}">
        <p14:creationId xmlns:p14="http://schemas.microsoft.com/office/powerpoint/2010/main" val="805427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157C-C136-4912-844C-40A75EE9C256}"/>
              </a:ext>
            </a:extLst>
          </p:cNvPr>
          <p:cNvSpPr>
            <a:spLocks noGrp="1"/>
          </p:cNvSpPr>
          <p:nvPr>
            <p:ph type="title"/>
          </p:nvPr>
        </p:nvSpPr>
        <p:spPr>
          <a:xfrm>
            <a:off x="1141413" y="618518"/>
            <a:ext cx="9905998" cy="1478570"/>
          </a:xfrm>
        </p:spPr>
        <p:txBody>
          <a:bodyPr>
            <a:normAutofit fontScale="90000"/>
          </a:bodyPr>
          <a:lstStyle/>
          <a:p>
            <a:pPr algn="ctr"/>
            <a:r>
              <a:rPr lang="en-US" sz="5300" dirty="0">
                <a:latin typeface="Times New Roman" panose="02020603050405020304" pitchFamily="18" charset="0"/>
                <a:cs typeface="Times New Roman" panose="02020603050405020304" pitchFamily="18" charset="0"/>
              </a:rPr>
              <a:t>SENTIMENT ANALYSIS WITHOUT TEXT CLEANING</a:t>
            </a:r>
            <a:br>
              <a:rPr lang="en-US" dirty="0"/>
            </a:br>
            <a:endParaRPr lang="en-US" dirty="0"/>
          </a:p>
        </p:txBody>
      </p:sp>
      <p:sp>
        <p:nvSpPr>
          <p:cNvPr id="3" name="Content Placeholder 2">
            <a:extLst>
              <a:ext uri="{FF2B5EF4-FFF2-40B4-BE49-F238E27FC236}">
                <a16:creationId xmlns:a16="http://schemas.microsoft.com/office/drawing/2014/main" id="{F24302A7-23C1-48D2-9981-C806AFDF4A6D}"/>
              </a:ext>
            </a:extLst>
          </p:cNvPr>
          <p:cNvSpPr>
            <a:spLocks noGrp="1"/>
          </p:cNvSpPr>
          <p:nvPr>
            <p:ph idx="1"/>
          </p:nvPr>
        </p:nvSpPr>
        <p:spPr>
          <a:xfrm>
            <a:off x="1141413" y="2249486"/>
            <a:ext cx="9905998" cy="3808413"/>
          </a:xfrm>
        </p:spPr>
        <p:txBody>
          <a:bodyPr>
            <a:normAutofit/>
          </a:bodyPr>
          <a:lstStyle/>
          <a:p>
            <a:r>
              <a:rPr lang="en-US" dirty="0">
                <a:latin typeface="Times New Roman" panose="02020603050405020304" pitchFamily="18" charset="0"/>
                <a:cs typeface="Times New Roman" panose="02020603050405020304" pitchFamily="18" charset="0"/>
              </a:rPr>
              <a:t>Sentiment Analysis using </a:t>
            </a:r>
            <a:r>
              <a:rPr lang="en-US" dirty="0" err="1">
                <a:latin typeface="Times New Roman" panose="02020603050405020304" pitchFamily="18" charset="0"/>
                <a:cs typeface="Times New Roman" panose="02020603050405020304" pitchFamily="18" charset="0"/>
              </a:rPr>
              <a:t>sentimentIntensityAnalyzer</a:t>
            </a:r>
            <a:r>
              <a:rPr lang="en-US" dirty="0">
                <a:latin typeface="Times New Roman" panose="02020603050405020304" pitchFamily="18" charset="0"/>
                <a:cs typeface="Times New Roman" panose="02020603050405020304" pitchFamily="18" charset="0"/>
              </a:rPr>
              <a:t>() module from </a:t>
            </a:r>
            <a:r>
              <a:rPr lang="en-US" dirty="0" err="1">
                <a:latin typeface="Times New Roman" panose="02020603050405020304" pitchFamily="18" charset="0"/>
                <a:cs typeface="Times New Roman" panose="02020603050405020304" pitchFamily="18" charset="0"/>
              </a:rPr>
              <a:t>Sklearn</a:t>
            </a:r>
            <a:r>
              <a:rPr lang="en-US" dirty="0">
                <a:latin typeface="Times New Roman" panose="02020603050405020304" pitchFamily="18" charset="0"/>
                <a:cs typeface="Times New Roman" panose="02020603050405020304" pitchFamily="18" charset="0"/>
              </a:rPr>
              <a:t> library:</a:t>
            </a:r>
          </a:p>
          <a:p>
            <a:r>
              <a:rPr lang="en-US" dirty="0">
                <a:latin typeface="Times New Roman" panose="02020603050405020304" pitchFamily="18" charset="0"/>
                <a:cs typeface="Times New Roman" panose="02020603050405020304" pitchFamily="18" charset="0"/>
              </a:rPr>
              <a:t>Sentiment scores: Positive Score:1928.2531</a:t>
            </a:r>
          </a:p>
          <a:p>
            <a:pPr marL="0" indent="0">
              <a:buNone/>
            </a:pPr>
            <a:r>
              <a:rPr lang="en-US" dirty="0">
                <a:latin typeface="Times New Roman" panose="02020603050405020304" pitchFamily="18" charset="0"/>
                <a:cs typeface="Times New Roman" panose="02020603050405020304" pitchFamily="18" charset="0"/>
              </a:rPr>
              <a:t>                            Negative Score:422.9494</a:t>
            </a:r>
          </a:p>
          <a:p>
            <a:pPr marL="0" indent="0">
              <a:buNone/>
            </a:pPr>
            <a:r>
              <a:rPr lang="en-US" dirty="0">
                <a:latin typeface="Times New Roman" panose="02020603050405020304" pitchFamily="18" charset="0"/>
                <a:cs typeface="Times New Roman" panose="02020603050405020304" pitchFamily="18" charset="0"/>
              </a:rPr>
              <a:t>                            Neutral Score:  7646.0830 </a:t>
            </a:r>
          </a:p>
          <a:p>
            <a:pPr marL="0" indent="0">
              <a:buNone/>
            </a:pPr>
            <a:r>
              <a:rPr lang="en-US" dirty="0">
                <a:latin typeface="Times New Roman" panose="02020603050405020304" pitchFamily="18" charset="0"/>
                <a:cs typeface="Times New Roman" panose="02020603050405020304" pitchFamily="18" charset="0"/>
              </a:rPr>
              <a:t>  Interpretation: In above sentiment scores lager value is 7646.083 for Neutral Score.         </a:t>
            </a:r>
          </a:p>
        </p:txBody>
      </p:sp>
    </p:spTree>
    <p:extLst>
      <p:ext uri="{BB962C8B-B14F-4D97-AF65-F5344CB8AC3E}">
        <p14:creationId xmlns:p14="http://schemas.microsoft.com/office/powerpoint/2010/main" val="1956619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876D-949A-49BB-B1FD-C36090AB927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SENTIMENT ANALYSIS WITHOUT TEXT CLEANING</a:t>
            </a:r>
            <a:endParaRPr lang="en-US" dirty="0"/>
          </a:p>
        </p:txBody>
      </p:sp>
      <p:pic>
        <p:nvPicPr>
          <p:cNvPr id="5" name="Content Placeholder 4">
            <a:extLst>
              <a:ext uri="{FF2B5EF4-FFF2-40B4-BE49-F238E27FC236}">
                <a16:creationId xmlns:a16="http://schemas.microsoft.com/office/drawing/2014/main" id="{D68E3AE5-8D62-4348-8724-4EEA7363A678}"/>
              </a:ext>
            </a:extLst>
          </p:cNvPr>
          <p:cNvPicPr>
            <a:picLocks noGrp="1" noChangeAspect="1"/>
          </p:cNvPicPr>
          <p:nvPr>
            <p:ph idx="1"/>
          </p:nvPr>
        </p:nvPicPr>
        <p:blipFill>
          <a:blip r:embed="rId2"/>
          <a:stretch>
            <a:fillRect/>
          </a:stretch>
        </p:blipFill>
        <p:spPr>
          <a:xfrm>
            <a:off x="2080591" y="2332382"/>
            <a:ext cx="7845287" cy="2835965"/>
          </a:xfrm>
        </p:spPr>
      </p:pic>
    </p:spTree>
    <p:extLst>
      <p:ext uri="{BB962C8B-B14F-4D97-AF65-F5344CB8AC3E}">
        <p14:creationId xmlns:p14="http://schemas.microsoft.com/office/powerpoint/2010/main" val="61034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99F49-DCD6-48F3-A1DA-35ECFEEDCF04}"/>
              </a:ext>
            </a:extLst>
          </p:cNvPr>
          <p:cNvSpPr>
            <a:spLocks noGrp="1"/>
          </p:cNvSpPr>
          <p:nvPr>
            <p:ph type="title"/>
          </p:nvPr>
        </p:nvSpPr>
        <p:spPr>
          <a:xfrm>
            <a:off x="1141413" y="205740"/>
            <a:ext cx="9905998" cy="1891348"/>
          </a:xfrm>
        </p:spPr>
        <p:txBody>
          <a:bodyPr>
            <a:noAutofit/>
          </a:bodyPr>
          <a:lstStyle/>
          <a:p>
            <a:pPr algn="ctr"/>
            <a:r>
              <a:rPr lang="en-US" sz="4800" dirty="0">
                <a:latin typeface="Times New Roman" panose="02020603050405020304" pitchFamily="18" charset="0"/>
                <a:cs typeface="Times New Roman" panose="02020603050405020304" pitchFamily="18" charset="0"/>
              </a:rPr>
              <a:t>Sentiment Analysis with text cleaning</a:t>
            </a:r>
            <a:br>
              <a:rPr lang="en-US" sz="4800" dirty="0">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B19CAB-9350-46B6-A353-F3837BC68295}"/>
              </a:ext>
            </a:extLst>
          </p:cNvPr>
          <p:cNvSpPr>
            <a:spLocks noGrp="1"/>
          </p:cNvSpPr>
          <p:nvPr>
            <p:ph idx="1"/>
          </p:nvPr>
        </p:nvSpPr>
        <p:spPr>
          <a:xfrm>
            <a:off x="1141412" y="2249486"/>
            <a:ext cx="9905999" cy="4059873"/>
          </a:xfrm>
        </p:spPr>
        <p:txBody>
          <a:bodyPr>
            <a:normAutofit lnSpcReduction="10000"/>
          </a:bodyPr>
          <a:lstStyle/>
          <a:p>
            <a:r>
              <a:rPr lang="en-US" dirty="0">
                <a:latin typeface="Times New Roman" panose="02020603050405020304" pitchFamily="18" charset="0"/>
                <a:cs typeface="Times New Roman" panose="02020603050405020304" pitchFamily="18" charset="0"/>
              </a:rPr>
              <a:t>Sentiment Analysis using </a:t>
            </a:r>
            <a:r>
              <a:rPr lang="en-US" dirty="0" err="1">
                <a:latin typeface="Times New Roman" panose="02020603050405020304" pitchFamily="18" charset="0"/>
                <a:cs typeface="Times New Roman" panose="02020603050405020304" pitchFamily="18" charset="0"/>
              </a:rPr>
              <a:t>sentimentIntensityAnalyzer</a:t>
            </a:r>
            <a:r>
              <a:rPr lang="en-US" dirty="0">
                <a:latin typeface="Times New Roman" panose="02020603050405020304" pitchFamily="18" charset="0"/>
                <a:cs typeface="Times New Roman" panose="02020603050405020304" pitchFamily="18" charset="0"/>
              </a:rPr>
              <a:t>() module from </a:t>
            </a:r>
            <a:r>
              <a:rPr lang="en-US" dirty="0" err="1">
                <a:latin typeface="Times New Roman" panose="02020603050405020304" pitchFamily="18" charset="0"/>
                <a:cs typeface="Times New Roman" panose="02020603050405020304" pitchFamily="18" charset="0"/>
              </a:rPr>
              <a:t>Sklearn</a:t>
            </a:r>
            <a:r>
              <a:rPr lang="en-US" dirty="0">
                <a:latin typeface="Times New Roman" panose="02020603050405020304" pitchFamily="18" charset="0"/>
                <a:cs typeface="Times New Roman" panose="02020603050405020304" pitchFamily="18" charset="0"/>
              </a:rPr>
              <a:t> library:</a:t>
            </a:r>
          </a:p>
          <a:p>
            <a:r>
              <a:rPr lang="en-US" dirty="0">
                <a:latin typeface="Times New Roman" panose="02020603050405020304" pitchFamily="18" charset="0"/>
                <a:cs typeface="Times New Roman" panose="02020603050405020304" pitchFamily="18" charset="0"/>
              </a:rPr>
              <a:t>Sentiment scores: Positive Score:2729.6070</a:t>
            </a:r>
          </a:p>
          <a:p>
            <a:pPr marL="0" indent="0">
              <a:buNone/>
            </a:pPr>
            <a:r>
              <a:rPr lang="en-US" dirty="0">
                <a:latin typeface="Times New Roman" panose="02020603050405020304" pitchFamily="18" charset="0"/>
                <a:cs typeface="Times New Roman" panose="02020603050405020304" pitchFamily="18" charset="0"/>
              </a:rPr>
              <a:t>                            Negative Score:435.1539</a:t>
            </a:r>
          </a:p>
          <a:p>
            <a:pPr marL="0" indent="0">
              <a:buNone/>
            </a:pPr>
            <a:r>
              <a:rPr lang="en-US" dirty="0">
                <a:latin typeface="Times New Roman" panose="02020603050405020304" pitchFamily="18" charset="0"/>
                <a:cs typeface="Times New Roman" panose="02020603050405020304" pitchFamily="18" charset="0"/>
              </a:rPr>
              <a:t>                            Neutral Score:  6833.2680 </a:t>
            </a:r>
          </a:p>
          <a:p>
            <a:pPr marL="0" indent="0">
              <a:buNone/>
            </a:pPr>
            <a:r>
              <a:rPr lang="en-US" dirty="0">
                <a:latin typeface="Times New Roman" panose="02020603050405020304" pitchFamily="18" charset="0"/>
                <a:cs typeface="Times New Roman" panose="02020603050405020304" pitchFamily="18" charset="0"/>
              </a:rPr>
              <a:t>  Interpretation: In above sentiment scores there is increase in Positive score and also decrease in Neutral score. So, we can say that after text cleaning there is increase in accuracy of the result.</a:t>
            </a:r>
          </a:p>
          <a:p>
            <a:endParaRPr lang="en-US" dirty="0"/>
          </a:p>
        </p:txBody>
      </p:sp>
    </p:spTree>
    <p:extLst>
      <p:ext uri="{BB962C8B-B14F-4D97-AF65-F5344CB8AC3E}">
        <p14:creationId xmlns:p14="http://schemas.microsoft.com/office/powerpoint/2010/main" val="382337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83A7-B1CE-4046-878D-C583D9DA51A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Sentiment Analysis with text cleaning</a:t>
            </a:r>
            <a:endParaRPr lang="en-US" dirty="0"/>
          </a:p>
        </p:txBody>
      </p:sp>
      <p:pic>
        <p:nvPicPr>
          <p:cNvPr id="5" name="Content Placeholder 4">
            <a:extLst>
              <a:ext uri="{FF2B5EF4-FFF2-40B4-BE49-F238E27FC236}">
                <a16:creationId xmlns:a16="http://schemas.microsoft.com/office/drawing/2014/main" id="{8CB90ACB-3314-4A5E-8230-21FCADA80AD3}"/>
              </a:ext>
            </a:extLst>
          </p:cNvPr>
          <p:cNvPicPr>
            <a:picLocks noGrp="1" noChangeAspect="1"/>
          </p:cNvPicPr>
          <p:nvPr>
            <p:ph idx="1"/>
          </p:nvPr>
        </p:nvPicPr>
        <p:blipFill>
          <a:blip r:embed="rId2"/>
          <a:stretch>
            <a:fillRect/>
          </a:stretch>
        </p:blipFill>
        <p:spPr>
          <a:xfrm>
            <a:off x="1266151" y="2388636"/>
            <a:ext cx="9659698" cy="3111016"/>
          </a:xfrm>
        </p:spPr>
      </p:pic>
    </p:spTree>
    <p:extLst>
      <p:ext uri="{BB962C8B-B14F-4D97-AF65-F5344CB8AC3E}">
        <p14:creationId xmlns:p14="http://schemas.microsoft.com/office/powerpoint/2010/main" val="2081193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AD983-6258-4D43-8F64-032AFE8461BC}"/>
              </a:ext>
            </a:extLst>
          </p:cNvPr>
          <p:cNvSpPr>
            <a:spLocks noGrp="1"/>
          </p:cNvSpPr>
          <p:nvPr>
            <p:ph type="title"/>
          </p:nvPr>
        </p:nvSpPr>
        <p:spPr>
          <a:xfrm>
            <a:off x="1141412" y="457200"/>
            <a:ext cx="9905999" cy="1639888"/>
          </a:xfrm>
        </p:spPr>
        <p:txBody>
          <a:bodyPr>
            <a:normAutofit fontScale="90000"/>
          </a:bodyPr>
          <a:lstStyle/>
          <a:p>
            <a:pPr algn="ctr"/>
            <a:r>
              <a:rPr lang="en-US" sz="5300" dirty="0">
                <a:latin typeface="Times New Roman" panose="02020603050405020304" pitchFamily="18" charset="0"/>
                <a:cs typeface="Times New Roman" panose="02020603050405020304" pitchFamily="18" charset="0"/>
              </a:rPr>
              <a:t>CLASSIFICATION OF TEXT DATA USING SVM ALGORITHM</a:t>
            </a:r>
            <a:br>
              <a:rPr lang="en-US" dirty="0"/>
            </a:br>
            <a:endParaRPr lang="en-US" dirty="0"/>
          </a:p>
        </p:txBody>
      </p:sp>
      <p:sp>
        <p:nvSpPr>
          <p:cNvPr id="3" name="Content Placeholder 2">
            <a:extLst>
              <a:ext uri="{FF2B5EF4-FFF2-40B4-BE49-F238E27FC236}">
                <a16:creationId xmlns:a16="http://schemas.microsoft.com/office/drawing/2014/main" id="{503AD354-9422-40AE-8872-FC03494756FF}"/>
              </a:ext>
            </a:extLst>
          </p:cNvPr>
          <p:cNvSpPr>
            <a:spLocks noGrp="1"/>
          </p:cNvSpPr>
          <p:nvPr>
            <p:ph idx="1"/>
          </p:nvPr>
        </p:nvSpPr>
        <p:spPr>
          <a:xfrm>
            <a:off x="1061899" y="1812164"/>
            <a:ext cx="9905999" cy="4813923"/>
          </a:xfrm>
        </p:spPr>
        <p:txBody>
          <a:bodyPr/>
          <a:lstStyle/>
          <a:p>
            <a:r>
              <a:rPr lang="en-US" dirty="0">
                <a:latin typeface="Times New Roman" panose="02020603050405020304" pitchFamily="18" charset="0"/>
                <a:cs typeface="Times New Roman" panose="02020603050405020304" pitchFamily="18" charset="0"/>
              </a:rPr>
              <a:t>Classifying data into three classes: Positive, Negative, Neutral </a:t>
            </a:r>
          </a:p>
          <a:p>
            <a:r>
              <a:rPr lang="en-US" dirty="0">
                <a:latin typeface="Times New Roman" panose="02020603050405020304" pitchFamily="18" charset="0"/>
                <a:cs typeface="Times New Roman" panose="02020603050405020304" pitchFamily="18" charset="0"/>
              </a:rPr>
              <a:t>Cleaning Text data</a:t>
            </a:r>
          </a:p>
          <a:p>
            <a:r>
              <a:rPr lang="en-US" dirty="0">
                <a:latin typeface="Times New Roman" panose="02020603050405020304" pitchFamily="18" charset="0"/>
                <a:cs typeface="Times New Roman" panose="02020603050405020304" pitchFamily="18" charset="0"/>
              </a:rPr>
              <a:t>Feature Extraction</a:t>
            </a:r>
          </a:p>
          <a:p>
            <a:r>
              <a:rPr lang="en-US" dirty="0">
                <a:latin typeface="Times New Roman" panose="02020603050405020304" pitchFamily="18" charset="0"/>
                <a:cs typeface="Times New Roman" panose="02020603050405020304" pitchFamily="18" charset="0"/>
              </a:rPr>
              <a:t>Splitting data set into training and test set</a:t>
            </a:r>
          </a:p>
          <a:p>
            <a:r>
              <a:rPr lang="en-US" dirty="0">
                <a:latin typeface="Times New Roman" panose="02020603050405020304" pitchFamily="18" charset="0"/>
                <a:cs typeface="Times New Roman" panose="02020603050405020304" pitchFamily="18" charset="0"/>
              </a:rPr>
              <a:t>Classifying data using SVM algorithm</a:t>
            </a:r>
          </a:p>
          <a:p>
            <a:r>
              <a:rPr lang="en-US" dirty="0">
                <a:latin typeface="Times New Roman" panose="02020603050405020304" pitchFamily="18" charset="0"/>
                <a:cs typeface="Times New Roman" panose="02020603050405020304" pitchFamily="18" charset="0"/>
              </a:rPr>
              <a:t>Confusion matrix</a:t>
            </a:r>
          </a:p>
          <a:p>
            <a:r>
              <a:rPr lang="en-US" dirty="0">
                <a:latin typeface="Times New Roman" panose="02020603050405020304" pitchFamily="18" charset="0"/>
                <a:cs typeface="Times New Roman" panose="02020603050405020304" pitchFamily="18" charset="0"/>
              </a:rPr>
              <a:t>Accuracy Score</a:t>
            </a:r>
          </a:p>
          <a:p>
            <a:r>
              <a:rPr lang="en-US" dirty="0">
                <a:latin typeface="Times New Roman" panose="02020603050405020304" pitchFamily="18" charset="0"/>
                <a:cs typeface="Times New Roman" panose="02020603050405020304" pitchFamily="18" charset="0"/>
              </a:rPr>
              <a:t>Sensitivity </a:t>
            </a:r>
            <a:r>
              <a:rPr lang="en-US">
                <a:latin typeface="Times New Roman" panose="02020603050405020304" pitchFamily="18" charset="0"/>
                <a:cs typeface="Times New Roman" panose="02020603050405020304" pitchFamily="18" charset="0"/>
              </a:rPr>
              <a:t>and Specificity</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87707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86</TotalTime>
  <Words>517</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Times New Roman</vt:lpstr>
      <vt:lpstr>Trebuchet MS</vt:lpstr>
      <vt:lpstr>Tw Cen MT</vt:lpstr>
      <vt:lpstr>Circuit</vt:lpstr>
      <vt:lpstr>“Sentiment Analysis on Amazon Food Reviews” </vt:lpstr>
      <vt:lpstr>Objectives</vt:lpstr>
      <vt:lpstr>Data Visualization</vt:lpstr>
      <vt:lpstr>Data Visualization</vt:lpstr>
      <vt:lpstr>SENTIMENT ANALYSIS WITHOUT TEXT CLEANING </vt:lpstr>
      <vt:lpstr>SENTIMENT ANALYSIS WITHOUT TEXT CLEANING</vt:lpstr>
      <vt:lpstr>Sentiment Analysis with text cleaning </vt:lpstr>
      <vt:lpstr>Sentiment Analysis with text cleaning</vt:lpstr>
      <vt:lpstr>CLASSIFICATION OF TEXT DATA USING SVM ALGORITHM </vt:lpstr>
      <vt:lpstr>CLASSIFICATION OF TEXT DATA USING SVM ALGORITHM</vt:lpstr>
      <vt:lpstr>CLASSIFICATION OF TEXT DATA USING SVM ALGORITHM</vt:lpstr>
      <vt:lpstr>CLASSIFICATION OF TEXT DATA USING SVM ALGORITHM</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Amazon Food Reviews”</dc:title>
  <dc:creator>Rohan</dc:creator>
  <cp:lastModifiedBy>Rohan</cp:lastModifiedBy>
  <cp:revision>11</cp:revision>
  <dcterms:created xsi:type="dcterms:W3CDTF">2022-05-12T14:29:51Z</dcterms:created>
  <dcterms:modified xsi:type="dcterms:W3CDTF">2022-05-15T11:01:30Z</dcterms:modified>
</cp:coreProperties>
</file>