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1" r:id="rId8"/>
    <p:sldId id="262" r:id="rId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1pPr>
    <a:lvl2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2pPr>
    <a:lvl3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3pPr>
    <a:lvl4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4pPr>
    <a:lvl5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5pPr>
    <a:lvl6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6pPr>
    <a:lvl7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7pPr>
    <a:lvl8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8pPr>
    <a:lvl9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p:txBody>
      </p:sp>
      <p:sp>
        <p:nvSpPr>
          <p:cNvPr id="107" name="Shape 10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panose="020B0604020202020204"/>
      </a:defRPr>
    </a:lvl1pPr>
    <a:lvl2pPr indent="228600" latinLnBrk="0">
      <a:defRPr sz="1400">
        <a:latin typeface="+mn-lt"/>
        <a:ea typeface="+mn-ea"/>
        <a:cs typeface="+mn-cs"/>
        <a:sym typeface="Arial" panose="020B0604020202020204"/>
      </a:defRPr>
    </a:lvl2pPr>
    <a:lvl3pPr indent="457200" latinLnBrk="0">
      <a:defRPr sz="1400">
        <a:latin typeface="+mn-lt"/>
        <a:ea typeface="+mn-ea"/>
        <a:cs typeface="+mn-cs"/>
        <a:sym typeface="Arial" panose="020B0604020202020204"/>
      </a:defRPr>
    </a:lvl3pPr>
    <a:lvl4pPr indent="685800" latinLnBrk="0">
      <a:defRPr sz="1400">
        <a:latin typeface="+mn-lt"/>
        <a:ea typeface="+mn-ea"/>
        <a:cs typeface="+mn-cs"/>
        <a:sym typeface="Arial" panose="020B0604020202020204"/>
      </a:defRPr>
    </a:lvl4pPr>
    <a:lvl5pPr indent="914400" latinLnBrk="0">
      <a:defRPr sz="1400">
        <a:latin typeface="+mn-lt"/>
        <a:ea typeface="+mn-ea"/>
        <a:cs typeface="+mn-cs"/>
        <a:sym typeface="Arial" panose="020B0604020202020204"/>
      </a:defRPr>
    </a:lvl5pPr>
    <a:lvl6pPr indent="1143000" latinLnBrk="0">
      <a:defRPr sz="1400">
        <a:latin typeface="+mn-lt"/>
        <a:ea typeface="+mn-ea"/>
        <a:cs typeface="+mn-cs"/>
        <a:sym typeface="Arial" panose="020B0604020202020204"/>
      </a:defRPr>
    </a:lvl6pPr>
    <a:lvl7pPr indent="1371600" latinLnBrk="0">
      <a:defRPr sz="1400">
        <a:latin typeface="+mn-lt"/>
        <a:ea typeface="+mn-ea"/>
        <a:cs typeface="+mn-cs"/>
        <a:sym typeface="Arial" panose="020B0604020202020204"/>
      </a:defRPr>
    </a:lvl7pPr>
    <a:lvl8pPr indent="1600200" latinLnBrk="0">
      <a:defRPr sz="1400">
        <a:latin typeface="+mn-lt"/>
        <a:ea typeface="+mn-ea"/>
        <a:cs typeface="+mn-cs"/>
        <a:sym typeface="Arial" panose="020B0604020202020204"/>
      </a:defRPr>
    </a:lvl8pPr>
    <a:lvl9pPr indent="1828800" latinLnBrk="0">
      <a:defRPr sz="1400">
        <a:latin typeface="+mn-lt"/>
        <a:ea typeface="+mn-ea"/>
        <a:cs typeface="+mn-cs"/>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p:nvPr>
            <p:ph type="title" hasCustomPrompt="1"/>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p:nvPr>
            <p:ph type="body" sz="quarter" idx="1" hasCustomPrompt="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p:nvPr>
            <p:ph type="title" hasCustomPrompt="1"/>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p:nvPr>
            <p:ph type="body" sz="half" idx="1" hasCustomPrompt="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p:nvPr>
            <p:ph type="title" hasCustomPrompt="1"/>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p:nvPr>
            <p:ph type="title" hasCustomPrompt="1"/>
          </p:nvPr>
        </p:nvSpPr>
        <p:spPr>
          <a:prstGeom prst="rect">
            <a:avLst/>
          </a:prstGeom>
        </p:spPr>
        <p:txBody>
          <a:bodyPr/>
          <a:lstStyle/>
          <a:p>
            <a:r>
              <a:t>Title Text</a:t>
            </a:r>
          </a:p>
        </p:txBody>
      </p:sp>
      <p:sp>
        <p:nvSpPr>
          <p:cNvPr id="29" name="Body Level One…"/>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p:nvPr>
            <p:ph type="title" hasCustomPrompt="1"/>
          </p:nvPr>
        </p:nvSpPr>
        <p:spPr>
          <a:prstGeom prst="rect">
            <a:avLst/>
          </a:prstGeom>
        </p:spPr>
        <p:txBody>
          <a:bodyPr/>
          <a:lstStyle/>
          <a:p>
            <a:r>
              <a:t>Title Text</a:t>
            </a:r>
          </a:p>
        </p:txBody>
      </p:sp>
      <p:sp>
        <p:nvSpPr>
          <p:cNvPr id="38" name="Body Level One…"/>
          <p:cNvSpPr/>
          <p:nvPr>
            <p:ph type="body" sz="half" idx="1" hasCustomPrompt="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p:nvPr>
            <p:ph type="body" sz="half" idx="13"/>
          </p:nvPr>
        </p:nvSpPr>
        <p:spPr>
          <a:xfrm>
            <a:off x="4832399" y="1152475"/>
            <a:ext cx="3999902" cy="3416400"/>
          </a:xfrm>
          <a:prstGeom prst="rect">
            <a:avLst/>
          </a:prstGeom>
        </p:spPr>
        <p:txBody>
          <a:bodyPr/>
          <a:lstStyle/>
          <a:p>
            <a:pPr indent="-317500">
              <a:buSzPts val="1400"/>
              <a:defRPr sz="1400"/>
            </a:pPr>
          </a:p>
        </p:txBody>
      </p:sp>
      <p:sp>
        <p:nvSpPr>
          <p:cNvPr id="4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p:nvPr>
            <p:ph type="title" hasCustomPrompt="1"/>
          </p:nvPr>
        </p:nvSpPr>
        <p:spPr>
          <a:prstGeom prst="rect">
            <a:avLst/>
          </a:prstGeom>
        </p:spPr>
        <p:txBody>
          <a:bodyPr/>
          <a:lstStyle/>
          <a:p>
            <a:r>
              <a:t>Title Text</a:t>
            </a:r>
          </a:p>
        </p:txBody>
      </p:sp>
      <p:sp>
        <p:nvSpPr>
          <p:cNvPr id="48"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p:nvPr>
            <p:ph type="title" hasCustomPrompt="1"/>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p:nvPr>
            <p:ph type="body" sz="quarter" idx="1" hasCustomPrompt="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p:nvPr>
            <p:ph type="title" hasCustomPrompt="1"/>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p:txBody>
      </p:sp>
      <p:sp>
        <p:nvSpPr>
          <p:cNvPr id="73" name="Title Text"/>
          <p:cNvSpPr/>
          <p:nvPr>
            <p:ph type="title" hasCustomPrompt="1"/>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p:nvPr>
            <p:ph type="body" sz="quarter" idx="1" hasCustomPrompt="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p:nvPr>
            <p:ph type="body" sz="half" idx="13"/>
          </p:nvPr>
        </p:nvSpPr>
        <p:spPr>
          <a:xfrm>
            <a:off x="4939500" y="724074"/>
            <a:ext cx="3837000" cy="3695102"/>
          </a:xfrm>
          <a:prstGeom prst="rect">
            <a:avLst/>
          </a:prstGeom>
        </p:spPr>
        <p:txBody>
          <a:bodyPr anchor="ctr"/>
          <a:lstStyle/>
          <a:p/>
        </p:txBody>
      </p:sp>
      <p:sp>
        <p:nvSpPr>
          <p:cNvPr id="76"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p:nvPr>
            <p:ph type="body" sz="quarter" idx="1" hasCustomPrompt="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p:nvPr>
            <p:ph type="title"/>
          </p:nvPr>
        </p:nvSpPr>
        <p:spPr>
          <a:xfrm>
            <a:off x="311699" y="445025"/>
            <a:ext cx="8520602" cy="572701"/>
          </a:xfrm>
          <a:prstGeom prst="rect">
            <a:avLst/>
          </a:prstGeom>
          <a:ln w="12700">
            <a:miter lim="400000"/>
          </a:ln>
        </p:spPr>
        <p:txBody>
          <a:bodyPr lIns="91424" tIns="91424" rIns="91424" bIns="91424">
            <a:normAutofit/>
          </a:bodyPr>
          <a:lstStyle/>
          <a:p>
            <a:r>
              <a:t>Title Text</a:t>
            </a:r>
          </a:p>
        </p:txBody>
      </p:sp>
      <p:sp>
        <p:nvSpPr>
          <p:cNvPr id="3" name="Body Level One…"/>
          <p:cNvSpPr/>
          <p:nvPr>
            <p:ph type="body" idx="1"/>
          </p:nvPr>
        </p:nvSpPr>
        <p:spPr>
          <a:xfrm>
            <a:off x="311699" y="1152475"/>
            <a:ext cx="8520602" cy="3416400"/>
          </a:xfrm>
          <a:prstGeom prst="rect">
            <a:avLst/>
          </a:prstGeom>
          <a:ln w="12700">
            <a:miter lim="400000"/>
          </a:ln>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1pPr>
      <a:lvl2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2pPr>
      <a:lvl3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3pPr>
      <a:lvl4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4pPr>
      <a:lvl5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5pPr>
      <a:lvl6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6pPr>
      <a:lvl7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7pPr>
      <a:lvl8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8pPr>
      <a:lvl9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1pPr>
      <a:lvl2pPr marL="1005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2pPr>
      <a:lvl3pPr marL="1462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3pPr>
      <a:lvl4pPr marL="1919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4pPr>
      <a:lvl5pPr marL="23768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5pPr>
      <a:lvl6pPr marL="28340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6pPr>
      <a:lvl7pPr marL="3291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7pPr>
      <a:lvl8pPr marL="3748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8pPr>
      <a:lvl9pPr marL="4205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p:txBody>
      </p:sp>
      <p:sp>
        <p:nvSpPr>
          <p:cNvPr id="110" name="Shape 55"/>
          <p:cNvSpPr/>
          <p:nvPr/>
        </p:nvSpPr>
        <p:spPr>
          <a:xfrm>
            <a:off x="537899" y="1895175"/>
            <a:ext cx="3953102" cy="1376651"/>
          </a:xfrm>
          <a:prstGeom prst="rect">
            <a:avLst/>
          </a:prstGeom>
          <a:ln w="12700">
            <a:miter lim="400000"/>
          </a:ln>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1"/>
          <a:stretch>
            <a:fillRect/>
          </a:stretch>
        </p:blipFill>
        <p:spPr>
          <a:xfrm>
            <a:off x="614100" y="1275524"/>
            <a:ext cx="1982300" cy="238701"/>
          </a:xfrm>
          <a:prstGeom prst="rect">
            <a:avLst/>
          </a:prstGeom>
          <a:ln w="12700">
            <a:miter lim="400000"/>
            <a:headEnd/>
            <a:tailEnd/>
          </a:ln>
        </p:spPr>
      </p:pic>
      <p:sp>
        <p:nvSpPr>
          <p:cNvPr id="113" name="Shape 58"/>
          <p:cNvSpPr/>
          <p:nvPr/>
        </p:nvSpPr>
        <p:spPr>
          <a:xfrm>
            <a:off x="537900" y="3652629"/>
            <a:ext cx="6249600" cy="365760"/>
          </a:xfrm>
          <a:prstGeom prst="rect">
            <a:avLst/>
          </a:prstGeom>
          <a:ln w="12700">
            <a:miter lim="400000"/>
          </a:ln>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a:t>by Rohan Argalmani.</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17" name="Shape 64"/>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35305"/>
          </a:xfrm>
          <a:prstGeom prst="rect">
            <a:avLst/>
          </a:prstGeom>
          <a:ln w="12700">
            <a:miter lim="400000"/>
          </a:ln>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a:t>Understanding the dataset and Cleaning the dataset given.</a:t>
            </a:r>
            <a:endParaRPr lang="en-US"/>
          </a:p>
        </p:txBody>
      </p:sp>
      <p:sp>
        <p:nvSpPr>
          <p:cNvPr id="124" name="Shape 73"/>
          <p:cNvSpPr/>
          <p:nvPr/>
        </p:nvSpPr>
        <p:spPr>
          <a:xfrm>
            <a:off x="205105" y="2164715"/>
            <a:ext cx="7248525" cy="977900"/>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a:t>Firstly a data set containing missing value and insystematic representation can lead to an wrong statement, so to prevent</a:t>
            </a:r>
            <a:r>
              <a:t> here</a:t>
            </a:r>
            <a:r>
              <a:rPr lang="en-US"/>
              <a:t> are some step taken to clean and arrange the data </a:t>
            </a:r>
            <a:r>
              <a:t>.</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205105" y="1075055"/>
            <a:ext cx="8114665" cy="2835910"/>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a:t>Uderstanding the characteristics of given fields in the underlying data such as variable distribution, whether the dataset is skewed towards a certain demographic and data validity of the field.</a:t>
            </a:r>
            <a:endParaRPr lang="en-US"/>
          </a:p>
          <a:p>
            <a:endParaRPr lang="en-US"/>
          </a:p>
          <a:p>
            <a:r>
              <a:rPr lang="en-US"/>
              <a:t>There are limitations in the given dta like missing values and some are different according to dataset furture more transformation requierd for data to look good, that include steps like rolling up data and cleaning it rearranging it and joining data to get an desired output.</a:t>
            </a:r>
            <a:endParaRPr lang="en-US"/>
          </a:p>
          <a:p>
            <a:r>
              <a:rPr lang="en-US"/>
              <a:t>as well as how to furture improve the dataset in the next stage if there is aditional time to address limitation.</a:t>
            </a:r>
            <a:endParaRPr lang="en-US"/>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40" name="Shape 89"/>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05105" y="1189990"/>
            <a:ext cx="8719185" cy="2570480"/>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a:t>First of all we need to determine the hypothesis related to business question that can be answered with the help of existing data. testing the data with statistical method if the hypothesis valid or no</a:t>
            </a:r>
            <a:r>
              <a:t>.</a:t>
            </a:r>
          </a:p>
          <a:p/>
          <a:p>
            <a:r>
              <a:rPr lang="en-US"/>
              <a:t>Create calculated fields based on existing data example converting DOB into Age column.</a:t>
            </a:r>
            <a:endParaRPr lang="en-US"/>
          </a:p>
          <a:p>
            <a:endParaRPr lang="en-US"/>
          </a:p>
          <a:p>
            <a:r>
              <a:rPr lang="en-US"/>
              <a:t>Test the performance of the model using dataset factors like residuel deviance, AIC, ROC. Apropriately According to mobel.</a:t>
            </a:r>
            <a:endParaRPr lang="en-US"/>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49" name="Shape 98"/>
          <p:cNvSpPr/>
          <p:nvPr/>
        </p:nvSpPr>
        <p:spPr>
          <a:xfrm>
            <a:off x="205025" y="263974"/>
            <a:ext cx="8565600" cy="758742"/>
          </a:xfrm>
          <a:prstGeom prst="rect">
            <a:avLst/>
          </a:prstGeom>
          <a:ln w="12700">
            <a:miter lim="400000"/>
          </a:ln>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105" y="1215390"/>
            <a:ext cx="8748395" cy="1508760"/>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a:t>Visualistion and presentation of finding report </a:t>
            </a:r>
            <a:r>
              <a:t>.</a:t>
            </a:r>
            <a:r>
              <a:rPr lang="en-US"/>
              <a:t> this way involves interpretetion the significant variable and coefficient from a business prospective.</a:t>
            </a:r>
            <a:endParaRPr lang="en-US"/>
          </a:p>
          <a:p>
            <a:endParaRPr lang="en-US"/>
          </a:p>
          <a:p>
            <a:r>
              <a:rPr lang="en-US"/>
              <a:t>with the help of this slide we can get to know the issue reated the business and support our quality and quantity analysis on this model.</a:t>
            </a:r>
            <a:endParaRPr lang="en-US"/>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p:txBody>
      </p:sp>
      <p:sp>
        <p:nvSpPr>
          <p:cNvPr id="158" name="Shape 107"/>
          <p:cNvSpPr/>
          <p:nvPr/>
        </p:nvSpPr>
        <p:spPr>
          <a:xfrm>
            <a:off x="537899" y="1895175"/>
            <a:ext cx="3953102" cy="779751"/>
          </a:xfrm>
          <a:prstGeom prst="rect">
            <a:avLst/>
          </a:prstGeom>
          <a:ln w="12700">
            <a:miter lim="400000"/>
          </a:ln>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2976</Words>
  <Application>WPS Presentation</Application>
  <PresentationFormat/>
  <Paragraphs>56</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Arial</vt:lpstr>
      <vt:lpstr>Open Sans Extrabold</vt:lpstr>
      <vt:lpstr>Segoe Print</vt:lpstr>
      <vt:lpstr>Open Sans Light</vt:lpstr>
      <vt:lpstr>Calibri</vt:lpstr>
      <vt:lpstr>Open Sans</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1</cp:revision>
  <dcterms:created xsi:type="dcterms:W3CDTF">2023-04-11T04:17:41Z</dcterms:created>
  <dcterms:modified xsi:type="dcterms:W3CDTF">2023-04-11T04:17:41Z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4D145C5DDBA441888CFBB935675578F1</vt:lpwstr>
  </property>
  <property fmtid="{D5CDD505-2E9C-101B-9397-08002B2CF9AE}" pid="3" name="KSOProductBuildVer">
    <vt:lpwstr>1033-11.2.0.11213</vt:lpwstr>
  </property>
</Properties>
</file>