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4" r:id="rId4"/>
    <p:sldId id="266" r:id="rId5"/>
    <p:sldId id="268" r:id="rId6"/>
    <p:sldId id="265" r:id="rId7"/>
    <p:sldId id="267" r:id="rId8"/>
    <p:sldId id="269" r:id="rId9"/>
    <p:sldId id="271" r:id="rId10"/>
    <p:sldId id="276" r:id="rId11"/>
    <p:sldId id="279" r:id="rId12"/>
    <p:sldId id="285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2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30T16:20:53.084" idx="1">
    <p:pos x="7690" y="22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2286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3073400" y="1545883"/>
            <a:ext cx="5588000" cy="3920490"/>
            <a:chOff x="3457574" y="1980069"/>
            <a:chExt cx="5143501" cy="3607202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4217994" y="4682257"/>
              <a:ext cx="4029465" cy="9050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en-US" altLang="zh-CN" sz="24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Rohan Argalmani</a:t>
              </a:r>
              <a:endParaRPr lang="en-US" altLang="zh-CN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  <a:p>
              <a:pPr algn="ctr" defTabSz="914400"/>
              <a:r>
                <a:rPr lang="en-US" altLang="zh-CN" sz="24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Internship ID: CRIN2301847</a:t>
              </a:r>
              <a:endParaRPr lang="en-US" altLang="zh-CN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  <a:p>
              <a:pPr algn="ctr" defTabSz="914400"/>
              <a:endParaRPr lang="en-US" altLang="zh-CN" sz="1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66465" y="1588770"/>
            <a:ext cx="500062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800"/>
              <a:t>Airbnb</a:t>
            </a:r>
            <a:endParaRPr lang="en-US" sz="1380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1905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直接连接符 24"/>
          <p:cNvSpPr>
            <a:spLocks noChangeShapeType="1"/>
          </p:cNvSpPr>
          <p:nvPr/>
        </p:nvSpPr>
        <p:spPr bwMode="auto">
          <a:xfrm flipH="1">
            <a:off x="3019108" y="1454150"/>
            <a:ext cx="1049338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8684" name="TextBox 13"/>
          <p:cNvSpPr txBox="1"/>
          <p:nvPr/>
        </p:nvSpPr>
        <p:spPr>
          <a:xfrm>
            <a:off x="923290" y="1330325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Price.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86" name="TextBox 13"/>
          <p:cNvSpPr txBox="1"/>
          <p:nvPr/>
        </p:nvSpPr>
        <p:spPr>
          <a:xfrm>
            <a:off x="7436803" y="815658"/>
            <a:ext cx="1257300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 Location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88" name="TextBox 13"/>
          <p:cNvSpPr txBox="1"/>
          <p:nvPr/>
        </p:nvSpPr>
        <p:spPr>
          <a:xfrm>
            <a:off x="1066483" y="3324543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Overall Satisfaction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90" name="TextBox 13"/>
          <p:cNvSpPr txBox="1"/>
          <p:nvPr/>
        </p:nvSpPr>
        <p:spPr>
          <a:xfrm>
            <a:off x="8500428" y="2137410"/>
            <a:ext cx="1952625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Reviews.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28692" name="组合 12"/>
          <p:cNvGrpSpPr/>
          <p:nvPr/>
        </p:nvGrpSpPr>
        <p:grpSpPr>
          <a:xfrm>
            <a:off x="3181033" y="814385"/>
            <a:ext cx="5047615" cy="3427413"/>
            <a:chOff x="3495893" y="2116757"/>
            <a:chExt cx="5047162" cy="3426925"/>
          </a:xfrm>
        </p:grpSpPr>
        <p:sp>
          <p:nvSpPr>
            <p:cNvPr id="30" name="新月形 29"/>
            <p:cNvSpPr>
              <a:spLocks noChangeArrowheads="1"/>
            </p:cNvSpPr>
            <p:nvPr/>
          </p:nvSpPr>
          <p:spPr bwMode="auto">
            <a:xfrm rot="20751297">
              <a:off x="4135280" y="2356438"/>
              <a:ext cx="1588944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新月形 30"/>
            <p:cNvSpPr>
              <a:spLocks noChangeArrowheads="1"/>
            </p:cNvSpPr>
            <p:nvPr/>
          </p:nvSpPr>
          <p:spPr bwMode="auto">
            <a:xfrm rot="4551297">
              <a:off x="4949633" y="1323036"/>
              <a:ext cx="1588861" cy="3176303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新月形 31"/>
            <p:cNvSpPr>
              <a:spLocks noChangeArrowheads="1"/>
            </p:cNvSpPr>
            <p:nvPr/>
          </p:nvSpPr>
          <p:spPr bwMode="auto">
            <a:xfrm rot="9951297">
              <a:off x="5984551" y="2137394"/>
              <a:ext cx="1590532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新月形 32"/>
            <p:cNvSpPr>
              <a:spLocks noChangeArrowheads="1"/>
            </p:cNvSpPr>
            <p:nvPr/>
          </p:nvSpPr>
          <p:spPr bwMode="auto">
            <a:xfrm rot="15351297">
              <a:off x="5185357" y="3160306"/>
              <a:ext cx="1588861" cy="3177890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97" name="TextBox 11"/>
            <p:cNvSpPr/>
            <p:nvPr/>
          </p:nvSpPr>
          <p:spPr>
            <a:xfrm flipH="1">
              <a:off x="4666727" y="3562446"/>
              <a:ext cx="2397545" cy="460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rgbClr val="445469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CONCLUSION</a:t>
              </a:r>
              <a:endParaRPr lang="en-US" alt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直接连接符 24"/>
            <p:cNvSpPr>
              <a:spLocks noChangeShapeType="1"/>
            </p:cNvSpPr>
            <p:nvPr/>
          </p:nvSpPr>
          <p:spPr bwMode="auto">
            <a:xfrm flipH="1">
              <a:off x="3495893" y="4749412"/>
              <a:ext cx="1033369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直接连接符 24"/>
            <p:cNvSpPr>
              <a:spLocks noChangeShapeType="1"/>
            </p:cNvSpPr>
            <p:nvPr/>
          </p:nvSpPr>
          <p:spPr bwMode="auto">
            <a:xfrm flipH="1">
              <a:off x="6427425" y="2240567"/>
              <a:ext cx="1050831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直接连接符 36"/>
            <p:cNvSpPr>
              <a:spLocks noChangeShapeType="1"/>
            </p:cNvSpPr>
            <p:nvPr/>
          </p:nvSpPr>
          <p:spPr bwMode="auto">
            <a:xfrm flipH="1">
              <a:off x="7509685" y="3562131"/>
              <a:ext cx="1033370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1257300" y="5339080"/>
            <a:ext cx="1007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From the above Points we conclude that Hotel at centre of city-location with Good service and neighbourhood, Improves the Attraction of people , increases the Profitability in that location.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3302000" y="2217396"/>
            <a:ext cx="5588000" cy="2300629"/>
            <a:chOff x="3457574" y="1980069"/>
            <a:chExt cx="5143501" cy="2116786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364" y="2020114"/>
              <a:ext cx="4761830" cy="17124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r>
                <a:rPr lang="en-US" altLang="zh-CN" sz="115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THANKS</a:t>
              </a:r>
              <a:endParaRPr lang="en-US" altLang="zh-CN" sz="115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572260" y="4895850"/>
            <a:ext cx="987806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Tableau LINK :      </a:t>
            </a:r>
            <a:r>
              <a:rPr lang="en-US" sz="1000"/>
              <a:t>https://public.tableau.com/views/Airbnb_16880344835040/Dashboard1?:language=en-US&amp;publish=yes&amp;:display_count=n&amp;:origin=viz_share_link</a:t>
            </a:r>
            <a:endParaRPr lang="en-US" sz="1000"/>
          </a:p>
          <a:p>
            <a:r>
              <a:rPr lang="en-US" sz="1800"/>
              <a:t>Python Notebook</a:t>
            </a:r>
            <a:r>
              <a:rPr lang="en-US" sz="2000"/>
              <a:t>:     </a:t>
            </a:r>
            <a:r>
              <a:rPr lang="en-US" sz="1000"/>
              <a:t>http://localhost:8889/notebooks/Downloads/Airbnb%20EDA.ipynb</a:t>
            </a:r>
            <a:endParaRPr lang="en-US" sz="100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Objective: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3030" y="1440815"/>
            <a:ext cx="10489565" cy="43980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3" y="3914775"/>
            <a:ext cx="3008313" cy="5603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145030" y="2064385"/>
            <a:ext cx="676402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Objectives: Research Questions: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Regarding the Host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● Who is the top earners.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● Is there any relationship between monthly earnings and prices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Regarding the Neighbourhood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● Is Any particular location getting a maximum number of bookings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● Price relation with respect to location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Regarding the reviews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● Relationship between Quality and Price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Regarding Price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● Price vs amenities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● Price vs location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1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2" name="文本框 28"/>
          <p:cNvSpPr txBox="1"/>
          <p:nvPr/>
        </p:nvSpPr>
        <p:spPr>
          <a:xfrm>
            <a:off x="290830" y="254000"/>
            <a:ext cx="84181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u="sng" dirty="0">
                <a:solidFill>
                  <a:srgbClr val="404040"/>
                </a:solidFill>
                <a:ea typeface="Calibri" panose="020F0502020204030204" pitchFamily="34" charset="0"/>
              </a:rPr>
              <a:t>APPROACH FOR DATA ANALYSIS :</a:t>
            </a:r>
            <a:endParaRPr lang="en-US" altLang="zh-CN" sz="2400" b="1" u="sng" dirty="0">
              <a:solidFill>
                <a:srgbClr val="404040"/>
              </a:solidFill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2400" dirty="0">
                <a:solidFill>
                  <a:srgbClr val="404040"/>
                </a:solidFill>
                <a:ea typeface="Calibri" panose="020F0502020204030204" pitchFamily="34" charset="0"/>
              </a:rPr>
              <a:t>Using Various Charts and visualization to make things look easy and simple to understand. </a:t>
            </a:r>
            <a:endParaRPr lang="en-US" altLang="zh-CN" sz="2400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泪滴形 11"/>
          <p:cNvSpPr/>
          <p:nvPr/>
        </p:nvSpPr>
        <p:spPr>
          <a:xfrm rot="5400000">
            <a:off x="3700463" y="1514475"/>
            <a:ext cx="2486025" cy="2486025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泪滴形 12"/>
          <p:cNvSpPr/>
          <p:nvPr/>
        </p:nvSpPr>
        <p:spPr>
          <a:xfrm rot="10800000">
            <a:off x="6253163" y="2133600"/>
            <a:ext cx="1862138" cy="1862138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泪滴形 13"/>
          <p:cNvSpPr/>
          <p:nvPr/>
        </p:nvSpPr>
        <p:spPr>
          <a:xfrm rot="16200000">
            <a:off x="6267450" y="4060825"/>
            <a:ext cx="1619250" cy="1619250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泪滴形 14"/>
          <p:cNvSpPr/>
          <p:nvPr/>
        </p:nvSpPr>
        <p:spPr>
          <a:xfrm>
            <a:off x="4732338" y="4060825"/>
            <a:ext cx="1454150" cy="1454150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808413" y="1622425"/>
            <a:ext cx="2270125" cy="2270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350000" y="2230438"/>
            <a:ext cx="1668463" cy="16684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365875" y="4159250"/>
            <a:ext cx="1422400" cy="142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803775" y="4132263"/>
            <a:ext cx="1311275" cy="13112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等腰三角形 26"/>
          <p:cNvSpPr/>
          <p:nvPr/>
        </p:nvSpPr>
        <p:spPr>
          <a:xfrm rot="18085212">
            <a:off x="7789069" y="3909219"/>
            <a:ext cx="357188" cy="298450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等腰三角形 27"/>
          <p:cNvSpPr/>
          <p:nvPr/>
        </p:nvSpPr>
        <p:spPr>
          <a:xfrm rot="14697598">
            <a:off x="7872413" y="5089525"/>
            <a:ext cx="347663" cy="150813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4929495">
            <a:off x="3404394" y="3077369"/>
            <a:ext cx="357188" cy="298450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等腰三角形 30"/>
          <p:cNvSpPr/>
          <p:nvPr/>
        </p:nvSpPr>
        <p:spPr>
          <a:xfrm rot="4168545">
            <a:off x="4737894" y="4091781"/>
            <a:ext cx="236538" cy="196850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文本框 16"/>
          <p:cNvSpPr txBox="1">
            <a:spLocks noChangeArrowheads="1"/>
          </p:cNvSpPr>
          <p:nvPr/>
        </p:nvSpPr>
        <p:spPr bwMode="auto">
          <a:xfrm>
            <a:off x="4400550" y="2230438"/>
            <a:ext cx="2117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01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3" name="文本框 17"/>
          <p:cNvSpPr txBox="1">
            <a:spLocks noChangeArrowheads="1"/>
          </p:cNvSpPr>
          <p:nvPr/>
        </p:nvSpPr>
        <p:spPr bwMode="auto">
          <a:xfrm>
            <a:off x="6584950" y="2587625"/>
            <a:ext cx="2117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02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4" name="文本框 18"/>
          <p:cNvSpPr txBox="1">
            <a:spLocks noChangeArrowheads="1"/>
          </p:cNvSpPr>
          <p:nvPr/>
        </p:nvSpPr>
        <p:spPr bwMode="auto">
          <a:xfrm>
            <a:off x="4959350" y="4432300"/>
            <a:ext cx="21177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03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5" name="文本框 19"/>
          <p:cNvSpPr txBox="1">
            <a:spLocks noChangeArrowheads="1"/>
          </p:cNvSpPr>
          <p:nvPr/>
        </p:nvSpPr>
        <p:spPr bwMode="auto">
          <a:xfrm>
            <a:off x="6554788" y="4451350"/>
            <a:ext cx="1233488" cy="923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04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6" name="文本框 20"/>
          <p:cNvSpPr txBox="1">
            <a:spLocks noChangeArrowheads="1"/>
          </p:cNvSpPr>
          <p:nvPr/>
        </p:nvSpPr>
        <p:spPr bwMode="auto">
          <a:xfrm>
            <a:off x="8355013" y="2479675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Line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7" name="矩形 13"/>
          <p:cNvSpPr>
            <a:spLocks noChangeArrowheads="1"/>
          </p:cNvSpPr>
          <p:nvPr/>
        </p:nvSpPr>
        <p:spPr bwMode="auto">
          <a:xfrm>
            <a:off x="8483600" y="2916238"/>
            <a:ext cx="3017838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Used to representation of assest historical price action in series of values.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38" name="文本框 22"/>
          <p:cNvSpPr txBox="1">
            <a:spLocks noChangeArrowheads="1"/>
          </p:cNvSpPr>
          <p:nvPr/>
        </p:nvSpPr>
        <p:spPr bwMode="auto">
          <a:xfrm>
            <a:off x="8355013" y="4381500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Heatmap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9" name="矩形 13"/>
          <p:cNvSpPr>
            <a:spLocks noChangeArrowheads="1"/>
          </p:cNvSpPr>
          <p:nvPr/>
        </p:nvSpPr>
        <p:spPr bwMode="auto">
          <a:xfrm>
            <a:off x="8483600" y="4818063"/>
            <a:ext cx="3017838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Graph that represents of data where values are depicted by colour..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文本框 24"/>
          <p:cNvSpPr txBox="1">
            <a:spLocks noChangeArrowheads="1"/>
          </p:cNvSpPr>
          <p:nvPr/>
        </p:nvSpPr>
        <p:spPr bwMode="auto">
          <a:xfrm>
            <a:off x="2343150" y="2479675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Bar-Chart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41" name="矩形 13"/>
          <p:cNvSpPr>
            <a:spLocks noChangeArrowheads="1"/>
          </p:cNvSpPr>
          <p:nvPr/>
        </p:nvSpPr>
        <p:spPr bwMode="auto">
          <a:xfrm>
            <a:off x="354013" y="2847975"/>
            <a:ext cx="3017838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used to represent categorical values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.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文本框 26"/>
          <p:cNvSpPr txBox="1">
            <a:spLocks noChangeArrowheads="1"/>
          </p:cNvSpPr>
          <p:nvPr/>
        </p:nvSpPr>
        <p:spPr bwMode="auto">
          <a:xfrm>
            <a:off x="3220720" y="4370705"/>
            <a:ext cx="134366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Geographic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43" name="矩形 13"/>
          <p:cNvSpPr>
            <a:spLocks noChangeArrowheads="1"/>
          </p:cNvSpPr>
          <p:nvPr/>
        </p:nvSpPr>
        <p:spPr bwMode="auto">
          <a:xfrm>
            <a:off x="1408113" y="4738688"/>
            <a:ext cx="3017838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It is used to show details according to location provided.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.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2" name="图片 4"/>
          <p:cNvPicPr>
            <a:picLocks noChangeAspect="1"/>
          </p:cNvPicPr>
          <p:nvPr/>
        </p:nvPicPr>
        <p:blipFill>
          <a:blip r:embed="rId2"/>
          <a:srcRect l="25000" r="15790"/>
          <a:stretch>
            <a:fillRect/>
          </a:stretch>
        </p:blipFill>
        <p:spPr>
          <a:xfrm>
            <a:off x="4973638" y="0"/>
            <a:ext cx="7218362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6"/>
          <p:cNvSpPr txBox="1"/>
          <p:nvPr/>
        </p:nvSpPr>
        <p:spPr>
          <a:xfrm>
            <a:off x="238125" y="253365"/>
            <a:ext cx="41154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3600" b="1" dirty="0">
                <a:solidFill>
                  <a:srgbClr val="404040"/>
                </a:solidFill>
                <a:ea typeface="Calibri" panose="020F0502020204030204" pitchFamily="34" charset="0"/>
              </a:rPr>
              <a:t>Top Earners By Host</a:t>
            </a:r>
            <a:endParaRPr lang="en-US" altLang="zh-CN" sz="36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303530" y="1767840"/>
            <a:ext cx="4199255" cy="117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dist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Here we can that Oud west / De Baarsjes and centrum west are the two location where when host own hotels to reside and earn maximum porfit as compared to other location or city. 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" name="Picture 1" descr="Screenshot 2023-06-30 124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955" y="-33655"/>
            <a:ext cx="7218045" cy="68916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29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8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Maximum bookings: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2257425"/>
            <a:ext cx="12192000" cy="23431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6118225" y="2835275"/>
            <a:ext cx="5798185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The top three Maximum Booking are at the location of  “Centrum west ,</a:t>
            </a:r>
            <a:r>
              <a:rPr lang="en-US" altLang="zh-CN" sz="160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Oud west / De Baarsjes,  Eiland Zeeburg according to the density of population.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4" name="图片 13" descr="C:\Users\admin\Desktop\Screenshot 2023-06-30 124313.pngScreenshot 2023-06-30 1243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775" y="1544320"/>
            <a:ext cx="5908675" cy="4096385"/>
          </a:xfrm>
          <a:custGeom>
            <a:avLst/>
            <a:gdLst>
              <a:gd name="connsiteX0" fmla="*/ 0 w 3352800"/>
              <a:gd name="connsiteY0" fmla="*/ 0 h 2245895"/>
              <a:gd name="connsiteX1" fmla="*/ 3352800 w 3352800"/>
              <a:gd name="connsiteY1" fmla="*/ 0 h 2245895"/>
              <a:gd name="connsiteX2" fmla="*/ 3352800 w 3352800"/>
              <a:gd name="connsiteY2" fmla="*/ 2245895 h 2245895"/>
              <a:gd name="connsiteX3" fmla="*/ 0 w 3352800"/>
              <a:gd name="connsiteY3" fmla="*/ 2245895 h 2245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800" h="2245895">
                <a:moveTo>
                  <a:pt x="0" y="0"/>
                </a:moveTo>
                <a:lnTo>
                  <a:pt x="3352800" y="0"/>
                </a:lnTo>
                <a:lnTo>
                  <a:pt x="3352800" y="2245895"/>
                </a:lnTo>
                <a:lnTo>
                  <a:pt x="0" y="2245895"/>
                </a:lnTo>
                <a:close/>
              </a:path>
            </a:pathLst>
          </a:custGeom>
        </p:spPr>
      </p:pic>
      <p:sp>
        <p:nvSpPr>
          <p:cNvPr id="15" name="矩形 14"/>
          <p:cNvSpPr/>
          <p:nvPr/>
        </p:nvSpPr>
        <p:spPr>
          <a:xfrm>
            <a:off x="211455" y="1485900"/>
            <a:ext cx="5801360" cy="4155440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3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46" name="文本框 28"/>
          <p:cNvSpPr txBox="1"/>
          <p:nvPr/>
        </p:nvSpPr>
        <p:spPr>
          <a:xfrm>
            <a:off x="253683" y="257175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Price and Location: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14349" name="图片 6" descr="C:\Users\admin\Desktop\Screenshot 2023-06-30 124354.pngScreenshot 2023-06-30 12435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0255" y="1012190"/>
            <a:ext cx="11036935" cy="3344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618490" y="923925"/>
            <a:ext cx="11323955" cy="3566160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矩形 13"/>
          <p:cNvSpPr>
            <a:spLocks noChangeArrowheads="1"/>
          </p:cNvSpPr>
          <p:nvPr/>
        </p:nvSpPr>
        <p:spPr bwMode="auto">
          <a:xfrm>
            <a:off x="1185545" y="5042535"/>
            <a:ext cx="6586220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Here we can see that the price of Hotels/Appartment// home-stay incresing becaues of  demand and service  provided.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508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38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94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Reviews  and Price Relation: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16395" name="图片 4" descr="C:\Users\admin\Desktop\Screenshot 2023-06-30 124534.pngScreenshot 2023-06-30 12453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2090" y="725170"/>
            <a:ext cx="11231245" cy="4431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矩形 17"/>
          <p:cNvSpPr>
            <a:spLocks noChangeArrowheads="1"/>
          </p:cNvSpPr>
          <p:nvPr/>
        </p:nvSpPr>
        <p:spPr bwMode="auto">
          <a:xfrm>
            <a:off x="1793875" y="5842000"/>
            <a:ext cx="8594725" cy="47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In this graph we see that hotel are assigned according to the Customer  service review and Affordble-Prices.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45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66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Price &amp; Amenities: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19467" name="图片 4" descr="C:\Users\admin\Desktop\Screenshot 2023-06-30 124558.pngScreenshot 2023-06-30 12455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8285" y="758190"/>
            <a:ext cx="11820525" cy="41979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1090930" y="5257800"/>
            <a:ext cx="108331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Here the graph is reppresented according to most overall Satisfaction and Most recomended hotel by Price and Customer Satisfaction.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457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86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Hotels-stay &amp; Room type :</a:t>
            </a:r>
            <a:endParaRPr lang="en-US" altLang="zh-CN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10820" y="2137410"/>
            <a:ext cx="3289300" cy="180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Reviews from the past graphs and represnted the price validatioin for hotel accomodation and here we see the number days accomodated depending on price and overall Satisfaction, In which “Oud-west, Reviernbuurt are the likely hotels or appartment to stay.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4594" name="图片 42" descr="C:\Users\admin\Desktop\Screenshot 2023-06-30 124730.pngScreenshot 2023-06-30 1247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16730" y="641985"/>
            <a:ext cx="7524750" cy="4998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2391</Words>
  <Application>WPS Presentation</Application>
  <PresentationFormat>宽屏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admin</cp:lastModifiedBy>
  <cp:revision>31</cp:revision>
  <dcterms:created xsi:type="dcterms:W3CDTF">2016-01-13T03:02:00Z</dcterms:created>
  <dcterms:modified xsi:type="dcterms:W3CDTF">2023-07-12T11:43:45Z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DAA7FF83D18C4A5BBB6C1EDBDC806317</vt:lpwstr>
  </property>
</Properties>
</file>