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63" r:id="rId4"/>
    <p:sldId id="266" r:id="rId5"/>
    <p:sldId id="270" r:id="rId6"/>
    <p:sldId id="265" r:id="rId7"/>
    <p:sldId id="267" r:id="rId8"/>
    <p:sldId id="269" r:id="rId9"/>
    <p:sldId id="271" r:id="rId10"/>
    <p:sldId id="274" r:id="rId11"/>
    <p:sldId id="279" r:id="rId12"/>
    <p:sldId id="285"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66" d="100"/>
          <a:sy n="66" d="100"/>
        </p:scale>
        <p:origin x="222" y="-6"/>
      </p:cViewPr>
      <p:guideLst>
        <p:guide orient="horz" pos="2130"/>
        <p:guide pos="3840"/>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dirty="0"/>
              <a:t>Click to edit Master text style</a:t>
            </a:r>
            <a:endParaRPr lang="zh-CN" altLang="en-US" dirty="0"/>
          </a:p>
          <a:p>
            <a:pPr lvl="1" indent="0"/>
            <a:r>
              <a:rPr lang="zh-CN" altLang="en-US" dirty="0"/>
              <a:t>Second level</a:t>
            </a:r>
            <a:endParaRPr lang="zh-CN" altLang="en-US" dirty="0"/>
          </a:p>
          <a:p>
            <a:pPr lvl="2" indent="0"/>
            <a:r>
              <a:rPr lang="zh-CN" altLang="en-US" dirty="0"/>
              <a:t>Third level</a:t>
            </a:r>
            <a:endParaRPr lang="zh-CN" altLang="en-US" dirty="0"/>
          </a:p>
          <a:p>
            <a:pPr lvl="3" indent="0"/>
            <a:r>
              <a:rPr lang="zh-CN" altLang="en-US" dirty="0"/>
              <a:t>Fourth level</a:t>
            </a:r>
            <a:endParaRPr lang="zh-CN" altLang="en-US" dirty="0"/>
          </a:p>
          <a:p>
            <a:pPr lvl="4" indent="0"/>
            <a:r>
              <a:rPr lang="zh-CN" altLang="en-US" dirty="0"/>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3"/>
          <p:cNvPicPr>
            <a:picLocks noChangeAspect="1"/>
          </p:cNvPicPr>
          <p:nvPr/>
        </p:nvPicPr>
        <p:blipFill>
          <a:blip r:embed="rId1"/>
          <a:srcRect l="5727" r="16841" b="26530"/>
          <a:stretch>
            <a:fillRect/>
          </a:stretch>
        </p:blipFill>
        <p:spPr>
          <a:xfrm>
            <a:off x="-7620" y="0"/>
            <a:ext cx="12192000" cy="6858000"/>
          </a:xfrm>
          <a:prstGeom prst="rect">
            <a:avLst/>
          </a:prstGeom>
          <a:noFill/>
          <a:ln w="9525">
            <a:noFill/>
          </a:ln>
        </p:spPr>
      </p:pic>
      <p:grpSp>
        <p:nvGrpSpPr>
          <p:cNvPr id="4098" name="组合 4"/>
          <p:cNvGrpSpPr/>
          <p:nvPr/>
        </p:nvGrpSpPr>
        <p:grpSpPr>
          <a:xfrm>
            <a:off x="1867535" y="1222375"/>
            <a:ext cx="8078470" cy="4446887"/>
            <a:chOff x="3457574" y="1641515"/>
            <a:chExt cx="5143501" cy="3581516"/>
          </a:xfrm>
        </p:grpSpPr>
        <p:grpSp>
          <p:nvGrpSpPr>
            <p:cNvPr id="40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1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110" name="文本框 8"/>
            <p:cNvSpPr txBox="1"/>
            <p:nvPr/>
          </p:nvSpPr>
          <p:spPr>
            <a:xfrm>
              <a:off x="3538029" y="4307063"/>
              <a:ext cx="5063045" cy="915968"/>
            </a:xfrm>
            <a:prstGeom prst="rect">
              <a:avLst/>
            </a:prstGeom>
            <a:noFill/>
            <a:ln w="9525">
              <a:noFill/>
            </a:ln>
          </p:spPr>
          <p:txBody>
            <a:bodyPr wrap="square" anchor="t">
              <a:spAutoFit/>
            </a:bodyPr>
            <a:p>
              <a:pPr algn="ctr" defTabSz="914400"/>
              <a:r>
                <a:rPr lang="en-US" altLang="zh-CN" sz="2400" dirty="0">
                  <a:solidFill>
                    <a:srgbClr val="404040"/>
                  </a:solidFill>
                  <a:ea typeface="Calibri" panose="020F0502020204030204" pitchFamily="34" charset="0"/>
                  <a:sym typeface="Arial" panose="020B0604020202020204" pitchFamily="34" charset="0"/>
                </a:rPr>
                <a:t>Rohan Argalmani</a:t>
              </a:r>
              <a:endParaRPr lang="en-US" altLang="zh-CN" sz="2400" dirty="0">
                <a:solidFill>
                  <a:srgbClr val="404040"/>
                </a:solidFill>
                <a:ea typeface="Calibri" panose="020F0502020204030204" pitchFamily="34" charset="0"/>
                <a:sym typeface="Arial" panose="020B0604020202020204" pitchFamily="34" charset="0"/>
              </a:endParaRPr>
            </a:p>
            <a:p>
              <a:pPr algn="ctr" defTabSz="914400"/>
              <a:r>
                <a:rPr lang="en-US" altLang="zh-CN" sz="2400" dirty="0">
                  <a:solidFill>
                    <a:srgbClr val="404040"/>
                  </a:solidFill>
                  <a:ea typeface="Calibri" panose="020F0502020204030204" pitchFamily="34" charset="0"/>
                  <a:sym typeface="Arial" panose="020B0604020202020204" pitchFamily="34" charset="0"/>
                </a:rPr>
                <a:t>Internship ID: CRIN2301847</a:t>
              </a:r>
              <a:endParaRPr lang="en-US" altLang="zh-CN" sz="2400" dirty="0">
                <a:solidFill>
                  <a:srgbClr val="404040"/>
                </a:solidFill>
                <a:ea typeface="Calibri" panose="020F0502020204030204" pitchFamily="34" charset="0"/>
                <a:sym typeface="Arial" panose="020B0604020202020204" pitchFamily="34" charset="0"/>
              </a:endParaRPr>
            </a:p>
            <a:p>
              <a:pPr algn="ctr" defTabSz="914400"/>
              <a:r>
                <a:rPr lang="en-US" altLang="zh-CN" sz="1000" dirty="0">
                  <a:solidFill>
                    <a:srgbClr val="404040"/>
                  </a:solidFill>
                  <a:ea typeface="Calibri" panose="020F0502020204030204" pitchFamily="34" charset="0"/>
                  <a:sym typeface="Arial" panose="020B0604020202020204" pitchFamily="34" charset="0"/>
                </a:rPr>
                <a:t>https://public.tableau.com/views/AmazonSalesData_16890756493120/Dashboard1?:language=en-US&amp;publish=yes&amp;:display_count=n&amp;:origin=viz_share_link</a:t>
              </a:r>
              <a:endParaRPr lang="en-US" altLang="zh-CN" sz="1000" dirty="0">
                <a:solidFill>
                  <a:srgbClr val="404040"/>
                </a:solidFill>
                <a:ea typeface="Calibri" panose="020F0502020204030204" pitchFamily="34" charset="0"/>
                <a:sym typeface="Arial" panose="020B0604020202020204" pitchFamily="34" charset="0"/>
              </a:endParaRPr>
            </a:p>
          </p:txBody>
        </p:sp>
        <p:sp>
          <p:nvSpPr>
            <p:cNvPr id="4111" name="文本框 9"/>
            <p:cNvSpPr txBox="1"/>
            <p:nvPr/>
          </p:nvSpPr>
          <p:spPr>
            <a:xfrm>
              <a:off x="4495261" y="1641515"/>
              <a:ext cx="3316567" cy="310240"/>
            </a:xfrm>
            <a:prstGeom prst="rect">
              <a:avLst/>
            </a:prstGeom>
            <a:noFill/>
            <a:ln w="9525">
              <a:noFill/>
            </a:ln>
          </p:spPr>
          <p:txBody>
            <a:bodyPr wrap="square" anchor="t">
              <a:spAutoFit/>
            </a:bodyPr>
            <a:p>
              <a:pPr defTabSz="914400"/>
              <a:endParaRPr lang="zh-CN" altLang="en-US" sz="1600" dirty="0">
                <a:solidFill>
                  <a:srgbClr val="404040"/>
                </a:solidFill>
                <a:ea typeface="Calibri" panose="020F0502020204030204" pitchFamily="34" charset="0"/>
                <a:sym typeface="Arial" panose="020B0604020202020204" pitchFamily="34" charset="0"/>
              </a:endParaRPr>
            </a:p>
          </p:txBody>
        </p:sp>
      </p:grpSp>
      <p:sp>
        <p:nvSpPr>
          <p:cNvPr id="2" name="Text Box 1"/>
          <p:cNvSpPr txBox="1"/>
          <p:nvPr/>
        </p:nvSpPr>
        <p:spPr>
          <a:xfrm>
            <a:off x="1866900" y="2549525"/>
            <a:ext cx="7478395" cy="1630045"/>
          </a:xfrm>
          <a:prstGeom prst="rect">
            <a:avLst/>
          </a:prstGeom>
          <a:noFill/>
        </p:spPr>
        <p:txBody>
          <a:bodyPr wrap="square" rtlCol="0">
            <a:spAutoFit/>
          </a:bodyPr>
          <a:p>
            <a:r>
              <a:rPr lang="en-US" sz="10000"/>
              <a:t>Amazon sales</a:t>
            </a:r>
            <a:endParaRPr lang="en-US" sz="1000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3"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8674"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8682"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Conclusion.</a:t>
            </a:r>
            <a:endParaRPr lang="en-US" altLang="zh-CN" sz="2400" b="1" dirty="0">
              <a:solidFill>
                <a:srgbClr val="404040"/>
              </a:solidFill>
              <a:ea typeface="Calibri" panose="020F0502020204030204" pitchFamily="34" charset="0"/>
            </a:endParaRPr>
          </a:p>
        </p:txBody>
      </p:sp>
      <p:sp>
        <p:nvSpPr>
          <p:cNvPr id="28687" name="TextBox 13"/>
          <p:cNvSpPr txBox="1"/>
          <p:nvPr/>
        </p:nvSpPr>
        <p:spPr>
          <a:xfrm>
            <a:off x="2813050" y="2241550"/>
            <a:ext cx="7237730" cy="2508250"/>
          </a:xfrm>
          <a:prstGeom prst="rect">
            <a:avLst/>
          </a:prstGeom>
          <a:noFill/>
          <a:ln w="9525">
            <a:noFill/>
          </a:ln>
        </p:spPr>
        <p:txBody>
          <a:bodyPr wrap="square" lIns="0" tIns="0" rIns="0" bIns="0" anchor="t">
            <a:spAutoFit/>
          </a:bodyPr>
          <a:p>
            <a:pPr defTabSz="1216025">
              <a:spcBef>
                <a:spcPct val="20000"/>
              </a:spcBef>
            </a:pPr>
            <a:r>
              <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rPr>
              <a:t> As per the visualization showed above we can conclude that item type having daily useage and regular needed are mostly to be soldout fastly , </a:t>
            </a:r>
            <a:endPar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endParaRPr>
          </a:p>
          <a:p>
            <a:pPr defTabSz="1216025">
              <a:spcBef>
                <a:spcPct val="20000"/>
              </a:spcBef>
            </a:pPr>
            <a:endPar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endParaRPr>
          </a:p>
          <a:p>
            <a:pPr marL="171450" indent="-171450" defTabSz="1216025">
              <a:spcBef>
                <a:spcPct val="20000"/>
              </a:spcBef>
              <a:buFont typeface="Arial" panose="020B0604020202020204" pitchFamily="34" charset="0"/>
              <a:buChar char="•"/>
            </a:pPr>
            <a:r>
              <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rPr>
              <a:t>The planing is availability of items offline and online in affordable price </a:t>
            </a:r>
            <a:endPar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endParaRPr>
          </a:p>
          <a:p>
            <a:pPr marL="171450" indent="-171450" defTabSz="1216025">
              <a:spcBef>
                <a:spcPct val="20000"/>
              </a:spcBef>
              <a:buFont typeface="Arial" panose="020B0604020202020204" pitchFamily="34" charset="0"/>
              <a:buChar char="•"/>
            </a:pPr>
            <a:r>
              <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rPr>
              <a:t>Shiping Dates to made quickly available for customer with good service</a:t>
            </a:r>
            <a:endPar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endParaRPr>
          </a:p>
          <a:p>
            <a:pPr marL="171450" indent="-171450" defTabSz="1216025">
              <a:spcBef>
                <a:spcPct val="20000"/>
              </a:spcBef>
              <a:buFont typeface="Arial" panose="020B0604020202020204" pitchFamily="34" charset="0"/>
              <a:buChar char="•"/>
            </a:pPr>
            <a:r>
              <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rPr>
              <a:t>Providing Good discounts on Non profitable months  to attract customers, also to provide good service, gift vouchers.</a:t>
            </a:r>
            <a:endPar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endParaRPr>
          </a:p>
          <a:p>
            <a:pPr marL="285750" indent="-285750" defTabSz="1216025">
              <a:spcBef>
                <a:spcPct val="20000"/>
              </a:spcBef>
              <a:buFont typeface="Arial" panose="020B0604020202020204" pitchFamily="34" charset="0"/>
              <a:buChar char="•"/>
            </a:pPr>
            <a:r>
              <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rPr>
              <a:t>To Provide return &amp; reshipment facility to customers.</a:t>
            </a:r>
            <a:endPar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endParaRPr>
          </a:p>
          <a:p>
            <a:pPr marL="171450" indent="-171450" defTabSz="1216025">
              <a:spcBef>
                <a:spcPct val="20000"/>
              </a:spcBef>
              <a:buFont typeface="Arial" panose="020B0604020202020204" pitchFamily="34" charset="0"/>
              <a:buChar char="•"/>
            </a:pPr>
            <a:endParaRPr lang="en-US" altLang="zh-CN" sz="1600" dirty="0">
              <a:solidFill>
                <a:srgbClr val="445469"/>
              </a:solidFill>
              <a:latin typeface="Arial" panose="020B0604020202020204" pitchFamily="34" charset="0"/>
              <a:ea typeface="Calibri" panose="020F0502020204030204" pitchFamily="34" charset="0"/>
              <a:sym typeface="Arial" panose="020B0604020202020204" pitchFamily="34" charset="0"/>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9698" name="组合 4"/>
          <p:cNvGrpSpPr/>
          <p:nvPr/>
        </p:nvGrpSpPr>
        <p:grpSpPr>
          <a:xfrm>
            <a:off x="3302000" y="2217396"/>
            <a:ext cx="5588000" cy="2300629"/>
            <a:chOff x="3457574" y="1980069"/>
            <a:chExt cx="5143501" cy="2116786"/>
          </a:xfrm>
        </p:grpSpPr>
        <p:grpSp>
          <p:nvGrpSpPr>
            <p:cNvPr id="296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97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709" name="文本框 7"/>
            <p:cNvSpPr txBox="1"/>
            <p:nvPr/>
          </p:nvSpPr>
          <p:spPr>
            <a:xfrm>
              <a:off x="3646364" y="2020114"/>
              <a:ext cx="4761830" cy="1712458"/>
            </a:xfrm>
            <a:prstGeom prst="rect">
              <a:avLst/>
            </a:prstGeom>
            <a:noFill/>
            <a:ln w="9525">
              <a:noFill/>
            </a:ln>
          </p:spPr>
          <p:txBody>
            <a:bodyPr wrap="square" anchor="t">
              <a:spAutoFit/>
            </a:bodyPr>
            <a:p>
              <a:pPr defTabSz="914400"/>
              <a:r>
                <a:rPr lang="en-US" altLang="zh-CN" sz="11500" i="1" dirty="0">
                  <a:solidFill>
                    <a:srgbClr val="404040"/>
                  </a:solidFill>
                  <a:ea typeface="Calibri" panose="020F0502020204030204" pitchFamily="34" charset="0"/>
                </a:rPr>
                <a:t>THANKS</a:t>
              </a:r>
              <a:endParaRPr lang="en-US" altLang="zh-CN" sz="11500" i="1" dirty="0">
                <a:solidFill>
                  <a:srgbClr val="404040"/>
                </a:solidFill>
                <a:ea typeface="Calibri" panose="020F0502020204030204" pitchFamily="34" charset="0"/>
              </a:endParaRPr>
            </a:p>
          </p:txBody>
        </p:sp>
      </p:grpSp>
      <p:sp>
        <p:nvSpPr>
          <p:cNvPr id="2" name="Text Box 1"/>
          <p:cNvSpPr txBox="1"/>
          <p:nvPr/>
        </p:nvSpPr>
        <p:spPr>
          <a:xfrm>
            <a:off x="1842770" y="4913630"/>
            <a:ext cx="10036175" cy="614045"/>
          </a:xfrm>
          <a:prstGeom prst="rect">
            <a:avLst/>
          </a:prstGeom>
          <a:noFill/>
        </p:spPr>
        <p:txBody>
          <a:bodyPr wrap="square" rtlCol="0">
            <a:spAutoFit/>
          </a:bodyPr>
          <a:p>
            <a:pPr algn="ctr" defTabSz="914400"/>
            <a:r>
              <a:rPr lang="en-US" altLang="zh-CN" sz="1600" b="1" dirty="0">
                <a:solidFill>
                  <a:srgbClr val="404040"/>
                </a:solidFill>
                <a:ea typeface="Calibri" panose="020F0502020204030204" pitchFamily="34" charset="0"/>
                <a:sym typeface="Arial" panose="020B0604020202020204" pitchFamily="34" charset="0"/>
              </a:rPr>
              <a:t>Tableau LINK</a:t>
            </a:r>
            <a:r>
              <a:rPr lang="en-US" altLang="zh-CN" sz="1000" dirty="0">
                <a:solidFill>
                  <a:srgbClr val="404040"/>
                </a:solidFill>
                <a:ea typeface="Calibri" panose="020F0502020204030204" pitchFamily="34" charset="0"/>
                <a:sym typeface="Arial" panose="020B0604020202020204" pitchFamily="34" charset="0"/>
              </a:rPr>
              <a:t> :      https://public.tableau.com/views/AmazonSalesData_16890756493120/Dashboard1?:language=en-US&amp;publish=yes&amp;:display_count=n&amp;:origin=viz_share_link</a:t>
            </a:r>
            <a:endParaRPr lang="en-US" altLang="zh-CN" sz="1000" dirty="0">
              <a:solidFill>
                <a:srgbClr val="404040"/>
              </a:solidFill>
              <a:ea typeface="Calibri" panose="020F0502020204030204" pitchFamily="34" charset="0"/>
              <a:sym typeface="Arial" panose="020B0604020202020204" pitchFamily="34" charset="0"/>
            </a:endParaRPr>
          </a:p>
          <a:p>
            <a:pPr algn="ctr" defTabSz="914400"/>
            <a:r>
              <a:rPr lang="en-US" sz="1800"/>
              <a:t>Python_Notebook</a:t>
            </a:r>
            <a:r>
              <a:rPr lang="en-US" sz="1000"/>
              <a:t>:          http://localhost:8889/notebooks/Downloads/Amazon%20Data%20Analytics.ipynb</a:t>
            </a:r>
            <a:endParaRPr lang="en-US" sz="100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9525"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250"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Objective:</a:t>
            </a:r>
            <a:endParaRPr lang="en-US" altLang="zh-CN" sz="2400" b="1" dirty="0">
              <a:solidFill>
                <a:srgbClr val="404040"/>
              </a:solidFill>
              <a:ea typeface="Calibri" panose="020F0502020204030204" pitchFamily="34" charset="0"/>
            </a:endParaRPr>
          </a:p>
        </p:txBody>
      </p:sp>
      <p:sp>
        <p:nvSpPr>
          <p:cNvPr id="12" name="矩形 11"/>
          <p:cNvSpPr/>
          <p:nvPr/>
        </p:nvSpPr>
        <p:spPr>
          <a:xfrm>
            <a:off x="828675" y="1729105"/>
            <a:ext cx="10515600" cy="31864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5" name="矩形 8"/>
          <p:cNvSpPr/>
          <p:nvPr/>
        </p:nvSpPr>
        <p:spPr>
          <a:xfrm>
            <a:off x="1209675" y="2038350"/>
            <a:ext cx="9490710" cy="1179830"/>
          </a:xfrm>
          <a:prstGeom prst="rect">
            <a:avLst/>
          </a:prstGeom>
          <a:noFill/>
          <a:ln w="9525">
            <a:noFill/>
          </a:ln>
        </p:spPr>
        <p:txBody>
          <a:bodyPr wrap="square" lIns="0" tIns="0" rIns="0" bIns="0" anchor="t">
            <a:spAutoFit/>
          </a:bodyPr>
          <a:p>
            <a:pPr algn="ctr" defTabSz="1216025">
              <a:lnSpc>
                <a:spcPct val="120000"/>
              </a:lnSpc>
              <a:spcBef>
                <a:spcPct val="20000"/>
              </a:spcBef>
              <a:buFont typeface="Arial" panose="020B0604020202020204" pitchFamily="34" charset="0"/>
            </a:pPr>
            <a:r>
              <a:rPr sz="1600" dirty="0">
                <a:solidFill>
                  <a:srgbClr val="404040"/>
                </a:solidFill>
                <a:ea typeface="Calibri" panose="020F0502020204030204" pitchFamily="34" charset="0"/>
                <a:sym typeface="Arial" panose="020B0604020202020204"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 Do ETL: Extract-Transform-Load some Amazon dataset and find for me Sales-trend -&gt; month-wise, year-wise, yearly_month-wise</a:t>
            </a:r>
            <a:endParaRPr sz="1600" dirty="0">
              <a:solidFill>
                <a:srgbClr val="404040"/>
              </a:solidFill>
              <a:ea typeface="Calibri" panose="020F0502020204030204" pitchFamily="34" charset="0"/>
              <a:sym typeface="Arial" panose="020B0604020202020204" pitchFamily="34"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3314"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3322" name="文本框 28"/>
          <p:cNvSpPr txBox="1"/>
          <p:nvPr/>
        </p:nvSpPr>
        <p:spPr>
          <a:xfrm>
            <a:off x="290830" y="254000"/>
            <a:ext cx="7751445" cy="1198880"/>
          </a:xfrm>
          <a:prstGeom prst="rect">
            <a:avLst/>
          </a:prstGeom>
          <a:noFill/>
          <a:ln w="9525">
            <a:noFill/>
          </a:ln>
        </p:spPr>
        <p:txBody>
          <a:bodyPr wrap="square" anchor="t">
            <a:spAutoFit/>
          </a:bodyPr>
          <a:p>
            <a:pPr>
              <a:buFont typeface="Arial" panose="020B0604020202020204" pitchFamily="34" charset="0"/>
            </a:pPr>
            <a:r>
              <a:rPr lang="en-US" altLang="zh-CN" sz="2400" b="1" u="sng" dirty="0">
                <a:solidFill>
                  <a:srgbClr val="404040"/>
                </a:solidFill>
                <a:ea typeface="Calibri" panose="020F0502020204030204" pitchFamily="34" charset="0"/>
                <a:sym typeface="+mn-ea"/>
              </a:rPr>
              <a:t>APPROACH FOR DATA ANALYSIS :</a:t>
            </a:r>
            <a:endParaRPr lang="en-US" altLang="zh-CN" sz="2400" b="1" u="sng" dirty="0">
              <a:solidFill>
                <a:srgbClr val="404040"/>
              </a:solidFill>
              <a:ea typeface="Calibri" panose="020F0502020204030204" pitchFamily="34" charset="0"/>
            </a:endParaRPr>
          </a:p>
          <a:p>
            <a:pPr>
              <a:buFont typeface="Arial" panose="020B0604020202020204" pitchFamily="34" charset="0"/>
            </a:pPr>
            <a:r>
              <a:rPr lang="en-US" altLang="zh-CN" sz="2400" dirty="0">
                <a:solidFill>
                  <a:srgbClr val="404040"/>
                </a:solidFill>
                <a:ea typeface="Calibri" panose="020F0502020204030204" pitchFamily="34" charset="0"/>
                <a:sym typeface="+mn-ea"/>
              </a:rPr>
              <a:t>Using Various Charts, visualization, data grouping, EDA. </a:t>
            </a:r>
            <a:endParaRPr lang="en-US" altLang="zh-CN" sz="2400" dirty="0">
              <a:solidFill>
                <a:srgbClr val="404040"/>
              </a:solidFill>
              <a:ea typeface="Calibri" panose="020F0502020204030204" pitchFamily="34" charset="0"/>
            </a:endParaRPr>
          </a:p>
          <a:p>
            <a:pPr>
              <a:buFont typeface="Arial" panose="020B0604020202020204" pitchFamily="34" charset="0"/>
            </a:pPr>
            <a:endParaRPr lang="zh-CN" altLang="en-US" sz="2400" b="1" dirty="0">
              <a:solidFill>
                <a:srgbClr val="404040"/>
              </a:solidFill>
              <a:ea typeface="Calibri" panose="020F0502020204030204" pitchFamily="34" charset="0"/>
            </a:endParaRPr>
          </a:p>
        </p:txBody>
      </p:sp>
      <p:sp>
        <p:nvSpPr>
          <p:cNvPr id="12" name="泪滴形 11"/>
          <p:cNvSpPr/>
          <p:nvPr/>
        </p:nvSpPr>
        <p:spPr>
          <a:xfrm rot="5400000">
            <a:off x="3700463" y="1514475"/>
            <a:ext cx="2486025" cy="2486025"/>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3" name="泪滴形 12"/>
          <p:cNvSpPr/>
          <p:nvPr/>
        </p:nvSpPr>
        <p:spPr>
          <a:xfrm rot="10800000">
            <a:off x="6253163" y="2133600"/>
            <a:ext cx="1862138" cy="1862138"/>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4" name="泪滴形 13"/>
          <p:cNvSpPr/>
          <p:nvPr/>
        </p:nvSpPr>
        <p:spPr>
          <a:xfrm rot="16200000">
            <a:off x="6267450" y="4060825"/>
            <a:ext cx="1619250" cy="1619250"/>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5" name="泪滴形 14"/>
          <p:cNvSpPr/>
          <p:nvPr/>
        </p:nvSpPr>
        <p:spPr>
          <a:xfrm>
            <a:off x="4732338" y="4060825"/>
            <a:ext cx="1454150" cy="1454150"/>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6" name="椭圆 15"/>
          <p:cNvSpPr/>
          <p:nvPr/>
        </p:nvSpPr>
        <p:spPr>
          <a:xfrm>
            <a:off x="3808413" y="1622425"/>
            <a:ext cx="2270125" cy="2270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7" name="椭圆 16"/>
          <p:cNvSpPr/>
          <p:nvPr/>
        </p:nvSpPr>
        <p:spPr>
          <a:xfrm>
            <a:off x="6350000" y="2230438"/>
            <a:ext cx="1668463" cy="16684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8" name="椭圆 17"/>
          <p:cNvSpPr/>
          <p:nvPr/>
        </p:nvSpPr>
        <p:spPr>
          <a:xfrm>
            <a:off x="6365875" y="4159250"/>
            <a:ext cx="1422400" cy="142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2" name="椭圆 21"/>
          <p:cNvSpPr/>
          <p:nvPr/>
        </p:nvSpPr>
        <p:spPr>
          <a:xfrm>
            <a:off x="4803775" y="4132263"/>
            <a:ext cx="1311275" cy="1311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7" name="等腰三角形 26"/>
          <p:cNvSpPr/>
          <p:nvPr/>
        </p:nvSpPr>
        <p:spPr>
          <a:xfrm rot="18085212">
            <a:off x="7789069" y="3909219"/>
            <a:ext cx="357188" cy="298450"/>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8" name="等腰三角形 27"/>
          <p:cNvSpPr/>
          <p:nvPr/>
        </p:nvSpPr>
        <p:spPr>
          <a:xfrm rot="14697598">
            <a:off x="7872413" y="5089525"/>
            <a:ext cx="347663" cy="150813"/>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0" name="等腰三角形 29"/>
          <p:cNvSpPr/>
          <p:nvPr/>
        </p:nvSpPr>
        <p:spPr>
          <a:xfrm rot="4929495">
            <a:off x="3404394" y="3077369"/>
            <a:ext cx="357188" cy="298450"/>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1" name="等腰三角形 30"/>
          <p:cNvSpPr/>
          <p:nvPr/>
        </p:nvSpPr>
        <p:spPr>
          <a:xfrm rot="4168545">
            <a:off x="4737894" y="4091781"/>
            <a:ext cx="236538" cy="196850"/>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2" name="文本框 16"/>
          <p:cNvSpPr txBox="1">
            <a:spLocks noChangeArrowheads="1"/>
          </p:cNvSpPr>
          <p:nvPr/>
        </p:nvSpPr>
        <p:spPr bwMode="auto">
          <a:xfrm>
            <a:off x="4400550" y="2230438"/>
            <a:ext cx="211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rPr>
              <a:t>01</a:t>
            </a:r>
            <a:endParaRPr kumimoji="0" lang="zh-CN" altLang="en-US" sz="60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33" name="文本框 17"/>
          <p:cNvSpPr txBox="1">
            <a:spLocks noChangeArrowheads="1"/>
          </p:cNvSpPr>
          <p:nvPr/>
        </p:nvSpPr>
        <p:spPr bwMode="auto">
          <a:xfrm>
            <a:off x="6584950" y="2587625"/>
            <a:ext cx="211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rPr>
              <a:t>02</a:t>
            </a:r>
            <a:endParaRPr kumimoji="0" lang="zh-CN" altLang="en-US" sz="60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34" name="文本框 18"/>
          <p:cNvSpPr txBox="1">
            <a:spLocks noChangeArrowheads="1"/>
          </p:cNvSpPr>
          <p:nvPr/>
        </p:nvSpPr>
        <p:spPr bwMode="auto">
          <a:xfrm>
            <a:off x="4959350" y="4432300"/>
            <a:ext cx="21177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rPr>
              <a:t>03</a:t>
            </a:r>
            <a:endParaRPr kumimoji="0" lang="zh-CN" altLang="en-US" sz="44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35" name="文本框 19"/>
          <p:cNvSpPr txBox="1">
            <a:spLocks noChangeArrowheads="1"/>
          </p:cNvSpPr>
          <p:nvPr/>
        </p:nvSpPr>
        <p:spPr bwMode="auto">
          <a:xfrm>
            <a:off x="6554788" y="4451350"/>
            <a:ext cx="1233488" cy="923925"/>
          </a:xfrm>
          <a:prstGeom prst="rect">
            <a:avLst/>
          </a:prstGeom>
          <a:noFill/>
          <a:ln>
            <a:noFill/>
          </a:ln>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rPr>
              <a:t>04</a:t>
            </a:r>
            <a:endParaRPr kumimoji="0" lang="zh-CN" altLang="en-US" sz="54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36" name="文本框 20"/>
          <p:cNvSpPr txBox="1">
            <a:spLocks noChangeArrowheads="1"/>
          </p:cNvSpPr>
          <p:nvPr/>
        </p:nvSpPr>
        <p:spPr bwMode="auto">
          <a:xfrm>
            <a:off x="632460" y="2219325"/>
            <a:ext cx="24307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rPr>
              <a:t>Data exploration</a:t>
            </a:r>
            <a:endParaRPr kumimoji="0" lang="en-US" altLang="zh-CN" sz="18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37" name="矩形 13"/>
          <p:cNvSpPr>
            <a:spLocks noChangeArrowheads="1"/>
          </p:cNvSpPr>
          <p:nvPr/>
        </p:nvSpPr>
        <p:spPr bwMode="auto">
          <a:xfrm>
            <a:off x="339090" y="2730183"/>
            <a:ext cx="3017838"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Reading and understaning the complete data</a:t>
            </a:r>
            <a:endPar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38" name="文本框 22"/>
          <p:cNvSpPr txBox="1">
            <a:spLocks noChangeArrowheads="1"/>
          </p:cNvSpPr>
          <p:nvPr/>
        </p:nvSpPr>
        <p:spPr bwMode="auto">
          <a:xfrm>
            <a:off x="8289925" y="2219325"/>
            <a:ext cx="236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rPr>
              <a:t>Data Cleaning</a:t>
            </a:r>
            <a:endParaRPr kumimoji="0" lang="en-US" altLang="zh-CN" sz="18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39" name="矩形 13"/>
          <p:cNvSpPr>
            <a:spLocks noChangeArrowheads="1"/>
          </p:cNvSpPr>
          <p:nvPr/>
        </p:nvSpPr>
        <p:spPr bwMode="auto">
          <a:xfrm>
            <a:off x="8181975" y="2730183"/>
            <a:ext cx="3017838"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Clearing Null Values or refilling the null values with required one.</a:t>
            </a:r>
            <a:endParaRPr kumimoji="0" lang="en-US"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40" name="文本框 24"/>
          <p:cNvSpPr txBox="1">
            <a:spLocks noChangeArrowheads="1"/>
          </p:cNvSpPr>
          <p:nvPr/>
        </p:nvSpPr>
        <p:spPr bwMode="auto">
          <a:xfrm>
            <a:off x="8228330" y="4335780"/>
            <a:ext cx="276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rPr>
              <a:t>Graphs &amp; chart</a:t>
            </a:r>
            <a:endParaRPr kumimoji="0" lang="en-US" altLang="zh-CN" sz="18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41" name="矩形 13"/>
          <p:cNvSpPr>
            <a:spLocks noChangeArrowheads="1"/>
          </p:cNvSpPr>
          <p:nvPr/>
        </p:nvSpPr>
        <p:spPr bwMode="auto">
          <a:xfrm>
            <a:off x="8228013" y="4738370"/>
            <a:ext cx="3017838"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helps in detail explanation and understanding of data</a:t>
            </a:r>
            <a:r>
              <a:rPr kumimoji="0" lang="zh-CN" altLang="en-US"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a:t>
            </a:r>
            <a:endPar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42" name="文本框 26"/>
          <p:cNvSpPr txBox="1">
            <a:spLocks noChangeArrowheads="1"/>
          </p:cNvSpPr>
          <p:nvPr/>
        </p:nvSpPr>
        <p:spPr bwMode="auto">
          <a:xfrm>
            <a:off x="2071370" y="4370705"/>
            <a:ext cx="24930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rPr>
              <a:t>Data Featuring</a:t>
            </a:r>
            <a:endParaRPr kumimoji="0" lang="en-US" altLang="zh-CN" sz="1800"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mn-ea"/>
            </a:endParaRPr>
          </a:p>
        </p:txBody>
      </p:sp>
      <p:sp>
        <p:nvSpPr>
          <p:cNvPr id="43" name="矩形 13"/>
          <p:cNvSpPr>
            <a:spLocks noChangeArrowheads="1"/>
          </p:cNvSpPr>
          <p:nvPr/>
        </p:nvSpPr>
        <p:spPr bwMode="auto">
          <a:xfrm>
            <a:off x="1408113" y="4738688"/>
            <a:ext cx="3017838"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Editing the data set to get desire outcome </a:t>
            </a:r>
            <a:endPar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7410"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7418"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Highest Revenue by item.</a:t>
            </a:r>
            <a:endParaRPr lang="en-US" altLang="zh-CN" sz="2400" b="1" dirty="0">
              <a:solidFill>
                <a:srgbClr val="404040"/>
              </a:solidFill>
              <a:ea typeface="Calibri" panose="020F0502020204030204" pitchFamily="34" charset="0"/>
            </a:endParaRPr>
          </a:p>
        </p:txBody>
      </p:sp>
      <p:sp>
        <p:nvSpPr>
          <p:cNvPr id="74" name="矩形 73"/>
          <p:cNvSpPr/>
          <p:nvPr/>
        </p:nvSpPr>
        <p:spPr>
          <a:xfrm>
            <a:off x="12072938" y="1030288"/>
            <a:ext cx="119063" cy="470217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75" name="矩形 13"/>
          <p:cNvSpPr>
            <a:spLocks noChangeArrowheads="1"/>
          </p:cNvSpPr>
          <p:nvPr/>
        </p:nvSpPr>
        <p:spPr bwMode="auto">
          <a:xfrm>
            <a:off x="2339975" y="4974590"/>
            <a:ext cx="7426960"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Here we see that Revenue Split to offline &amp; online shopping were maximum item shopped is Hosehold in offline , consistenet Item shopped online and offline is Cosmetics, Officesupplies.</a:t>
            </a:r>
            <a:endPar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pic>
        <p:nvPicPr>
          <p:cNvPr id="2" name="Picture 1" descr="C:\Users\admin\Desktop\Screenshot 2023-07-12 155802.pngScreenshot 2023-07-12 155802"/>
          <p:cNvPicPr>
            <a:picLocks noChangeAspect="1"/>
          </p:cNvPicPr>
          <p:nvPr/>
        </p:nvPicPr>
        <p:blipFill>
          <a:blip r:embed="rId2"/>
          <a:srcRect/>
          <a:stretch>
            <a:fillRect/>
          </a:stretch>
        </p:blipFill>
        <p:spPr>
          <a:xfrm>
            <a:off x="290830" y="1302385"/>
            <a:ext cx="5332730" cy="2929890"/>
          </a:xfrm>
          <a:prstGeom prst="rect">
            <a:avLst/>
          </a:prstGeom>
        </p:spPr>
      </p:pic>
      <p:pic>
        <p:nvPicPr>
          <p:cNvPr id="3" name="Picture 2" descr="Screenshot 2023-07-12 160503"/>
          <p:cNvPicPr>
            <a:picLocks noChangeAspect="1"/>
          </p:cNvPicPr>
          <p:nvPr/>
        </p:nvPicPr>
        <p:blipFill>
          <a:blip r:embed="rId3"/>
          <a:stretch>
            <a:fillRect/>
          </a:stretch>
        </p:blipFill>
        <p:spPr>
          <a:xfrm>
            <a:off x="5977255" y="1302385"/>
            <a:ext cx="5775325" cy="2929890"/>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图片 3"/>
          <p:cNvPicPr>
            <a:picLocks noChangeAspect="1"/>
          </p:cNvPicPr>
          <p:nvPr/>
        </p:nvPicPr>
        <p:blipFill>
          <a:blip r:embed="rId1"/>
          <a:srcRect l="5727" r="16841" b="26530"/>
          <a:stretch>
            <a:fillRect/>
          </a:stretch>
        </p:blipFill>
        <p:spPr>
          <a:xfrm>
            <a:off x="0" y="48260"/>
            <a:ext cx="12192000" cy="6858000"/>
          </a:xfrm>
          <a:prstGeom prst="rect">
            <a:avLst/>
          </a:prstGeom>
          <a:noFill/>
          <a:ln w="9525">
            <a:noFill/>
          </a:ln>
        </p:spPr>
      </p:pic>
      <p:grpSp>
        <p:nvGrpSpPr>
          <p:cNvPr id="12290"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298"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Total Revenue by Country.</a:t>
            </a:r>
            <a:endParaRPr lang="en-US" altLang="zh-CN" sz="2400" b="1" dirty="0">
              <a:solidFill>
                <a:srgbClr val="404040"/>
              </a:solidFill>
              <a:ea typeface="Calibri" panose="020F0502020204030204" pitchFamily="34" charset="0"/>
            </a:endParaRPr>
          </a:p>
        </p:txBody>
      </p:sp>
      <p:sp>
        <p:nvSpPr>
          <p:cNvPr id="12" name="矩形 11"/>
          <p:cNvSpPr/>
          <p:nvPr/>
        </p:nvSpPr>
        <p:spPr>
          <a:xfrm>
            <a:off x="0" y="2314575"/>
            <a:ext cx="12192000" cy="234315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3" name="矩形 10"/>
          <p:cNvSpPr>
            <a:spLocks noChangeArrowheads="1"/>
          </p:cNvSpPr>
          <p:nvPr/>
        </p:nvSpPr>
        <p:spPr bwMode="auto">
          <a:xfrm>
            <a:off x="5875338" y="2835275"/>
            <a:ext cx="6040438"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6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The Sub saharan Africe has highest revenue by region with Profit of $12183211 .</a:t>
            </a:r>
            <a:endParaRPr kumimoji="0" lang="en-US" altLang="zh-CN" sz="16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16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pic>
        <p:nvPicPr>
          <p:cNvPr id="14" name="图片 13" descr="C:\Users\admin\Desktop\Screenshot 2023-07-12 141112.pngScreenshot 2023-07-12 141112"/>
          <p:cNvPicPr>
            <a:picLocks noChangeAspect="1"/>
          </p:cNvPicPr>
          <p:nvPr/>
        </p:nvPicPr>
        <p:blipFill>
          <a:blip r:embed="rId2"/>
          <a:srcRect/>
          <a:stretch>
            <a:fillRect/>
          </a:stretch>
        </p:blipFill>
        <p:spPr>
          <a:xfrm>
            <a:off x="291465" y="1800225"/>
            <a:ext cx="5252085" cy="3354705"/>
          </a:xfrm>
          <a:custGeom>
            <a:avLst/>
            <a:gdLst>
              <a:gd name="connsiteX0" fmla="*/ 0 w 3352800"/>
              <a:gd name="connsiteY0" fmla="*/ 0 h 2245895"/>
              <a:gd name="connsiteX1" fmla="*/ 3352800 w 3352800"/>
              <a:gd name="connsiteY1" fmla="*/ 0 h 2245895"/>
              <a:gd name="connsiteX2" fmla="*/ 3352800 w 3352800"/>
              <a:gd name="connsiteY2" fmla="*/ 2245895 h 2245895"/>
              <a:gd name="connsiteX3" fmla="*/ 0 w 3352800"/>
              <a:gd name="connsiteY3" fmla="*/ 2245895 h 2245895"/>
            </a:gdLst>
            <a:ahLst/>
            <a:cxnLst>
              <a:cxn ang="0">
                <a:pos x="connsiteX0" y="connsiteY0"/>
              </a:cxn>
              <a:cxn ang="0">
                <a:pos x="connsiteX1" y="connsiteY1"/>
              </a:cxn>
              <a:cxn ang="0">
                <a:pos x="connsiteX2" y="connsiteY2"/>
              </a:cxn>
              <a:cxn ang="0">
                <a:pos x="connsiteX3" y="connsiteY3"/>
              </a:cxn>
            </a:cxnLst>
            <a:rect l="l" t="t" r="r" b="b"/>
            <a:pathLst>
              <a:path w="3352800" h="2245895">
                <a:moveTo>
                  <a:pt x="0" y="0"/>
                </a:moveTo>
                <a:lnTo>
                  <a:pt x="3352800" y="0"/>
                </a:lnTo>
                <a:lnTo>
                  <a:pt x="3352800" y="2245895"/>
                </a:lnTo>
                <a:lnTo>
                  <a:pt x="0" y="2245895"/>
                </a:lnTo>
                <a:close/>
              </a:path>
            </a:pathLst>
          </a:custGeom>
        </p:spPr>
      </p:pic>
      <p:sp>
        <p:nvSpPr>
          <p:cNvPr id="15" name="矩形 14"/>
          <p:cNvSpPr/>
          <p:nvPr/>
        </p:nvSpPr>
        <p:spPr>
          <a:xfrm>
            <a:off x="290830" y="1800225"/>
            <a:ext cx="5253355" cy="3354705"/>
          </a:xfrm>
          <a:prstGeom prst="rect">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4338"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346"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Units sold by Country.</a:t>
            </a:r>
            <a:endParaRPr lang="en-US" altLang="zh-CN" sz="2400" b="1" dirty="0">
              <a:solidFill>
                <a:srgbClr val="404040"/>
              </a:solidFill>
              <a:ea typeface="Calibri" panose="020F0502020204030204" pitchFamily="34" charset="0"/>
            </a:endParaRPr>
          </a:p>
        </p:txBody>
      </p:sp>
      <p:pic>
        <p:nvPicPr>
          <p:cNvPr id="14349" name="图片 6" descr="C:\Users\admin\Desktop\Screenshot 2023-07-12 141146.pngScreenshot 2023-07-12 141146"/>
          <p:cNvPicPr>
            <a:picLocks noChangeAspect="1"/>
          </p:cNvPicPr>
          <p:nvPr/>
        </p:nvPicPr>
        <p:blipFill>
          <a:blip r:embed="rId2"/>
          <a:srcRect/>
          <a:stretch>
            <a:fillRect/>
          </a:stretch>
        </p:blipFill>
        <p:spPr>
          <a:xfrm>
            <a:off x="1323975" y="891540"/>
            <a:ext cx="9385935" cy="3456940"/>
          </a:xfrm>
          <a:prstGeom prst="rect">
            <a:avLst/>
          </a:prstGeom>
          <a:noFill/>
          <a:ln w="9525">
            <a:noFill/>
          </a:ln>
        </p:spPr>
      </p:pic>
      <p:sp>
        <p:nvSpPr>
          <p:cNvPr id="28" name="矩形 13"/>
          <p:cNvSpPr>
            <a:spLocks noChangeArrowheads="1"/>
          </p:cNvSpPr>
          <p:nvPr/>
        </p:nvSpPr>
        <p:spPr bwMode="auto">
          <a:xfrm>
            <a:off x="4835525" y="5056505"/>
            <a:ext cx="4568190"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ctr" defTabSz="1216025"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The Average and highly item sold consistantly by countries is Cosmetics.</a:t>
            </a:r>
            <a:endPar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6386"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6394"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Monthly Total Revenue.</a:t>
            </a:r>
            <a:endParaRPr lang="en-US" altLang="zh-CN" sz="2400" b="1" dirty="0">
              <a:solidFill>
                <a:srgbClr val="404040"/>
              </a:solidFill>
              <a:ea typeface="Calibri" panose="020F0502020204030204" pitchFamily="34" charset="0"/>
            </a:endParaRPr>
          </a:p>
        </p:txBody>
      </p:sp>
      <p:sp>
        <p:nvSpPr>
          <p:cNvPr id="13" name="矩形 12"/>
          <p:cNvSpPr/>
          <p:nvPr/>
        </p:nvSpPr>
        <p:spPr>
          <a:xfrm>
            <a:off x="290830" y="1106805"/>
            <a:ext cx="7939405" cy="4049395"/>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3" name="矩形 17"/>
          <p:cNvSpPr>
            <a:spLocks noChangeArrowheads="1"/>
          </p:cNvSpPr>
          <p:nvPr/>
        </p:nvSpPr>
        <p:spPr bwMode="auto">
          <a:xfrm>
            <a:off x="1793875" y="5842000"/>
            <a:ext cx="8594725"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ctr" defTabSz="1216025" rtl="0" eaLnBrk="1" fontAlgn="auto" latinLnBrk="0" hangingPunct="1">
              <a:lnSpc>
                <a:spcPct val="120000"/>
              </a:lnSpc>
              <a:spcBef>
                <a:spcPct val="20000"/>
              </a:spcBef>
              <a:spcAft>
                <a:spcPts val="0"/>
              </a:spcAft>
              <a:buClrTx/>
              <a:buSzTx/>
              <a:buFontTx/>
              <a:buNone/>
              <a:defRPr/>
            </a:pPr>
            <a:r>
              <a:rPr kumimoji="0" lang="en-US" altLang="zh-CN" sz="12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Total revenue by monthly based is highest at the February month.</a:t>
            </a:r>
            <a:endParaRPr kumimoji="0" lang="en-US" altLang="zh-CN" sz="12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19458"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9466"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Year-Monthly total revenue.</a:t>
            </a:r>
            <a:endParaRPr lang="en-US" altLang="zh-CN" sz="2400" b="1" dirty="0">
              <a:solidFill>
                <a:srgbClr val="404040"/>
              </a:solidFill>
              <a:ea typeface="Calibri" panose="020F0502020204030204" pitchFamily="34" charset="0"/>
            </a:endParaRPr>
          </a:p>
        </p:txBody>
      </p:sp>
      <p:pic>
        <p:nvPicPr>
          <p:cNvPr id="19467" name="图片 4" descr="C:\Users\admin\Desktop\Screenshot 2023-07-12 140929.pngScreenshot 2023-07-12 140929"/>
          <p:cNvPicPr>
            <a:picLocks noChangeAspect="1"/>
          </p:cNvPicPr>
          <p:nvPr/>
        </p:nvPicPr>
        <p:blipFill>
          <a:blip r:embed="rId2"/>
          <a:srcRect/>
          <a:stretch>
            <a:fillRect/>
          </a:stretch>
        </p:blipFill>
        <p:spPr>
          <a:xfrm>
            <a:off x="769620" y="859790"/>
            <a:ext cx="10708005" cy="3898900"/>
          </a:xfrm>
          <a:prstGeom prst="rect">
            <a:avLst/>
          </a:prstGeom>
          <a:noFill/>
          <a:ln w="9525">
            <a:noFill/>
          </a:ln>
        </p:spPr>
      </p:pic>
      <p:sp>
        <p:nvSpPr>
          <p:cNvPr id="15" name="矩形 7"/>
          <p:cNvSpPr>
            <a:spLocks noChangeArrowheads="1"/>
          </p:cNvSpPr>
          <p:nvPr/>
        </p:nvSpPr>
        <p:spPr bwMode="auto">
          <a:xfrm>
            <a:off x="3495675" y="5257800"/>
            <a:ext cx="8428038"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600" b="0" i="0" u="none" strike="noStrike" kern="1200" cap="none" spc="0" normalizeH="0" baseline="0" noProof="0" dirty="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Based on year-monthly based total revenue july 2013 has highest total revenue. with running total displayed.</a:t>
            </a:r>
            <a:endParaRPr kumimoji="0" lang="en-US" altLang="zh-CN" sz="1600" b="0" i="0" u="none" strike="noStrike" kern="1200" cap="none" spc="0" normalizeH="0" baseline="0" noProof="0" dirty="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1600" b="0" i="0" u="none" strike="noStrike" kern="1200" cap="none" spc="0" normalizeH="0" baseline="0" noProof="0" dirty="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29"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2530"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2538" name="文本框 28"/>
          <p:cNvSpPr txBox="1"/>
          <p:nvPr/>
        </p:nvSpPr>
        <p:spPr>
          <a:xfrm>
            <a:off x="290513" y="254000"/>
            <a:ext cx="3744912" cy="460375"/>
          </a:xfrm>
          <a:prstGeom prst="rect">
            <a:avLst/>
          </a:prstGeom>
          <a:noFill/>
          <a:ln w="9525">
            <a:noFill/>
          </a:ln>
        </p:spPr>
        <p:txBody>
          <a:bodyPr anchor="t">
            <a:spAutoFit/>
          </a:bodyPr>
          <a:p>
            <a:pPr>
              <a:buFont typeface="Arial" panose="020B0604020202020204" pitchFamily="34" charset="0"/>
            </a:pPr>
            <a:r>
              <a:rPr lang="en-US" altLang="zh-CN" sz="2400" b="1" dirty="0">
                <a:solidFill>
                  <a:srgbClr val="404040"/>
                </a:solidFill>
                <a:ea typeface="Calibri" panose="020F0502020204030204" pitchFamily="34" charset="0"/>
              </a:rPr>
              <a:t>Yearly Revenue.</a:t>
            </a:r>
            <a:endParaRPr lang="en-US" altLang="zh-CN" sz="2400" b="1" dirty="0">
              <a:solidFill>
                <a:srgbClr val="404040"/>
              </a:solidFill>
              <a:ea typeface="Calibri" panose="020F0502020204030204" pitchFamily="34" charset="0"/>
            </a:endParaRPr>
          </a:p>
        </p:txBody>
      </p:sp>
      <p:pic>
        <p:nvPicPr>
          <p:cNvPr id="22539" name="图片 4" descr="C:\Users\admin\Desktop\Screenshot 2023-07-12 141424.pngScreenshot 2023-07-12 141424"/>
          <p:cNvPicPr>
            <a:picLocks noChangeAspect="1"/>
          </p:cNvPicPr>
          <p:nvPr/>
        </p:nvPicPr>
        <p:blipFill>
          <a:blip r:embed="rId2"/>
          <a:srcRect/>
          <a:stretch>
            <a:fillRect/>
          </a:stretch>
        </p:blipFill>
        <p:spPr>
          <a:xfrm>
            <a:off x="6890385" y="1075055"/>
            <a:ext cx="4871720" cy="4089400"/>
          </a:xfrm>
          <a:prstGeom prst="rect">
            <a:avLst/>
          </a:prstGeom>
          <a:noFill/>
          <a:ln w="9525">
            <a:noFill/>
          </a:ln>
        </p:spPr>
      </p:pic>
      <p:sp>
        <p:nvSpPr>
          <p:cNvPr id="14" name="矩形 13"/>
          <p:cNvSpPr>
            <a:spLocks noChangeArrowheads="1"/>
          </p:cNvSpPr>
          <p:nvPr/>
        </p:nvSpPr>
        <p:spPr bwMode="auto">
          <a:xfrm>
            <a:off x="869950" y="2644775"/>
            <a:ext cx="541972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r" defTabSz="1216025"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The maximum profit and revenue earned in the year 2012 ..</a:t>
            </a:r>
            <a:endPar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2380</Words>
  <Application>WPS Presentation</Application>
  <PresentationFormat>宽屏</PresentationFormat>
  <Paragraphs>79</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admin</cp:lastModifiedBy>
  <cp:revision>22</cp:revision>
  <dcterms:created xsi:type="dcterms:W3CDTF">2016-01-13T03:02:00Z</dcterms:created>
  <dcterms:modified xsi:type="dcterms:W3CDTF">2023-07-12T11:48:55Z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2D3F0A61739742F285C2FA5FAB0C4606</vt:lpwstr>
  </property>
</Properties>
</file>