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ink/ink1.xml" ContentType="application/inkml+xml"/>
  <Override PartName="/ppt/ink/ink2.xml" ContentType="application/inkml+xml"/>
  <Override PartName="/ppt/ink/ink3.xml" ContentType="application/inkml+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ink/ink4.xml" ContentType="application/inkml+xml"/>
  <Override PartName="/ppt/notesSlides/notesSlide2.xml" ContentType="application/vnd.openxmlformats-officedocument.presentationml.notesSlide+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notesMasterIdLst>
    <p:notesMasterId r:id="rId17"/>
  </p:notesMasterIdLst>
  <p:sldIdLst>
    <p:sldId id="256" r:id="rId2"/>
    <p:sldId id="257" r:id="rId3"/>
    <p:sldId id="258" r:id="rId4"/>
    <p:sldId id="270" r:id="rId5"/>
    <p:sldId id="260" r:id="rId6"/>
    <p:sldId id="261" r:id="rId7"/>
    <p:sldId id="262" r:id="rId8"/>
    <p:sldId id="263" r:id="rId9"/>
    <p:sldId id="264" r:id="rId10"/>
    <p:sldId id="271" r:id="rId11"/>
    <p:sldId id="265" r:id="rId12"/>
    <p:sldId id="267" r:id="rId13"/>
    <p:sldId id="266" r:id="rId14"/>
    <p:sldId id="268" r:id="rId15"/>
    <p:sldId id="269"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4" d="100"/>
          <a:sy n="64" d="100"/>
        </p:scale>
        <p:origin x="954"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BA9D3F3-E787-4E14-BC81-EDFA0FE7264A}"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US"/>
        </a:p>
      </dgm:t>
    </dgm:pt>
    <dgm:pt modelId="{E03BAE3B-48BF-4B3E-980E-242EAA5FF71A}">
      <dgm:prSet/>
      <dgm:spPr/>
      <dgm:t>
        <a:bodyPr/>
        <a:lstStyle/>
        <a:p>
          <a:r>
            <a:rPr lang="en-IN" b="1" i="1"/>
            <a:t>CAPSTONE PROJECT  ON</a:t>
          </a:r>
          <a:br>
            <a:rPr lang="en-IN" b="1" i="1"/>
          </a:br>
          <a:r>
            <a:rPr lang="en-IN" b="1" i="1"/>
            <a:t>WESTERN COUNTRIES FINANCIAL DATA</a:t>
          </a:r>
          <a:br>
            <a:rPr lang="en-IN" b="1" i="1"/>
          </a:br>
          <a:br>
            <a:rPr lang="en-IN" b="1" i="1"/>
          </a:br>
          <a:r>
            <a:rPr lang="en-IN" b="1" i="1"/>
            <a:t>PRESENTED BY ROHAN ARORA</a:t>
          </a:r>
          <a:br>
            <a:rPr lang="en-IN" b="1" i="1"/>
          </a:br>
          <a:endParaRPr lang="en-US"/>
        </a:p>
      </dgm:t>
    </dgm:pt>
    <dgm:pt modelId="{4A55E70F-0B5A-4B0F-AA7B-1D417BF16889}" type="parTrans" cxnId="{B5351E7A-F7FB-4191-AD3A-1586FAF9AE48}">
      <dgm:prSet/>
      <dgm:spPr/>
      <dgm:t>
        <a:bodyPr/>
        <a:lstStyle/>
        <a:p>
          <a:endParaRPr lang="en-US"/>
        </a:p>
      </dgm:t>
    </dgm:pt>
    <dgm:pt modelId="{6C27F5DC-E420-4E14-A609-6676F3F4B62A}" type="sibTrans" cxnId="{B5351E7A-F7FB-4191-AD3A-1586FAF9AE48}">
      <dgm:prSet/>
      <dgm:spPr/>
      <dgm:t>
        <a:bodyPr/>
        <a:lstStyle/>
        <a:p>
          <a:endParaRPr lang="en-US"/>
        </a:p>
      </dgm:t>
    </dgm:pt>
    <dgm:pt modelId="{0DF589D4-38E2-4862-8165-C01240856F9E}" type="pres">
      <dgm:prSet presAssocID="{FBA9D3F3-E787-4E14-BC81-EDFA0FE7264A}" presName="linear" presStyleCnt="0">
        <dgm:presLayoutVars>
          <dgm:animLvl val="lvl"/>
          <dgm:resizeHandles val="exact"/>
        </dgm:presLayoutVars>
      </dgm:prSet>
      <dgm:spPr/>
    </dgm:pt>
    <dgm:pt modelId="{A1921889-2B6D-4345-9A48-AB2CD60920C2}" type="pres">
      <dgm:prSet presAssocID="{E03BAE3B-48BF-4B3E-980E-242EAA5FF71A}" presName="parentText" presStyleLbl="node1" presStyleIdx="0" presStyleCnt="1">
        <dgm:presLayoutVars>
          <dgm:chMax val="0"/>
          <dgm:bulletEnabled val="1"/>
        </dgm:presLayoutVars>
      </dgm:prSet>
      <dgm:spPr/>
    </dgm:pt>
  </dgm:ptLst>
  <dgm:cxnLst>
    <dgm:cxn modelId="{4CABA43B-30A8-434F-AB81-D80933A2E123}" type="presOf" srcId="{FBA9D3F3-E787-4E14-BC81-EDFA0FE7264A}" destId="{0DF589D4-38E2-4862-8165-C01240856F9E}" srcOrd="0" destOrd="0" presId="urn:microsoft.com/office/officeart/2005/8/layout/vList2"/>
    <dgm:cxn modelId="{B5351E7A-F7FB-4191-AD3A-1586FAF9AE48}" srcId="{FBA9D3F3-E787-4E14-BC81-EDFA0FE7264A}" destId="{E03BAE3B-48BF-4B3E-980E-242EAA5FF71A}" srcOrd="0" destOrd="0" parTransId="{4A55E70F-0B5A-4B0F-AA7B-1D417BF16889}" sibTransId="{6C27F5DC-E420-4E14-A609-6676F3F4B62A}"/>
    <dgm:cxn modelId="{5F19EDB8-E66F-4787-90DE-DB707396AABB}" type="presOf" srcId="{E03BAE3B-48BF-4B3E-980E-242EAA5FF71A}" destId="{A1921889-2B6D-4345-9A48-AB2CD60920C2}" srcOrd="0" destOrd="0" presId="urn:microsoft.com/office/officeart/2005/8/layout/vList2"/>
    <dgm:cxn modelId="{4314FC95-E9B7-4A57-A5B2-5C737E6441E3}" type="presParOf" srcId="{0DF589D4-38E2-4862-8165-C01240856F9E}" destId="{A1921889-2B6D-4345-9A48-AB2CD60920C2}"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9E65B9A-F116-4579-BAF9-A3C574B21E5A}" type="doc">
      <dgm:prSet loTypeId="urn:microsoft.com/office/officeart/2005/8/layout/hProcess9" loCatId="process" qsTypeId="urn:microsoft.com/office/officeart/2005/8/quickstyle/simple1" qsCatId="simple" csTypeId="urn:microsoft.com/office/officeart/2005/8/colors/accent1_2" csCatId="accent1"/>
      <dgm:spPr/>
      <dgm:t>
        <a:bodyPr/>
        <a:lstStyle/>
        <a:p>
          <a:endParaRPr lang="en-IN"/>
        </a:p>
      </dgm:t>
    </dgm:pt>
    <dgm:pt modelId="{A4EFCB42-3248-4FA2-A5A6-D1C3428E3080}">
      <dgm:prSet/>
      <dgm:spPr/>
      <dgm:t>
        <a:bodyPr/>
        <a:lstStyle/>
        <a:p>
          <a:r>
            <a:rPr lang="en-IN" dirty="0"/>
            <a:t>Introduction.</a:t>
          </a:r>
        </a:p>
      </dgm:t>
    </dgm:pt>
    <dgm:pt modelId="{4A5F7B34-5B8B-4E0B-B1F0-BC6D450486AB}" type="parTrans" cxnId="{7D7C580C-08D5-4992-8F7B-FB89773F0F59}">
      <dgm:prSet/>
      <dgm:spPr/>
      <dgm:t>
        <a:bodyPr/>
        <a:lstStyle/>
        <a:p>
          <a:endParaRPr lang="en-IN"/>
        </a:p>
      </dgm:t>
    </dgm:pt>
    <dgm:pt modelId="{10EE72BC-2548-48E1-90D5-D75C35C9BB6E}" type="sibTrans" cxnId="{7D7C580C-08D5-4992-8F7B-FB89773F0F59}">
      <dgm:prSet/>
      <dgm:spPr/>
      <dgm:t>
        <a:bodyPr/>
        <a:lstStyle/>
        <a:p>
          <a:endParaRPr lang="en-IN"/>
        </a:p>
      </dgm:t>
    </dgm:pt>
    <dgm:pt modelId="{F0BBC65F-C916-4ADF-B2B7-0A307DA1CE6A}">
      <dgm:prSet/>
      <dgm:spPr/>
      <dgm:t>
        <a:bodyPr/>
        <a:lstStyle/>
        <a:p>
          <a:r>
            <a:rPr lang="en-IN"/>
            <a:t>Data Exploration and Summarization. </a:t>
          </a:r>
        </a:p>
      </dgm:t>
    </dgm:pt>
    <dgm:pt modelId="{2D4B986C-9D90-4A50-B32E-DF976AA305CB}" type="parTrans" cxnId="{73F833E2-34DB-4A63-AA22-1516F23FE856}">
      <dgm:prSet/>
      <dgm:spPr/>
      <dgm:t>
        <a:bodyPr/>
        <a:lstStyle/>
        <a:p>
          <a:endParaRPr lang="en-IN"/>
        </a:p>
      </dgm:t>
    </dgm:pt>
    <dgm:pt modelId="{23E3A542-D6A3-464C-BCE6-0B7CAE5A1A52}" type="sibTrans" cxnId="{73F833E2-34DB-4A63-AA22-1516F23FE856}">
      <dgm:prSet/>
      <dgm:spPr/>
      <dgm:t>
        <a:bodyPr/>
        <a:lstStyle/>
        <a:p>
          <a:endParaRPr lang="en-IN"/>
        </a:p>
      </dgm:t>
    </dgm:pt>
    <dgm:pt modelId="{182FB416-7177-43E7-9F4B-A00DB8C7B392}">
      <dgm:prSet/>
      <dgm:spPr/>
      <dgm:t>
        <a:bodyPr/>
        <a:lstStyle/>
        <a:p>
          <a:r>
            <a:rPr lang="en-IN"/>
            <a:t>Data Cleaning and Statistical Analysis in Excel.</a:t>
          </a:r>
        </a:p>
      </dgm:t>
    </dgm:pt>
    <dgm:pt modelId="{09692C71-60C5-47A6-812E-0114C1545C9B}" type="parTrans" cxnId="{9D1C8F20-419C-48DC-B0C5-D9B20385C59C}">
      <dgm:prSet/>
      <dgm:spPr/>
      <dgm:t>
        <a:bodyPr/>
        <a:lstStyle/>
        <a:p>
          <a:endParaRPr lang="en-IN"/>
        </a:p>
      </dgm:t>
    </dgm:pt>
    <dgm:pt modelId="{ACE09532-D563-4B18-8A42-993FEF2C8F85}" type="sibTrans" cxnId="{9D1C8F20-419C-48DC-B0C5-D9B20385C59C}">
      <dgm:prSet/>
      <dgm:spPr/>
      <dgm:t>
        <a:bodyPr/>
        <a:lstStyle/>
        <a:p>
          <a:endParaRPr lang="en-IN"/>
        </a:p>
      </dgm:t>
    </dgm:pt>
    <dgm:pt modelId="{06D6E7A8-E7E8-4687-99D1-F4E2EE975B8E}">
      <dgm:prSet/>
      <dgm:spPr/>
      <dgm:t>
        <a:bodyPr/>
        <a:lstStyle/>
        <a:p>
          <a:r>
            <a:rPr lang="en-IN"/>
            <a:t>Graphical Analysis and Insights using Excel. </a:t>
          </a:r>
        </a:p>
      </dgm:t>
    </dgm:pt>
    <dgm:pt modelId="{A0506BFC-A030-47AD-A4B6-36A7F5F7853B}" type="parTrans" cxnId="{1D0C814A-2491-4028-AE49-7C904B3C10C3}">
      <dgm:prSet/>
      <dgm:spPr/>
      <dgm:t>
        <a:bodyPr/>
        <a:lstStyle/>
        <a:p>
          <a:endParaRPr lang="en-IN"/>
        </a:p>
      </dgm:t>
    </dgm:pt>
    <dgm:pt modelId="{BD1AE27A-2F09-4526-9447-4042BA76589A}" type="sibTrans" cxnId="{1D0C814A-2491-4028-AE49-7C904B3C10C3}">
      <dgm:prSet/>
      <dgm:spPr/>
      <dgm:t>
        <a:bodyPr/>
        <a:lstStyle/>
        <a:p>
          <a:endParaRPr lang="en-IN"/>
        </a:p>
      </dgm:t>
    </dgm:pt>
    <dgm:pt modelId="{A3D62C4C-EC9A-4E5B-BA90-3E180D622655}">
      <dgm:prSet/>
      <dgm:spPr/>
      <dgm:t>
        <a:bodyPr/>
        <a:lstStyle/>
        <a:p>
          <a:r>
            <a:rPr lang="en-IN" dirty="0"/>
            <a:t>Database Setup and SQL Operations.</a:t>
          </a:r>
        </a:p>
      </dgm:t>
    </dgm:pt>
    <dgm:pt modelId="{EE20C2F0-8922-469A-BCD5-CDD53488FEE6}" type="parTrans" cxnId="{7FA0EDA8-7270-4924-BA88-9EF9D88CEB3D}">
      <dgm:prSet/>
      <dgm:spPr/>
      <dgm:t>
        <a:bodyPr/>
        <a:lstStyle/>
        <a:p>
          <a:endParaRPr lang="en-IN"/>
        </a:p>
      </dgm:t>
    </dgm:pt>
    <dgm:pt modelId="{49322934-93C3-481B-AAD1-09D618848D9D}" type="sibTrans" cxnId="{7FA0EDA8-7270-4924-BA88-9EF9D88CEB3D}">
      <dgm:prSet/>
      <dgm:spPr/>
      <dgm:t>
        <a:bodyPr/>
        <a:lstStyle/>
        <a:p>
          <a:endParaRPr lang="en-IN"/>
        </a:p>
      </dgm:t>
    </dgm:pt>
    <dgm:pt modelId="{462B3087-2CA4-4B74-900E-C259C9DD60E3}">
      <dgm:prSet/>
      <dgm:spPr/>
      <dgm:t>
        <a:bodyPr/>
        <a:lstStyle/>
        <a:p>
          <a:r>
            <a:rPr lang="en-IN"/>
            <a:t>Running Query in SQL.</a:t>
          </a:r>
        </a:p>
      </dgm:t>
    </dgm:pt>
    <dgm:pt modelId="{A7065341-7EBE-42D0-8AEF-BD7B6C00D9B0}" type="parTrans" cxnId="{1721BA0B-4976-47A1-8A30-83C47BDB9C5F}">
      <dgm:prSet/>
      <dgm:spPr/>
      <dgm:t>
        <a:bodyPr/>
        <a:lstStyle/>
        <a:p>
          <a:endParaRPr lang="en-IN"/>
        </a:p>
      </dgm:t>
    </dgm:pt>
    <dgm:pt modelId="{B629B0D1-211D-4C18-BFBE-B2E5C3040E0F}" type="sibTrans" cxnId="{1721BA0B-4976-47A1-8A30-83C47BDB9C5F}">
      <dgm:prSet/>
      <dgm:spPr/>
      <dgm:t>
        <a:bodyPr/>
        <a:lstStyle/>
        <a:p>
          <a:endParaRPr lang="en-IN"/>
        </a:p>
      </dgm:t>
    </dgm:pt>
    <dgm:pt modelId="{FB26D49A-7705-498B-B6A7-DD20B1AD9BED}">
      <dgm:prSet/>
      <dgm:spPr/>
      <dgm:t>
        <a:bodyPr/>
        <a:lstStyle/>
        <a:p>
          <a:r>
            <a:rPr lang="en-IN"/>
            <a:t>Data Import To Power BI From SQL Database.</a:t>
          </a:r>
        </a:p>
      </dgm:t>
    </dgm:pt>
    <dgm:pt modelId="{3BB2FDAA-DEB9-4729-A30D-E8F5ED565DFE}" type="parTrans" cxnId="{5B7E4ECD-CBCE-4FC5-B12E-1CC8AB77EE03}">
      <dgm:prSet/>
      <dgm:spPr/>
      <dgm:t>
        <a:bodyPr/>
        <a:lstStyle/>
        <a:p>
          <a:endParaRPr lang="en-IN"/>
        </a:p>
      </dgm:t>
    </dgm:pt>
    <dgm:pt modelId="{C39F19DA-5600-4D36-BA10-3E57F45E4FEA}" type="sibTrans" cxnId="{5B7E4ECD-CBCE-4FC5-B12E-1CC8AB77EE03}">
      <dgm:prSet/>
      <dgm:spPr/>
      <dgm:t>
        <a:bodyPr/>
        <a:lstStyle/>
        <a:p>
          <a:endParaRPr lang="en-IN"/>
        </a:p>
      </dgm:t>
    </dgm:pt>
    <dgm:pt modelId="{DF955CF8-1920-4C1E-820E-3E88051B8A58}">
      <dgm:prSet/>
      <dgm:spPr/>
      <dgm:t>
        <a:bodyPr/>
        <a:lstStyle/>
        <a:p>
          <a:r>
            <a:rPr lang="en-IN"/>
            <a:t>Data Preparation and Visualization in Power BI.</a:t>
          </a:r>
        </a:p>
      </dgm:t>
    </dgm:pt>
    <dgm:pt modelId="{E8C36385-042C-45E2-9902-A7D1565F3D4B}" type="parTrans" cxnId="{F89AAE55-535D-4E1F-8E4E-302AB935835B}">
      <dgm:prSet/>
      <dgm:spPr/>
      <dgm:t>
        <a:bodyPr/>
        <a:lstStyle/>
        <a:p>
          <a:endParaRPr lang="en-IN"/>
        </a:p>
      </dgm:t>
    </dgm:pt>
    <dgm:pt modelId="{7C3EF08C-21B8-4ACA-9012-777197245E55}" type="sibTrans" cxnId="{F89AAE55-535D-4E1F-8E4E-302AB935835B}">
      <dgm:prSet/>
      <dgm:spPr/>
      <dgm:t>
        <a:bodyPr/>
        <a:lstStyle/>
        <a:p>
          <a:endParaRPr lang="en-IN"/>
        </a:p>
      </dgm:t>
    </dgm:pt>
    <dgm:pt modelId="{981B2361-B33C-45D9-99BC-6D798D7D626F}">
      <dgm:prSet/>
      <dgm:spPr/>
      <dgm:t>
        <a:bodyPr/>
        <a:lstStyle/>
        <a:p>
          <a:r>
            <a:rPr lang="en-IN"/>
            <a:t>Interactive Dashboard Creation in Power BI.</a:t>
          </a:r>
        </a:p>
      </dgm:t>
    </dgm:pt>
    <dgm:pt modelId="{C173B9A8-5D17-45AE-9CF5-EBC40386E9D5}" type="parTrans" cxnId="{45E7A2B4-5266-43AC-9DFC-5C91C9081BAA}">
      <dgm:prSet/>
      <dgm:spPr/>
      <dgm:t>
        <a:bodyPr/>
        <a:lstStyle/>
        <a:p>
          <a:endParaRPr lang="en-IN"/>
        </a:p>
      </dgm:t>
    </dgm:pt>
    <dgm:pt modelId="{80CAF027-B49E-4C84-9B30-84E9E089F6DA}" type="sibTrans" cxnId="{45E7A2B4-5266-43AC-9DFC-5C91C9081BAA}">
      <dgm:prSet/>
      <dgm:spPr/>
      <dgm:t>
        <a:bodyPr/>
        <a:lstStyle/>
        <a:p>
          <a:endParaRPr lang="en-IN"/>
        </a:p>
      </dgm:t>
    </dgm:pt>
    <dgm:pt modelId="{CCB18381-5CB1-4243-AEA4-DD4779C185F9}">
      <dgm:prSet/>
      <dgm:spPr/>
      <dgm:t>
        <a:bodyPr/>
        <a:lstStyle/>
        <a:p>
          <a:r>
            <a:rPr lang="en-IN"/>
            <a:t>Conclusion</a:t>
          </a:r>
        </a:p>
      </dgm:t>
    </dgm:pt>
    <dgm:pt modelId="{B83B2BC8-5BF0-42FA-AF02-96DCBF5217D6}" type="parTrans" cxnId="{998A0B9C-A005-47F1-BD9E-9786EFB0AEFB}">
      <dgm:prSet/>
      <dgm:spPr/>
      <dgm:t>
        <a:bodyPr/>
        <a:lstStyle/>
        <a:p>
          <a:endParaRPr lang="en-IN"/>
        </a:p>
      </dgm:t>
    </dgm:pt>
    <dgm:pt modelId="{2B70A325-2CF2-49D3-A9F9-B467F6809817}" type="sibTrans" cxnId="{998A0B9C-A005-47F1-BD9E-9786EFB0AEFB}">
      <dgm:prSet/>
      <dgm:spPr/>
      <dgm:t>
        <a:bodyPr/>
        <a:lstStyle/>
        <a:p>
          <a:endParaRPr lang="en-IN"/>
        </a:p>
      </dgm:t>
    </dgm:pt>
    <dgm:pt modelId="{EE33704C-1A6F-4E17-9451-EB88E1B0632A}" type="pres">
      <dgm:prSet presAssocID="{D9E65B9A-F116-4579-BAF9-A3C574B21E5A}" presName="CompostProcess" presStyleCnt="0">
        <dgm:presLayoutVars>
          <dgm:dir/>
          <dgm:resizeHandles val="exact"/>
        </dgm:presLayoutVars>
      </dgm:prSet>
      <dgm:spPr/>
    </dgm:pt>
    <dgm:pt modelId="{C88B8C04-DC11-4FFF-9E92-313B8B0F81C0}" type="pres">
      <dgm:prSet presAssocID="{D9E65B9A-F116-4579-BAF9-A3C574B21E5A}" presName="arrow" presStyleLbl="bgShp" presStyleIdx="0" presStyleCnt="1"/>
      <dgm:spPr/>
    </dgm:pt>
    <dgm:pt modelId="{52FF83BA-35F9-462E-8037-CE5E765A7EBA}" type="pres">
      <dgm:prSet presAssocID="{D9E65B9A-F116-4579-BAF9-A3C574B21E5A}" presName="linearProcess" presStyleCnt="0"/>
      <dgm:spPr/>
    </dgm:pt>
    <dgm:pt modelId="{B2134A93-7E9D-43C3-B3C4-2A2D57901C9D}" type="pres">
      <dgm:prSet presAssocID="{A4EFCB42-3248-4FA2-A5A6-D1C3428E3080}" presName="textNode" presStyleLbl="node1" presStyleIdx="0" presStyleCnt="10">
        <dgm:presLayoutVars>
          <dgm:bulletEnabled val="1"/>
        </dgm:presLayoutVars>
      </dgm:prSet>
      <dgm:spPr/>
    </dgm:pt>
    <dgm:pt modelId="{E00F5BD8-EE6A-405E-BC92-FDA485494789}" type="pres">
      <dgm:prSet presAssocID="{10EE72BC-2548-48E1-90D5-D75C35C9BB6E}" presName="sibTrans" presStyleCnt="0"/>
      <dgm:spPr/>
    </dgm:pt>
    <dgm:pt modelId="{F3A23C6F-6E22-4B7A-B7C1-0321B8D5DBF9}" type="pres">
      <dgm:prSet presAssocID="{F0BBC65F-C916-4ADF-B2B7-0A307DA1CE6A}" presName="textNode" presStyleLbl="node1" presStyleIdx="1" presStyleCnt="10">
        <dgm:presLayoutVars>
          <dgm:bulletEnabled val="1"/>
        </dgm:presLayoutVars>
      </dgm:prSet>
      <dgm:spPr/>
    </dgm:pt>
    <dgm:pt modelId="{68DB5A08-DB4A-4510-BA95-D652362FB798}" type="pres">
      <dgm:prSet presAssocID="{23E3A542-D6A3-464C-BCE6-0B7CAE5A1A52}" presName="sibTrans" presStyleCnt="0"/>
      <dgm:spPr/>
    </dgm:pt>
    <dgm:pt modelId="{A1F26025-238E-44F7-9A37-62AC83BD70E2}" type="pres">
      <dgm:prSet presAssocID="{182FB416-7177-43E7-9F4B-A00DB8C7B392}" presName="textNode" presStyleLbl="node1" presStyleIdx="2" presStyleCnt="10">
        <dgm:presLayoutVars>
          <dgm:bulletEnabled val="1"/>
        </dgm:presLayoutVars>
      </dgm:prSet>
      <dgm:spPr/>
    </dgm:pt>
    <dgm:pt modelId="{5D4D1234-9053-414B-A6DF-6EF5811FD347}" type="pres">
      <dgm:prSet presAssocID="{ACE09532-D563-4B18-8A42-993FEF2C8F85}" presName="sibTrans" presStyleCnt="0"/>
      <dgm:spPr/>
    </dgm:pt>
    <dgm:pt modelId="{199E21A7-A917-4CE2-A62E-FBDAD94239A5}" type="pres">
      <dgm:prSet presAssocID="{06D6E7A8-E7E8-4687-99D1-F4E2EE975B8E}" presName="textNode" presStyleLbl="node1" presStyleIdx="3" presStyleCnt="10">
        <dgm:presLayoutVars>
          <dgm:bulletEnabled val="1"/>
        </dgm:presLayoutVars>
      </dgm:prSet>
      <dgm:spPr/>
    </dgm:pt>
    <dgm:pt modelId="{B65D2D95-407F-42F6-B618-78B62E823DA8}" type="pres">
      <dgm:prSet presAssocID="{BD1AE27A-2F09-4526-9447-4042BA76589A}" presName="sibTrans" presStyleCnt="0"/>
      <dgm:spPr/>
    </dgm:pt>
    <dgm:pt modelId="{B6B4BCCF-0D61-4262-A5B6-D8579AC53144}" type="pres">
      <dgm:prSet presAssocID="{A3D62C4C-EC9A-4E5B-BA90-3E180D622655}" presName="textNode" presStyleLbl="node1" presStyleIdx="4" presStyleCnt="10">
        <dgm:presLayoutVars>
          <dgm:bulletEnabled val="1"/>
        </dgm:presLayoutVars>
      </dgm:prSet>
      <dgm:spPr/>
    </dgm:pt>
    <dgm:pt modelId="{92E3105C-3B15-4076-8349-9CFFF21EF8FF}" type="pres">
      <dgm:prSet presAssocID="{49322934-93C3-481B-AAD1-09D618848D9D}" presName="sibTrans" presStyleCnt="0"/>
      <dgm:spPr/>
    </dgm:pt>
    <dgm:pt modelId="{9A309EAC-0A23-491D-B077-BCF702332D56}" type="pres">
      <dgm:prSet presAssocID="{462B3087-2CA4-4B74-900E-C259C9DD60E3}" presName="textNode" presStyleLbl="node1" presStyleIdx="5" presStyleCnt="10">
        <dgm:presLayoutVars>
          <dgm:bulletEnabled val="1"/>
        </dgm:presLayoutVars>
      </dgm:prSet>
      <dgm:spPr/>
    </dgm:pt>
    <dgm:pt modelId="{865EF305-916C-416A-882A-7F8EDB971354}" type="pres">
      <dgm:prSet presAssocID="{B629B0D1-211D-4C18-BFBE-B2E5C3040E0F}" presName="sibTrans" presStyleCnt="0"/>
      <dgm:spPr/>
    </dgm:pt>
    <dgm:pt modelId="{81D68AC0-4A2A-4A65-BB0E-1FCAD385E293}" type="pres">
      <dgm:prSet presAssocID="{FB26D49A-7705-498B-B6A7-DD20B1AD9BED}" presName="textNode" presStyleLbl="node1" presStyleIdx="6" presStyleCnt="10">
        <dgm:presLayoutVars>
          <dgm:bulletEnabled val="1"/>
        </dgm:presLayoutVars>
      </dgm:prSet>
      <dgm:spPr/>
    </dgm:pt>
    <dgm:pt modelId="{C2CDC150-28FF-488D-B130-9D0328B953B0}" type="pres">
      <dgm:prSet presAssocID="{C39F19DA-5600-4D36-BA10-3E57F45E4FEA}" presName="sibTrans" presStyleCnt="0"/>
      <dgm:spPr/>
    </dgm:pt>
    <dgm:pt modelId="{974A0716-8661-4E40-8251-299DC0290D8C}" type="pres">
      <dgm:prSet presAssocID="{DF955CF8-1920-4C1E-820E-3E88051B8A58}" presName="textNode" presStyleLbl="node1" presStyleIdx="7" presStyleCnt="10">
        <dgm:presLayoutVars>
          <dgm:bulletEnabled val="1"/>
        </dgm:presLayoutVars>
      </dgm:prSet>
      <dgm:spPr/>
    </dgm:pt>
    <dgm:pt modelId="{AB257FF0-D464-4B6F-BD1E-2AB50203A3B3}" type="pres">
      <dgm:prSet presAssocID="{7C3EF08C-21B8-4ACA-9012-777197245E55}" presName="sibTrans" presStyleCnt="0"/>
      <dgm:spPr/>
    </dgm:pt>
    <dgm:pt modelId="{5669E731-FD54-4585-B948-F4C711607963}" type="pres">
      <dgm:prSet presAssocID="{981B2361-B33C-45D9-99BC-6D798D7D626F}" presName="textNode" presStyleLbl="node1" presStyleIdx="8" presStyleCnt="10">
        <dgm:presLayoutVars>
          <dgm:bulletEnabled val="1"/>
        </dgm:presLayoutVars>
      </dgm:prSet>
      <dgm:spPr/>
    </dgm:pt>
    <dgm:pt modelId="{4838E6D2-EC30-4914-975D-0514250DE09D}" type="pres">
      <dgm:prSet presAssocID="{80CAF027-B49E-4C84-9B30-84E9E089F6DA}" presName="sibTrans" presStyleCnt="0"/>
      <dgm:spPr/>
    </dgm:pt>
    <dgm:pt modelId="{B7516E48-319F-46CA-B6DB-DF66B335D500}" type="pres">
      <dgm:prSet presAssocID="{CCB18381-5CB1-4243-AEA4-DD4779C185F9}" presName="textNode" presStyleLbl="node1" presStyleIdx="9" presStyleCnt="10">
        <dgm:presLayoutVars>
          <dgm:bulletEnabled val="1"/>
        </dgm:presLayoutVars>
      </dgm:prSet>
      <dgm:spPr/>
    </dgm:pt>
  </dgm:ptLst>
  <dgm:cxnLst>
    <dgm:cxn modelId="{16BBB705-2878-47BC-B6DB-C3AA183E9C87}" type="presOf" srcId="{CCB18381-5CB1-4243-AEA4-DD4779C185F9}" destId="{B7516E48-319F-46CA-B6DB-DF66B335D500}" srcOrd="0" destOrd="0" presId="urn:microsoft.com/office/officeart/2005/8/layout/hProcess9"/>
    <dgm:cxn modelId="{1721BA0B-4976-47A1-8A30-83C47BDB9C5F}" srcId="{D9E65B9A-F116-4579-BAF9-A3C574B21E5A}" destId="{462B3087-2CA4-4B74-900E-C259C9DD60E3}" srcOrd="5" destOrd="0" parTransId="{A7065341-7EBE-42D0-8AEF-BD7B6C00D9B0}" sibTransId="{B629B0D1-211D-4C18-BFBE-B2E5C3040E0F}"/>
    <dgm:cxn modelId="{7D7C580C-08D5-4992-8F7B-FB89773F0F59}" srcId="{D9E65B9A-F116-4579-BAF9-A3C574B21E5A}" destId="{A4EFCB42-3248-4FA2-A5A6-D1C3428E3080}" srcOrd="0" destOrd="0" parTransId="{4A5F7B34-5B8B-4E0B-B1F0-BC6D450486AB}" sibTransId="{10EE72BC-2548-48E1-90D5-D75C35C9BB6E}"/>
    <dgm:cxn modelId="{9D1C8F20-419C-48DC-B0C5-D9B20385C59C}" srcId="{D9E65B9A-F116-4579-BAF9-A3C574B21E5A}" destId="{182FB416-7177-43E7-9F4B-A00DB8C7B392}" srcOrd="2" destOrd="0" parTransId="{09692C71-60C5-47A6-812E-0114C1545C9B}" sibTransId="{ACE09532-D563-4B18-8A42-993FEF2C8F85}"/>
    <dgm:cxn modelId="{1D0C814A-2491-4028-AE49-7C904B3C10C3}" srcId="{D9E65B9A-F116-4579-BAF9-A3C574B21E5A}" destId="{06D6E7A8-E7E8-4687-99D1-F4E2EE975B8E}" srcOrd="3" destOrd="0" parTransId="{A0506BFC-A030-47AD-A4B6-36A7F5F7853B}" sibTransId="{BD1AE27A-2F09-4526-9447-4042BA76589A}"/>
    <dgm:cxn modelId="{A55F446C-6107-4151-8567-4CBECBF50B48}" type="presOf" srcId="{981B2361-B33C-45D9-99BC-6D798D7D626F}" destId="{5669E731-FD54-4585-B948-F4C711607963}" srcOrd="0" destOrd="0" presId="urn:microsoft.com/office/officeart/2005/8/layout/hProcess9"/>
    <dgm:cxn modelId="{CB741E50-9570-4047-9659-8C009DB646ED}" type="presOf" srcId="{F0BBC65F-C916-4ADF-B2B7-0A307DA1CE6A}" destId="{F3A23C6F-6E22-4B7A-B7C1-0321B8D5DBF9}" srcOrd="0" destOrd="0" presId="urn:microsoft.com/office/officeart/2005/8/layout/hProcess9"/>
    <dgm:cxn modelId="{F89AAE55-535D-4E1F-8E4E-302AB935835B}" srcId="{D9E65B9A-F116-4579-BAF9-A3C574B21E5A}" destId="{DF955CF8-1920-4C1E-820E-3E88051B8A58}" srcOrd="7" destOrd="0" parTransId="{E8C36385-042C-45E2-9902-A7D1565F3D4B}" sibTransId="{7C3EF08C-21B8-4ACA-9012-777197245E55}"/>
    <dgm:cxn modelId="{D3250083-B5FC-4284-A40F-3C158F858047}" type="presOf" srcId="{A4EFCB42-3248-4FA2-A5A6-D1C3428E3080}" destId="{B2134A93-7E9D-43C3-B3C4-2A2D57901C9D}" srcOrd="0" destOrd="0" presId="urn:microsoft.com/office/officeart/2005/8/layout/hProcess9"/>
    <dgm:cxn modelId="{B365BF93-D478-41E9-A95D-CD1E8157EB43}" type="presOf" srcId="{D9E65B9A-F116-4579-BAF9-A3C574B21E5A}" destId="{EE33704C-1A6F-4E17-9451-EB88E1B0632A}" srcOrd="0" destOrd="0" presId="urn:microsoft.com/office/officeart/2005/8/layout/hProcess9"/>
    <dgm:cxn modelId="{998A0B9C-A005-47F1-BD9E-9786EFB0AEFB}" srcId="{D9E65B9A-F116-4579-BAF9-A3C574B21E5A}" destId="{CCB18381-5CB1-4243-AEA4-DD4779C185F9}" srcOrd="9" destOrd="0" parTransId="{B83B2BC8-5BF0-42FA-AF02-96DCBF5217D6}" sibTransId="{2B70A325-2CF2-49D3-A9F9-B467F6809817}"/>
    <dgm:cxn modelId="{00FC36A1-FA03-4741-9EFA-3F36182AB73E}" type="presOf" srcId="{06D6E7A8-E7E8-4687-99D1-F4E2EE975B8E}" destId="{199E21A7-A917-4CE2-A62E-FBDAD94239A5}" srcOrd="0" destOrd="0" presId="urn:microsoft.com/office/officeart/2005/8/layout/hProcess9"/>
    <dgm:cxn modelId="{7FA0EDA8-7270-4924-BA88-9EF9D88CEB3D}" srcId="{D9E65B9A-F116-4579-BAF9-A3C574B21E5A}" destId="{A3D62C4C-EC9A-4E5B-BA90-3E180D622655}" srcOrd="4" destOrd="0" parTransId="{EE20C2F0-8922-469A-BCD5-CDD53488FEE6}" sibTransId="{49322934-93C3-481B-AAD1-09D618848D9D}"/>
    <dgm:cxn modelId="{E74F45A9-7F02-4124-A3F9-778C1EFEAE27}" type="presOf" srcId="{A3D62C4C-EC9A-4E5B-BA90-3E180D622655}" destId="{B6B4BCCF-0D61-4262-A5B6-D8579AC53144}" srcOrd="0" destOrd="0" presId="urn:microsoft.com/office/officeart/2005/8/layout/hProcess9"/>
    <dgm:cxn modelId="{45E7A2B4-5266-43AC-9DFC-5C91C9081BAA}" srcId="{D9E65B9A-F116-4579-BAF9-A3C574B21E5A}" destId="{981B2361-B33C-45D9-99BC-6D798D7D626F}" srcOrd="8" destOrd="0" parTransId="{C173B9A8-5D17-45AE-9CF5-EBC40386E9D5}" sibTransId="{80CAF027-B49E-4C84-9B30-84E9E089F6DA}"/>
    <dgm:cxn modelId="{FA5F0EBD-77AD-456E-9457-14E543F1A0FF}" type="presOf" srcId="{462B3087-2CA4-4B74-900E-C259C9DD60E3}" destId="{9A309EAC-0A23-491D-B077-BCF702332D56}" srcOrd="0" destOrd="0" presId="urn:microsoft.com/office/officeart/2005/8/layout/hProcess9"/>
    <dgm:cxn modelId="{5B7E4ECD-CBCE-4FC5-B12E-1CC8AB77EE03}" srcId="{D9E65B9A-F116-4579-BAF9-A3C574B21E5A}" destId="{FB26D49A-7705-498B-B6A7-DD20B1AD9BED}" srcOrd="6" destOrd="0" parTransId="{3BB2FDAA-DEB9-4729-A30D-E8F5ED565DFE}" sibTransId="{C39F19DA-5600-4D36-BA10-3E57F45E4FEA}"/>
    <dgm:cxn modelId="{73F833E2-34DB-4A63-AA22-1516F23FE856}" srcId="{D9E65B9A-F116-4579-BAF9-A3C574B21E5A}" destId="{F0BBC65F-C916-4ADF-B2B7-0A307DA1CE6A}" srcOrd="1" destOrd="0" parTransId="{2D4B986C-9D90-4A50-B32E-DF976AA305CB}" sibTransId="{23E3A542-D6A3-464C-BCE6-0B7CAE5A1A52}"/>
    <dgm:cxn modelId="{104CF8E4-1FF4-4801-A6AE-5EAA3675B89A}" type="presOf" srcId="{FB26D49A-7705-498B-B6A7-DD20B1AD9BED}" destId="{81D68AC0-4A2A-4A65-BB0E-1FCAD385E293}" srcOrd="0" destOrd="0" presId="urn:microsoft.com/office/officeart/2005/8/layout/hProcess9"/>
    <dgm:cxn modelId="{E14FDCE8-80D1-4DB2-8F29-18F53C3DF560}" type="presOf" srcId="{DF955CF8-1920-4C1E-820E-3E88051B8A58}" destId="{974A0716-8661-4E40-8251-299DC0290D8C}" srcOrd="0" destOrd="0" presId="urn:microsoft.com/office/officeart/2005/8/layout/hProcess9"/>
    <dgm:cxn modelId="{3A26D6F7-01BF-44A4-8095-6C402C75B5AD}" type="presOf" srcId="{182FB416-7177-43E7-9F4B-A00DB8C7B392}" destId="{A1F26025-238E-44F7-9A37-62AC83BD70E2}" srcOrd="0" destOrd="0" presId="urn:microsoft.com/office/officeart/2005/8/layout/hProcess9"/>
    <dgm:cxn modelId="{6467F344-E407-42A5-AF7F-EEF12F789F89}" type="presParOf" srcId="{EE33704C-1A6F-4E17-9451-EB88E1B0632A}" destId="{C88B8C04-DC11-4FFF-9E92-313B8B0F81C0}" srcOrd="0" destOrd="0" presId="urn:microsoft.com/office/officeart/2005/8/layout/hProcess9"/>
    <dgm:cxn modelId="{20A13B5F-6F87-4DC0-BDCD-38472578532C}" type="presParOf" srcId="{EE33704C-1A6F-4E17-9451-EB88E1B0632A}" destId="{52FF83BA-35F9-462E-8037-CE5E765A7EBA}" srcOrd="1" destOrd="0" presId="urn:microsoft.com/office/officeart/2005/8/layout/hProcess9"/>
    <dgm:cxn modelId="{7712121A-8A26-4D68-8A02-2D56E3B4403D}" type="presParOf" srcId="{52FF83BA-35F9-462E-8037-CE5E765A7EBA}" destId="{B2134A93-7E9D-43C3-B3C4-2A2D57901C9D}" srcOrd="0" destOrd="0" presId="urn:microsoft.com/office/officeart/2005/8/layout/hProcess9"/>
    <dgm:cxn modelId="{3FBA213D-C3D0-4DA0-9BBB-F425882F7540}" type="presParOf" srcId="{52FF83BA-35F9-462E-8037-CE5E765A7EBA}" destId="{E00F5BD8-EE6A-405E-BC92-FDA485494789}" srcOrd="1" destOrd="0" presId="urn:microsoft.com/office/officeart/2005/8/layout/hProcess9"/>
    <dgm:cxn modelId="{BDFCD77F-A272-4CFC-B926-2D76028B5E85}" type="presParOf" srcId="{52FF83BA-35F9-462E-8037-CE5E765A7EBA}" destId="{F3A23C6F-6E22-4B7A-B7C1-0321B8D5DBF9}" srcOrd="2" destOrd="0" presId="urn:microsoft.com/office/officeart/2005/8/layout/hProcess9"/>
    <dgm:cxn modelId="{99070FBF-8F79-4A69-BE9A-E4420C84F523}" type="presParOf" srcId="{52FF83BA-35F9-462E-8037-CE5E765A7EBA}" destId="{68DB5A08-DB4A-4510-BA95-D652362FB798}" srcOrd="3" destOrd="0" presId="urn:microsoft.com/office/officeart/2005/8/layout/hProcess9"/>
    <dgm:cxn modelId="{E88BD6CC-D8C5-4F2F-81AF-1734A241E6F7}" type="presParOf" srcId="{52FF83BA-35F9-462E-8037-CE5E765A7EBA}" destId="{A1F26025-238E-44F7-9A37-62AC83BD70E2}" srcOrd="4" destOrd="0" presId="urn:microsoft.com/office/officeart/2005/8/layout/hProcess9"/>
    <dgm:cxn modelId="{59CAB4A5-0B61-422D-A404-5FC5DC5E35A3}" type="presParOf" srcId="{52FF83BA-35F9-462E-8037-CE5E765A7EBA}" destId="{5D4D1234-9053-414B-A6DF-6EF5811FD347}" srcOrd="5" destOrd="0" presId="urn:microsoft.com/office/officeart/2005/8/layout/hProcess9"/>
    <dgm:cxn modelId="{32EB3F9F-F3CE-4938-8D03-EA9AD402639C}" type="presParOf" srcId="{52FF83BA-35F9-462E-8037-CE5E765A7EBA}" destId="{199E21A7-A917-4CE2-A62E-FBDAD94239A5}" srcOrd="6" destOrd="0" presId="urn:microsoft.com/office/officeart/2005/8/layout/hProcess9"/>
    <dgm:cxn modelId="{51775ED9-5DB7-4FAA-AEB0-3A34F66AE41B}" type="presParOf" srcId="{52FF83BA-35F9-462E-8037-CE5E765A7EBA}" destId="{B65D2D95-407F-42F6-B618-78B62E823DA8}" srcOrd="7" destOrd="0" presId="urn:microsoft.com/office/officeart/2005/8/layout/hProcess9"/>
    <dgm:cxn modelId="{0B101211-D81F-4918-BD3B-1FD8BCA115A4}" type="presParOf" srcId="{52FF83BA-35F9-462E-8037-CE5E765A7EBA}" destId="{B6B4BCCF-0D61-4262-A5B6-D8579AC53144}" srcOrd="8" destOrd="0" presId="urn:microsoft.com/office/officeart/2005/8/layout/hProcess9"/>
    <dgm:cxn modelId="{880D235E-B8A6-401B-B197-0388276457E4}" type="presParOf" srcId="{52FF83BA-35F9-462E-8037-CE5E765A7EBA}" destId="{92E3105C-3B15-4076-8349-9CFFF21EF8FF}" srcOrd="9" destOrd="0" presId="urn:microsoft.com/office/officeart/2005/8/layout/hProcess9"/>
    <dgm:cxn modelId="{542004E7-D9ED-4C99-9ED0-7D8DDAAAE945}" type="presParOf" srcId="{52FF83BA-35F9-462E-8037-CE5E765A7EBA}" destId="{9A309EAC-0A23-491D-B077-BCF702332D56}" srcOrd="10" destOrd="0" presId="urn:microsoft.com/office/officeart/2005/8/layout/hProcess9"/>
    <dgm:cxn modelId="{4D1DD1C5-29BA-4779-A6BB-FD459E4E99B8}" type="presParOf" srcId="{52FF83BA-35F9-462E-8037-CE5E765A7EBA}" destId="{865EF305-916C-416A-882A-7F8EDB971354}" srcOrd="11" destOrd="0" presId="urn:microsoft.com/office/officeart/2005/8/layout/hProcess9"/>
    <dgm:cxn modelId="{EED154F8-B59C-4797-BE33-B0ED1472465F}" type="presParOf" srcId="{52FF83BA-35F9-462E-8037-CE5E765A7EBA}" destId="{81D68AC0-4A2A-4A65-BB0E-1FCAD385E293}" srcOrd="12" destOrd="0" presId="urn:microsoft.com/office/officeart/2005/8/layout/hProcess9"/>
    <dgm:cxn modelId="{804BC373-F4DB-4E2C-BCB8-9FF57ADE62D1}" type="presParOf" srcId="{52FF83BA-35F9-462E-8037-CE5E765A7EBA}" destId="{C2CDC150-28FF-488D-B130-9D0328B953B0}" srcOrd="13" destOrd="0" presId="urn:microsoft.com/office/officeart/2005/8/layout/hProcess9"/>
    <dgm:cxn modelId="{A81E960E-FDA4-48AB-AFF9-C59B65E5FEA4}" type="presParOf" srcId="{52FF83BA-35F9-462E-8037-CE5E765A7EBA}" destId="{974A0716-8661-4E40-8251-299DC0290D8C}" srcOrd="14" destOrd="0" presId="urn:microsoft.com/office/officeart/2005/8/layout/hProcess9"/>
    <dgm:cxn modelId="{39E63E9C-4CA4-4578-8D81-33A6DCF65931}" type="presParOf" srcId="{52FF83BA-35F9-462E-8037-CE5E765A7EBA}" destId="{AB257FF0-D464-4B6F-BD1E-2AB50203A3B3}" srcOrd="15" destOrd="0" presId="urn:microsoft.com/office/officeart/2005/8/layout/hProcess9"/>
    <dgm:cxn modelId="{60D7BB8D-2B0B-4903-92C0-6F2867CA48E4}" type="presParOf" srcId="{52FF83BA-35F9-462E-8037-CE5E765A7EBA}" destId="{5669E731-FD54-4585-B948-F4C711607963}" srcOrd="16" destOrd="0" presId="urn:microsoft.com/office/officeart/2005/8/layout/hProcess9"/>
    <dgm:cxn modelId="{A6A16E94-B0A6-4A48-BE56-DCB498D8006C}" type="presParOf" srcId="{52FF83BA-35F9-462E-8037-CE5E765A7EBA}" destId="{4838E6D2-EC30-4914-975D-0514250DE09D}" srcOrd="17" destOrd="0" presId="urn:microsoft.com/office/officeart/2005/8/layout/hProcess9"/>
    <dgm:cxn modelId="{4AE0EA4E-7C80-49F4-9EDC-27E43F6BF978}" type="presParOf" srcId="{52FF83BA-35F9-462E-8037-CE5E765A7EBA}" destId="{B7516E48-319F-46CA-B6DB-DF66B335D500}" srcOrd="18" destOrd="0" presId="urn:microsoft.com/office/officeart/2005/8/layout/hProcess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921889-2B6D-4345-9A48-AB2CD60920C2}">
      <dsp:nvSpPr>
        <dsp:cNvPr id="0" name=""/>
        <dsp:cNvSpPr/>
      </dsp:nvSpPr>
      <dsp:spPr>
        <a:xfrm>
          <a:off x="0" y="149640"/>
          <a:ext cx="8825658" cy="3030299"/>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IN" sz="3500" b="1" i="1" kern="1200"/>
            <a:t>CAPSTONE PROJECT  ON</a:t>
          </a:r>
          <a:br>
            <a:rPr lang="en-IN" sz="3500" b="1" i="1" kern="1200"/>
          </a:br>
          <a:r>
            <a:rPr lang="en-IN" sz="3500" b="1" i="1" kern="1200"/>
            <a:t>WESTERN COUNTRIES FINANCIAL DATA</a:t>
          </a:r>
          <a:br>
            <a:rPr lang="en-IN" sz="3500" b="1" i="1" kern="1200"/>
          </a:br>
          <a:br>
            <a:rPr lang="en-IN" sz="3500" b="1" i="1" kern="1200"/>
          </a:br>
          <a:r>
            <a:rPr lang="en-IN" sz="3500" b="1" i="1" kern="1200"/>
            <a:t>PRESENTED BY ROHAN ARORA</a:t>
          </a:r>
          <a:br>
            <a:rPr lang="en-IN" sz="3500" b="1" i="1" kern="1200"/>
          </a:br>
          <a:endParaRPr lang="en-US" sz="3500" kern="1200"/>
        </a:p>
      </dsp:txBody>
      <dsp:txXfrm>
        <a:off x="147927" y="297567"/>
        <a:ext cx="8529804" cy="273444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88B8C04-DC11-4FFF-9E92-313B8B0F81C0}">
      <dsp:nvSpPr>
        <dsp:cNvPr id="0" name=""/>
        <dsp:cNvSpPr/>
      </dsp:nvSpPr>
      <dsp:spPr>
        <a:xfrm>
          <a:off x="899159" y="0"/>
          <a:ext cx="10190480" cy="5291667"/>
        </a:xfrm>
        <a:prstGeom prst="rightArrow">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2134A93-7E9D-43C3-B3C4-2A2D57901C9D}">
      <dsp:nvSpPr>
        <dsp:cNvPr id="0" name=""/>
        <dsp:cNvSpPr/>
      </dsp:nvSpPr>
      <dsp:spPr>
        <a:xfrm>
          <a:off x="7061"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Introduction.</a:t>
          </a:r>
        </a:p>
      </dsp:txBody>
      <dsp:txXfrm>
        <a:off x="62999" y="1643438"/>
        <a:ext cx="1034026" cy="2004790"/>
      </dsp:txXfrm>
    </dsp:sp>
    <dsp:sp modelId="{F3A23C6F-6E22-4B7A-B7C1-0321B8D5DBF9}">
      <dsp:nvSpPr>
        <dsp:cNvPr id="0" name=""/>
        <dsp:cNvSpPr/>
      </dsp:nvSpPr>
      <dsp:spPr>
        <a:xfrm>
          <a:off x="1210258"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Data Exploration and Summarization. </a:t>
          </a:r>
        </a:p>
      </dsp:txBody>
      <dsp:txXfrm>
        <a:off x="1266196" y="1643438"/>
        <a:ext cx="1034026" cy="2004790"/>
      </dsp:txXfrm>
    </dsp:sp>
    <dsp:sp modelId="{A1F26025-238E-44F7-9A37-62AC83BD70E2}">
      <dsp:nvSpPr>
        <dsp:cNvPr id="0" name=""/>
        <dsp:cNvSpPr/>
      </dsp:nvSpPr>
      <dsp:spPr>
        <a:xfrm>
          <a:off x="2413455"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Data Cleaning and Statistical Analysis in Excel.</a:t>
          </a:r>
        </a:p>
      </dsp:txBody>
      <dsp:txXfrm>
        <a:off x="2469393" y="1643438"/>
        <a:ext cx="1034026" cy="2004790"/>
      </dsp:txXfrm>
    </dsp:sp>
    <dsp:sp modelId="{199E21A7-A917-4CE2-A62E-FBDAD94239A5}">
      <dsp:nvSpPr>
        <dsp:cNvPr id="0" name=""/>
        <dsp:cNvSpPr/>
      </dsp:nvSpPr>
      <dsp:spPr>
        <a:xfrm>
          <a:off x="3616653"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Graphical Analysis and Insights using Excel. </a:t>
          </a:r>
        </a:p>
      </dsp:txBody>
      <dsp:txXfrm>
        <a:off x="3672591" y="1643438"/>
        <a:ext cx="1034026" cy="2004790"/>
      </dsp:txXfrm>
    </dsp:sp>
    <dsp:sp modelId="{B6B4BCCF-0D61-4262-A5B6-D8579AC53144}">
      <dsp:nvSpPr>
        <dsp:cNvPr id="0" name=""/>
        <dsp:cNvSpPr/>
      </dsp:nvSpPr>
      <dsp:spPr>
        <a:xfrm>
          <a:off x="4819850"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dirty="0"/>
            <a:t>Database Setup and SQL Operations.</a:t>
          </a:r>
        </a:p>
      </dsp:txBody>
      <dsp:txXfrm>
        <a:off x="4875788" y="1643438"/>
        <a:ext cx="1034026" cy="2004790"/>
      </dsp:txXfrm>
    </dsp:sp>
    <dsp:sp modelId="{9A309EAC-0A23-491D-B077-BCF702332D56}">
      <dsp:nvSpPr>
        <dsp:cNvPr id="0" name=""/>
        <dsp:cNvSpPr/>
      </dsp:nvSpPr>
      <dsp:spPr>
        <a:xfrm>
          <a:off x="6023047"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Running Query in SQL.</a:t>
          </a:r>
        </a:p>
      </dsp:txBody>
      <dsp:txXfrm>
        <a:off x="6078985" y="1643438"/>
        <a:ext cx="1034026" cy="2004790"/>
      </dsp:txXfrm>
    </dsp:sp>
    <dsp:sp modelId="{81D68AC0-4A2A-4A65-BB0E-1FCAD385E293}">
      <dsp:nvSpPr>
        <dsp:cNvPr id="0" name=""/>
        <dsp:cNvSpPr/>
      </dsp:nvSpPr>
      <dsp:spPr>
        <a:xfrm>
          <a:off x="7226244"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Data Import To Power BI From SQL Database.</a:t>
          </a:r>
        </a:p>
      </dsp:txBody>
      <dsp:txXfrm>
        <a:off x="7282182" y="1643438"/>
        <a:ext cx="1034026" cy="2004790"/>
      </dsp:txXfrm>
    </dsp:sp>
    <dsp:sp modelId="{974A0716-8661-4E40-8251-299DC0290D8C}">
      <dsp:nvSpPr>
        <dsp:cNvPr id="0" name=""/>
        <dsp:cNvSpPr/>
      </dsp:nvSpPr>
      <dsp:spPr>
        <a:xfrm>
          <a:off x="8429442"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Data Preparation and Visualization in Power BI.</a:t>
          </a:r>
        </a:p>
      </dsp:txBody>
      <dsp:txXfrm>
        <a:off x="8485380" y="1643438"/>
        <a:ext cx="1034026" cy="2004790"/>
      </dsp:txXfrm>
    </dsp:sp>
    <dsp:sp modelId="{5669E731-FD54-4585-B948-F4C711607963}">
      <dsp:nvSpPr>
        <dsp:cNvPr id="0" name=""/>
        <dsp:cNvSpPr/>
      </dsp:nvSpPr>
      <dsp:spPr>
        <a:xfrm>
          <a:off x="9632639"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Interactive Dashboard Creation in Power BI.</a:t>
          </a:r>
        </a:p>
      </dsp:txBody>
      <dsp:txXfrm>
        <a:off x="9688577" y="1643438"/>
        <a:ext cx="1034026" cy="2004790"/>
      </dsp:txXfrm>
    </dsp:sp>
    <dsp:sp modelId="{B7516E48-319F-46CA-B6DB-DF66B335D500}">
      <dsp:nvSpPr>
        <dsp:cNvPr id="0" name=""/>
        <dsp:cNvSpPr/>
      </dsp:nvSpPr>
      <dsp:spPr>
        <a:xfrm>
          <a:off x="10835836" y="1587500"/>
          <a:ext cx="1145902" cy="2116666"/>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None/>
          </a:pPr>
          <a:r>
            <a:rPr lang="en-IN" sz="1000" kern="1200"/>
            <a:t>Conclusion</a:t>
          </a:r>
        </a:p>
      </dsp:txBody>
      <dsp:txXfrm>
        <a:off x="10891774" y="1643438"/>
        <a:ext cx="1034026" cy="200479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0T09:33:52.757"/>
    </inkml:context>
    <inkml:brush xml:id="br0">
      <inkml:brushProperty name="width" value="0.035" units="cm"/>
      <inkml:brushProperty name="height" value="0.035" units="cm"/>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0T09:42:30.566"/>
    </inkml:context>
    <inkml:brush xml:id="br0">
      <inkml:brushProperty name="width" value="0.035" units="cm"/>
      <inkml:brushProperty name="height" value="0.035" units="cm"/>
    </inkml:brush>
  </inkml:definitions>
  <inkml:trace contextRef="#ctx0" brushRef="#br0">1 1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8-10T09:42:54.214"/>
    </inkml:context>
    <inkml:brush xml:id="br0">
      <inkml:brushProperty name="width" value="0.035" units="cm"/>
      <inkml:brushProperty name="height" value="0.035" units="cm"/>
    </inkml:brush>
  </inkml:definitions>
  <inkml:trace contextRef="#ctx0" brushRef="#br0">0 0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15T09:46:22.536"/>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1,'0'0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8-15T09:43:57.140"/>
    </inkml:context>
    <inkml:brush xml:id="br0">
      <inkml:brushProperty name="width" value="0.05" units="cm"/>
      <inkml:brushProperty name="height" value="0.3" units="cm"/>
      <inkml:brushProperty name="color" value="#849398"/>
      <inkml:brushProperty name="ignorePressure" value="1"/>
      <inkml:brushProperty name="inkEffects" value="pencil"/>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486D850-D9BC-4684-8A14-49B7F560451C}" type="datetimeFigureOut">
              <a:rPr lang="en-US" smtClean="0"/>
              <a:t>8/15/2025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9EB95A-5BCE-48A2-B7CD-690E3467BC41}" type="slidenum">
              <a:rPr lang="en-US" smtClean="0"/>
              <a:t>‹#›</a:t>
            </a:fld>
            <a:endParaRPr lang="en-US"/>
          </a:p>
        </p:txBody>
      </p:sp>
    </p:spTree>
    <p:extLst>
      <p:ext uri="{BB962C8B-B14F-4D97-AF65-F5344CB8AC3E}">
        <p14:creationId xmlns:p14="http://schemas.microsoft.com/office/powerpoint/2010/main" val="20727468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sz="1200" b="1" i="1" dirty="0">
                <a:solidFill>
                  <a:schemeClr val="bg1"/>
                </a:solidFill>
                <a:latin typeface="Arial Black" panose="020B0A04020102020204" pitchFamily="34" charset="0"/>
              </a:rPr>
              <a:t>CAPSTONE PROJECT  ON</a:t>
            </a:r>
          </a:p>
          <a:p>
            <a:r>
              <a:rPr lang="en-IN" sz="1200" b="1" i="1" dirty="0">
                <a:solidFill>
                  <a:schemeClr val="bg1"/>
                </a:solidFill>
                <a:latin typeface="Arial Black" panose="020B0A04020102020204" pitchFamily="34" charset="0"/>
              </a:rPr>
              <a:t>WESTERN COUNTRIES FINANCIAL DATA</a:t>
            </a:r>
          </a:p>
          <a:p>
            <a:endParaRPr lang="en-IN" sz="1200" b="1" i="1" dirty="0">
              <a:solidFill>
                <a:schemeClr val="bg1"/>
              </a:solidFill>
              <a:latin typeface="Arial Black" panose="020B0A04020102020204" pitchFamily="34" charset="0"/>
            </a:endParaRPr>
          </a:p>
          <a:p>
            <a:r>
              <a:rPr lang="en-IN" sz="1200" b="1" i="1" dirty="0">
                <a:solidFill>
                  <a:schemeClr val="bg1"/>
                </a:solidFill>
                <a:latin typeface="Arial Black" panose="020B0A04020102020204" pitchFamily="34" charset="0"/>
              </a:rPr>
              <a:t>PRESENTED BY ROHAN ARORA</a:t>
            </a:r>
          </a:p>
          <a:p>
            <a:endParaRPr lang="en-US" dirty="0"/>
          </a:p>
        </p:txBody>
      </p:sp>
      <p:sp>
        <p:nvSpPr>
          <p:cNvPr id="4" name="Slide Number Placeholder 3"/>
          <p:cNvSpPr>
            <a:spLocks noGrp="1"/>
          </p:cNvSpPr>
          <p:nvPr>
            <p:ph type="sldNum" sz="quarter" idx="5"/>
          </p:nvPr>
        </p:nvSpPr>
        <p:spPr/>
        <p:txBody>
          <a:bodyPr/>
          <a:lstStyle/>
          <a:p>
            <a:fld id="{A6F18FC9-756A-4FDC-BCFE-01E605BB2BBE}" type="slidenum">
              <a:rPr lang="en-IN" smtClean="0"/>
              <a:t>1</a:t>
            </a:fld>
            <a:endParaRPr lang="en-IN"/>
          </a:p>
        </p:txBody>
      </p:sp>
    </p:spTree>
    <p:extLst>
      <p:ext uri="{BB962C8B-B14F-4D97-AF65-F5344CB8AC3E}">
        <p14:creationId xmlns:p14="http://schemas.microsoft.com/office/powerpoint/2010/main" val="3978718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F18FC9-756A-4FDC-BCFE-01E605BB2BBE}" type="slidenum">
              <a:rPr lang="en-IN" smtClean="0"/>
              <a:t>8</a:t>
            </a:fld>
            <a:endParaRPr lang="en-IN"/>
          </a:p>
        </p:txBody>
      </p:sp>
    </p:spTree>
    <p:extLst>
      <p:ext uri="{BB962C8B-B14F-4D97-AF65-F5344CB8AC3E}">
        <p14:creationId xmlns:p14="http://schemas.microsoft.com/office/powerpoint/2010/main" val="775726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41438029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A9186-DAB3-43D9-A417-1C8527A4594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42640893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33202716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5258994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23360146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420466261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15406056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34440674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19361625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33378833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132830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9A9186-DAB3-43D9-A417-1C8527A4594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26318062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9A9186-DAB3-43D9-A417-1C8527A45942}" type="datetimeFigureOut">
              <a:rPr lang="en-US" smtClean="0"/>
              <a:t>8/15/2025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2774920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3092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4086584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B9A9186-DAB3-43D9-A417-1C8527A45942}" type="datetimeFigureOut">
              <a:rPr lang="en-US" smtClean="0"/>
              <a:t>8/15/2025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16649465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9A9186-DAB3-43D9-A417-1C8527A45942}" type="datetimeFigureOut">
              <a:rPr lang="en-US" smtClean="0"/>
              <a:t>8/15/2025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D891BC-92A9-4270-B547-1AFC93780E90}" type="slidenum">
              <a:rPr lang="en-US" smtClean="0"/>
              <a:t>‹#›</a:t>
            </a:fld>
            <a:endParaRPr lang="en-US"/>
          </a:p>
        </p:txBody>
      </p:sp>
    </p:spTree>
    <p:extLst>
      <p:ext uri="{BB962C8B-B14F-4D97-AF65-F5344CB8AC3E}">
        <p14:creationId xmlns:p14="http://schemas.microsoft.com/office/powerpoint/2010/main" val="28692057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B9A9186-DAB3-43D9-A417-1C8527A45942}" type="datetimeFigureOut">
              <a:rPr lang="en-US" smtClean="0"/>
              <a:t>8/15/2025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05D891BC-92A9-4270-B547-1AFC93780E90}" type="slidenum">
              <a:rPr lang="en-US" smtClean="0"/>
              <a:t>‹#›</a:t>
            </a:fld>
            <a:endParaRPr lang="en-US"/>
          </a:p>
        </p:txBody>
      </p:sp>
    </p:spTree>
    <p:extLst>
      <p:ext uri="{BB962C8B-B14F-4D97-AF65-F5344CB8AC3E}">
        <p14:creationId xmlns:p14="http://schemas.microsoft.com/office/powerpoint/2010/main" val="1652690904"/>
      </p:ext>
    </p:extLst>
  </p:cSld>
  <p:clrMap bg1="dk1" tx1="lt1" bg2="dk2" tx2="lt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customXml" Target="../ink/ink3.xm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diagramColors" Target="../diagrams/colors1.xml"/><Relationship Id="rId11" Type="http://schemas.openxmlformats.org/officeDocument/2006/relationships/image" Target="../media/image6.png"/><Relationship Id="rId5" Type="http://schemas.openxmlformats.org/officeDocument/2006/relationships/diagramQuickStyle" Target="../diagrams/quickStyle1.xml"/><Relationship Id="rId10" Type="http://schemas.openxmlformats.org/officeDocument/2006/relationships/customXml" Target="../ink/ink2.xml"/><Relationship Id="rId4" Type="http://schemas.openxmlformats.org/officeDocument/2006/relationships/diagramLayout" Target="../diagrams/layout1.xml"/><Relationship Id="rId9" Type="http://schemas.openxmlformats.org/officeDocument/2006/relationships/image" Target="../media/image30.png"/></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 Id="rId4" Type="http://schemas.openxmlformats.org/officeDocument/2006/relationships/image" Target="../media/image25.png"/></Relationships>
</file>

<file path=ppt/slides/_rels/slide1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ustomXml" Target="../ink/ink5.xml"/><Relationship Id="rId2" Type="http://schemas.openxmlformats.org/officeDocument/2006/relationships/image" Target="../media/image27.png"/><Relationship Id="rId1" Type="http://schemas.openxmlformats.org/officeDocument/2006/relationships/slideLayout" Target="../slideLayouts/slideLayout6.xml"/><Relationship Id="rId4" Type="http://schemas.openxmlformats.org/officeDocument/2006/relationships/image" Target="../media/image24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6.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Diagram 13">
            <a:extLst>
              <a:ext uri="{FF2B5EF4-FFF2-40B4-BE49-F238E27FC236}">
                <a16:creationId xmlns:a16="http://schemas.microsoft.com/office/drawing/2014/main" id="{5536C5AA-D329-51B6-42B1-D53F3EA8B457}"/>
              </a:ext>
            </a:extLst>
          </p:cNvPr>
          <p:cNvGraphicFramePr/>
          <p:nvPr/>
        </p:nvGraphicFramePr>
        <p:xfrm>
          <a:off x="1154955" y="1447800"/>
          <a:ext cx="8825658" cy="33295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682EA09-929C-C9D0-CBD7-0697AE270143}"/>
                  </a:ext>
                </a:extLst>
              </p14:cNvPr>
              <p14:cNvContentPartPr/>
              <p14:nvPr/>
            </p14:nvContentPartPr>
            <p14:xfrm>
              <a:off x="1673768" y="3021999"/>
              <a:ext cx="360" cy="360"/>
            </p14:xfrm>
          </p:contentPart>
        </mc:Choice>
        <mc:Fallback xmlns="">
          <p:pic>
            <p:nvPicPr>
              <p:cNvPr id="4" name="Ink 3">
                <a:extLst>
                  <a:ext uri="{FF2B5EF4-FFF2-40B4-BE49-F238E27FC236}">
                    <a16:creationId xmlns:a16="http://schemas.microsoft.com/office/drawing/2014/main" id="{7682EA09-929C-C9D0-CBD7-0697AE270143}"/>
                  </a:ext>
                </a:extLst>
              </p:cNvPr>
              <p:cNvPicPr/>
              <p:nvPr/>
            </p:nvPicPr>
            <p:blipFill>
              <a:blip r:embed="rId9"/>
              <a:stretch>
                <a:fillRect/>
              </a:stretch>
            </p:blipFill>
            <p:spPr>
              <a:xfrm>
                <a:off x="1667648" y="301587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2" name="Ink 11">
                <a:extLst>
                  <a:ext uri="{FF2B5EF4-FFF2-40B4-BE49-F238E27FC236}">
                    <a16:creationId xmlns:a16="http://schemas.microsoft.com/office/drawing/2014/main" id="{D571F19C-3E83-A4B2-4127-53B157540AA8}"/>
                  </a:ext>
                </a:extLst>
              </p14:cNvPr>
              <p14:cNvContentPartPr/>
              <p14:nvPr/>
            </p14:nvContentPartPr>
            <p14:xfrm>
              <a:off x="3270008" y="650679"/>
              <a:ext cx="360" cy="360"/>
            </p14:xfrm>
          </p:contentPart>
        </mc:Choice>
        <mc:Fallback xmlns="">
          <p:pic>
            <p:nvPicPr>
              <p:cNvPr id="12" name="Ink 11">
                <a:extLst>
                  <a:ext uri="{FF2B5EF4-FFF2-40B4-BE49-F238E27FC236}">
                    <a16:creationId xmlns:a16="http://schemas.microsoft.com/office/drawing/2014/main" id="{D571F19C-3E83-A4B2-4127-53B157540AA8}"/>
                  </a:ext>
                </a:extLst>
              </p:cNvPr>
              <p:cNvPicPr/>
              <p:nvPr/>
            </p:nvPicPr>
            <p:blipFill>
              <a:blip r:embed="rId11"/>
              <a:stretch>
                <a:fillRect/>
              </a:stretch>
            </p:blipFill>
            <p:spPr>
              <a:xfrm>
                <a:off x="3263888" y="644559"/>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3" name="Ink 12">
                <a:extLst>
                  <a:ext uri="{FF2B5EF4-FFF2-40B4-BE49-F238E27FC236}">
                    <a16:creationId xmlns:a16="http://schemas.microsoft.com/office/drawing/2014/main" id="{848919AD-B794-D155-1234-8132A1FDA32F}"/>
                  </a:ext>
                </a:extLst>
              </p14:cNvPr>
              <p14:cNvContentPartPr/>
              <p14:nvPr/>
            </p14:nvContentPartPr>
            <p14:xfrm>
              <a:off x="-635632" y="588759"/>
              <a:ext cx="360" cy="360"/>
            </p14:xfrm>
          </p:contentPart>
        </mc:Choice>
        <mc:Fallback xmlns="">
          <p:pic>
            <p:nvPicPr>
              <p:cNvPr id="13" name="Ink 12">
                <a:extLst>
                  <a:ext uri="{FF2B5EF4-FFF2-40B4-BE49-F238E27FC236}">
                    <a16:creationId xmlns:a16="http://schemas.microsoft.com/office/drawing/2014/main" id="{848919AD-B794-D155-1234-8132A1FDA32F}"/>
                  </a:ext>
                </a:extLst>
              </p:cNvPr>
              <p:cNvPicPr/>
              <p:nvPr/>
            </p:nvPicPr>
            <p:blipFill>
              <a:blip r:embed="rId11"/>
              <a:stretch>
                <a:fillRect/>
              </a:stretch>
            </p:blipFill>
            <p:spPr>
              <a:xfrm>
                <a:off x="-641752" y="582639"/>
                <a:ext cx="12600" cy="12600"/>
              </a:xfrm>
              <a:prstGeom prst="rect">
                <a:avLst/>
              </a:prstGeom>
            </p:spPr>
          </p:pic>
        </mc:Fallback>
      </mc:AlternateContent>
    </p:spTree>
    <p:extLst>
      <p:ext uri="{BB962C8B-B14F-4D97-AF65-F5344CB8AC3E}">
        <p14:creationId xmlns:p14="http://schemas.microsoft.com/office/powerpoint/2010/main" val="96572402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B394E8-9DE0-238F-4410-58DC9645CA83}"/>
              </a:ext>
            </a:extLst>
          </p:cNvPr>
          <p:cNvSpPr>
            <a:spLocks noGrp="1"/>
          </p:cNvSpPr>
          <p:nvPr>
            <p:ph type="title"/>
          </p:nvPr>
        </p:nvSpPr>
        <p:spPr/>
        <p:txBody>
          <a:bodyPr/>
          <a:lstStyle/>
          <a:p>
            <a:r>
              <a:rPr lang="en-US" dirty="0"/>
              <a:t>Overall Creation of DB &amp; Queries</a:t>
            </a:r>
          </a:p>
        </p:txBody>
      </p:sp>
      <p:pic>
        <p:nvPicPr>
          <p:cNvPr id="4" name="Picture 3">
            <a:extLst>
              <a:ext uri="{FF2B5EF4-FFF2-40B4-BE49-F238E27FC236}">
                <a16:creationId xmlns:a16="http://schemas.microsoft.com/office/drawing/2014/main" id="{FCFD4212-63E1-D9E2-6BF3-38F16CA593B4}"/>
              </a:ext>
            </a:extLst>
          </p:cNvPr>
          <p:cNvPicPr>
            <a:picLocks noChangeAspect="1"/>
          </p:cNvPicPr>
          <p:nvPr/>
        </p:nvPicPr>
        <p:blipFill>
          <a:blip r:embed="rId2"/>
          <a:stretch>
            <a:fillRect/>
          </a:stretch>
        </p:blipFill>
        <p:spPr>
          <a:xfrm>
            <a:off x="469180" y="1152983"/>
            <a:ext cx="11076709" cy="5610401"/>
          </a:xfrm>
          <a:prstGeom prst="rect">
            <a:avLst/>
          </a:prstGeom>
        </p:spPr>
      </p:pic>
    </p:spTree>
    <p:extLst>
      <p:ext uri="{BB962C8B-B14F-4D97-AF65-F5344CB8AC3E}">
        <p14:creationId xmlns:p14="http://schemas.microsoft.com/office/powerpoint/2010/main" val="41521681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346D6-267C-8B44-906F-1EED06904193}"/>
              </a:ext>
            </a:extLst>
          </p:cNvPr>
          <p:cNvSpPr>
            <a:spLocks noGrp="1"/>
          </p:cNvSpPr>
          <p:nvPr>
            <p:ph type="title"/>
          </p:nvPr>
        </p:nvSpPr>
        <p:spPr>
          <a:xfrm>
            <a:off x="110067" y="169334"/>
            <a:ext cx="11396133" cy="982133"/>
          </a:xfrm>
        </p:spPr>
        <p:txBody>
          <a:bodyPr>
            <a:normAutofit/>
          </a:bodyPr>
          <a:lstStyle/>
          <a:p>
            <a:pPr algn="l"/>
            <a:r>
              <a:rPr lang="en-IN" sz="2400" b="1" dirty="0">
                <a:solidFill>
                  <a:srgbClr val="002060"/>
                </a:solidFill>
                <a:latin typeface="Arial Black" panose="020B0A04020102020204" pitchFamily="34" charset="0"/>
              </a:rPr>
              <a:t>Data IMPORT FROM SQL DATABASE TO POWERBI</a:t>
            </a:r>
          </a:p>
        </p:txBody>
      </p:sp>
      <p:pic>
        <p:nvPicPr>
          <p:cNvPr id="6" name="Picture 5">
            <a:extLst>
              <a:ext uri="{FF2B5EF4-FFF2-40B4-BE49-F238E27FC236}">
                <a16:creationId xmlns:a16="http://schemas.microsoft.com/office/drawing/2014/main" id="{1886A009-975C-9B40-1D5C-F66A68FA0ED5}"/>
              </a:ext>
            </a:extLst>
          </p:cNvPr>
          <p:cNvPicPr>
            <a:picLocks noChangeAspect="1"/>
          </p:cNvPicPr>
          <p:nvPr/>
        </p:nvPicPr>
        <p:blipFill>
          <a:blip r:embed="rId2"/>
          <a:stretch>
            <a:fillRect/>
          </a:stretch>
        </p:blipFill>
        <p:spPr>
          <a:xfrm rot="10800000" flipH="1" flipV="1">
            <a:off x="3479744" y="1442291"/>
            <a:ext cx="3842128" cy="1826127"/>
          </a:xfrm>
          <a:prstGeom prst="rect">
            <a:avLst/>
          </a:prstGeom>
        </p:spPr>
      </p:pic>
      <p:pic>
        <p:nvPicPr>
          <p:cNvPr id="8" name="Picture 7">
            <a:extLst>
              <a:ext uri="{FF2B5EF4-FFF2-40B4-BE49-F238E27FC236}">
                <a16:creationId xmlns:a16="http://schemas.microsoft.com/office/drawing/2014/main" id="{CC035AD4-2A16-81D6-758C-A939D51BB966}"/>
              </a:ext>
            </a:extLst>
          </p:cNvPr>
          <p:cNvPicPr>
            <a:picLocks noChangeAspect="1"/>
          </p:cNvPicPr>
          <p:nvPr/>
        </p:nvPicPr>
        <p:blipFill>
          <a:blip r:embed="rId3"/>
          <a:stretch>
            <a:fillRect/>
          </a:stretch>
        </p:blipFill>
        <p:spPr>
          <a:xfrm>
            <a:off x="512502" y="671656"/>
            <a:ext cx="2824424" cy="2757344"/>
          </a:xfrm>
          <a:prstGeom prst="rect">
            <a:avLst/>
          </a:prstGeom>
        </p:spPr>
      </p:pic>
      <p:sp>
        <p:nvSpPr>
          <p:cNvPr id="10" name="TextBox 9">
            <a:extLst>
              <a:ext uri="{FF2B5EF4-FFF2-40B4-BE49-F238E27FC236}">
                <a16:creationId xmlns:a16="http://schemas.microsoft.com/office/drawing/2014/main" id="{3B451D44-01D3-F786-970E-85F2B993013C}"/>
              </a:ext>
            </a:extLst>
          </p:cNvPr>
          <p:cNvSpPr txBox="1"/>
          <p:nvPr/>
        </p:nvSpPr>
        <p:spPr>
          <a:xfrm>
            <a:off x="0" y="3995678"/>
            <a:ext cx="6096000" cy="2308324"/>
          </a:xfrm>
          <a:prstGeom prst="rect">
            <a:avLst/>
          </a:prstGeom>
          <a:noFill/>
        </p:spPr>
        <p:txBody>
          <a:bodyPr wrap="square">
            <a:spAutoFit/>
          </a:bodyPr>
          <a:lstStyle/>
          <a:p>
            <a:pPr marL="285750" indent="-285750">
              <a:buFont typeface="Arial" panose="020B0604020202020204" pitchFamily="34" charset="0"/>
              <a:buChar char="•"/>
            </a:pPr>
            <a:r>
              <a:rPr lang="en-US" dirty="0"/>
              <a:t>Opened Power BI and navigate to Home Tab. Clicked on Get Data → Select MySQL Database from the list. </a:t>
            </a:r>
          </a:p>
          <a:p>
            <a:pPr marL="285750" indent="-285750">
              <a:buFont typeface="Arial" panose="020B0604020202020204" pitchFamily="34" charset="0"/>
              <a:buChar char="•"/>
            </a:pPr>
            <a:r>
              <a:rPr lang="en-US" dirty="0"/>
              <a:t>Enter the Server Address:127.0.0.1:3306.</a:t>
            </a:r>
          </a:p>
          <a:p>
            <a:pPr marL="285750" indent="-285750">
              <a:buFont typeface="Arial" panose="020B0604020202020204" pitchFamily="34" charset="0"/>
              <a:buChar char="•"/>
            </a:pPr>
            <a:r>
              <a:rPr lang="en-US" dirty="0"/>
              <a:t>Enter the Database Name: </a:t>
            </a:r>
            <a:r>
              <a:rPr lang="en-US" dirty="0" err="1"/>
              <a:t>capstone_project</a:t>
            </a:r>
            <a:endParaRPr lang="en-US" dirty="0"/>
          </a:p>
          <a:p>
            <a:pPr marL="285750" indent="-285750">
              <a:buFont typeface="Arial" panose="020B0604020202020204" pitchFamily="34" charset="0"/>
              <a:buChar char="•"/>
            </a:pPr>
            <a:r>
              <a:rPr lang="en-US" dirty="0"/>
              <a:t>Click OK</a:t>
            </a:r>
          </a:p>
          <a:p>
            <a:pPr marL="285750" indent="-285750">
              <a:buFont typeface="Arial" panose="020B0604020202020204" pitchFamily="34" charset="0"/>
              <a:buChar char="•"/>
            </a:pPr>
            <a:r>
              <a:rPr lang="en-US" dirty="0"/>
              <a:t>Click Load to import the data into Power BI for analysis</a:t>
            </a:r>
            <a:endParaRPr lang="en-IN" dirty="0"/>
          </a:p>
        </p:txBody>
      </p:sp>
      <p:pic>
        <p:nvPicPr>
          <p:cNvPr id="5" name="Picture 4">
            <a:extLst>
              <a:ext uri="{FF2B5EF4-FFF2-40B4-BE49-F238E27FC236}">
                <a16:creationId xmlns:a16="http://schemas.microsoft.com/office/drawing/2014/main" id="{E874937D-0973-3E12-44B2-9194266776D7}"/>
              </a:ext>
            </a:extLst>
          </p:cNvPr>
          <p:cNvPicPr>
            <a:picLocks noChangeAspect="1"/>
          </p:cNvPicPr>
          <p:nvPr/>
        </p:nvPicPr>
        <p:blipFill>
          <a:blip r:embed="rId4"/>
          <a:stretch>
            <a:fillRect/>
          </a:stretch>
        </p:blipFill>
        <p:spPr>
          <a:xfrm>
            <a:off x="7464690" y="962388"/>
            <a:ext cx="4439136" cy="3222369"/>
          </a:xfrm>
          <a:prstGeom prst="rect">
            <a:avLst/>
          </a:prstGeom>
        </p:spPr>
      </p:pic>
    </p:spTree>
    <p:extLst>
      <p:ext uri="{BB962C8B-B14F-4D97-AF65-F5344CB8AC3E}">
        <p14:creationId xmlns:p14="http://schemas.microsoft.com/office/powerpoint/2010/main" val="1624333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004BC-BA13-FC6D-BD86-611429048579}"/>
              </a:ext>
            </a:extLst>
          </p:cNvPr>
          <p:cNvSpPr>
            <a:spLocks noGrp="1"/>
          </p:cNvSpPr>
          <p:nvPr>
            <p:ph type="title"/>
          </p:nvPr>
        </p:nvSpPr>
        <p:spPr>
          <a:xfrm>
            <a:off x="71021" y="133165"/>
            <a:ext cx="11435179" cy="745724"/>
          </a:xfrm>
        </p:spPr>
        <p:txBody>
          <a:bodyPr>
            <a:normAutofit/>
          </a:bodyPr>
          <a:lstStyle/>
          <a:p>
            <a:pPr algn="l"/>
            <a:r>
              <a:rPr lang="en-IN" sz="2400" b="1" dirty="0">
                <a:solidFill>
                  <a:srgbClr val="002060"/>
                </a:solidFill>
                <a:latin typeface="Arial Black" panose="020B0A04020102020204" pitchFamily="34" charset="0"/>
              </a:rPr>
              <a:t>Using power query editor for cleaning and Modifying error</a:t>
            </a:r>
          </a:p>
        </p:txBody>
      </p:sp>
      <p:pic>
        <p:nvPicPr>
          <p:cNvPr id="5" name="Picture 4">
            <a:extLst>
              <a:ext uri="{FF2B5EF4-FFF2-40B4-BE49-F238E27FC236}">
                <a16:creationId xmlns:a16="http://schemas.microsoft.com/office/drawing/2014/main" id="{BE668C73-9E79-C5D4-1D81-DD1CBC211FBA}"/>
              </a:ext>
            </a:extLst>
          </p:cNvPr>
          <p:cNvPicPr>
            <a:picLocks noChangeAspect="1"/>
          </p:cNvPicPr>
          <p:nvPr/>
        </p:nvPicPr>
        <p:blipFill>
          <a:blip r:embed="rId2"/>
          <a:stretch>
            <a:fillRect/>
          </a:stretch>
        </p:blipFill>
        <p:spPr>
          <a:xfrm>
            <a:off x="448887" y="878889"/>
            <a:ext cx="11435179" cy="5344271"/>
          </a:xfrm>
          <a:prstGeom prst="rect">
            <a:avLst/>
          </a:prstGeom>
        </p:spPr>
      </p:pic>
    </p:spTree>
    <p:extLst>
      <p:ext uri="{BB962C8B-B14F-4D97-AF65-F5344CB8AC3E}">
        <p14:creationId xmlns:p14="http://schemas.microsoft.com/office/powerpoint/2010/main" val="33667640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937800-FCDA-2653-84B5-A8F07380744D}"/>
              </a:ext>
            </a:extLst>
          </p:cNvPr>
          <p:cNvSpPr>
            <a:spLocks noGrp="1"/>
          </p:cNvSpPr>
          <p:nvPr>
            <p:ph type="title"/>
          </p:nvPr>
        </p:nvSpPr>
        <p:spPr>
          <a:xfrm>
            <a:off x="79899" y="133165"/>
            <a:ext cx="11426301" cy="754602"/>
          </a:xfrm>
        </p:spPr>
        <p:txBody>
          <a:bodyPr>
            <a:normAutofit/>
          </a:bodyPr>
          <a:lstStyle/>
          <a:p>
            <a:pPr algn="l"/>
            <a:r>
              <a:rPr lang="en-IN" sz="2400" b="1" dirty="0">
                <a:solidFill>
                  <a:srgbClr val="002060"/>
                </a:solidFill>
                <a:latin typeface="Arial Black" panose="020B0A04020102020204" pitchFamily="34" charset="0"/>
              </a:rPr>
              <a:t>Power Bi dashboard</a:t>
            </a:r>
          </a:p>
        </p:txBody>
      </p:sp>
      <p:pic>
        <p:nvPicPr>
          <p:cNvPr id="7" name="Picture 6">
            <a:extLst>
              <a:ext uri="{FF2B5EF4-FFF2-40B4-BE49-F238E27FC236}">
                <a16:creationId xmlns:a16="http://schemas.microsoft.com/office/drawing/2014/main" id="{7B8051BA-DDB5-D696-B9DC-2FFB231074EC}"/>
              </a:ext>
            </a:extLst>
          </p:cNvPr>
          <p:cNvPicPr>
            <a:picLocks noChangeAspect="1"/>
          </p:cNvPicPr>
          <p:nvPr/>
        </p:nvPicPr>
        <p:blipFill>
          <a:blip r:embed="rId2"/>
          <a:stretch>
            <a:fillRect/>
          </a:stretch>
        </p:blipFill>
        <p:spPr>
          <a:xfrm>
            <a:off x="-52644" y="668164"/>
            <a:ext cx="12164746" cy="6520623"/>
          </a:xfrm>
          <a:prstGeom prst="rect">
            <a:avLst/>
          </a:prstGeom>
        </p:spPr>
      </p:pic>
      <mc:AlternateContent xmlns:mc="http://schemas.openxmlformats.org/markup-compatibility/2006" xmlns:p14="http://schemas.microsoft.com/office/powerpoint/2010/main" xmlns:aink="http://schemas.microsoft.com/office/drawing/2016/ink">
        <mc:Choice Requires="p14 aink">
          <p:contentPart p14:bwMode="auto" r:id="rId3">
            <p14:nvContentPartPr>
              <p14:cNvPr id="8" name="Ink 7">
                <a:extLst>
                  <a:ext uri="{FF2B5EF4-FFF2-40B4-BE49-F238E27FC236}">
                    <a16:creationId xmlns:a16="http://schemas.microsoft.com/office/drawing/2014/main" id="{10231B18-BA49-7E65-C3BD-5C00070BB9B6}"/>
                  </a:ext>
                </a:extLst>
              </p14:cNvPr>
              <p14:cNvContentPartPr/>
              <p14:nvPr/>
            </p14:nvContentPartPr>
            <p14:xfrm>
              <a:off x="-666952" y="960675"/>
              <a:ext cx="360" cy="360"/>
            </p14:xfrm>
          </p:contentPart>
        </mc:Choice>
        <mc:Fallback xmlns="">
          <p:pic>
            <p:nvPicPr>
              <p:cNvPr id="8" name="Ink 7">
                <a:extLst>
                  <a:ext uri="{FF2B5EF4-FFF2-40B4-BE49-F238E27FC236}">
                    <a16:creationId xmlns:a16="http://schemas.microsoft.com/office/drawing/2014/main" id="{10231B18-BA49-7E65-C3BD-5C00070BB9B6}"/>
                  </a:ext>
                </a:extLst>
              </p:cNvPr>
              <p:cNvPicPr/>
              <p:nvPr/>
            </p:nvPicPr>
            <p:blipFill>
              <a:blip r:embed="rId4"/>
              <a:stretch>
                <a:fillRect/>
              </a:stretch>
            </p:blipFill>
            <p:spPr>
              <a:xfrm>
                <a:off x="-675592" y="906675"/>
                <a:ext cx="18000" cy="108000"/>
              </a:xfrm>
              <a:prstGeom prst="rect">
                <a:avLst/>
              </a:prstGeom>
            </p:spPr>
          </p:pic>
        </mc:Fallback>
      </mc:AlternateContent>
    </p:spTree>
    <p:extLst>
      <p:ext uri="{BB962C8B-B14F-4D97-AF65-F5344CB8AC3E}">
        <p14:creationId xmlns:p14="http://schemas.microsoft.com/office/powerpoint/2010/main" val="258125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05355-7B12-6189-FBDC-EC65612B6BE3}"/>
              </a:ext>
            </a:extLst>
          </p:cNvPr>
          <p:cNvSpPr>
            <a:spLocks noGrp="1"/>
          </p:cNvSpPr>
          <p:nvPr>
            <p:ph type="title"/>
          </p:nvPr>
        </p:nvSpPr>
        <p:spPr>
          <a:xfrm>
            <a:off x="71021" y="142043"/>
            <a:ext cx="11435179" cy="577048"/>
          </a:xfrm>
        </p:spPr>
        <p:txBody>
          <a:bodyPr>
            <a:normAutofit/>
          </a:bodyPr>
          <a:lstStyle/>
          <a:p>
            <a:pPr algn="l"/>
            <a:r>
              <a:rPr lang="en-IN" sz="2400" dirty="0">
                <a:solidFill>
                  <a:srgbClr val="002060"/>
                </a:solidFill>
                <a:latin typeface="Arial Black" panose="020B0A04020102020204" pitchFamily="34" charset="0"/>
              </a:rPr>
              <a:t>conclusion</a:t>
            </a:r>
          </a:p>
        </p:txBody>
      </p:sp>
      <p:sp>
        <p:nvSpPr>
          <p:cNvPr id="4" name="TextBox 3">
            <a:extLst>
              <a:ext uri="{FF2B5EF4-FFF2-40B4-BE49-F238E27FC236}">
                <a16:creationId xmlns:a16="http://schemas.microsoft.com/office/drawing/2014/main" id="{3E2AC486-9A21-1725-27D3-0974CF46ABB1}"/>
              </a:ext>
            </a:extLst>
          </p:cNvPr>
          <p:cNvSpPr txBox="1"/>
          <p:nvPr/>
        </p:nvSpPr>
        <p:spPr>
          <a:xfrm>
            <a:off x="71021" y="1260628"/>
            <a:ext cx="3844031" cy="2308324"/>
          </a:xfrm>
          <a:prstGeom prst="rect">
            <a:avLst/>
          </a:prstGeom>
          <a:noFill/>
        </p:spPr>
        <p:txBody>
          <a:bodyPr wrap="square">
            <a:spAutoFit/>
          </a:bodyPr>
          <a:lstStyle/>
          <a:p>
            <a:pPr>
              <a:buNone/>
            </a:pPr>
            <a:r>
              <a:rPr lang="en-US" dirty="0"/>
              <a:t>🌍 </a:t>
            </a:r>
            <a:r>
              <a:rPr lang="en-US" b="1" dirty="0"/>
              <a:t>Top Countries by Performance</a:t>
            </a:r>
            <a:endParaRPr lang="en-US" dirty="0"/>
          </a:p>
          <a:p>
            <a:pPr>
              <a:buFont typeface="Arial" panose="020B0604020202020204" pitchFamily="34" charset="0"/>
              <a:buChar char="•"/>
            </a:pPr>
            <a:r>
              <a:rPr lang="en-US" b="1" dirty="0"/>
              <a:t>United States:</a:t>
            </a:r>
            <a:endParaRPr lang="en-US" dirty="0"/>
          </a:p>
          <a:p>
            <a:pPr marL="742950" lvl="1" indent="-285750">
              <a:buFont typeface="Arial" panose="020B0604020202020204" pitchFamily="34" charset="0"/>
              <a:buChar char="•"/>
            </a:pPr>
            <a:r>
              <a:rPr lang="en-US" dirty="0"/>
              <a:t>Sales: ₹25,029,830</a:t>
            </a:r>
          </a:p>
          <a:p>
            <a:pPr marL="742950" lvl="1" indent="-285750">
              <a:buFont typeface="Arial" panose="020B0604020202020204" pitchFamily="34" charset="0"/>
              <a:buChar char="•"/>
            </a:pPr>
            <a:r>
              <a:rPr lang="en-US" dirty="0"/>
              <a:t>Profit: ₹3,397,346</a:t>
            </a:r>
          </a:p>
          <a:p>
            <a:pPr>
              <a:buFont typeface="Arial" panose="020B0604020202020204" pitchFamily="34" charset="0"/>
              <a:buChar char="•"/>
            </a:pPr>
            <a:r>
              <a:rPr lang="en-US" b="1" dirty="0"/>
              <a:t>Canada:</a:t>
            </a:r>
          </a:p>
          <a:p>
            <a:r>
              <a:rPr lang="en-US" dirty="0"/>
              <a:t>           Sales: ₹24,887,655</a:t>
            </a:r>
          </a:p>
          <a:p>
            <a:r>
              <a:rPr lang="en-US" dirty="0"/>
              <a:t>           Profit: ₹3,858,206</a:t>
            </a:r>
          </a:p>
        </p:txBody>
      </p:sp>
      <p:sp>
        <p:nvSpPr>
          <p:cNvPr id="5" name="Rectangle 1">
            <a:extLst>
              <a:ext uri="{FF2B5EF4-FFF2-40B4-BE49-F238E27FC236}">
                <a16:creationId xmlns:a16="http://schemas.microsoft.com/office/drawing/2014/main" id="{4CFDADDD-139F-83F5-EBB2-E253FEEECAFC}"/>
              </a:ext>
            </a:extLst>
          </p:cNvPr>
          <p:cNvSpPr>
            <a:spLocks noChangeArrowheads="1"/>
          </p:cNvSpPr>
          <p:nvPr/>
        </p:nvSpPr>
        <p:spPr bwMode="auto">
          <a:xfrm>
            <a:off x="6730753" y="1260628"/>
            <a:ext cx="377301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Arial" panose="020B0604020202020204" pitchFamily="34" charset="0"/>
              </a:rPr>
              <a:t>📉 </a:t>
            </a:r>
            <a:r>
              <a:rPr kumimoji="0" lang="en-US" altLang="en-US" sz="1800" b="1" i="0" u="none" strike="noStrike" cap="none" normalizeH="0" baseline="0" dirty="0">
                <a:ln>
                  <a:noFill/>
                </a:ln>
                <a:solidFill>
                  <a:schemeClr val="tx1"/>
                </a:solidFill>
                <a:effectLst/>
                <a:latin typeface="Arial" panose="020B0604020202020204" pitchFamily="34" charset="0"/>
              </a:rPr>
              <a:t>Bottom Products by Sales</a:t>
            </a: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Carretera:</a:t>
            </a:r>
            <a:r>
              <a:rPr kumimoji="0" lang="en-US" altLang="en-US"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Sales: ₹13,815,308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Arial" panose="020B0604020202020204" pitchFamily="34" charset="0"/>
              </a:rPr>
              <a:t>Profit: ₹2,289,025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Montana:</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Sales: ₹15,390,802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Profit: ₹2,227,807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Velo:</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Sales: ₹18,250,059 </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chemeClr val="tx1"/>
                </a:solidFill>
                <a:effectLst/>
                <a:latin typeface="Arial" panose="020B0604020202020204" pitchFamily="34" charset="0"/>
              </a:rPr>
              <a:t>       Profit: ₹2,556,905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4D0534BB-1244-C078-EE5C-0C174691C482}"/>
              </a:ext>
            </a:extLst>
          </p:cNvPr>
          <p:cNvSpPr txBox="1"/>
          <p:nvPr/>
        </p:nvSpPr>
        <p:spPr>
          <a:xfrm>
            <a:off x="470518" y="3843046"/>
            <a:ext cx="6107836" cy="230832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Government segment drives 44% of total sales—</a:t>
            </a:r>
            <a:r>
              <a:rPr kumimoji="0" lang="en-US" altLang="en-US" sz="1800" b="0" i="0" u="none" strike="noStrike" cap="none" normalizeH="0" baseline="0" dirty="0">
                <a:ln>
                  <a:noFill/>
                </a:ln>
                <a:solidFill>
                  <a:srgbClr val="C00000"/>
                </a:solidFill>
                <a:effectLst/>
                <a:latin typeface="Arial" panose="020B0604020202020204" pitchFamily="34" charset="0"/>
              </a:rPr>
              <a:t>suggests priority focus.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Paseo accounts for over 25% of overall revenue—</a:t>
            </a:r>
          </a:p>
          <a:p>
            <a:pPr marL="0" marR="0" lvl="0" indent="0" algn="l" defTabSz="914400" rtl="0" eaLnBrk="0" fontAlgn="base" latinLnBrk="0" hangingPunct="0">
              <a:lnSpc>
                <a:spcPct val="100000"/>
              </a:lnSpc>
              <a:spcBef>
                <a:spcPct val="0"/>
              </a:spcBef>
              <a:spcAft>
                <a:spcPct val="0"/>
              </a:spcAft>
              <a:buClrTx/>
              <a:buSzTx/>
              <a:tabLst/>
            </a:pPr>
            <a:r>
              <a:rPr kumimoji="0" lang="en-US" altLang="en-US" sz="1800" b="0" i="0" u="none" strike="noStrike" cap="none" normalizeH="0" baseline="0" dirty="0">
                <a:ln>
                  <a:noFill/>
                </a:ln>
                <a:solidFill>
                  <a:srgbClr val="C00000"/>
                </a:solidFill>
                <a:effectLst/>
                <a:latin typeface="Arial" panose="020B0604020202020204" pitchFamily="34" charset="0"/>
              </a:rPr>
              <a:t>key product for expansion</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Discounts are concentrated in high-volume products—</a:t>
            </a:r>
            <a:r>
              <a:rPr kumimoji="0" lang="en-US" altLang="en-US" sz="1800" b="0" i="0" u="none" strike="noStrike" cap="none" normalizeH="0" baseline="0" dirty="0">
                <a:ln>
                  <a:noFill/>
                </a:ln>
                <a:solidFill>
                  <a:srgbClr val="C00000"/>
                </a:solidFill>
                <a:effectLst/>
                <a:latin typeface="Arial" panose="020B0604020202020204" pitchFamily="34" charset="0"/>
              </a:rPr>
              <a:t>revisit pricing strategy. </a:t>
            </a:r>
          </a:p>
        </p:txBody>
      </p:sp>
    </p:spTree>
    <p:extLst>
      <p:ext uri="{BB962C8B-B14F-4D97-AF65-F5344CB8AC3E}">
        <p14:creationId xmlns:p14="http://schemas.microsoft.com/office/powerpoint/2010/main" val="25297738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772FCAE-79C9-8DDB-1E6C-D7CFEBB56265}"/>
              </a:ext>
            </a:extLst>
          </p:cNvPr>
          <p:cNvSpPr/>
          <p:nvPr/>
        </p:nvSpPr>
        <p:spPr>
          <a:xfrm>
            <a:off x="4070447" y="2967335"/>
            <a:ext cx="4051109" cy="1754326"/>
          </a:xfrm>
          <a:prstGeom prst="rect">
            <a:avLst/>
          </a:prstGeom>
          <a:noFill/>
        </p:spPr>
        <p:txBody>
          <a:bodyPr wrap="none" lIns="91440" tIns="45720" rIns="91440" bIns="45720">
            <a:spAutoFit/>
          </a:bodyPr>
          <a:lstStyle/>
          <a:p>
            <a:pPr algn="ctr"/>
            <a:r>
              <a:rPr lang="en-US" sz="5400" b="1"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rPr>
              <a:t>THANK YOU</a:t>
            </a:r>
          </a:p>
          <a:p>
            <a:pPr algn="ctr"/>
            <a:endParaRPr lang="en-US" sz="5400" b="1" cap="none" spc="0" dirty="0">
              <a:ln w="12700">
                <a:solidFill>
                  <a:schemeClr val="accent3">
                    <a:lumMod val="50000"/>
                  </a:schemeClr>
                </a:solidFill>
                <a:prstDash val="solid"/>
              </a:ln>
              <a:pattFill prst="narHorz">
                <a:fgClr>
                  <a:schemeClr val="accent3"/>
                </a:fgClr>
                <a:bgClr>
                  <a:schemeClr val="accent3">
                    <a:lumMod val="40000"/>
                    <a:lumOff val="60000"/>
                  </a:schemeClr>
                </a:bgClr>
              </a:pattFill>
              <a:effectLst>
                <a:innerShdw blurRad="177800">
                  <a:schemeClr val="accent3">
                    <a:lumMod val="50000"/>
                  </a:schemeClr>
                </a:innerShdw>
              </a:effectLst>
            </a:endParaRPr>
          </a:p>
        </p:txBody>
      </p:sp>
    </p:spTree>
    <p:extLst>
      <p:ext uri="{BB962C8B-B14F-4D97-AF65-F5344CB8AC3E}">
        <p14:creationId xmlns:p14="http://schemas.microsoft.com/office/powerpoint/2010/main" val="14751885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BCECA-10CE-A7D4-ADE1-C981A477ABAD}"/>
              </a:ext>
            </a:extLst>
          </p:cNvPr>
          <p:cNvSpPr>
            <a:spLocks noGrp="1"/>
          </p:cNvSpPr>
          <p:nvPr>
            <p:ph type="title"/>
          </p:nvPr>
        </p:nvSpPr>
        <p:spPr>
          <a:xfrm>
            <a:off x="101600" y="93133"/>
            <a:ext cx="2946400" cy="863600"/>
          </a:xfrm>
        </p:spPr>
        <p:txBody>
          <a:bodyPr>
            <a:normAutofit/>
          </a:bodyPr>
          <a:lstStyle/>
          <a:p>
            <a:pPr algn="ctr"/>
            <a:r>
              <a:rPr lang="en-IN" b="1" dirty="0">
                <a:solidFill>
                  <a:srgbClr val="002060"/>
                </a:solidFill>
                <a:latin typeface="Times New Roman" panose="02020603050405020304" pitchFamily="18" charset="0"/>
                <a:cs typeface="Times New Roman" panose="02020603050405020304" pitchFamily="18" charset="0"/>
              </a:rPr>
              <a:t>CONTENT</a:t>
            </a:r>
          </a:p>
        </p:txBody>
      </p:sp>
      <p:graphicFrame>
        <p:nvGraphicFramePr>
          <p:cNvPr id="10" name="Content Placeholder 9">
            <a:extLst>
              <a:ext uri="{FF2B5EF4-FFF2-40B4-BE49-F238E27FC236}">
                <a16:creationId xmlns:a16="http://schemas.microsoft.com/office/drawing/2014/main" id="{209D4194-BC44-FD15-DBA4-B98018B70A81}"/>
              </a:ext>
            </a:extLst>
          </p:cNvPr>
          <p:cNvGraphicFramePr>
            <a:graphicFrameLocks noGrp="1"/>
          </p:cNvGraphicFramePr>
          <p:nvPr>
            <p:ph idx="1"/>
          </p:nvPr>
        </p:nvGraphicFramePr>
        <p:xfrm>
          <a:off x="50800" y="1473200"/>
          <a:ext cx="11988800" cy="5291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2460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473933-98D6-7102-5A87-CC0619162541}"/>
              </a:ext>
            </a:extLst>
          </p:cNvPr>
          <p:cNvSpPr>
            <a:spLocks noGrp="1"/>
          </p:cNvSpPr>
          <p:nvPr>
            <p:ph type="title"/>
          </p:nvPr>
        </p:nvSpPr>
        <p:spPr>
          <a:xfrm>
            <a:off x="245533" y="0"/>
            <a:ext cx="3285067" cy="1151467"/>
          </a:xfrm>
        </p:spPr>
        <p:txBody>
          <a:bodyPr>
            <a:normAutofit/>
          </a:bodyPr>
          <a:lstStyle/>
          <a:p>
            <a:r>
              <a:rPr lang="en-IN" sz="2800" dirty="0">
                <a:solidFill>
                  <a:srgbClr val="002060"/>
                </a:solidFill>
                <a:latin typeface="Arial Black" panose="020B0A04020102020204" pitchFamily="34" charset="0"/>
              </a:rPr>
              <a:t>INTRODUCTION</a:t>
            </a:r>
          </a:p>
        </p:txBody>
      </p:sp>
      <p:sp>
        <p:nvSpPr>
          <p:cNvPr id="3" name="Content Placeholder 2">
            <a:extLst>
              <a:ext uri="{FF2B5EF4-FFF2-40B4-BE49-F238E27FC236}">
                <a16:creationId xmlns:a16="http://schemas.microsoft.com/office/drawing/2014/main" id="{6490127E-79CE-F822-82D9-08C4510DF36D}"/>
              </a:ext>
            </a:extLst>
          </p:cNvPr>
          <p:cNvSpPr>
            <a:spLocks noGrp="1"/>
          </p:cNvSpPr>
          <p:nvPr>
            <p:ph idx="1"/>
          </p:nvPr>
        </p:nvSpPr>
        <p:spPr>
          <a:xfrm>
            <a:off x="313267" y="1320800"/>
            <a:ext cx="11768665" cy="5215467"/>
          </a:xfrm>
        </p:spPr>
        <p:txBody>
          <a:bodyPr>
            <a:normAutofit fontScale="92500" lnSpcReduction="10000"/>
          </a:bodyPr>
          <a:lstStyle/>
          <a:p>
            <a:r>
              <a:rPr lang="en-US" dirty="0"/>
              <a:t>This capstone project explores financial and operational data from various western countries, spanning multiple business segments such as Government, Enterprise, Small Business, Midmarket, and Channel Partners. The dataset encompasses key metrics like sales, units sold, discounts, cost of goods sold (COGS), and profit across products including Carretera, Amarilla, Montana, Paseo, Velo, and VTT. The time series ranges from September 2013 to December 2014, providing rich insights into trends across geography, product categories, and seasonal variations.</a:t>
            </a:r>
          </a:p>
          <a:p>
            <a:pPr marL="0" indent="0">
              <a:buNone/>
            </a:pPr>
            <a:r>
              <a:rPr lang="en-US" dirty="0"/>
              <a:t> To analyze and derive actionable insights from the dataset, the following tools were used:</a:t>
            </a:r>
          </a:p>
          <a:p>
            <a:r>
              <a:rPr lang="en-US" dirty="0"/>
              <a:t>🧹 </a:t>
            </a:r>
            <a:r>
              <a:rPr lang="en-US" b="1" dirty="0"/>
              <a:t>Excel and Statistics</a:t>
            </a:r>
            <a:br>
              <a:rPr lang="en-US" dirty="0"/>
            </a:br>
            <a:r>
              <a:rPr lang="en-US" dirty="0"/>
              <a:t>Used for initial data cleaning, preprocessing, and statistical computations such as mean, median, variance, and standard deviation. Excel also facilitated the creation of pivot tables, slicers, and cards for quick summarization and visualization.</a:t>
            </a:r>
          </a:p>
          <a:p>
            <a:r>
              <a:rPr lang="en-US" dirty="0"/>
              <a:t>🧠 </a:t>
            </a:r>
            <a:r>
              <a:rPr lang="en-US" b="1" dirty="0"/>
              <a:t>SQL</a:t>
            </a:r>
            <a:br>
              <a:rPr lang="en-US" dirty="0"/>
            </a:br>
            <a:r>
              <a:rPr lang="en-US" dirty="0"/>
              <a:t>Employed to structure and query data efficiently, enabling deeper exploration and extraction of business-critical metrics, such as top-performing countries and segments.</a:t>
            </a:r>
          </a:p>
          <a:p>
            <a:r>
              <a:rPr lang="en-US" dirty="0"/>
              <a:t>📈 </a:t>
            </a:r>
            <a:r>
              <a:rPr lang="en-US" b="1" dirty="0"/>
              <a:t>Power BI</a:t>
            </a:r>
            <a:br>
              <a:rPr lang="en-US" dirty="0"/>
            </a:br>
            <a:r>
              <a:rPr lang="en-US" dirty="0"/>
              <a:t>Utilized to build interactive dashboards and dynamic visualizations that highlight trends, comparisons, and performance indicators with clarity and precision.</a:t>
            </a:r>
          </a:p>
          <a:p>
            <a:endParaRPr lang="en-IN" dirty="0"/>
          </a:p>
        </p:txBody>
      </p:sp>
    </p:spTree>
    <p:extLst>
      <p:ext uri="{BB962C8B-B14F-4D97-AF65-F5344CB8AC3E}">
        <p14:creationId xmlns:p14="http://schemas.microsoft.com/office/powerpoint/2010/main" val="23192244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175074-1BA7-CE29-EA02-EF2C7BE32F31}"/>
              </a:ext>
            </a:extLst>
          </p:cNvPr>
          <p:cNvSpPr>
            <a:spLocks noGrp="1"/>
          </p:cNvSpPr>
          <p:nvPr>
            <p:ph type="title"/>
          </p:nvPr>
        </p:nvSpPr>
        <p:spPr>
          <a:xfrm>
            <a:off x="239697" y="71021"/>
            <a:ext cx="11266503" cy="905523"/>
          </a:xfrm>
        </p:spPr>
        <p:txBody>
          <a:bodyPr>
            <a:normAutofit/>
          </a:bodyPr>
          <a:lstStyle/>
          <a:p>
            <a:pPr algn="l"/>
            <a:r>
              <a:rPr lang="en-IN" sz="2400" b="1" dirty="0">
                <a:solidFill>
                  <a:srgbClr val="002060"/>
                </a:solidFill>
                <a:latin typeface="Arial Black" panose="020B0A04020102020204" pitchFamily="34" charset="0"/>
              </a:rPr>
              <a:t>DATA EXPLORATION AND SUMMARIZATION</a:t>
            </a:r>
          </a:p>
        </p:txBody>
      </p:sp>
      <p:sp>
        <p:nvSpPr>
          <p:cNvPr id="3" name="Content Placeholder 2">
            <a:extLst>
              <a:ext uri="{FF2B5EF4-FFF2-40B4-BE49-F238E27FC236}">
                <a16:creationId xmlns:a16="http://schemas.microsoft.com/office/drawing/2014/main" id="{68D1F8A4-ED7B-CCBE-9CC4-2A137EAFE3F2}"/>
              </a:ext>
            </a:extLst>
          </p:cNvPr>
          <p:cNvSpPr>
            <a:spLocks noGrp="1"/>
          </p:cNvSpPr>
          <p:nvPr>
            <p:ph sz="half" idx="1"/>
          </p:nvPr>
        </p:nvSpPr>
        <p:spPr>
          <a:xfrm>
            <a:off x="239697" y="1136343"/>
            <a:ext cx="5780103" cy="5495276"/>
          </a:xfrm>
        </p:spPr>
        <p:txBody>
          <a:bodyPr>
            <a:normAutofit/>
          </a:bodyPr>
          <a:lstStyle/>
          <a:p>
            <a:endParaRPr lang="en-IN" dirty="0"/>
          </a:p>
          <a:p>
            <a:pPr marL="0" indent="0">
              <a:buNone/>
            </a:pPr>
            <a:r>
              <a:rPr lang="en-IN" b="1" dirty="0"/>
              <a:t>Data Summary </a:t>
            </a:r>
          </a:p>
          <a:p>
            <a:pPr marL="0" indent="0">
              <a:buNone/>
            </a:pPr>
            <a:r>
              <a:rPr lang="en-IN" dirty="0"/>
              <a:t> Total Variables: 16 </a:t>
            </a:r>
          </a:p>
          <a:p>
            <a:pPr marL="0" indent="0">
              <a:buNone/>
            </a:pPr>
            <a:r>
              <a:rPr lang="en-IN" dirty="0"/>
              <a:t> Total Observations: 700 </a:t>
            </a:r>
          </a:p>
          <a:p>
            <a:pPr marL="0" indent="0">
              <a:buNone/>
            </a:pPr>
            <a:r>
              <a:rPr lang="en-IN" b="1" dirty="0"/>
              <a:t>• Missing Values</a:t>
            </a:r>
            <a:r>
              <a:rPr lang="en-IN" dirty="0"/>
              <a:t>: </a:t>
            </a:r>
          </a:p>
          <a:p>
            <a:pPr marL="0" indent="0">
              <a:buNone/>
            </a:pPr>
            <a:r>
              <a:rPr lang="en-IN" dirty="0"/>
              <a:t>     • Discounts: 53 Missing Values </a:t>
            </a:r>
          </a:p>
          <a:p>
            <a:pPr marL="0" indent="0">
              <a:buNone/>
            </a:pPr>
            <a:r>
              <a:rPr lang="en-IN" dirty="0"/>
              <a:t>     • Profit: 5 Missing Values </a:t>
            </a:r>
          </a:p>
          <a:p>
            <a:pPr marL="0" indent="0">
              <a:buNone/>
            </a:pPr>
            <a:r>
              <a:rPr lang="en-IN" dirty="0"/>
              <a:t>• </a:t>
            </a:r>
            <a:r>
              <a:rPr lang="en-IN" b="1" dirty="0"/>
              <a:t>Duplicate Rows</a:t>
            </a:r>
            <a:r>
              <a:rPr lang="en-IN" dirty="0"/>
              <a:t>: 0 (No Duplicates) </a:t>
            </a:r>
          </a:p>
          <a:p>
            <a:pPr marL="0" indent="0">
              <a:buNone/>
            </a:pPr>
            <a:r>
              <a:rPr lang="en-IN" dirty="0"/>
              <a:t>• </a:t>
            </a:r>
            <a:r>
              <a:rPr lang="en-IN" b="1" dirty="0"/>
              <a:t>Column Types</a:t>
            </a:r>
            <a:r>
              <a:rPr lang="en-IN" dirty="0"/>
              <a:t>:</a:t>
            </a:r>
          </a:p>
          <a:p>
            <a:pPr marL="0" indent="0">
              <a:buNone/>
            </a:pPr>
            <a:r>
              <a:rPr lang="en-IN" dirty="0"/>
              <a:t>      • Categorical Columns: Segment,      Country, Product, Discount Band, Month Name </a:t>
            </a:r>
          </a:p>
          <a:p>
            <a:pPr marL="0" indent="0">
              <a:buNone/>
            </a:pPr>
            <a:r>
              <a:rPr lang="en-IN" dirty="0"/>
              <a:t>      • Numerical Columns: 10 </a:t>
            </a:r>
          </a:p>
          <a:p>
            <a:pPr marL="0" indent="0">
              <a:buNone/>
            </a:pPr>
            <a:r>
              <a:rPr lang="en-IN" dirty="0"/>
              <a:t>      • Date-Time Column: 1 </a:t>
            </a:r>
          </a:p>
        </p:txBody>
      </p:sp>
      <p:sp>
        <p:nvSpPr>
          <p:cNvPr id="4" name="Content Placeholder 3">
            <a:extLst>
              <a:ext uri="{FF2B5EF4-FFF2-40B4-BE49-F238E27FC236}">
                <a16:creationId xmlns:a16="http://schemas.microsoft.com/office/drawing/2014/main" id="{9281A9B4-F9A5-E558-B24A-7DB2C12E1D07}"/>
              </a:ext>
            </a:extLst>
          </p:cNvPr>
          <p:cNvSpPr>
            <a:spLocks noGrp="1"/>
          </p:cNvSpPr>
          <p:nvPr>
            <p:ph sz="half" idx="2"/>
          </p:nvPr>
        </p:nvSpPr>
        <p:spPr>
          <a:xfrm>
            <a:off x="6172199" y="1136343"/>
            <a:ext cx="5780103" cy="5495276"/>
          </a:xfrm>
        </p:spPr>
        <p:txBody>
          <a:bodyPr>
            <a:normAutofit/>
          </a:bodyPr>
          <a:lstStyle/>
          <a:p>
            <a:endParaRPr lang="en-IN" dirty="0"/>
          </a:p>
          <a:p>
            <a:pPr marL="0" indent="0">
              <a:buNone/>
            </a:pPr>
            <a:r>
              <a:rPr lang="en-IN" b="1" dirty="0"/>
              <a:t>Variable Overview</a:t>
            </a:r>
            <a:endParaRPr lang="en-IN" dirty="0"/>
          </a:p>
          <a:p>
            <a:r>
              <a:rPr lang="en-IN" b="1" dirty="0"/>
              <a:t>Categorical Variables: </a:t>
            </a:r>
            <a:endParaRPr lang="en-IN" dirty="0"/>
          </a:p>
          <a:p>
            <a:r>
              <a:rPr lang="en-US" dirty="0"/>
              <a:t>Segment (5 unique values),Country (5), Product (6),Discount Band (4). </a:t>
            </a:r>
          </a:p>
          <a:p>
            <a:r>
              <a:rPr lang="en-IN" b="1" dirty="0"/>
              <a:t>Numerical Variables</a:t>
            </a:r>
            <a:r>
              <a:rPr lang="en-IN" dirty="0"/>
              <a:t>: </a:t>
            </a:r>
          </a:p>
          <a:p>
            <a:r>
              <a:rPr lang="en-US" dirty="0"/>
              <a:t>Units Sold(510), Manufacturing Price(6),Sale Price (7), Gross Sales(550). </a:t>
            </a:r>
          </a:p>
          <a:p>
            <a:r>
              <a:rPr lang="en-US" dirty="0"/>
              <a:t>Discounts (515) → 53 missing values. </a:t>
            </a:r>
          </a:p>
          <a:p>
            <a:r>
              <a:rPr lang="en-US" dirty="0"/>
              <a:t>Sales (559), COGS(545),Profit (557) → 5missing values in Profit. </a:t>
            </a:r>
          </a:p>
          <a:p>
            <a:r>
              <a:rPr lang="en-IN" b="1" dirty="0"/>
              <a:t>Date-Time Variables: </a:t>
            </a:r>
            <a:endParaRPr lang="en-IN" dirty="0"/>
          </a:p>
          <a:p>
            <a:r>
              <a:rPr lang="en-US" dirty="0"/>
              <a:t>Date (16 unique values), Month Number (12),Month Name (12),Year (2).</a:t>
            </a:r>
          </a:p>
          <a:p>
            <a:endParaRPr lang="en-IN" dirty="0"/>
          </a:p>
        </p:txBody>
      </p:sp>
      <mc:AlternateContent xmlns:mc="http://schemas.openxmlformats.org/markup-compatibility/2006" xmlns:p14="http://schemas.microsoft.com/office/powerpoint/2010/main" xmlns:aink="http://schemas.microsoft.com/office/drawing/2016/ink">
        <mc:Choice Requires="p14 aink">
          <p:contentPart p14:bwMode="auto" r:id="rId2">
            <p14:nvContentPartPr>
              <p14:cNvPr id="5" name="Ink 4">
                <a:extLst>
                  <a:ext uri="{FF2B5EF4-FFF2-40B4-BE49-F238E27FC236}">
                    <a16:creationId xmlns:a16="http://schemas.microsoft.com/office/drawing/2014/main" id="{4667C136-54D0-A34B-C121-6099E37DF04C}"/>
                  </a:ext>
                </a:extLst>
              </p14:cNvPr>
              <p14:cNvContentPartPr/>
              <p14:nvPr/>
            </p14:nvContentPartPr>
            <p14:xfrm>
              <a:off x="7299488" y="1208319"/>
              <a:ext cx="360" cy="360"/>
            </p14:xfrm>
          </p:contentPart>
        </mc:Choice>
        <mc:Fallback xmlns="">
          <p:pic>
            <p:nvPicPr>
              <p:cNvPr id="5" name="Ink 4">
                <a:extLst>
                  <a:ext uri="{FF2B5EF4-FFF2-40B4-BE49-F238E27FC236}">
                    <a16:creationId xmlns:a16="http://schemas.microsoft.com/office/drawing/2014/main" id="{4667C136-54D0-A34B-C121-6099E37DF04C}"/>
                  </a:ext>
                </a:extLst>
              </p:cNvPr>
              <p:cNvPicPr/>
              <p:nvPr/>
            </p:nvPicPr>
            <p:blipFill>
              <a:blip r:embed="rId3"/>
              <a:stretch>
                <a:fillRect/>
              </a:stretch>
            </p:blipFill>
            <p:spPr>
              <a:xfrm>
                <a:off x="7290848" y="1154679"/>
                <a:ext cx="18000" cy="108000"/>
              </a:xfrm>
              <a:prstGeom prst="rect">
                <a:avLst/>
              </a:prstGeom>
            </p:spPr>
          </p:pic>
        </mc:Fallback>
      </mc:AlternateContent>
    </p:spTree>
    <p:extLst>
      <p:ext uri="{BB962C8B-B14F-4D97-AF65-F5344CB8AC3E}">
        <p14:creationId xmlns:p14="http://schemas.microsoft.com/office/powerpoint/2010/main" val="42270185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97B1A-CA99-A39C-9C74-2A12C48315C3}"/>
              </a:ext>
            </a:extLst>
          </p:cNvPr>
          <p:cNvSpPr>
            <a:spLocks noGrp="1"/>
          </p:cNvSpPr>
          <p:nvPr>
            <p:ph type="title"/>
          </p:nvPr>
        </p:nvSpPr>
        <p:spPr>
          <a:xfrm>
            <a:off x="76200" y="76200"/>
            <a:ext cx="7171267" cy="821267"/>
          </a:xfrm>
        </p:spPr>
        <p:txBody>
          <a:bodyPr>
            <a:normAutofit/>
          </a:bodyPr>
          <a:lstStyle/>
          <a:p>
            <a:pPr algn="l"/>
            <a:r>
              <a:rPr lang="en-IN" sz="2800" b="1" dirty="0">
                <a:latin typeface="Times New Roman" panose="02020603050405020304" pitchFamily="18" charset="0"/>
                <a:cs typeface="Times New Roman" panose="02020603050405020304" pitchFamily="18" charset="0"/>
              </a:rPr>
              <a:t>DATA CLEANING STEPS</a:t>
            </a:r>
          </a:p>
        </p:txBody>
      </p:sp>
      <p:sp>
        <p:nvSpPr>
          <p:cNvPr id="4" name="Rectangle 1">
            <a:extLst>
              <a:ext uri="{FF2B5EF4-FFF2-40B4-BE49-F238E27FC236}">
                <a16:creationId xmlns:a16="http://schemas.microsoft.com/office/drawing/2014/main" id="{4480E6AC-5658-EF4E-4230-180D22EE8ED2}"/>
              </a:ext>
            </a:extLst>
          </p:cNvPr>
          <p:cNvSpPr>
            <a:spLocks noGrp="1" noChangeArrowheads="1"/>
          </p:cNvSpPr>
          <p:nvPr>
            <p:ph idx="1"/>
          </p:nvPr>
        </p:nvSpPr>
        <p:spPr bwMode="auto">
          <a:xfrm>
            <a:off x="76200" y="1824178"/>
            <a:ext cx="12298303"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Cell Expansion Using Column Separator</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Expanded cells displaying the # symbol by adjusting column width using the column separator to reveal the full content</a:t>
            </a:r>
            <a:r>
              <a:rPr kumimoji="0" lang="en-US" altLang="en-US" sz="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AutoNum type="arabicPeriod"/>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Data Alignment</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Center-aligned all columns to ensure uniform presentation and improve readability.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3</a:t>
            </a:r>
            <a:r>
              <a:rPr kumimoji="0" lang="en-US" altLang="en-US" sz="1600" b="1" i="0" u="none" strike="noStrike" cap="none" normalizeH="0" baseline="0" dirty="0">
                <a:ln>
                  <a:noFill/>
                </a:ln>
                <a:solidFill>
                  <a:schemeClr val="tx1"/>
                </a:solidFill>
                <a:effectLst/>
                <a:latin typeface="Arial" panose="020B0604020202020204" pitchFamily="34" charset="0"/>
              </a:rPr>
              <a:t>.</a:t>
            </a: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Handling Missing Values and Symbols</a:t>
            </a:r>
            <a:r>
              <a:rPr kumimoji="0" lang="en-US" altLang="en-US" sz="1600" b="0" i="0" u="none" strike="noStrike" cap="none" normalizeH="0" baseline="0" dirty="0">
                <a:ln>
                  <a:noFill/>
                </a:ln>
                <a:solidFill>
                  <a:schemeClr val="accent2">
                    <a:lumMod val="75000"/>
                  </a:schemeClr>
                </a:solidFill>
                <a:effectLst/>
                <a:latin typeface="Arial" panose="020B0604020202020204" pitchFamily="34" charset="0"/>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Identified and addressed blank or missing cells.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Replaced currency symbols such as $ by setting the format to “None” under the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 Cells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Converted entries showing – into 0 where appropriate, ensuring consistent numeric representation.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4</a:t>
            </a:r>
            <a:r>
              <a:rPr kumimoji="0" lang="en-US" altLang="en-US" sz="1600" b="1" i="0" u="none" strike="noStrike" cap="none" normalizeH="0" baseline="0" dirty="0">
                <a:ln>
                  <a:noFill/>
                </a:ln>
                <a:solidFill>
                  <a:schemeClr val="tx1"/>
                </a:solidFill>
                <a:effectLst/>
                <a:latin typeface="Arial" panose="020B0604020202020204" pitchFamily="34" charset="0"/>
                <a:cs typeface="Arial" panose="020B0604020202020204" pitchFamily="34" charset="0"/>
              </a:rPr>
              <a:t>.</a:t>
            </a: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cs typeface="Arial" panose="020B0604020202020204" pitchFamily="34" charset="0"/>
              </a:rPr>
              <a:t>Duplicate Detection</a:t>
            </a:r>
            <a:b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Checked for duplicate entries across all columns. Since duplicates may not be valid in all fields, ensured uniqueness where necessary.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5.Decimal Precision</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Reduced the number of decimal places using the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Home</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tab →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settings or through the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 Cells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dialog to maintain consistent precision.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6</a:t>
            </a:r>
            <a:r>
              <a:rPr kumimoji="0" lang="en-US" altLang="en-US" sz="1400" b="1" i="0" u="none" strike="noStrike" cap="none" normalizeH="0" baseline="0" dirty="0">
                <a:ln>
                  <a:noFill/>
                </a:ln>
                <a:solidFill>
                  <a:schemeClr val="accent2">
                    <a:lumMod val="75000"/>
                  </a:schemeClr>
                </a:solidFill>
                <a:effectLst/>
                <a:latin typeface="Times New Roman" panose="02020603050405020304" pitchFamily="18" charset="0"/>
                <a:cs typeface="Times New Roman" panose="02020603050405020304" pitchFamily="18" charset="0"/>
              </a:rPr>
              <a:t>.</a:t>
            </a: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Comma Removal in Numeric Fields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Removed commas from numerical values to prevent Excel from interpreting them as text. This was achieved using the </a:t>
            </a:r>
            <a:r>
              <a:rPr kumimoji="0" lang="en-US" altLang="en-US" sz="1400" b="0" i="1"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Format Cells</a:t>
            </a:r>
            <a:r>
              <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option with a custom format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1" i="0" u="none" strike="noStrike" cap="none" normalizeH="0" baseline="0" dirty="0">
                <a:ln>
                  <a:noFill/>
                </a:ln>
                <a:solidFill>
                  <a:schemeClr val="accent2">
                    <a:lumMod val="75000"/>
                  </a:schemeClr>
                </a:solidFill>
                <a:effectLst/>
                <a:latin typeface="Arial" panose="020B0604020202020204" pitchFamily="34" charset="0"/>
              </a:rPr>
              <a:t>7.Chronological Sorting</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Organized the dataset chronologically by sorting the date column in ascending (oldest to newest) or descending order, enabling better temporal analysis. </a:t>
            </a:r>
          </a:p>
        </p:txBody>
      </p:sp>
    </p:spTree>
    <p:extLst>
      <p:ext uri="{BB962C8B-B14F-4D97-AF65-F5344CB8AC3E}">
        <p14:creationId xmlns:p14="http://schemas.microsoft.com/office/powerpoint/2010/main" val="2205851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8AA8E-7BA6-8B88-61A2-56689A33468D}"/>
              </a:ext>
            </a:extLst>
          </p:cNvPr>
          <p:cNvSpPr>
            <a:spLocks noGrp="1"/>
          </p:cNvSpPr>
          <p:nvPr>
            <p:ph type="title"/>
          </p:nvPr>
        </p:nvSpPr>
        <p:spPr>
          <a:xfrm>
            <a:off x="186267" y="84667"/>
            <a:ext cx="11319933" cy="999066"/>
          </a:xfrm>
        </p:spPr>
        <p:txBody>
          <a:bodyPr>
            <a:normAutofit/>
          </a:bodyPr>
          <a:lstStyle/>
          <a:p>
            <a:pPr algn="l"/>
            <a:r>
              <a:rPr lang="en-IN" sz="2400" b="1" dirty="0">
                <a:solidFill>
                  <a:srgbClr val="002060"/>
                </a:solidFill>
                <a:latin typeface="Arial Black" panose="020B0A04020102020204" pitchFamily="34" charset="0"/>
              </a:rPr>
              <a:t>STATISTICAL ANALYSIS IN EXCEL</a:t>
            </a:r>
            <a:br>
              <a:rPr lang="en-IN" sz="2400" b="1" dirty="0">
                <a:solidFill>
                  <a:srgbClr val="002060"/>
                </a:solidFill>
                <a:latin typeface="Arial Black" panose="020B0A04020102020204" pitchFamily="34" charset="0"/>
              </a:rPr>
            </a:br>
            <a:endParaRPr lang="en-IN" sz="2400" b="1" dirty="0">
              <a:solidFill>
                <a:srgbClr val="002060"/>
              </a:solidFill>
              <a:latin typeface="Arial Black" panose="020B0A04020102020204" pitchFamily="34" charset="0"/>
            </a:endParaRPr>
          </a:p>
        </p:txBody>
      </p:sp>
      <p:pic>
        <p:nvPicPr>
          <p:cNvPr id="4" name="Picture 3">
            <a:extLst>
              <a:ext uri="{FF2B5EF4-FFF2-40B4-BE49-F238E27FC236}">
                <a16:creationId xmlns:a16="http://schemas.microsoft.com/office/drawing/2014/main" id="{B293E4F5-56BB-6310-D7BA-105FB3C27A55}"/>
              </a:ext>
            </a:extLst>
          </p:cNvPr>
          <p:cNvPicPr>
            <a:picLocks noChangeAspect="1"/>
          </p:cNvPicPr>
          <p:nvPr/>
        </p:nvPicPr>
        <p:blipFill>
          <a:blip r:embed="rId2"/>
          <a:stretch>
            <a:fillRect/>
          </a:stretch>
        </p:blipFill>
        <p:spPr>
          <a:xfrm>
            <a:off x="0" y="604434"/>
            <a:ext cx="12192000" cy="6168899"/>
          </a:xfrm>
          <a:prstGeom prst="rect">
            <a:avLst/>
          </a:prstGeom>
        </p:spPr>
      </p:pic>
    </p:spTree>
    <p:extLst>
      <p:ext uri="{BB962C8B-B14F-4D97-AF65-F5344CB8AC3E}">
        <p14:creationId xmlns:p14="http://schemas.microsoft.com/office/powerpoint/2010/main" val="13819664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D89E1-8CC7-D782-A2C7-0A5C3F62D777}"/>
              </a:ext>
            </a:extLst>
          </p:cNvPr>
          <p:cNvSpPr>
            <a:spLocks noGrp="1"/>
          </p:cNvSpPr>
          <p:nvPr>
            <p:ph type="title"/>
          </p:nvPr>
        </p:nvSpPr>
        <p:spPr>
          <a:xfrm>
            <a:off x="127000" y="76200"/>
            <a:ext cx="11379200" cy="999067"/>
          </a:xfrm>
        </p:spPr>
        <p:txBody>
          <a:bodyPr>
            <a:normAutofit/>
          </a:bodyPr>
          <a:lstStyle/>
          <a:p>
            <a:pPr algn="l"/>
            <a:r>
              <a:rPr lang="en-IN" sz="2400" b="1" dirty="0">
                <a:solidFill>
                  <a:srgbClr val="002060"/>
                </a:solidFill>
                <a:latin typeface="Arial Black" panose="020B0A04020102020204" pitchFamily="34" charset="0"/>
              </a:rPr>
              <a:t>GRAPHICAL ANALYSIS USING EXCEL</a:t>
            </a:r>
          </a:p>
        </p:txBody>
      </p:sp>
      <p:pic>
        <p:nvPicPr>
          <p:cNvPr id="5" name="Picture 4">
            <a:extLst>
              <a:ext uri="{FF2B5EF4-FFF2-40B4-BE49-F238E27FC236}">
                <a16:creationId xmlns:a16="http://schemas.microsoft.com/office/drawing/2014/main" id="{24D19279-78AF-504D-0C33-E9B621F5E13F}"/>
              </a:ext>
            </a:extLst>
          </p:cNvPr>
          <p:cNvPicPr>
            <a:picLocks noChangeAspect="1"/>
          </p:cNvPicPr>
          <p:nvPr/>
        </p:nvPicPr>
        <p:blipFill>
          <a:blip r:embed="rId2"/>
          <a:stretch>
            <a:fillRect/>
          </a:stretch>
        </p:blipFill>
        <p:spPr>
          <a:xfrm>
            <a:off x="0" y="648389"/>
            <a:ext cx="12192000" cy="6133411"/>
          </a:xfrm>
          <a:prstGeom prst="rect">
            <a:avLst/>
          </a:prstGeom>
        </p:spPr>
      </p:pic>
    </p:spTree>
    <p:extLst>
      <p:ext uri="{BB962C8B-B14F-4D97-AF65-F5344CB8AC3E}">
        <p14:creationId xmlns:p14="http://schemas.microsoft.com/office/powerpoint/2010/main" val="16957323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B4286-B9FD-BE8B-652E-0871D8A0A443}"/>
              </a:ext>
            </a:extLst>
          </p:cNvPr>
          <p:cNvSpPr>
            <a:spLocks noGrp="1"/>
          </p:cNvSpPr>
          <p:nvPr>
            <p:ph type="title"/>
          </p:nvPr>
        </p:nvSpPr>
        <p:spPr>
          <a:xfrm>
            <a:off x="135467" y="194733"/>
            <a:ext cx="11370733" cy="685800"/>
          </a:xfrm>
        </p:spPr>
        <p:txBody>
          <a:bodyPr>
            <a:normAutofit/>
          </a:bodyPr>
          <a:lstStyle/>
          <a:p>
            <a:pPr algn="l"/>
            <a:r>
              <a:rPr lang="en-IN" sz="2400" b="1" dirty="0">
                <a:solidFill>
                  <a:srgbClr val="002060"/>
                </a:solidFill>
                <a:latin typeface="Arial Black" panose="020B0A04020102020204" pitchFamily="34" charset="0"/>
              </a:rPr>
              <a:t>DATABASE SETUP AND SQL OPERATORS </a:t>
            </a:r>
          </a:p>
        </p:txBody>
      </p:sp>
      <p:pic>
        <p:nvPicPr>
          <p:cNvPr id="4" name="Picture 3">
            <a:extLst>
              <a:ext uri="{FF2B5EF4-FFF2-40B4-BE49-F238E27FC236}">
                <a16:creationId xmlns:a16="http://schemas.microsoft.com/office/drawing/2014/main" id="{EB2D79BD-4A8F-A428-9694-E80ED1C96177}"/>
              </a:ext>
            </a:extLst>
          </p:cNvPr>
          <p:cNvPicPr>
            <a:picLocks noChangeAspect="1"/>
          </p:cNvPicPr>
          <p:nvPr/>
        </p:nvPicPr>
        <p:blipFill>
          <a:blip r:embed="rId3"/>
          <a:stretch>
            <a:fillRect/>
          </a:stretch>
        </p:blipFill>
        <p:spPr>
          <a:xfrm>
            <a:off x="65313" y="1254434"/>
            <a:ext cx="3064616" cy="810031"/>
          </a:xfrm>
          <a:prstGeom prst="rect">
            <a:avLst/>
          </a:prstGeom>
        </p:spPr>
      </p:pic>
      <p:pic>
        <p:nvPicPr>
          <p:cNvPr id="12" name="Picture 11">
            <a:extLst>
              <a:ext uri="{FF2B5EF4-FFF2-40B4-BE49-F238E27FC236}">
                <a16:creationId xmlns:a16="http://schemas.microsoft.com/office/drawing/2014/main" id="{10312209-AC27-22FA-5762-9AD104031AEC}"/>
              </a:ext>
            </a:extLst>
          </p:cNvPr>
          <p:cNvPicPr>
            <a:picLocks noChangeAspect="1"/>
          </p:cNvPicPr>
          <p:nvPr/>
        </p:nvPicPr>
        <p:blipFill>
          <a:blip r:embed="rId4"/>
          <a:stretch>
            <a:fillRect/>
          </a:stretch>
        </p:blipFill>
        <p:spPr>
          <a:xfrm>
            <a:off x="4084599" y="1612151"/>
            <a:ext cx="2925833" cy="2446139"/>
          </a:xfrm>
          <a:prstGeom prst="rect">
            <a:avLst/>
          </a:prstGeom>
        </p:spPr>
      </p:pic>
      <p:pic>
        <p:nvPicPr>
          <p:cNvPr id="14" name="Picture 13">
            <a:extLst>
              <a:ext uri="{FF2B5EF4-FFF2-40B4-BE49-F238E27FC236}">
                <a16:creationId xmlns:a16="http://schemas.microsoft.com/office/drawing/2014/main" id="{3A5934B4-8334-AD85-4EE2-883FFC32EB29}"/>
              </a:ext>
            </a:extLst>
          </p:cNvPr>
          <p:cNvPicPr>
            <a:picLocks noChangeAspect="1"/>
          </p:cNvPicPr>
          <p:nvPr/>
        </p:nvPicPr>
        <p:blipFill>
          <a:blip r:embed="rId5"/>
          <a:stretch>
            <a:fillRect/>
          </a:stretch>
        </p:blipFill>
        <p:spPr>
          <a:xfrm>
            <a:off x="4207237" y="4244078"/>
            <a:ext cx="2803195" cy="2239047"/>
          </a:xfrm>
          <a:prstGeom prst="rect">
            <a:avLst/>
          </a:prstGeom>
        </p:spPr>
      </p:pic>
      <p:sp>
        <p:nvSpPr>
          <p:cNvPr id="16" name="TextBox 15">
            <a:extLst>
              <a:ext uri="{FF2B5EF4-FFF2-40B4-BE49-F238E27FC236}">
                <a16:creationId xmlns:a16="http://schemas.microsoft.com/office/drawing/2014/main" id="{E6919EDA-B5BF-369A-49A3-560D1EB0D015}"/>
              </a:ext>
            </a:extLst>
          </p:cNvPr>
          <p:cNvSpPr txBox="1"/>
          <p:nvPr/>
        </p:nvSpPr>
        <p:spPr>
          <a:xfrm>
            <a:off x="452761" y="880533"/>
            <a:ext cx="2281562" cy="307777"/>
          </a:xfrm>
          <a:prstGeom prst="rect">
            <a:avLst/>
          </a:prstGeom>
          <a:noFill/>
        </p:spPr>
        <p:txBody>
          <a:bodyPr wrap="square" rtlCol="0">
            <a:spAutoFit/>
          </a:bodyPr>
          <a:lstStyle/>
          <a:p>
            <a:pPr marL="342900" indent="-342900">
              <a:buFont typeface="+mj-lt"/>
              <a:buAutoNum type="arabicPeriod"/>
            </a:pPr>
            <a:r>
              <a:rPr lang="en-IN" sz="1400" dirty="0">
                <a:latin typeface="Arial" panose="020B0604020202020204" pitchFamily="34" charset="0"/>
                <a:cs typeface="Arial" panose="020B0604020202020204" pitchFamily="34" charset="0"/>
              </a:rPr>
              <a:t>CREATING SCHEMA</a:t>
            </a:r>
          </a:p>
        </p:txBody>
      </p:sp>
      <p:sp>
        <p:nvSpPr>
          <p:cNvPr id="17" name="TextBox 16">
            <a:extLst>
              <a:ext uri="{FF2B5EF4-FFF2-40B4-BE49-F238E27FC236}">
                <a16:creationId xmlns:a16="http://schemas.microsoft.com/office/drawing/2014/main" id="{452A3F73-77D2-F216-D5B2-81D4576EAB86}"/>
              </a:ext>
            </a:extLst>
          </p:cNvPr>
          <p:cNvSpPr txBox="1"/>
          <p:nvPr/>
        </p:nvSpPr>
        <p:spPr>
          <a:xfrm>
            <a:off x="418758" y="3106276"/>
            <a:ext cx="2610035"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2.    IMPORTING DATASET</a:t>
            </a:r>
          </a:p>
        </p:txBody>
      </p:sp>
      <p:sp>
        <p:nvSpPr>
          <p:cNvPr id="18" name="TextBox 17">
            <a:extLst>
              <a:ext uri="{FF2B5EF4-FFF2-40B4-BE49-F238E27FC236}">
                <a16:creationId xmlns:a16="http://schemas.microsoft.com/office/drawing/2014/main" id="{5304CF73-CA38-F3A5-BEBB-138A07271E21}"/>
              </a:ext>
            </a:extLst>
          </p:cNvPr>
          <p:cNvSpPr txBox="1"/>
          <p:nvPr/>
        </p:nvSpPr>
        <p:spPr>
          <a:xfrm>
            <a:off x="4731798" y="1118586"/>
            <a:ext cx="2866948"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3.  DATATYPE EDITION</a:t>
            </a:r>
          </a:p>
        </p:txBody>
      </p:sp>
      <p:sp>
        <p:nvSpPr>
          <p:cNvPr id="19" name="TextBox 18">
            <a:extLst>
              <a:ext uri="{FF2B5EF4-FFF2-40B4-BE49-F238E27FC236}">
                <a16:creationId xmlns:a16="http://schemas.microsoft.com/office/drawing/2014/main" id="{0B818D66-0D20-7AA2-7C6B-48830A7E8750}"/>
              </a:ext>
            </a:extLst>
          </p:cNvPr>
          <p:cNvSpPr txBox="1"/>
          <p:nvPr/>
        </p:nvSpPr>
        <p:spPr>
          <a:xfrm>
            <a:off x="8904303" y="1426363"/>
            <a:ext cx="2725445" cy="307777"/>
          </a:xfrm>
          <a:prstGeom prst="rect">
            <a:avLst/>
          </a:prstGeom>
          <a:noFill/>
        </p:spPr>
        <p:txBody>
          <a:bodyPr wrap="square" rtlCol="0">
            <a:spAutoFit/>
          </a:bodyPr>
          <a:lstStyle/>
          <a:p>
            <a:r>
              <a:rPr lang="en-IN" sz="1400" dirty="0">
                <a:latin typeface="Arial" panose="020B0604020202020204" pitchFamily="34" charset="0"/>
                <a:cs typeface="Arial" panose="020B0604020202020204" pitchFamily="34" charset="0"/>
              </a:rPr>
              <a:t>4.   SHOWING DATABASE</a:t>
            </a:r>
          </a:p>
        </p:txBody>
      </p:sp>
      <p:pic>
        <p:nvPicPr>
          <p:cNvPr id="7" name="Picture 6">
            <a:extLst>
              <a:ext uri="{FF2B5EF4-FFF2-40B4-BE49-F238E27FC236}">
                <a16:creationId xmlns:a16="http://schemas.microsoft.com/office/drawing/2014/main" id="{72FAE0E6-8EA2-8F06-16A8-447D900B82D5}"/>
              </a:ext>
            </a:extLst>
          </p:cNvPr>
          <p:cNvPicPr>
            <a:picLocks noChangeAspect="1"/>
          </p:cNvPicPr>
          <p:nvPr/>
        </p:nvPicPr>
        <p:blipFill>
          <a:blip r:embed="rId6"/>
          <a:stretch>
            <a:fillRect/>
          </a:stretch>
        </p:blipFill>
        <p:spPr>
          <a:xfrm>
            <a:off x="9478455" y="3212871"/>
            <a:ext cx="2151293" cy="3074828"/>
          </a:xfrm>
          <a:prstGeom prst="rect">
            <a:avLst/>
          </a:prstGeom>
        </p:spPr>
      </p:pic>
      <p:pic>
        <p:nvPicPr>
          <p:cNvPr id="13" name="Picture 12">
            <a:extLst>
              <a:ext uri="{FF2B5EF4-FFF2-40B4-BE49-F238E27FC236}">
                <a16:creationId xmlns:a16="http://schemas.microsoft.com/office/drawing/2014/main" id="{6AA6B58D-C293-534A-8DA4-58346EA9E9F8}"/>
              </a:ext>
            </a:extLst>
          </p:cNvPr>
          <p:cNvPicPr>
            <a:picLocks noChangeAspect="1"/>
          </p:cNvPicPr>
          <p:nvPr/>
        </p:nvPicPr>
        <p:blipFill>
          <a:blip r:embed="rId7"/>
          <a:stretch>
            <a:fillRect/>
          </a:stretch>
        </p:blipFill>
        <p:spPr>
          <a:xfrm>
            <a:off x="9178505" y="2134726"/>
            <a:ext cx="2716323" cy="677559"/>
          </a:xfrm>
          <a:prstGeom prst="rect">
            <a:avLst/>
          </a:prstGeom>
        </p:spPr>
      </p:pic>
      <p:pic>
        <p:nvPicPr>
          <p:cNvPr id="20" name="Picture 19">
            <a:extLst>
              <a:ext uri="{FF2B5EF4-FFF2-40B4-BE49-F238E27FC236}">
                <a16:creationId xmlns:a16="http://schemas.microsoft.com/office/drawing/2014/main" id="{2ECF1B17-5052-2BAA-BCD2-108CFE4F97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18759" y="3841559"/>
            <a:ext cx="2893328" cy="2446139"/>
          </a:xfrm>
          <a:prstGeom prst="rect">
            <a:avLst/>
          </a:prstGeom>
        </p:spPr>
      </p:pic>
      <p:pic>
        <p:nvPicPr>
          <p:cNvPr id="22" name="Picture 21">
            <a:extLst>
              <a:ext uri="{FF2B5EF4-FFF2-40B4-BE49-F238E27FC236}">
                <a16:creationId xmlns:a16="http://schemas.microsoft.com/office/drawing/2014/main" id="{A5951ABB-43F2-20CB-8BCA-AB392D76A3CE}"/>
              </a:ext>
            </a:extLst>
          </p:cNvPr>
          <p:cNvPicPr>
            <a:picLocks noChangeAspect="1"/>
          </p:cNvPicPr>
          <p:nvPr/>
        </p:nvPicPr>
        <p:blipFill>
          <a:blip r:embed="rId9"/>
          <a:stretch>
            <a:fillRect/>
          </a:stretch>
        </p:blipFill>
        <p:spPr>
          <a:xfrm>
            <a:off x="135468" y="2491971"/>
            <a:ext cx="2994462" cy="245448"/>
          </a:xfrm>
          <a:prstGeom prst="rect">
            <a:avLst/>
          </a:prstGeom>
        </p:spPr>
      </p:pic>
    </p:spTree>
    <p:extLst>
      <p:ext uri="{BB962C8B-B14F-4D97-AF65-F5344CB8AC3E}">
        <p14:creationId xmlns:p14="http://schemas.microsoft.com/office/powerpoint/2010/main" val="3499782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F4CCA-8695-AD7E-348B-C7D1985E5375}"/>
              </a:ext>
            </a:extLst>
          </p:cNvPr>
          <p:cNvSpPr>
            <a:spLocks noGrp="1"/>
          </p:cNvSpPr>
          <p:nvPr>
            <p:ph type="title"/>
          </p:nvPr>
        </p:nvSpPr>
        <p:spPr>
          <a:xfrm>
            <a:off x="76200" y="203200"/>
            <a:ext cx="11430000" cy="524933"/>
          </a:xfrm>
        </p:spPr>
        <p:txBody>
          <a:bodyPr>
            <a:normAutofit/>
          </a:bodyPr>
          <a:lstStyle/>
          <a:p>
            <a:pPr algn="l"/>
            <a:r>
              <a:rPr lang="en-IN" sz="2400" b="1" dirty="0">
                <a:solidFill>
                  <a:srgbClr val="002060"/>
                </a:solidFill>
                <a:latin typeface="Arial Black" panose="020B0A04020102020204" pitchFamily="34" charset="0"/>
              </a:rPr>
              <a:t>SQL QUERIES</a:t>
            </a:r>
          </a:p>
        </p:txBody>
      </p:sp>
      <p:pic>
        <p:nvPicPr>
          <p:cNvPr id="6" name="Picture 5">
            <a:extLst>
              <a:ext uri="{FF2B5EF4-FFF2-40B4-BE49-F238E27FC236}">
                <a16:creationId xmlns:a16="http://schemas.microsoft.com/office/drawing/2014/main" id="{9A370533-A5AA-111D-D330-BBB05A3595D9}"/>
              </a:ext>
            </a:extLst>
          </p:cNvPr>
          <p:cNvPicPr>
            <a:picLocks noChangeAspect="1"/>
          </p:cNvPicPr>
          <p:nvPr/>
        </p:nvPicPr>
        <p:blipFill>
          <a:blip r:embed="rId2"/>
          <a:stretch>
            <a:fillRect/>
          </a:stretch>
        </p:blipFill>
        <p:spPr>
          <a:xfrm>
            <a:off x="5613401" y="203200"/>
            <a:ext cx="6121400" cy="2205207"/>
          </a:xfrm>
          <a:prstGeom prst="rect">
            <a:avLst/>
          </a:prstGeom>
        </p:spPr>
      </p:pic>
      <p:cxnSp>
        <p:nvCxnSpPr>
          <p:cNvPr id="25" name="Straight Arrow Connector 24">
            <a:extLst>
              <a:ext uri="{FF2B5EF4-FFF2-40B4-BE49-F238E27FC236}">
                <a16:creationId xmlns:a16="http://schemas.microsoft.com/office/drawing/2014/main" id="{5794E78D-B53E-0BCF-4615-46239E098CCF}"/>
              </a:ext>
            </a:extLst>
          </p:cNvPr>
          <p:cNvCxnSpPr/>
          <p:nvPr/>
        </p:nvCxnSpPr>
        <p:spPr>
          <a:xfrm>
            <a:off x="3996267" y="1244600"/>
            <a:ext cx="120226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27" name="Straight Arrow Connector 26">
            <a:extLst>
              <a:ext uri="{FF2B5EF4-FFF2-40B4-BE49-F238E27FC236}">
                <a16:creationId xmlns:a16="http://schemas.microsoft.com/office/drawing/2014/main" id="{F17EE1D0-7FF2-AE43-9CF7-4AE488A3D498}"/>
              </a:ext>
            </a:extLst>
          </p:cNvPr>
          <p:cNvCxnSpPr>
            <a:cxnSpLocks/>
          </p:cNvCxnSpPr>
          <p:nvPr/>
        </p:nvCxnSpPr>
        <p:spPr>
          <a:xfrm>
            <a:off x="4096311" y="3429000"/>
            <a:ext cx="1517090"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30" name="Straight Arrow Connector 29">
            <a:extLst>
              <a:ext uri="{FF2B5EF4-FFF2-40B4-BE49-F238E27FC236}">
                <a16:creationId xmlns:a16="http://schemas.microsoft.com/office/drawing/2014/main" id="{0F40C5C7-F32D-7F38-BBBA-38DC62D386F1}"/>
              </a:ext>
            </a:extLst>
          </p:cNvPr>
          <p:cNvCxnSpPr/>
          <p:nvPr/>
        </p:nvCxnSpPr>
        <p:spPr>
          <a:xfrm>
            <a:off x="4402667" y="5461000"/>
            <a:ext cx="1380066" cy="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pic>
        <p:nvPicPr>
          <p:cNvPr id="5" name="Picture 4">
            <a:extLst>
              <a:ext uri="{FF2B5EF4-FFF2-40B4-BE49-F238E27FC236}">
                <a16:creationId xmlns:a16="http://schemas.microsoft.com/office/drawing/2014/main" id="{825B3233-E3C4-2ACF-611D-F466CDD128D0}"/>
              </a:ext>
            </a:extLst>
          </p:cNvPr>
          <p:cNvPicPr>
            <a:picLocks noChangeAspect="1"/>
          </p:cNvPicPr>
          <p:nvPr/>
        </p:nvPicPr>
        <p:blipFill>
          <a:blip r:embed="rId3"/>
          <a:stretch>
            <a:fillRect/>
          </a:stretch>
        </p:blipFill>
        <p:spPr>
          <a:xfrm>
            <a:off x="900227" y="1044547"/>
            <a:ext cx="2372056" cy="400106"/>
          </a:xfrm>
          <a:prstGeom prst="rect">
            <a:avLst/>
          </a:prstGeom>
        </p:spPr>
      </p:pic>
      <p:pic>
        <p:nvPicPr>
          <p:cNvPr id="9" name="Picture 8">
            <a:extLst>
              <a:ext uri="{FF2B5EF4-FFF2-40B4-BE49-F238E27FC236}">
                <a16:creationId xmlns:a16="http://schemas.microsoft.com/office/drawing/2014/main" id="{677ABB15-AE54-D4A0-4184-A3AC714641A4}"/>
              </a:ext>
            </a:extLst>
          </p:cNvPr>
          <p:cNvPicPr>
            <a:picLocks noChangeAspect="1"/>
          </p:cNvPicPr>
          <p:nvPr/>
        </p:nvPicPr>
        <p:blipFill>
          <a:blip r:embed="rId4"/>
          <a:stretch>
            <a:fillRect/>
          </a:stretch>
        </p:blipFill>
        <p:spPr>
          <a:xfrm>
            <a:off x="820372" y="2924104"/>
            <a:ext cx="2848373" cy="1009791"/>
          </a:xfrm>
          <a:prstGeom prst="rect">
            <a:avLst/>
          </a:prstGeom>
        </p:spPr>
      </p:pic>
      <p:pic>
        <p:nvPicPr>
          <p:cNvPr id="13" name="Picture 12">
            <a:extLst>
              <a:ext uri="{FF2B5EF4-FFF2-40B4-BE49-F238E27FC236}">
                <a16:creationId xmlns:a16="http://schemas.microsoft.com/office/drawing/2014/main" id="{D1CF65F5-7D36-D95A-B0A4-3D2383D3C3C6}"/>
              </a:ext>
            </a:extLst>
          </p:cNvPr>
          <p:cNvPicPr>
            <a:picLocks noChangeAspect="1"/>
          </p:cNvPicPr>
          <p:nvPr/>
        </p:nvPicPr>
        <p:blipFill>
          <a:blip r:embed="rId5"/>
          <a:stretch>
            <a:fillRect/>
          </a:stretch>
        </p:blipFill>
        <p:spPr>
          <a:xfrm>
            <a:off x="6176697" y="2895663"/>
            <a:ext cx="3266686" cy="1066673"/>
          </a:xfrm>
          <a:prstGeom prst="rect">
            <a:avLst/>
          </a:prstGeom>
        </p:spPr>
      </p:pic>
      <p:pic>
        <p:nvPicPr>
          <p:cNvPr id="16" name="Picture 15">
            <a:extLst>
              <a:ext uri="{FF2B5EF4-FFF2-40B4-BE49-F238E27FC236}">
                <a16:creationId xmlns:a16="http://schemas.microsoft.com/office/drawing/2014/main" id="{FDADBE76-4BE1-1CB1-1AAA-46C6250217D2}"/>
              </a:ext>
            </a:extLst>
          </p:cNvPr>
          <p:cNvPicPr>
            <a:picLocks noChangeAspect="1"/>
          </p:cNvPicPr>
          <p:nvPr/>
        </p:nvPicPr>
        <p:blipFill>
          <a:blip r:embed="rId6"/>
          <a:stretch>
            <a:fillRect/>
          </a:stretch>
        </p:blipFill>
        <p:spPr>
          <a:xfrm>
            <a:off x="820372" y="5127557"/>
            <a:ext cx="3343742" cy="971686"/>
          </a:xfrm>
          <a:prstGeom prst="rect">
            <a:avLst/>
          </a:prstGeom>
        </p:spPr>
      </p:pic>
      <p:pic>
        <p:nvPicPr>
          <p:cNvPr id="18" name="Picture 17">
            <a:extLst>
              <a:ext uri="{FF2B5EF4-FFF2-40B4-BE49-F238E27FC236}">
                <a16:creationId xmlns:a16="http://schemas.microsoft.com/office/drawing/2014/main" id="{4E996BF3-9C75-D3E0-5B46-985A8BF0C785}"/>
              </a:ext>
            </a:extLst>
          </p:cNvPr>
          <p:cNvPicPr>
            <a:picLocks noChangeAspect="1"/>
          </p:cNvPicPr>
          <p:nvPr/>
        </p:nvPicPr>
        <p:blipFill>
          <a:blip r:embed="rId7"/>
          <a:stretch>
            <a:fillRect/>
          </a:stretch>
        </p:blipFill>
        <p:spPr>
          <a:xfrm>
            <a:off x="6409269" y="4460112"/>
            <a:ext cx="2689409" cy="2001776"/>
          </a:xfrm>
          <a:prstGeom prst="rect">
            <a:avLst/>
          </a:prstGeom>
        </p:spPr>
      </p:pic>
    </p:spTree>
    <p:extLst>
      <p:ext uri="{BB962C8B-B14F-4D97-AF65-F5344CB8AC3E}">
        <p14:creationId xmlns:p14="http://schemas.microsoft.com/office/powerpoint/2010/main" val="40875334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1</TotalTime>
  <Words>898</Words>
  <Application>Microsoft Office PowerPoint</Application>
  <PresentationFormat>Widescreen</PresentationFormat>
  <Paragraphs>100</Paragraphs>
  <Slides>15</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Arial Black</vt:lpstr>
      <vt:lpstr>Calibri</vt:lpstr>
      <vt:lpstr>Century Gothic</vt:lpstr>
      <vt:lpstr>Times New Roman</vt:lpstr>
      <vt:lpstr>Wingdings 3</vt:lpstr>
      <vt:lpstr>Ion</vt:lpstr>
      <vt:lpstr>PowerPoint Presentation</vt:lpstr>
      <vt:lpstr>CONTENT</vt:lpstr>
      <vt:lpstr>INTRODUCTION</vt:lpstr>
      <vt:lpstr>DATA EXPLORATION AND SUMMARIZATION</vt:lpstr>
      <vt:lpstr>DATA CLEANING STEPS</vt:lpstr>
      <vt:lpstr>STATISTICAL ANALYSIS IN EXCEL </vt:lpstr>
      <vt:lpstr>GRAPHICAL ANALYSIS USING EXCEL</vt:lpstr>
      <vt:lpstr>DATABASE SETUP AND SQL OPERATORS </vt:lpstr>
      <vt:lpstr>SQL QUERIES</vt:lpstr>
      <vt:lpstr>Overall Creation of DB &amp; Queries</vt:lpstr>
      <vt:lpstr>Data IMPORT FROM SQL DATABASE TO POWERBI</vt:lpstr>
      <vt:lpstr>Using power query editor for cleaning and Modifying error</vt:lpstr>
      <vt:lpstr>Power Bi dashboard</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Rohan Arora</dc:creator>
  <cp:lastModifiedBy>Rohan Arora</cp:lastModifiedBy>
  <cp:revision>1</cp:revision>
  <dcterms:created xsi:type="dcterms:W3CDTF">2025-08-15T09:48:02Z</dcterms:created>
  <dcterms:modified xsi:type="dcterms:W3CDTF">2025-08-15T09:49:07Z</dcterms:modified>
</cp:coreProperties>
</file>