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8384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Automated Algorithm Design VIP</a:t>
            </a:r>
            <a:endParaRPr sz="5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Part</a:t>
            </a:r>
            <a:r>
              <a:rPr lang="en" sz="3000">
                <a:solidFill>
                  <a:schemeClr val="accent5"/>
                </a:solidFill>
              </a:rPr>
              <a:t> 1 - Genetic Algorithm</a:t>
            </a:r>
            <a:endParaRPr sz="3000">
              <a:solidFill>
                <a:schemeClr val="accent5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" y="4597800"/>
            <a:ext cx="3105750" cy="4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698" y="4640498"/>
            <a:ext cx="2149475" cy="4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Max Problem - Example Output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88525" y="1095875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3 ------------------------------------------------------------ </a:t>
            </a:r>
            <a:endParaRPr i="1"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Evaluated 167 individuals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Min. 	47.0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Max. 	71.0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Avg. 	62.96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Std. 	2.907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Best individual is [1, 1, 0, 1, 1, 1, 1, 1, 1, 1, 1, 0, 0, 1, 1, 1, 1, 1, 0, 1, 0, 1, 0, 1, 0, 1, 0, 0, 1, 0, 1, 0, 1, 1, 1, 0, 1, 1, 1, 1, 1, 1, 0, 1, 1, 0, 1, 1, 1, 0, 1, 1, 1, 1, 1, 1, 1, 1, 1, 0, 0, 1, 0, 0, 0, 1, 1, 0, 1, 1, 1, 1, 1, 1, 0, 0, 0, 1, 0, 1, 1, 1, 1, 0, 1, 1, 1, 1, 1, 0, 0, 1, 1, 0, 1, 1, 1, 1, 1, 1]		(71.0)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8525" y="2439253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7 ------------------------------------------------------------ </a:t>
            </a:r>
            <a:endParaRPr i="1"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Evaluated 171 individuals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Min. 	62.0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Max. 	76.0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Avg. 	70.89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Std. 	2.446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Best individual is [1, 1, 0, 1, 1, 1, 1, 1, 1, 1, 1, 0, 0, 1, 1, 1, 1, 1, 0, 1, 0, 1, 1, 1, 1, 1, 0, 1, 1, 1, 1, 1, 1, 1, 1, 0, 1, 1, 1, 1, 1, 1, 0, 1, 1, 0, 1, 1, 1, 0, 1, 1, 1, 1, 1, 1, 1, 1, 1, 0, 0, 1, 0, 0, 0, 1, 1, 0, 1, 1, 1, 1, 1, 1, 0, 0, 0, 1, 0, 1, 1, 1, 1, 0, 1, 1, 1, 1, 1, 0, 0, 1, 1, 0, 1, 1, 1, 1, 1, 1]		(76.0)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88525" y="3782631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11 ------------------------------------------------------------ </a:t>
            </a:r>
            <a:endParaRPr i="1"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Evaluated 171 individuals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Min. 	69.0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Max. 	84.0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Avg. 	77.18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Std. 	2.558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Best individual is [1, 1, 0, 1, 0, 1, 1, 1, 1, 1, 1, 1, 0, 1, 1, 1, 1, 1, 1, 1, 1, 1, 1, 1, 1, 1, 0, 1, 1, 1, 1, 1, 1, 1, 1, 0, 1, 1, 1, 1, 1, 1, 0, 1, 1, 0, 1, 1, 1, 1, 1, 0, 1, 1, 1, 1, 1, 1, 1, 1, 1, 0, 1, 1, 1, 0, 1, 1, 1, 0, 1, 1, 1, 1, 1, 1, 0, 0, 1, 1, 1, 1, 1, 1, 1, 1, 1, 1, 1, 0, 0, 1, 1, 0, 1, 1, 1, 1, 1, 1]		(84.0)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750699" y="1095875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15 ------------------------------------------------------------ </a:t>
            </a:r>
            <a:endParaRPr i="1"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Evaluated 163 individuals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Min. 	74.0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Max. 	88.0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Avg. 	82.68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Std. 	2.225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Best individual is [1, 1, 0, 1, 1, 1, 1, 1, 1, 1, 1, 1, 1, 1, 1, 1, 1, 1, 1, 1, 1, 1, 1, 1, 1, 1, 0, 1, 1, 1, 1, 1, 1, 1, 1, 0, 1, 1, 1, 1, 1, 1, 0, 1, 1, 0, 1, 1, 1, 1, 1, 0, 1, 1, 1, 1, 1, 1, 1, 1, 1, 0, 1, 1, 1, 0, 1, 1, 1, 0, 1, 1, 1, 1, 1, 1, 1, 1, 1, 0, 1, 1, 1, 1, 1, 1, 1, 1, 1, 0, 1, 1, 1, 1, 1, 1, 1, 1, 1, 0]		(88.0)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750699" y="2439253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22 ------------------------------------------------------------ </a:t>
            </a:r>
            <a:endParaRPr i="1"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Evaluated 187 individuals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Min. 	80.0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Max. 	92.0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Avg. 	88.37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Std. 	2.201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Best individual is [1, 1, 0, 1, 1, 1, 1, 1, 1, 1, 1, 1, 1, 1, 1, 1, 1, 1, 1, 1, 1, 1, 1, 1, 1, 1, 1, 1, 1, 1, 0, 1, 1, 1, 1, 1, 1, 1, 0, 1, 1, 1, 1, 1, 1, 1, 1, 1, 1, 1, 1, 1, 1, 1, 1, 1, 1, 1, 1, 0, 0, 1, 1, 1, 1, 1, 1, 1, 1, 1, 1, 1, 1, 1, 1, 1, 1, 1, 1, 0, 1, 1, 1, 1, 0, 1, 1, 1, 1, 1, 1, 1, 1, 0, 1, 1, 1, 1, 1, 1]			(92.0)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750699" y="3782631"/>
            <a:ext cx="4240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------------------------------------------------------------ Generation 39 ------------------------------------------------------------ </a:t>
            </a:r>
            <a:endParaRPr i="1"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Evaluated 180 individuals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Min. 	90.0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Max. 	100.0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Avg. 	98.83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Std. 	2.110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Best individual is [1,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1]			(100.0)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- Genetic Programming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698" y="4640498"/>
            <a:ext cx="2149475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0" y="4597800"/>
            <a:ext cx="3105750" cy="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5297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</a:t>
            </a:r>
            <a:r>
              <a:rPr lang="en">
                <a:solidFill>
                  <a:schemeClr val="accent5"/>
                </a:solidFill>
              </a:rPr>
              <a:t>genetic algorithms</a:t>
            </a:r>
            <a:r>
              <a:rPr lang="en"/>
              <a:t>, each new generation is created through </a:t>
            </a:r>
            <a:r>
              <a:rPr lang="en">
                <a:solidFill>
                  <a:schemeClr val="accent5"/>
                </a:solidFill>
              </a:rPr>
              <a:t>mating/mutation</a:t>
            </a:r>
            <a:r>
              <a:rPr lang="en"/>
              <a:t> of </a:t>
            </a:r>
            <a:r>
              <a:rPr lang="en">
                <a:solidFill>
                  <a:schemeClr val="accent5"/>
                </a:solidFill>
              </a:rPr>
              <a:t>individuals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in the previous </a:t>
            </a:r>
            <a:r>
              <a:rPr lang="en">
                <a:solidFill>
                  <a:schemeClr val="accent5"/>
                </a:solidFill>
              </a:rPr>
              <a:t>population </a:t>
            </a:r>
            <a:r>
              <a:rPr lang="en"/>
              <a:t>(then their </a:t>
            </a:r>
            <a:r>
              <a:rPr lang="en">
                <a:solidFill>
                  <a:schemeClr val="accent5"/>
                </a:solidFill>
              </a:rPr>
              <a:t>fitness </a:t>
            </a:r>
            <a:r>
              <a:rPr lang="en"/>
              <a:t>is </a:t>
            </a:r>
            <a:r>
              <a:rPr lang="en">
                <a:solidFill>
                  <a:schemeClr val="accent5"/>
                </a:solidFill>
              </a:rPr>
              <a:t>evaluated</a:t>
            </a:r>
            <a:r>
              <a:rPr lang="en"/>
              <a:t>). Through numerous operations of this process, it will eventually produce the </a:t>
            </a:r>
            <a:r>
              <a:rPr lang="en">
                <a:solidFill>
                  <a:schemeClr val="accent5"/>
                </a:solidFill>
              </a:rPr>
              <a:t>best </a:t>
            </a:r>
            <a:r>
              <a:rPr lang="en"/>
              <a:t>individual - one whose fitness is better than everyone else’s in the population and cannot get any better. 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75" y="1455250"/>
            <a:ext cx="3078850" cy="25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58825" y="1486325"/>
            <a:ext cx="3482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Individual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Population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Objective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Fitness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Evaluate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</a:t>
            </a:r>
            <a:r>
              <a:rPr lang="en"/>
              <a:t>Algorithm - Keywords</a:t>
            </a:r>
            <a:r>
              <a:rPr lang="en"/>
              <a:t> 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434900" y="1486325"/>
            <a:ext cx="5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Selection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Mate / Crossover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Mutate</a:t>
            </a:r>
            <a:endParaRPr sz="2100">
              <a:solidFill>
                <a:schemeClr val="accent5"/>
              </a:solidFill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-"/>
            </a:pPr>
            <a:r>
              <a:rPr lang="en" sz="2100">
                <a:solidFill>
                  <a:schemeClr val="accent5"/>
                </a:solidFill>
              </a:rPr>
              <a:t>Algorithms (various evolutionary algorithms)</a:t>
            </a:r>
            <a:endParaRPr sz="2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- Keywords (cont.)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Individual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one specific candidate in the population (with properties such as DNA)</a:t>
            </a:r>
            <a:endParaRPr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u="sng"/>
            </a:br>
            <a:r>
              <a:rPr lang="en" u="sng">
                <a:solidFill>
                  <a:schemeClr val="accent5"/>
                </a:solidFill>
              </a:rPr>
              <a:t>Population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group of individuals whose properties will be altered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accent5"/>
                </a:solidFill>
              </a:rPr>
              <a:t>Objective</a:t>
            </a:r>
            <a:r>
              <a:rPr lang="en">
                <a:solidFill>
                  <a:schemeClr val="accent5"/>
                </a:solidFill>
              </a:rPr>
              <a:t>: </a:t>
            </a:r>
            <a:r>
              <a:rPr lang="en"/>
              <a:t>a value used to characterize individuals that you are trying to maximize or minimize (usually the goal is to increase objective through the evolutionary algorithm)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accent5"/>
                </a:solidFill>
              </a:rPr>
              <a:t>Fitness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relative comparison to other individuals; how well does the individual accomplish a task relative to the rest of the population?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Evaluation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a function that computes the objective of an individual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- Keywords (cont.)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Selection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represents ‘survival of the fittest’; gives preference to better individuals, therefore allowing them to pass on their genes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</a:rPr>
              <a:t>Fitness Proportionate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the greater the fitness value, </a:t>
            </a:r>
            <a:br>
              <a:rPr lang="en"/>
            </a:br>
            <a:r>
              <a:rPr lang="en"/>
              <a:t>the higher the probability of being selected for mating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</a:rPr>
              <a:t>Tournament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several tournaments among individuals </a:t>
            </a:r>
            <a:br>
              <a:rPr lang="en"/>
            </a:br>
            <a:r>
              <a:rPr lang="en"/>
              <a:t>(number of individuals in each tournament is </a:t>
            </a:r>
            <a:br>
              <a:rPr lang="en"/>
            </a:br>
            <a:r>
              <a:rPr lang="en"/>
              <a:t>dependent on tournament size); winners are selected for mating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625" y="1736600"/>
            <a:ext cx="1807725" cy="1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- Keywords (cont.) 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Mate/Crossover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represents mating between individuals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u="sng"/>
            </a:br>
            <a:r>
              <a:rPr lang="en" u="sng">
                <a:solidFill>
                  <a:schemeClr val="accent5"/>
                </a:solidFill>
              </a:rPr>
              <a:t>M</a:t>
            </a:r>
            <a:r>
              <a:rPr lang="en" u="sng">
                <a:solidFill>
                  <a:schemeClr val="accent5"/>
                </a:solidFill>
              </a:rPr>
              <a:t>utate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introduces random modifications; purpose is to maintain diversity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5" y="1791901"/>
            <a:ext cx="3795132" cy="10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329" y="1791900"/>
            <a:ext cx="3635897" cy="10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125" y="3720498"/>
            <a:ext cx="3268029" cy="10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325" y="3720500"/>
            <a:ext cx="1966588" cy="10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256550" y="1727100"/>
            <a:ext cx="836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Single Point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06225" y="1727100"/>
            <a:ext cx="90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Double 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Point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- Keywords (cont.)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88" y="1461175"/>
            <a:ext cx="8422225" cy="2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Algorithms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various evolutionary algorithms to create a solution or best individual </a:t>
            </a:r>
            <a:endParaRPr b="1"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Randomly initialize population</a:t>
            </a:r>
            <a:endParaRPr sz="1400">
              <a:solidFill>
                <a:schemeClr val="accent5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Determine fitness of population</a:t>
            </a:r>
            <a:endParaRPr sz="1400">
              <a:solidFill>
                <a:schemeClr val="accent5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Repeat…  </a:t>
            </a:r>
            <a:endParaRPr sz="1400">
              <a:solidFill>
                <a:schemeClr val="accent5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5"/>
                </a:solidFill>
              </a:rPr>
              <a:t>select parents from population</a:t>
            </a:r>
            <a:endParaRPr>
              <a:solidFill>
                <a:schemeClr val="accent5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5"/>
                </a:solidFill>
              </a:rPr>
              <a:t>perform crossover on parents creating population</a:t>
            </a:r>
            <a:endParaRPr>
              <a:solidFill>
                <a:schemeClr val="accent5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5"/>
                </a:solidFill>
              </a:rPr>
              <a:t>perform mutation of population</a:t>
            </a:r>
            <a:endParaRPr>
              <a:solidFill>
                <a:schemeClr val="accent5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5"/>
                </a:solidFill>
              </a:rPr>
              <a:t>determine fitness of population</a:t>
            </a:r>
            <a:endParaRPr sz="1400">
              <a:solidFill>
                <a:schemeClr val="accent5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… until best individual is good enough.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- Keywords (cont.)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159600" y="4867425"/>
            <a:ext cx="2984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*https://www.doc.ic.ac.uk/~nd/surprise_96/journal/vol1/hmw/article1.html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Max Problem - Example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71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problem begins with individuals that each has a list of one hundred values that are either 0 or 1.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eventually produce an individual whose list contains ALL one’s.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107650" y="1950150"/>
            <a:ext cx="7482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[0, 0, 1, 1, 1, 0, 1, 1, 0, 1, 1, 1, 1, 1, 1, 1, 1, 1, 1, 1, 1, 1, 0, 1, 1, 1, 1, 1, 0, 0, 0, 1, 1, 1, 1, 1, 1, 0, 0, 1, 1, 1, 0, 1, 1, 0, 1, 1, 1, 0, 1, 1, 1, 1, 1, 0, 0, 0, 0, 1, 1, 1, 1, 0, 0, 1, 1, 1, 0, 1, 0, 0, 1, 1, 0, 1, 1, 0, 1, 1, 1, 0, 1, 0, 1, 0, 1, 1, 1, 0, 1, 0, 1, 1, 0, 1, 0, 0, 1, 1] 			(68.0)  =  68 one’s  =  objective value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107650" y="3885775"/>
            <a:ext cx="7482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[1,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1] 				(100.0)  =  100 one’s  =  objective value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