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8"/>
  </p:notesMasterIdLst>
  <p:sldIdLst>
    <p:sldId id="256" r:id="rId2"/>
    <p:sldId id="264" r:id="rId3"/>
    <p:sldId id="258" r:id="rId4"/>
    <p:sldId id="262" r:id="rId5"/>
    <p:sldId id="265"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76730"/>
  </p:normalViewPr>
  <p:slideViewPr>
    <p:cSldViewPr snapToGrid="0" snapToObjects="1">
      <p:cViewPr varScale="1">
        <p:scale>
          <a:sx n="82" d="100"/>
          <a:sy n="82" d="100"/>
        </p:scale>
        <p:origin x="2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F0652-A553-BC49-AE4B-BD2BA11F16F4}"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1A7F5C20-5362-B94F-87AB-AD46D6F9D8E8}">
      <dgm:prSet phldrT="[Text]"/>
      <dgm:spPr>
        <a:solidFill>
          <a:schemeClr val="tx1"/>
        </a:solidFill>
        <a:ln>
          <a:solidFill>
            <a:schemeClr val="tx1"/>
          </a:solidFill>
        </a:ln>
      </dgm:spPr>
      <dgm:t>
        <a:bodyPr/>
        <a:lstStyle/>
        <a:p>
          <a:r>
            <a:rPr lang="en-US">
              <a:solidFill>
                <a:schemeClr val="bg1"/>
              </a:solidFill>
            </a:rPr>
            <a:t>Output</a:t>
          </a:r>
          <a:endParaRPr lang="en-US" dirty="0">
            <a:solidFill>
              <a:schemeClr val="bg1"/>
            </a:solidFill>
          </a:endParaRPr>
        </a:p>
      </dgm:t>
    </dgm:pt>
    <dgm:pt modelId="{575EE6D8-76A4-0B40-B8A5-450ED1080B93}" type="parTrans" cxnId="{F6CBF172-7910-6442-80A1-E67B5790EACF}">
      <dgm:prSet/>
      <dgm:spPr/>
      <dgm:t>
        <a:bodyPr/>
        <a:lstStyle/>
        <a:p>
          <a:endParaRPr lang="en-US"/>
        </a:p>
      </dgm:t>
    </dgm:pt>
    <dgm:pt modelId="{912632C9-3CF1-8F4A-B83E-255DAB6E83F7}" type="sibTrans" cxnId="{F6CBF172-7910-6442-80A1-E67B5790EACF}">
      <dgm:prSet/>
      <dgm:spPr/>
      <dgm:t>
        <a:bodyPr/>
        <a:lstStyle/>
        <a:p>
          <a:endParaRPr lang="en-US"/>
        </a:p>
      </dgm:t>
    </dgm:pt>
    <dgm:pt modelId="{DAE43CDC-F3EF-C749-964A-C61DDB0B505B}">
      <dgm:prSet phldrT="[Text]"/>
      <dgm:spPr>
        <a:solidFill>
          <a:schemeClr val="tx1"/>
        </a:solidFill>
        <a:ln>
          <a:solidFill>
            <a:schemeClr val="tx1"/>
          </a:solidFill>
        </a:ln>
      </dgm:spPr>
      <dgm:t>
        <a:bodyPr/>
        <a:lstStyle/>
        <a:p>
          <a:r>
            <a:rPr lang="en-US">
              <a:solidFill>
                <a:schemeClr val="bg1"/>
              </a:solidFill>
            </a:rPr>
            <a:t>Frontal CNN</a:t>
          </a:r>
          <a:endParaRPr lang="en-US" dirty="0">
            <a:solidFill>
              <a:schemeClr val="bg1"/>
            </a:solidFill>
          </a:endParaRPr>
        </a:p>
      </dgm:t>
    </dgm:pt>
    <dgm:pt modelId="{7EC6B5D4-B5CB-1F48-BBA6-516FBA7742B9}" type="parTrans" cxnId="{B08F010B-FADA-5C47-BF8B-626F02F0AC18}">
      <dgm:prSet/>
      <dgm:spPr>
        <a:ln>
          <a:solidFill>
            <a:schemeClr val="tx1"/>
          </a:solidFill>
        </a:ln>
      </dgm:spPr>
      <dgm:t>
        <a:bodyPr/>
        <a:lstStyle/>
        <a:p>
          <a:endParaRPr lang="en-US"/>
        </a:p>
      </dgm:t>
    </dgm:pt>
    <dgm:pt modelId="{F1EF3575-C585-7442-9208-AC8963730397}" type="sibTrans" cxnId="{B08F010B-FADA-5C47-BF8B-626F02F0AC18}">
      <dgm:prSet/>
      <dgm:spPr/>
      <dgm:t>
        <a:bodyPr/>
        <a:lstStyle/>
        <a:p>
          <a:endParaRPr lang="en-US"/>
        </a:p>
      </dgm:t>
    </dgm:pt>
    <dgm:pt modelId="{8090E2A4-251F-7041-9865-DE971367C343}">
      <dgm:prSet phldrT="[Text]"/>
      <dgm:spPr>
        <a:solidFill>
          <a:schemeClr val="tx1"/>
        </a:solidFill>
        <a:ln>
          <a:solidFill>
            <a:schemeClr val="tx1"/>
          </a:solidFill>
        </a:ln>
      </dgm:spPr>
      <dgm:t>
        <a:bodyPr/>
        <a:lstStyle/>
        <a:p>
          <a:r>
            <a:rPr lang="en-US">
              <a:solidFill>
                <a:schemeClr val="bg1"/>
              </a:solidFill>
            </a:rPr>
            <a:t>Lateral CNN</a:t>
          </a:r>
          <a:endParaRPr lang="en-US" dirty="0">
            <a:solidFill>
              <a:schemeClr val="bg1"/>
            </a:solidFill>
          </a:endParaRPr>
        </a:p>
      </dgm:t>
    </dgm:pt>
    <dgm:pt modelId="{E9F76128-626F-EE41-ADD5-550B8E7CE27C}" type="parTrans" cxnId="{02A1F489-8D09-3246-9F01-C3CD023548CA}">
      <dgm:prSet>
        <dgm:style>
          <a:lnRef idx="1">
            <a:schemeClr val="dk1"/>
          </a:lnRef>
          <a:fillRef idx="0">
            <a:schemeClr val="dk1"/>
          </a:fillRef>
          <a:effectRef idx="0">
            <a:schemeClr val="dk1"/>
          </a:effectRef>
          <a:fontRef idx="minor">
            <a:schemeClr val="tx1"/>
          </a:fontRef>
        </dgm:style>
      </dgm:prSet>
      <dgm:spPr>
        <a:ln>
          <a:solidFill>
            <a:schemeClr val="tx1"/>
          </a:solidFill>
        </a:ln>
      </dgm:spPr>
      <dgm:t>
        <a:bodyPr/>
        <a:lstStyle/>
        <a:p>
          <a:endParaRPr lang="en-US"/>
        </a:p>
      </dgm:t>
    </dgm:pt>
    <dgm:pt modelId="{5E901BCF-DD8D-7748-831B-E314A0CCFF64}" type="sibTrans" cxnId="{02A1F489-8D09-3246-9F01-C3CD023548CA}">
      <dgm:prSet/>
      <dgm:spPr/>
      <dgm:t>
        <a:bodyPr/>
        <a:lstStyle/>
        <a:p>
          <a:endParaRPr lang="en-US"/>
        </a:p>
      </dgm:t>
    </dgm:pt>
    <dgm:pt modelId="{E7A2740C-8AC1-4649-AEA4-EB9F6A44D6AD}">
      <dgm:prSet phldrT="[Text]"/>
      <dgm:spPr>
        <a:solidFill>
          <a:schemeClr val="tx1"/>
        </a:solidFill>
        <a:ln>
          <a:solidFill>
            <a:schemeClr val="tx1"/>
          </a:solidFill>
        </a:ln>
      </dgm:spPr>
      <dgm:t>
        <a:bodyPr/>
        <a:lstStyle/>
        <a:p>
          <a:r>
            <a:rPr lang="en-US" dirty="0">
              <a:solidFill>
                <a:sysClr val="windowText" lastClr="000000"/>
              </a:solidFill>
            </a:rPr>
            <a:t>Lateral X-ray</a:t>
          </a:r>
        </a:p>
      </dgm:t>
    </dgm:pt>
    <dgm:pt modelId="{48C3A994-365C-DE40-8EB6-594230AD702F}" type="sibTrans" cxnId="{F2A4BD23-5CDC-6E4A-8387-94A24D40828D}">
      <dgm:prSet/>
      <dgm:spPr/>
      <dgm:t>
        <a:bodyPr/>
        <a:lstStyle/>
        <a:p>
          <a:endParaRPr lang="en-US"/>
        </a:p>
      </dgm:t>
    </dgm:pt>
    <dgm:pt modelId="{0D74EC22-A24B-3B48-A605-068B79A38256}" type="parTrans" cxnId="{F2A4BD23-5CDC-6E4A-8387-94A24D40828D}">
      <dgm:prSet/>
      <dgm:spPr>
        <a:ln>
          <a:solidFill>
            <a:schemeClr val="tx1"/>
          </a:solidFill>
        </a:ln>
      </dgm:spPr>
      <dgm:t>
        <a:bodyPr/>
        <a:lstStyle/>
        <a:p>
          <a:endParaRPr lang="en-US"/>
        </a:p>
      </dgm:t>
    </dgm:pt>
    <dgm:pt modelId="{87FBEDE9-7737-C740-8B60-2F05B6DF9023}">
      <dgm:prSet phldrT="[Text]"/>
      <dgm:spPr>
        <a:solidFill>
          <a:schemeClr val="tx1"/>
        </a:solidFill>
        <a:ln>
          <a:solidFill>
            <a:schemeClr val="tx1"/>
          </a:solidFill>
        </a:ln>
      </dgm:spPr>
      <dgm:t>
        <a:bodyPr/>
        <a:lstStyle/>
        <a:p>
          <a:r>
            <a:rPr lang="en-US" dirty="0">
              <a:solidFill>
                <a:sysClr val="windowText" lastClr="000000"/>
              </a:solidFill>
            </a:rPr>
            <a:t>Frontal X-ray</a:t>
          </a:r>
        </a:p>
      </dgm:t>
    </dgm:pt>
    <dgm:pt modelId="{2587DD93-C14B-B94E-9CFD-E36ED000B619}" type="sibTrans" cxnId="{48642454-3385-DB45-8531-8AE8919B2781}">
      <dgm:prSet/>
      <dgm:spPr/>
      <dgm:t>
        <a:bodyPr/>
        <a:lstStyle/>
        <a:p>
          <a:endParaRPr lang="en-US"/>
        </a:p>
      </dgm:t>
    </dgm:pt>
    <dgm:pt modelId="{296534C5-9871-B447-A404-1D470E0E185A}" type="parTrans" cxnId="{48642454-3385-DB45-8531-8AE8919B2781}">
      <dgm:prSet/>
      <dgm:spPr>
        <a:ln>
          <a:solidFill>
            <a:schemeClr val="tx1"/>
          </a:solidFill>
        </a:ln>
      </dgm:spPr>
      <dgm:t>
        <a:bodyPr/>
        <a:lstStyle/>
        <a:p>
          <a:endParaRPr lang="en-US"/>
        </a:p>
      </dgm:t>
    </dgm:pt>
    <dgm:pt modelId="{1FEB88DE-AC1B-E841-8AAF-7418BF4BEA6C}" type="pres">
      <dgm:prSet presAssocID="{FD2F0652-A553-BC49-AE4B-BD2BA11F16F4}" presName="diagram" presStyleCnt="0">
        <dgm:presLayoutVars>
          <dgm:chPref val="1"/>
          <dgm:dir/>
          <dgm:animOne val="branch"/>
          <dgm:animLvl val="lvl"/>
          <dgm:resizeHandles val="exact"/>
        </dgm:presLayoutVars>
      </dgm:prSet>
      <dgm:spPr/>
    </dgm:pt>
    <dgm:pt modelId="{9DC06D93-3CF7-1843-8D8D-2E5A8E042924}" type="pres">
      <dgm:prSet presAssocID="{1A7F5C20-5362-B94F-87AB-AD46D6F9D8E8}" presName="root1" presStyleCnt="0"/>
      <dgm:spPr/>
    </dgm:pt>
    <dgm:pt modelId="{92BB4658-E5C4-C541-9969-F8F8BFE3943F}" type="pres">
      <dgm:prSet presAssocID="{1A7F5C20-5362-B94F-87AB-AD46D6F9D8E8}" presName="LevelOneTextNode" presStyleLbl="node0" presStyleIdx="0" presStyleCnt="1" custLinFactX="100000" custLinFactNeighborX="180014" custLinFactNeighborY="5399">
        <dgm:presLayoutVars>
          <dgm:chPref val="3"/>
        </dgm:presLayoutVars>
      </dgm:prSet>
      <dgm:spPr/>
    </dgm:pt>
    <dgm:pt modelId="{38CD2275-90C0-1E40-9B16-7536D35C5028}" type="pres">
      <dgm:prSet presAssocID="{1A7F5C20-5362-B94F-87AB-AD46D6F9D8E8}" presName="level2hierChild" presStyleCnt="0"/>
      <dgm:spPr/>
    </dgm:pt>
    <dgm:pt modelId="{F374A54C-261B-B24A-BA76-A1E41B6B3BF7}" type="pres">
      <dgm:prSet presAssocID="{7EC6B5D4-B5CB-1F48-BBA6-516FBA7742B9}" presName="conn2-1" presStyleLbl="parChTrans1D2" presStyleIdx="0" presStyleCnt="2"/>
      <dgm:spPr/>
    </dgm:pt>
    <dgm:pt modelId="{3030903E-5B1D-1F45-A82C-D272984DAD28}" type="pres">
      <dgm:prSet presAssocID="{7EC6B5D4-B5CB-1F48-BBA6-516FBA7742B9}" presName="connTx" presStyleLbl="parChTrans1D2" presStyleIdx="0" presStyleCnt="2"/>
      <dgm:spPr/>
    </dgm:pt>
    <dgm:pt modelId="{004D24E0-258C-E744-9DE8-5862BF1B4381}" type="pres">
      <dgm:prSet presAssocID="{DAE43CDC-F3EF-C749-964A-C61DDB0B505B}" presName="root2" presStyleCnt="0"/>
      <dgm:spPr/>
    </dgm:pt>
    <dgm:pt modelId="{062D8E49-F470-5944-8071-AD97E776C887}" type="pres">
      <dgm:prSet presAssocID="{DAE43CDC-F3EF-C749-964A-C61DDB0B505B}" presName="LevelTwoTextNode" presStyleLbl="node2" presStyleIdx="0" presStyleCnt="2" custAng="0" custLinFactNeighborX="0" custLinFactNeighborY="-29399">
        <dgm:presLayoutVars>
          <dgm:chPref val="3"/>
        </dgm:presLayoutVars>
      </dgm:prSet>
      <dgm:spPr/>
    </dgm:pt>
    <dgm:pt modelId="{76CF1325-EFAA-A94B-A7FB-B4D10326F9E1}" type="pres">
      <dgm:prSet presAssocID="{DAE43CDC-F3EF-C749-964A-C61DDB0B505B}" presName="level3hierChild" presStyleCnt="0"/>
      <dgm:spPr/>
    </dgm:pt>
    <dgm:pt modelId="{19F0309F-F7AC-7A42-9A04-5B8D3820E304}" type="pres">
      <dgm:prSet presAssocID="{296534C5-9871-B447-A404-1D470E0E185A}" presName="conn2-1" presStyleLbl="parChTrans1D3" presStyleIdx="0" presStyleCnt="2"/>
      <dgm:spPr/>
    </dgm:pt>
    <dgm:pt modelId="{18E34E5A-D7A8-B94A-9536-8525C1C33A3D}" type="pres">
      <dgm:prSet presAssocID="{296534C5-9871-B447-A404-1D470E0E185A}" presName="connTx" presStyleLbl="parChTrans1D3" presStyleIdx="0" presStyleCnt="2"/>
      <dgm:spPr/>
    </dgm:pt>
    <dgm:pt modelId="{F487CB00-7E93-A247-8BE9-9B94BA3042FB}" type="pres">
      <dgm:prSet presAssocID="{87FBEDE9-7737-C740-8B60-2F05B6DF9023}" presName="root2" presStyleCnt="0"/>
      <dgm:spPr/>
    </dgm:pt>
    <dgm:pt modelId="{A5B700EE-F4F7-304A-994C-A55BAA2F75AE}" type="pres">
      <dgm:prSet presAssocID="{87FBEDE9-7737-C740-8B60-2F05B6DF9023}" presName="LevelTwoTextNode" presStyleLbl="node3" presStyleIdx="0" presStyleCnt="2" custLinFactX="-100000" custLinFactNeighborX="-180014" custLinFactNeighborY="-32813">
        <dgm:presLayoutVars>
          <dgm:chPref val="3"/>
        </dgm:presLayoutVars>
      </dgm:prSet>
      <dgm:spPr/>
    </dgm:pt>
    <dgm:pt modelId="{890F545A-9BAB-234C-8611-0A3294E6218F}" type="pres">
      <dgm:prSet presAssocID="{87FBEDE9-7737-C740-8B60-2F05B6DF9023}" presName="level3hierChild" presStyleCnt="0"/>
      <dgm:spPr/>
    </dgm:pt>
    <dgm:pt modelId="{CA9BF852-59E1-7649-85FB-F9AD5482BB48}" type="pres">
      <dgm:prSet presAssocID="{E9F76128-626F-EE41-ADD5-550B8E7CE27C}" presName="conn2-1" presStyleLbl="parChTrans1D2" presStyleIdx="1" presStyleCnt="2"/>
      <dgm:spPr/>
    </dgm:pt>
    <dgm:pt modelId="{1232378C-21F6-0D44-A1B3-8863870E499B}" type="pres">
      <dgm:prSet presAssocID="{E9F76128-626F-EE41-ADD5-550B8E7CE27C}" presName="connTx" presStyleLbl="parChTrans1D2" presStyleIdx="1" presStyleCnt="2"/>
      <dgm:spPr/>
    </dgm:pt>
    <dgm:pt modelId="{70A7B305-FD71-3144-81C3-E6DC09EA40FA}" type="pres">
      <dgm:prSet presAssocID="{8090E2A4-251F-7041-9865-DE971367C343}" presName="root2" presStyleCnt="0"/>
      <dgm:spPr/>
    </dgm:pt>
    <dgm:pt modelId="{ED258F57-F19F-BD4F-A37E-2ED5EB6549DB}" type="pres">
      <dgm:prSet presAssocID="{8090E2A4-251F-7041-9865-DE971367C343}" presName="LevelTwoTextNode" presStyleLbl="node2" presStyleIdx="1" presStyleCnt="2" custLinFactNeighborX="0" custLinFactNeighborY="54449">
        <dgm:presLayoutVars>
          <dgm:chPref val="3"/>
        </dgm:presLayoutVars>
      </dgm:prSet>
      <dgm:spPr/>
    </dgm:pt>
    <dgm:pt modelId="{49FC8174-3971-184D-B472-FA6431C9F1AB}" type="pres">
      <dgm:prSet presAssocID="{8090E2A4-251F-7041-9865-DE971367C343}" presName="level3hierChild" presStyleCnt="0"/>
      <dgm:spPr/>
    </dgm:pt>
    <dgm:pt modelId="{E0A1564C-DD85-244C-8632-6592D2ED6E1B}" type="pres">
      <dgm:prSet presAssocID="{0D74EC22-A24B-3B48-A605-068B79A38256}" presName="conn2-1" presStyleLbl="parChTrans1D3" presStyleIdx="1" presStyleCnt="2"/>
      <dgm:spPr/>
    </dgm:pt>
    <dgm:pt modelId="{2F5951DD-D059-2C43-BDF3-B568FE73F4D5}" type="pres">
      <dgm:prSet presAssocID="{0D74EC22-A24B-3B48-A605-068B79A38256}" presName="connTx" presStyleLbl="parChTrans1D3" presStyleIdx="1" presStyleCnt="2"/>
      <dgm:spPr/>
    </dgm:pt>
    <dgm:pt modelId="{C3EF7971-F42D-FB4E-B6E4-09EE4BD926A3}" type="pres">
      <dgm:prSet presAssocID="{E7A2740C-8AC1-4649-AEA4-EB9F6A44D6AD}" presName="root2" presStyleCnt="0"/>
      <dgm:spPr/>
    </dgm:pt>
    <dgm:pt modelId="{E4CDD7F8-CD03-9E49-A6A9-D1E21B146FAF}" type="pres">
      <dgm:prSet presAssocID="{E7A2740C-8AC1-4649-AEA4-EB9F6A44D6AD}" presName="LevelTwoTextNode" presStyleLbl="node3" presStyleIdx="1" presStyleCnt="2" custLinFactX="-100000" custLinFactNeighborX="-180014" custLinFactNeighborY="54449">
        <dgm:presLayoutVars>
          <dgm:chPref val="3"/>
        </dgm:presLayoutVars>
      </dgm:prSet>
      <dgm:spPr/>
    </dgm:pt>
    <dgm:pt modelId="{DF812B6E-6DE0-D24D-825B-518D361AB3D3}" type="pres">
      <dgm:prSet presAssocID="{E7A2740C-8AC1-4649-AEA4-EB9F6A44D6AD}" presName="level3hierChild" presStyleCnt="0"/>
      <dgm:spPr/>
    </dgm:pt>
  </dgm:ptLst>
  <dgm:cxnLst>
    <dgm:cxn modelId="{B08F010B-FADA-5C47-BF8B-626F02F0AC18}" srcId="{1A7F5C20-5362-B94F-87AB-AD46D6F9D8E8}" destId="{DAE43CDC-F3EF-C749-964A-C61DDB0B505B}" srcOrd="0" destOrd="0" parTransId="{7EC6B5D4-B5CB-1F48-BBA6-516FBA7742B9}" sibTransId="{F1EF3575-C585-7442-9208-AC8963730397}"/>
    <dgm:cxn modelId="{5474EB0F-398B-4F4C-952E-F305EFF94C3A}" type="presOf" srcId="{0D74EC22-A24B-3B48-A605-068B79A38256}" destId="{2F5951DD-D059-2C43-BDF3-B568FE73F4D5}" srcOrd="1" destOrd="0" presId="urn:microsoft.com/office/officeart/2005/8/layout/hierarchy2"/>
    <dgm:cxn modelId="{22779A16-0AE4-2446-AD56-E6AE0D030291}" type="presOf" srcId="{296534C5-9871-B447-A404-1D470E0E185A}" destId="{19F0309F-F7AC-7A42-9A04-5B8D3820E304}" srcOrd="0" destOrd="0" presId="urn:microsoft.com/office/officeart/2005/8/layout/hierarchy2"/>
    <dgm:cxn modelId="{F2A4BD23-5CDC-6E4A-8387-94A24D40828D}" srcId="{8090E2A4-251F-7041-9865-DE971367C343}" destId="{E7A2740C-8AC1-4649-AEA4-EB9F6A44D6AD}" srcOrd="0" destOrd="0" parTransId="{0D74EC22-A24B-3B48-A605-068B79A38256}" sibTransId="{48C3A994-365C-DE40-8EB6-594230AD702F}"/>
    <dgm:cxn modelId="{A83CAE35-68DD-6B42-AE27-8CA05E09C561}" type="presOf" srcId="{FD2F0652-A553-BC49-AE4B-BD2BA11F16F4}" destId="{1FEB88DE-AC1B-E841-8AAF-7418BF4BEA6C}" srcOrd="0" destOrd="0" presId="urn:microsoft.com/office/officeart/2005/8/layout/hierarchy2"/>
    <dgm:cxn modelId="{9B4DC34F-850B-1B42-A8DE-88880A1357B6}" type="presOf" srcId="{E9F76128-626F-EE41-ADD5-550B8E7CE27C}" destId="{1232378C-21F6-0D44-A1B3-8863870E499B}" srcOrd="1" destOrd="0" presId="urn:microsoft.com/office/officeart/2005/8/layout/hierarchy2"/>
    <dgm:cxn modelId="{5B27AF50-0413-E84A-BA23-47FA52A88723}" type="presOf" srcId="{1A7F5C20-5362-B94F-87AB-AD46D6F9D8E8}" destId="{92BB4658-E5C4-C541-9969-F8F8BFE3943F}" srcOrd="0" destOrd="0" presId="urn:microsoft.com/office/officeart/2005/8/layout/hierarchy2"/>
    <dgm:cxn modelId="{AFA90A52-704D-D94B-8E25-6353BE2920D0}" type="presOf" srcId="{87FBEDE9-7737-C740-8B60-2F05B6DF9023}" destId="{A5B700EE-F4F7-304A-994C-A55BAA2F75AE}" srcOrd="0" destOrd="0" presId="urn:microsoft.com/office/officeart/2005/8/layout/hierarchy2"/>
    <dgm:cxn modelId="{48642454-3385-DB45-8531-8AE8919B2781}" srcId="{DAE43CDC-F3EF-C749-964A-C61DDB0B505B}" destId="{87FBEDE9-7737-C740-8B60-2F05B6DF9023}" srcOrd="0" destOrd="0" parTransId="{296534C5-9871-B447-A404-1D470E0E185A}" sibTransId="{2587DD93-C14B-B94E-9CFD-E36ED000B619}"/>
    <dgm:cxn modelId="{983B4B55-A3DA-7649-94DF-D0A744CE8453}" type="presOf" srcId="{7EC6B5D4-B5CB-1F48-BBA6-516FBA7742B9}" destId="{F374A54C-261B-B24A-BA76-A1E41B6B3BF7}" srcOrd="0" destOrd="0" presId="urn:microsoft.com/office/officeart/2005/8/layout/hierarchy2"/>
    <dgm:cxn modelId="{F6CBF172-7910-6442-80A1-E67B5790EACF}" srcId="{FD2F0652-A553-BC49-AE4B-BD2BA11F16F4}" destId="{1A7F5C20-5362-B94F-87AB-AD46D6F9D8E8}" srcOrd="0" destOrd="0" parTransId="{575EE6D8-76A4-0B40-B8A5-450ED1080B93}" sibTransId="{912632C9-3CF1-8F4A-B83E-255DAB6E83F7}"/>
    <dgm:cxn modelId="{7FCD947D-DE52-B24C-8205-41FCDAB704F0}" type="presOf" srcId="{0D74EC22-A24B-3B48-A605-068B79A38256}" destId="{E0A1564C-DD85-244C-8632-6592D2ED6E1B}" srcOrd="0" destOrd="0" presId="urn:microsoft.com/office/officeart/2005/8/layout/hierarchy2"/>
    <dgm:cxn modelId="{02A1F489-8D09-3246-9F01-C3CD023548CA}" srcId="{1A7F5C20-5362-B94F-87AB-AD46D6F9D8E8}" destId="{8090E2A4-251F-7041-9865-DE971367C343}" srcOrd="1" destOrd="0" parTransId="{E9F76128-626F-EE41-ADD5-550B8E7CE27C}" sibTransId="{5E901BCF-DD8D-7748-831B-E314A0CCFF64}"/>
    <dgm:cxn modelId="{3C04E59F-0DB6-6E44-B433-9710A2B9BB74}" type="presOf" srcId="{8090E2A4-251F-7041-9865-DE971367C343}" destId="{ED258F57-F19F-BD4F-A37E-2ED5EB6549DB}" srcOrd="0" destOrd="0" presId="urn:microsoft.com/office/officeart/2005/8/layout/hierarchy2"/>
    <dgm:cxn modelId="{78DDC6C2-0CC9-C647-B14F-DF9CE061535A}" type="presOf" srcId="{E9F76128-626F-EE41-ADD5-550B8E7CE27C}" destId="{CA9BF852-59E1-7649-85FB-F9AD5482BB48}" srcOrd="0" destOrd="0" presId="urn:microsoft.com/office/officeart/2005/8/layout/hierarchy2"/>
    <dgm:cxn modelId="{860CF8F3-B0CF-3C4C-B869-D9C08A0CD5AB}" type="presOf" srcId="{7EC6B5D4-B5CB-1F48-BBA6-516FBA7742B9}" destId="{3030903E-5B1D-1F45-A82C-D272984DAD28}" srcOrd="1" destOrd="0" presId="urn:microsoft.com/office/officeart/2005/8/layout/hierarchy2"/>
    <dgm:cxn modelId="{6DDA0FF6-7211-0B49-BB3C-08CCBB038E09}" type="presOf" srcId="{E7A2740C-8AC1-4649-AEA4-EB9F6A44D6AD}" destId="{E4CDD7F8-CD03-9E49-A6A9-D1E21B146FAF}" srcOrd="0" destOrd="0" presId="urn:microsoft.com/office/officeart/2005/8/layout/hierarchy2"/>
    <dgm:cxn modelId="{4DB6E2F8-CB00-944E-9C39-E1C0AD340680}" type="presOf" srcId="{296534C5-9871-B447-A404-1D470E0E185A}" destId="{18E34E5A-D7A8-B94A-9536-8525C1C33A3D}" srcOrd="1" destOrd="0" presId="urn:microsoft.com/office/officeart/2005/8/layout/hierarchy2"/>
    <dgm:cxn modelId="{E582AAFA-54DF-D24B-AD88-538823F7C05B}" type="presOf" srcId="{DAE43CDC-F3EF-C749-964A-C61DDB0B505B}" destId="{062D8E49-F470-5944-8071-AD97E776C887}" srcOrd="0" destOrd="0" presId="urn:microsoft.com/office/officeart/2005/8/layout/hierarchy2"/>
    <dgm:cxn modelId="{D9BF767D-E8A7-C349-94EE-545D5B5F8DFB}" type="presParOf" srcId="{1FEB88DE-AC1B-E841-8AAF-7418BF4BEA6C}" destId="{9DC06D93-3CF7-1843-8D8D-2E5A8E042924}" srcOrd="0" destOrd="0" presId="urn:microsoft.com/office/officeart/2005/8/layout/hierarchy2"/>
    <dgm:cxn modelId="{F25E7A32-6C06-714B-ACC1-F634F1017034}" type="presParOf" srcId="{9DC06D93-3CF7-1843-8D8D-2E5A8E042924}" destId="{92BB4658-E5C4-C541-9969-F8F8BFE3943F}" srcOrd="0" destOrd="0" presId="urn:microsoft.com/office/officeart/2005/8/layout/hierarchy2"/>
    <dgm:cxn modelId="{54466B44-242C-5A45-B336-DCD63C586465}" type="presParOf" srcId="{9DC06D93-3CF7-1843-8D8D-2E5A8E042924}" destId="{38CD2275-90C0-1E40-9B16-7536D35C5028}" srcOrd="1" destOrd="0" presId="urn:microsoft.com/office/officeart/2005/8/layout/hierarchy2"/>
    <dgm:cxn modelId="{CF944C90-F1DD-B94D-B564-ECC10F492CB4}" type="presParOf" srcId="{38CD2275-90C0-1E40-9B16-7536D35C5028}" destId="{F374A54C-261B-B24A-BA76-A1E41B6B3BF7}" srcOrd="0" destOrd="0" presId="urn:microsoft.com/office/officeart/2005/8/layout/hierarchy2"/>
    <dgm:cxn modelId="{18E92B56-380F-5F43-8D41-5F2B739744D0}" type="presParOf" srcId="{F374A54C-261B-B24A-BA76-A1E41B6B3BF7}" destId="{3030903E-5B1D-1F45-A82C-D272984DAD28}" srcOrd="0" destOrd="0" presId="urn:microsoft.com/office/officeart/2005/8/layout/hierarchy2"/>
    <dgm:cxn modelId="{0057E76B-43A3-4144-A79F-ADD1CED1B413}" type="presParOf" srcId="{38CD2275-90C0-1E40-9B16-7536D35C5028}" destId="{004D24E0-258C-E744-9DE8-5862BF1B4381}" srcOrd="1" destOrd="0" presId="urn:microsoft.com/office/officeart/2005/8/layout/hierarchy2"/>
    <dgm:cxn modelId="{2CB75576-41A2-AB4B-B256-20842DEBDAEF}" type="presParOf" srcId="{004D24E0-258C-E744-9DE8-5862BF1B4381}" destId="{062D8E49-F470-5944-8071-AD97E776C887}" srcOrd="0" destOrd="0" presId="urn:microsoft.com/office/officeart/2005/8/layout/hierarchy2"/>
    <dgm:cxn modelId="{22A37784-6FA1-9F4D-AF3C-DF1BFD60A7F7}" type="presParOf" srcId="{004D24E0-258C-E744-9DE8-5862BF1B4381}" destId="{76CF1325-EFAA-A94B-A7FB-B4D10326F9E1}" srcOrd="1" destOrd="0" presId="urn:microsoft.com/office/officeart/2005/8/layout/hierarchy2"/>
    <dgm:cxn modelId="{86EC5BAA-BC98-3547-AB22-166FD15B5EFF}" type="presParOf" srcId="{76CF1325-EFAA-A94B-A7FB-B4D10326F9E1}" destId="{19F0309F-F7AC-7A42-9A04-5B8D3820E304}" srcOrd="0" destOrd="0" presId="urn:microsoft.com/office/officeart/2005/8/layout/hierarchy2"/>
    <dgm:cxn modelId="{1955A049-0742-AC4C-8796-C1551A4C0372}" type="presParOf" srcId="{19F0309F-F7AC-7A42-9A04-5B8D3820E304}" destId="{18E34E5A-D7A8-B94A-9536-8525C1C33A3D}" srcOrd="0" destOrd="0" presId="urn:microsoft.com/office/officeart/2005/8/layout/hierarchy2"/>
    <dgm:cxn modelId="{A6180771-7AAF-B248-AE0C-D2FE42EE41FB}" type="presParOf" srcId="{76CF1325-EFAA-A94B-A7FB-B4D10326F9E1}" destId="{F487CB00-7E93-A247-8BE9-9B94BA3042FB}" srcOrd="1" destOrd="0" presId="urn:microsoft.com/office/officeart/2005/8/layout/hierarchy2"/>
    <dgm:cxn modelId="{06BF96BC-B612-834A-8136-A3C859AC6DBD}" type="presParOf" srcId="{F487CB00-7E93-A247-8BE9-9B94BA3042FB}" destId="{A5B700EE-F4F7-304A-994C-A55BAA2F75AE}" srcOrd="0" destOrd="0" presId="urn:microsoft.com/office/officeart/2005/8/layout/hierarchy2"/>
    <dgm:cxn modelId="{D3D25013-E5E9-7C4C-B111-861362BC4FE5}" type="presParOf" srcId="{F487CB00-7E93-A247-8BE9-9B94BA3042FB}" destId="{890F545A-9BAB-234C-8611-0A3294E6218F}" srcOrd="1" destOrd="0" presId="urn:microsoft.com/office/officeart/2005/8/layout/hierarchy2"/>
    <dgm:cxn modelId="{D99C7D99-E7A6-4D47-BA3B-52C42CB10684}" type="presParOf" srcId="{38CD2275-90C0-1E40-9B16-7536D35C5028}" destId="{CA9BF852-59E1-7649-85FB-F9AD5482BB48}" srcOrd="2" destOrd="0" presId="urn:microsoft.com/office/officeart/2005/8/layout/hierarchy2"/>
    <dgm:cxn modelId="{6B63D6E0-ADBE-4340-A854-A4C16E4F338C}" type="presParOf" srcId="{CA9BF852-59E1-7649-85FB-F9AD5482BB48}" destId="{1232378C-21F6-0D44-A1B3-8863870E499B}" srcOrd="0" destOrd="0" presId="urn:microsoft.com/office/officeart/2005/8/layout/hierarchy2"/>
    <dgm:cxn modelId="{27E1FD96-F0F5-7D44-971E-0A265F04173B}" type="presParOf" srcId="{38CD2275-90C0-1E40-9B16-7536D35C5028}" destId="{70A7B305-FD71-3144-81C3-E6DC09EA40FA}" srcOrd="3" destOrd="0" presId="urn:microsoft.com/office/officeart/2005/8/layout/hierarchy2"/>
    <dgm:cxn modelId="{5249DF84-7AD8-B445-AF29-557F35B588A4}" type="presParOf" srcId="{70A7B305-FD71-3144-81C3-E6DC09EA40FA}" destId="{ED258F57-F19F-BD4F-A37E-2ED5EB6549DB}" srcOrd="0" destOrd="0" presId="urn:microsoft.com/office/officeart/2005/8/layout/hierarchy2"/>
    <dgm:cxn modelId="{283FDDE0-C25B-5B48-90FD-C7599780C0CA}" type="presParOf" srcId="{70A7B305-FD71-3144-81C3-E6DC09EA40FA}" destId="{49FC8174-3971-184D-B472-FA6431C9F1AB}" srcOrd="1" destOrd="0" presId="urn:microsoft.com/office/officeart/2005/8/layout/hierarchy2"/>
    <dgm:cxn modelId="{C5DECCAD-99CB-0142-9EE3-0609C0EDB6F0}" type="presParOf" srcId="{49FC8174-3971-184D-B472-FA6431C9F1AB}" destId="{E0A1564C-DD85-244C-8632-6592D2ED6E1B}" srcOrd="0" destOrd="0" presId="urn:microsoft.com/office/officeart/2005/8/layout/hierarchy2"/>
    <dgm:cxn modelId="{5710F3A7-09AD-4341-9C12-43BB526BE09A}" type="presParOf" srcId="{E0A1564C-DD85-244C-8632-6592D2ED6E1B}" destId="{2F5951DD-D059-2C43-BDF3-B568FE73F4D5}" srcOrd="0" destOrd="0" presId="urn:microsoft.com/office/officeart/2005/8/layout/hierarchy2"/>
    <dgm:cxn modelId="{2FB3E5D7-94C9-904B-9A6C-0FAFA3AD9CBD}" type="presParOf" srcId="{49FC8174-3971-184D-B472-FA6431C9F1AB}" destId="{C3EF7971-F42D-FB4E-B6E4-09EE4BD926A3}" srcOrd="1" destOrd="0" presId="urn:microsoft.com/office/officeart/2005/8/layout/hierarchy2"/>
    <dgm:cxn modelId="{2D3A3256-0ED0-C94D-916E-C195EC97D3B9}" type="presParOf" srcId="{C3EF7971-F42D-FB4E-B6E4-09EE4BD926A3}" destId="{E4CDD7F8-CD03-9E49-A6A9-D1E21B146FAF}" srcOrd="0" destOrd="0" presId="urn:microsoft.com/office/officeart/2005/8/layout/hierarchy2"/>
    <dgm:cxn modelId="{2FDDA122-EEFF-D247-8586-1FB7ABC0CAF7}" type="presParOf" srcId="{C3EF7971-F42D-FB4E-B6E4-09EE4BD926A3}" destId="{DF812B6E-6DE0-D24D-825B-518D361AB3D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28D2F-5A37-B54E-AAE3-63F5B1E2D525}" type="doc">
      <dgm:prSet loTypeId="urn:microsoft.com/office/officeart/2005/8/layout/process2" loCatId="" qsTypeId="urn:microsoft.com/office/officeart/2005/8/quickstyle/simple1" qsCatId="simple" csTypeId="urn:microsoft.com/office/officeart/2005/8/colors/accent0_1" csCatId="mainScheme" phldr="1"/>
      <dgm:spPr/>
    </dgm:pt>
    <dgm:pt modelId="{47FBB668-017D-3A45-ABE9-886063C72761}">
      <dgm:prSet phldrT="[Text]"/>
      <dgm:spPr>
        <a:blipFill rotWithShape="0">
          <a:blip xmlns:r="http://schemas.openxmlformats.org/officeDocument/2006/relationships" r:embed="rId1"/>
          <a:srcRect/>
          <a:stretch>
            <a:fillRect/>
          </a:stretch>
        </a:blipFill>
      </dgm:spPr>
      <dgm:t>
        <a:bodyPr/>
        <a:lstStyle/>
        <a:p>
          <a:r>
            <a:rPr lang="en-US" dirty="0"/>
            <a:t> </a:t>
          </a:r>
        </a:p>
      </dgm:t>
    </dgm:pt>
    <dgm:pt modelId="{8FA4A171-1316-A74E-9DD6-59BACA7027B9}" type="parTrans" cxnId="{3D38E581-1629-074E-B498-1D69A4ECF22F}">
      <dgm:prSet/>
      <dgm:spPr/>
      <dgm:t>
        <a:bodyPr/>
        <a:lstStyle/>
        <a:p>
          <a:endParaRPr lang="en-US"/>
        </a:p>
      </dgm:t>
    </dgm:pt>
    <dgm:pt modelId="{993F2D3D-9CB5-5143-A300-8CECFD524B12}" type="sibTrans" cxnId="{3D38E581-1629-074E-B498-1D69A4ECF22F}">
      <dgm:prSet/>
      <dgm:spPr/>
      <dgm:t>
        <a:bodyPr/>
        <a:lstStyle/>
        <a:p>
          <a:endParaRPr lang="en-US"/>
        </a:p>
      </dgm:t>
    </dgm:pt>
    <dgm:pt modelId="{EFA933AF-0EEC-E445-879F-6E3C9CB00928}">
      <dgm:prSet phldrT="[Text]"/>
      <dgm:spPr>
        <a:blipFill rotWithShape="0">
          <a:blip xmlns:r="http://schemas.openxmlformats.org/officeDocument/2006/relationships" r:embed="rId2"/>
          <a:srcRect/>
          <a:stretch>
            <a:fillRect/>
          </a:stretch>
        </a:blipFill>
      </dgm:spPr>
      <dgm:t>
        <a:bodyPr/>
        <a:lstStyle/>
        <a:p>
          <a:r>
            <a:rPr lang="en-US" dirty="0"/>
            <a:t> </a:t>
          </a:r>
        </a:p>
      </dgm:t>
    </dgm:pt>
    <dgm:pt modelId="{80D13D04-362E-9941-981B-EC226A0B8511}" type="parTrans" cxnId="{C9B957CD-B07B-214F-91BD-2E00B281ACA8}">
      <dgm:prSet/>
      <dgm:spPr/>
      <dgm:t>
        <a:bodyPr/>
        <a:lstStyle/>
        <a:p>
          <a:endParaRPr lang="en-US"/>
        </a:p>
      </dgm:t>
    </dgm:pt>
    <dgm:pt modelId="{70B1CEBC-E2D8-C348-B0BC-66317EA4DD4A}" type="sibTrans" cxnId="{C9B957CD-B07B-214F-91BD-2E00B281ACA8}">
      <dgm:prSet/>
      <dgm:spPr/>
      <dgm:t>
        <a:bodyPr/>
        <a:lstStyle/>
        <a:p>
          <a:endParaRPr lang="en-US"/>
        </a:p>
      </dgm:t>
    </dgm:pt>
    <dgm:pt modelId="{949350E2-A632-EF44-A068-1DD823D184BD}">
      <dgm:prSet phldrT="[Text]"/>
      <dgm:spPr>
        <a:blipFill rotWithShape="0">
          <a:blip xmlns:r="http://schemas.openxmlformats.org/officeDocument/2006/relationships" r:embed="rId3"/>
          <a:srcRect/>
          <a:stretch>
            <a:fillRect/>
          </a:stretch>
        </a:blipFill>
      </dgm:spPr>
      <dgm:t>
        <a:bodyPr/>
        <a:lstStyle/>
        <a:p>
          <a:r>
            <a:rPr lang="en-US" dirty="0"/>
            <a:t> </a:t>
          </a:r>
        </a:p>
      </dgm:t>
    </dgm:pt>
    <dgm:pt modelId="{2C66A76E-6578-E64A-9608-7168B9989823}" type="parTrans" cxnId="{1D8F1D20-FAB9-8B45-AA34-66D0E6619AA6}">
      <dgm:prSet/>
      <dgm:spPr/>
      <dgm:t>
        <a:bodyPr/>
        <a:lstStyle/>
        <a:p>
          <a:endParaRPr lang="en-US"/>
        </a:p>
      </dgm:t>
    </dgm:pt>
    <dgm:pt modelId="{583C09A4-4660-7944-B852-AE127E2A4971}" type="sibTrans" cxnId="{1D8F1D20-FAB9-8B45-AA34-66D0E6619AA6}">
      <dgm:prSet/>
      <dgm:spPr/>
      <dgm:t>
        <a:bodyPr/>
        <a:lstStyle/>
        <a:p>
          <a:endParaRPr lang="en-US"/>
        </a:p>
      </dgm:t>
    </dgm:pt>
    <dgm:pt modelId="{5CF36CAC-027B-034C-8E0F-01EC110A52F9}" type="pres">
      <dgm:prSet presAssocID="{74E28D2F-5A37-B54E-AAE3-63F5B1E2D525}" presName="linearFlow" presStyleCnt="0">
        <dgm:presLayoutVars>
          <dgm:resizeHandles val="exact"/>
        </dgm:presLayoutVars>
      </dgm:prSet>
      <dgm:spPr/>
    </dgm:pt>
    <dgm:pt modelId="{B2B5EFCA-13A4-F34D-AC97-E9C8ABD9CFA6}" type="pres">
      <dgm:prSet presAssocID="{47FBB668-017D-3A45-ABE9-886063C72761}" presName="node" presStyleLbl="node1" presStyleIdx="0" presStyleCnt="3" custScaleX="66066" custScaleY="99705">
        <dgm:presLayoutVars>
          <dgm:bulletEnabled val="1"/>
        </dgm:presLayoutVars>
      </dgm:prSet>
      <dgm:spPr/>
    </dgm:pt>
    <dgm:pt modelId="{FB06C4D5-8543-484B-86EF-91B27897F0DF}" type="pres">
      <dgm:prSet presAssocID="{993F2D3D-9CB5-5143-A300-8CECFD524B12}" presName="sibTrans" presStyleLbl="sibTrans2D1" presStyleIdx="0" presStyleCnt="2"/>
      <dgm:spPr/>
    </dgm:pt>
    <dgm:pt modelId="{A18A9963-5C3D-CE4D-ADB1-056BF83C40CD}" type="pres">
      <dgm:prSet presAssocID="{993F2D3D-9CB5-5143-A300-8CECFD524B12}" presName="connectorText" presStyleLbl="sibTrans2D1" presStyleIdx="0" presStyleCnt="2"/>
      <dgm:spPr/>
    </dgm:pt>
    <dgm:pt modelId="{19D81A27-7F89-C64E-9035-94690672B803}" type="pres">
      <dgm:prSet presAssocID="{EFA933AF-0EEC-E445-879F-6E3C9CB00928}" presName="node" presStyleLbl="node1" presStyleIdx="1" presStyleCnt="3" custScaleX="66066" custScaleY="99705">
        <dgm:presLayoutVars>
          <dgm:bulletEnabled val="1"/>
        </dgm:presLayoutVars>
      </dgm:prSet>
      <dgm:spPr/>
    </dgm:pt>
    <dgm:pt modelId="{C0903A9D-821A-5048-B6B9-52C5A02F3BDE}" type="pres">
      <dgm:prSet presAssocID="{70B1CEBC-E2D8-C348-B0BC-66317EA4DD4A}" presName="sibTrans" presStyleLbl="sibTrans2D1" presStyleIdx="1" presStyleCnt="2"/>
      <dgm:spPr/>
    </dgm:pt>
    <dgm:pt modelId="{3810A64B-3631-894E-8BED-1CD92CBD6512}" type="pres">
      <dgm:prSet presAssocID="{70B1CEBC-E2D8-C348-B0BC-66317EA4DD4A}" presName="connectorText" presStyleLbl="sibTrans2D1" presStyleIdx="1" presStyleCnt="2"/>
      <dgm:spPr/>
    </dgm:pt>
    <dgm:pt modelId="{483E7D11-9F8B-1644-ADC4-4FDCD68E5B3A}" type="pres">
      <dgm:prSet presAssocID="{949350E2-A632-EF44-A068-1DD823D184BD}" presName="node" presStyleLbl="node1" presStyleIdx="2" presStyleCnt="3" custScaleX="66066" custScaleY="99705">
        <dgm:presLayoutVars>
          <dgm:bulletEnabled val="1"/>
        </dgm:presLayoutVars>
      </dgm:prSet>
      <dgm:spPr/>
    </dgm:pt>
  </dgm:ptLst>
  <dgm:cxnLst>
    <dgm:cxn modelId="{D0770C08-2523-8F42-A37A-53EB487740FF}" type="presOf" srcId="{47FBB668-017D-3A45-ABE9-886063C72761}" destId="{B2B5EFCA-13A4-F34D-AC97-E9C8ABD9CFA6}" srcOrd="0" destOrd="0" presId="urn:microsoft.com/office/officeart/2005/8/layout/process2"/>
    <dgm:cxn modelId="{8F8D980F-359D-CD49-A4D6-CB9ABC7D4205}" type="presOf" srcId="{EFA933AF-0EEC-E445-879F-6E3C9CB00928}" destId="{19D81A27-7F89-C64E-9035-94690672B803}" srcOrd="0" destOrd="0" presId="urn:microsoft.com/office/officeart/2005/8/layout/process2"/>
    <dgm:cxn modelId="{1D8F1D20-FAB9-8B45-AA34-66D0E6619AA6}" srcId="{74E28D2F-5A37-B54E-AAE3-63F5B1E2D525}" destId="{949350E2-A632-EF44-A068-1DD823D184BD}" srcOrd="2" destOrd="0" parTransId="{2C66A76E-6578-E64A-9608-7168B9989823}" sibTransId="{583C09A4-4660-7944-B852-AE127E2A4971}"/>
    <dgm:cxn modelId="{04F48C2D-0919-864E-8013-63CAB774A82D}" type="presOf" srcId="{70B1CEBC-E2D8-C348-B0BC-66317EA4DD4A}" destId="{C0903A9D-821A-5048-B6B9-52C5A02F3BDE}" srcOrd="0" destOrd="0" presId="urn:microsoft.com/office/officeart/2005/8/layout/process2"/>
    <dgm:cxn modelId="{5860BC36-6D67-1243-A275-D71E7A58E7B1}" type="presOf" srcId="{70B1CEBC-E2D8-C348-B0BC-66317EA4DD4A}" destId="{3810A64B-3631-894E-8BED-1CD92CBD6512}" srcOrd="1" destOrd="0" presId="urn:microsoft.com/office/officeart/2005/8/layout/process2"/>
    <dgm:cxn modelId="{E9C69A3C-E468-E14F-B347-C9B62773B763}" type="presOf" srcId="{993F2D3D-9CB5-5143-A300-8CECFD524B12}" destId="{A18A9963-5C3D-CE4D-ADB1-056BF83C40CD}" srcOrd="1" destOrd="0" presId="urn:microsoft.com/office/officeart/2005/8/layout/process2"/>
    <dgm:cxn modelId="{5FBD5A43-8E27-D14C-B57C-8BEE668EAB3B}" type="presOf" srcId="{949350E2-A632-EF44-A068-1DD823D184BD}" destId="{483E7D11-9F8B-1644-ADC4-4FDCD68E5B3A}" srcOrd="0" destOrd="0" presId="urn:microsoft.com/office/officeart/2005/8/layout/process2"/>
    <dgm:cxn modelId="{3D38E581-1629-074E-B498-1D69A4ECF22F}" srcId="{74E28D2F-5A37-B54E-AAE3-63F5B1E2D525}" destId="{47FBB668-017D-3A45-ABE9-886063C72761}" srcOrd="0" destOrd="0" parTransId="{8FA4A171-1316-A74E-9DD6-59BACA7027B9}" sibTransId="{993F2D3D-9CB5-5143-A300-8CECFD524B12}"/>
    <dgm:cxn modelId="{38B8A78A-C0D3-964C-99F2-C342E5C8F391}" type="presOf" srcId="{993F2D3D-9CB5-5143-A300-8CECFD524B12}" destId="{FB06C4D5-8543-484B-86EF-91B27897F0DF}" srcOrd="0" destOrd="0" presId="urn:microsoft.com/office/officeart/2005/8/layout/process2"/>
    <dgm:cxn modelId="{C9B957CD-B07B-214F-91BD-2E00B281ACA8}" srcId="{74E28D2F-5A37-B54E-AAE3-63F5B1E2D525}" destId="{EFA933AF-0EEC-E445-879F-6E3C9CB00928}" srcOrd="1" destOrd="0" parTransId="{80D13D04-362E-9941-981B-EC226A0B8511}" sibTransId="{70B1CEBC-E2D8-C348-B0BC-66317EA4DD4A}"/>
    <dgm:cxn modelId="{04068EF0-07B0-CE4A-979A-883A18C258F4}" type="presOf" srcId="{74E28D2F-5A37-B54E-AAE3-63F5B1E2D525}" destId="{5CF36CAC-027B-034C-8E0F-01EC110A52F9}" srcOrd="0" destOrd="0" presId="urn:microsoft.com/office/officeart/2005/8/layout/process2"/>
    <dgm:cxn modelId="{216AA0CD-EBD7-4E49-B37D-E921B7A4DC9C}" type="presParOf" srcId="{5CF36CAC-027B-034C-8E0F-01EC110A52F9}" destId="{B2B5EFCA-13A4-F34D-AC97-E9C8ABD9CFA6}" srcOrd="0" destOrd="0" presId="urn:microsoft.com/office/officeart/2005/8/layout/process2"/>
    <dgm:cxn modelId="{C66C71B9-BB27-7B4C-A464-A1A784D650E5}" type="presParOf" srcId="{5CF36CAC-027B-034C-8E0F-01EC110A52F9}" destId="{FB06C4D5-8543-484B-86EF-91B27897F0DF}" srcOrd="1" destOrd="0" presId="urn:microsoft.com/office/officeart/2005/8/layout/process2"/>
    <dgm:cxn modelId="{935E8E72-158A-884C-86F0-859D4EB05829}" type="presParOf" srcId="{FB06C4D5-8543-484B-86EF-91B27897F0DF}" destId="{A18A9963-5C3D-CE4D-ADB1-056BF83C40CD}" srcOrd="0" destOrd="0" presId="urn:microsoft.com/office/officeart/2005/8/layout/process2"/>
    <dgm:cxn modelId="{2A2D5130-6763-E246-8E0A-2D742BBF7452}" type="presParOf" srcId="{5CF36CAC-027B-034C-8E0F-01EC110A52F9}" destId="{19D81A27-7F89-C64E-9035-94690672B803}" srcOrd="2" destOrd="0" presId="urn:microsoft.com/office/officeart/2005/8/layout/process2"/>
    <dgm:cxn modelId="{CAD68705-2DBC-A541-A9E9-247E56C200FB}" type="presParOf" srcId="{5CF36CAC-027B-034C-8E0F-01EC110A52F9}" destId="{C0903A9D-821A-5048-B6B9-52C5A02F3BDE}" srcOrd="3" destOrd="0" presId="urn:microsoft.com/office/officeart/2005/8/layout/process2"/>
    <dgm:cxn modelId="{04112F0D-6422-6B4C-871C-F3F3BA0657C0}" type="presParOf" srcId="{C0903A9D-821A-5048-B6B9-52C5A02F3BDE}" destId="{3810A64B-3631-894E-8BED-1CD92CBD6512}" srcOrd="0" destOrd="0" presId="urn:microsoft.com/office/officeart/2005/8/layout/process2"/>
    <dgm:cxn modelId="{A9FBFED9-E4E3-7F46-899F-F98EF049ED4B}" type="presParOf" srcId="{5CF36CAC-027B-034C-8E0F-01EC110A52F9}" destId="{483E7D11-9F8B-1644-ADC4-4FDCD68E5B3A}"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954B32-6E2F-41D9-A40C-45C9936B4D77}"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8C62D0-7166-49FE-8A72-6F680F913D94}">
      <dgm:prSet/>
      <dgm:spPr/>
      <dgm:t>
        <a:bodyPr/>
        <a:lstStyle/>
        <a:p>
          <a:pPr>
            <a:defRPr b="1"/>
          </a:pPr>
          <a:r>
            <a:rPr lang="en-US" dirty="0"/>
            <a:t>Targeted Diseases </a:t>
          </a:r>
        </a:p>
      </dgm:t>
    </dgm:pt>
    <dgm:pt modelId="{6F5D5827-6B5D-45C4-880E-17312699713F}" type="parTrans" cxnId="{EDAE4324-0205-41D7-A1F4-964F7493EC3B}">
      <dgm:prSet/>
      <dgm:spPr/>
      <dgm:t>
        <a:bodyPr/>
        <a:lstStyle/>
        <a:p>
          <a:endParaRPr lang="en-US"/>
        </a:p>
      </dgm:t>
    </dgm:pt>
    <dgm:pt modelId="{28466BF9-72F4-486C-B68F-6EF73728EB23}" type="sibTrans" cxnId="{EDAE4324-0205-41D7-A1F4-964F7493EC3B}">
      <dgm:prSet/>
      <dgm:spPr/>
      <dgm:t>
        <a:bodyPr/>
        <a:lstStyle/>
        <a:p>
          <a:endParaRPr lang="en-US"/>
        </a:p>
      </dgm:t>
    </dgm:pt>
    <dgm:pt modelId="{771101F1-0CB5-4EC6-BA43-804A8C32E65F}">
      <dgm:prSet custT="1"/>
      <dgm:spPr/>
      <dgm:t>
        <a:bodyPr/>
        <a:lstStyle/>
        <a:p>
          <a:r>
            <a:rPr lang="en-US" sz="2000" dirty="0"/>
            <a:t>Atelectasis, Cardiomegaly, Consolidation, Edema, Effusion, Fibrosis, Fracture, Hernia, Infiltration, Mass, Nodule, Pleural thickening, Pneumonia, Pneumothorax, Tuberculosis</a:t>
          </a:r>
        </a:p>
      </dgm:t>
    </dgm:pt>
    <dgm:pt modelId="{CA2F7F6A-1EEE-4C30-85AD-5AB5B83FC5C2}" type="parTrans" cxnId="{7A8FCFB2-A48C-4F34-9D7E-A439BC4F596D}">
      <dgm:prSet/>
      <dgm:spPr/>
      <dgm:t>
        <a:bodyPr/>
        <a:lstStyle/>
        <a:p>
          <a:endParaRPr lang="en-US"/>
        </a:p>
      </dgm:t>
    </dgm:pt>
    <dgm:pt modelId="{721A4CF2-45BE-48B2-B06E-D8CA25F3F589}" type="sibTrans" cxnId="{7A8FCFB2-A48C-4F34-9D7E-A439BC4F596D}">
      <dgm:prSet/>
      <dgm:spPr/>
      <dgm:t>
        <a:bodyPr/>
        <a:lstStyle/>
        <a:p>
          <a:endParaRPr lang="en-US"/>
        </a:p>
      </dgm:t>
    </dgm:pt>
    <dgm:pt modelId="{B838A439-C745-47ED-9594-9BBC80D7CA5F}">
      <dgm:prSet/>
      <dgm:spPr/>
      <dgm:t>
        <a:bodyPr/>
        <a:lstStyle/>
        <a:p>
          <a:pPr>
            <a:defRPr b="1"/>
          </a:pPr>
          <a:r>
            <a:rPr lang="en-US"/>
            <a:t>Data Sets Acquired</a:t>
          </a:r>
        </a:p>
      </dgm:t>
    </dgm:pt>
    <dgm:pt modelId="{8F08A060-7F07-4E34-9DAC-EC8FB1214F83}" type="parTrans" cxnId="{6E6753C5-C218-4AD1-AD76-27152696DEA6}">
      <dgm:prSet/>
      <dgm:spPr/>
      <dgm:t>
        <a:bodyPr/>
        <a:lstStyle/>
        <a:p>
          <a:endParaRPr lang="en-US"/>
        </a:p>
      </dgm:t>
    </dgm:pt>
    <dgm:pt modelId="{FE4C624A-7634-4D90-BECF-5A8DC1821549}" type="sibTrans" cxnId="{6E6753C5-C218-4AD1-AD76-27152696DEA6}">
      <dgm:prSet/>
      <dgm:spPr/>
      <dgm:t>
        <a:bodyPr/>
        <a:lstStyle/>
        <a:p>
          <a:endParaRPr lang="en-US"/>
        </a:p>
      </dgm:t>
    </dgm:pt>
    <dgm:pt modelId="{6A01E832-9E90-426D-BF3F-502CDB19963B}">
      <dgm:prSet/>
      <dgm:spPr/>
      <dgm:t>
        <a:bodyPr/>
        <a:lstStyle/>
        <a:p>
          <a:r>
            <a:rPr lang="en-US" dirty="0"/>
            <a:t>MIMIC-CXR dataset</a:t>
          </a:r>
        </a:p>
      </dgm:t>
    </dgm:pt>
    <dgm:pt modelId="{8E6BAC4C-8DEC-4B8B-BB0A-C7E316EB883C}" type="parTrans" cxnId="{86F59C00-03F8-4F20-94A6-96AD8C770675}">
      <dgm:prSet/>
      <dgm:spPr/>
      <dgm:t>
        <a:bodyPr/>
        <a:lstStyle/>
        <a:p>
          <a:endParaRPr lang="en-US"/>
        </a:p>
      </dgm:t>
    </dgm:pt>
    <dgm:pt modelId="{E34E5A38-BC99-469D-8189-547F3EB96AD2}" type="sibTrans" cxnId="{86F59C00-03F8-4F20-94A6-96AD8C770675}">
      <dgm:prSet/>
      <dgm:spPr/>
      <dgm:t>
        <a:bodyPr/>
        <a:lstStyle/>
        <a:p>
          <a:endParaRPr lang="en-US"/>
        </a:p>
      </dgm:t>
    </dgm:pt>
    <dgm:pt modelId="{49A661AB-DCE1-46F2-842F-F0D1CD0572BC}">
      <dgm:prSet/>
      <dgm:spPr/>
      <dgm:t>
        <a:bodyPr/>
        <a:lstStyle/>
        <a:p>
          <a:r>
            <a:rPr lang="en-US" dirty="0"/>
            <a:t>Indiana University collection</a:t>
          </a:r>
        </a:p>
      </dgm:t>
    </dgm:pt>
    <dgm:pt modelId="{DC43DBDF-A8FF-4C06-8C54-062CAA245449}" type="parTrans" cxnId="{CAF3F793-09B5-4991-883B-831795DCBDDF}">
      <dgm:prSet/>
      <dgm:spPr/>
      <dgm:t>
        <a:bodyPr/>
        <a:lstStyle/>
        <a:p>
          <a:endParaRPr lang="en-US"/>
        </a:p>
      </dgm:t>
    </dgm:pt>
    <dgm:pt modelId="{6D128DE8-D4E2-41B3-B1AE-85584B9584C8}" type="sibTrans" cxnId="{CAF3F793-09B5-4991-883B-831795DCBDDF}">
      <dgm:prSet/>
      <dgm:spPr/>
      <dgm:t>
        <a:bodyPr/>
        <a:lstStyle/>
        <a:p>
          <a:endParaRPr lang="en-US"/>
        </a:p>
      </dgm:t>
    </dgm:pt>
    <dgm:pt modelId="{E99DB89D-E45F-4252-B91C-AD29FEF75F4D}" type="pres">
      <dgm:prSet presAssocID="{34954B32-6E2F-41D9-A40C-45C9936B4D77}" presName="root" presStyleCnt="0">
        <dgm:presLayoutVars>
          <dgm:dir/>
          <dgm:resizeHandles val="exact"/>
        </dgm:presLayoutVars>
      </dgm:prSet>
      <dgm:spPr/>
    </dgm:pt>
    <dgm:pt modelId="{70EDCDBE-D497-49E9-B390-722448AD9F6F}" type="pres">
      <dgm:prSet presAssocID="{CC8C62D0-7166-49FE-8A72-6F680F913D94}" presName="compNode" presStyleCnt="0"/>
      <dgm:spPr/>
    </dgm:pt>
    <dgm:pt modelId="{E52E0E97-E5CC-4A2A-9D8E-EDE6482F5EBF}" type="pres">
      <dgm:prSet presAssocID="{CC8C62D0-7166-49FE-8A72-6F680F913D94}" presName="iconRect" presStyleLbl="node1" presStyleIdx="0" presStyleCnt="2" custLinFactNeighborX="69731" custLinFactNeighborY="8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E40E335-FA1D-4937-856A-319A4575E0EA}" type="pres">
      <dgm:prSet presAssocID="{CC8C62D0-7166-49FE-8A72-6F680F913D94}" presName="iconSpace" presStyleCnt="0"/>
      <dgm:spPr/>
    </dgm:pt>
    <dgm:pt modelId="{E7FA70E1-3108-4628-8454-FFB7C50A7805}" type="pres">
      <dgm:prSet presAssocID="{CC8C62D0-7166-49FE-8A72-6F680F913D94}" presName="parTx" presStyleLbl="revTx" presStyleIdx="0" presStyleCnt="4">
        <dgm:presLayoutVars>
          <dgm:chMax val="0"/>
          <dgm:chPref val="0"/>
        </dgm:presLayoutVars>
      </dgm:prSet>
      <dgm:spPr/>
    </dgm:pt>
    <dgm:pt modelId="{E2D5571A-6DD1-46E5-965D-A9ADC01B763B}" type="pres">
      <dgm:prSet presAssocID="{CC8C62D0-7166-49FE-8A72-6F680F913D94}" presName="txSpace" presStyleCnt="0"/>
      <dgm:spPr/>
    </dgm:pt>
    <dgm:pt modelId="{89589514-48EA-4F62-AB54-8BA9A22F6761}" type="pres">
      <dgm:prSet presAssocID="{CC8C62D0-7166-49FE-8A72-6F680F913D94}" presName="desTx" presStyleLbl="revTx" presStyleIdx="1" presStyleCnt="4">
        <dgm:presLayoutVars/>
      </dgm:prSet>
      <dgm:spPr/>
    </dgm:pt>
    <dgm:pt modelId="{F9BB9993-305C-4BA2-B9B9-D517945E185D}" type="pres">
      <dgm:prSet presAssocID="{28466BF9-72F4-486C-B68F-6EF73728EB23}" presName="sibTrans" presStyleCnt="0"/>
      <dgm:spPr/>
    </dgm:pt>
    <dgm:pt modelId="{03D08041-87FE-4FD8-A3A4-360E34607DBB}" type="pres">
      <dgm:prSet presAssocID="{B838A439-C745-47ED-9594-9BBC80D7CA5F}" presName="compNode" presStyleCnt="0"/>
      <dgm:spPr/>
    </dgm:pt>
    <dgm:pt modelId="{82616259-0103-4B11-8902-62EA0EEBC37A}" type="pres">
      <dgm:prSet presAssocID="{B838A439-C745-47ED-9594-9BBC80D7CA5F}" presName="iconRect" presStyleLbl="node1" presStyleIdx="1" presStyleCnt="2" custLinFactNeighborX="58479" custLinFactNeighborY="4608"/>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 b="-1000"/>
          </a:stretch>
        </a:blipFill>
        <a:ln>
          <a:noFill/>
        </a:ln>
      </dgm:spPr>
      <dgm:extLst>
        <a:ext uri="{E40237B7-FDA0-4F09-8148-C483321AD2D9}">
          <dgm14:cNvPr xmlns:dgm14="http://schemas.microsoft.com/office/drawing/2010/diagram" id="0" name="" descr="Database"/>
        </a:ext>
      </dgm:extLst>
    </dgm:pt>
    <dgm:pt modelId="{A9B960EF-BEC3-4F57-8E9F-CB9315B2DF7E}" type="pres">
      <dgm:prSet presAssocID="{B838A439-C745-47ED-9594-9BBC80D7CA5F}" presName="iconSpace" presStyleCnt="0"/>
      <dgm:spPr/>
    </dgm:pt>
    <dgm:pt modelId="{00224132-DE29-4D97-8805-0D76F6B1546D}" type="pres">
      <dgm:prSet presAssocID="{B838A439-C745-47ED-9594-9BBC80D7CA5F}" presName="parTx" presStyleLbl="revTx" presStyleIdx="2" presStyleCnt="4">
        <dgm:presLayoutVars>
          <dgm:chMax val="0"/>
          <dgm:chPref val="0"/>
        </dgm:presLayoutVars>
      </dgm:prSet>
      <dgm:spPr/>
    </dgm:pt>
    <dgm:pt modelId="{1B04479C-B578-4552-83ED-E9034A310696}" type="pres">
      <dgm:prSet presAssocID="{B838A439-C745-47ED-9594-9BBC80D7CA5F}" presName="txSpace" presStyleCnt="0"/>
      <dgm:spPr/>
    </dgm:pt>
    <dgm:pt modelId="{1B167B13-6AE0-4E2B-BC2F-EE2562188AAD}" type="pres">
      <dgm:prSet presAssocID="{B838A439-C745-47ED-9594-9BBC80D7CA5F}" presName="desTx" presStyleLbl="revTx" presStyleIdx="3" presStyleCnt="4">
        <dgm:presLayoutVars/>
      </dgm:prSet>
      <dgm:spPr/>
    </dgm:pt>
  </dgm:ptLst>
  <dgm:cxnLst>
    <dgm:cxn modelId="{86F59C00-03F8-4F20-94A6-96AD8C770675}" srcId="{B838A439-C745-47ED-9594-9BBC80D7CA5F}" destId="{6A01E832-9E90-426D-BF3F-502CDB19963B}" srcOrd="0" destOrd="0" parTransId="{8E6BAC4C-8DEC-4B8B-BB0A-C7E316EB883C}" sibTransId="{E34E5A38-BC99-469D-8189-547F3EB96AD2}"/>
    <dgm:cxn modelId="{0186DA09-5EE5-1345-9555-8ADABE23D2FA}" type="presOf" srcId="{CC8C62D0-7166-49FE-8A72-6F680F913D94}" destId="{E7FA70E1-3108-4628-8454-FFB7C50A7805}" srcOrd="0" destOrd="0" presId="urn:microsoft.com/office/officeart/2018/2/layout/IconLabelDescriptionList"/>
    <dgm:cxn modelId="{EDAE4324-0205-41D7-A1F4-964F7493EC3B}" srcId="{34954B32-6E2F-41D9-A40C-45C9936B4D77}" destId="{CC8C62D0-7166-49FE-8A72-6F680F913D94}" srcOrd="0" destOrd="0" parTransId="{6F5D5827-6B5D-45C4-880E-17312699713F}" sibTransId="{28466BF9-72F4-486C-B68F-6EF73728EB23}"/>
    <dgm:cxn modelId="{F9D4C324-7D49-DF47-BDD6-292A6388A9D6}" type="presOf" srcId="{49A661AB-DCE1-46F2-842F-F0D1CD0572BC}" destId="{1B167B13-6AE0-4E2B-BC2F-EE2562188AAD}" srcOrd="0" destOrd="1" presId="urn:microsoft.com/office/officeart/2018/2/layout/IconLabelDescriptionList"/>
    <dgm:cxn modelId="{EC9AD162-17FE-5149-A6DD-C20C7ED8602A}" type="presOf" srcId="{771101F1-0CB5-4EC6-BA43-804A8C32E65F}" destId="{89589514-48EA-4F62-AB54-8BA9A22F6761}" srcOrd="0" destOrd="0" presId="urn:microsoft.com/office/officeart/2018/2/layout/IconLabelDescriptionList"/>
    <dgm:cxn modelId="{CAF3F793-09B5-4991-883B-831795DCBDDF}" srcId="{B838A439-C745-47ED-9594-9BBC80D7CA5F}" destId="{49A661AB-DCE1-46F2-842F-F0D1CD0572BC}" srcOrd="1" destOrd="0" parTransId="{DC43DBDF-A8FF-4C06-8C54-062CAA245449}" sibTransId="{6D128DE8-D4E2-41B3-B1AE-85584B9584C8}"/>
    <dgm:cxn modelId="{7A8FCFB2-A48C-4F34-9D7E-A439BC4F596D}" srcId="{CC8C62D0-7166-49FE-8A72-6F680F913D94}" destId="{771101F1-0CB5-4EC6-BA43-804A8C32E65F}" srcOrd="0" destOrd="0" parTransId="{CA2F7F6A-1EEE-4C30-85AD-5AB5B83FC5C2}" sibTransId="{721A4CF2-45BE-48B2-B06E-D8CA25F3F589}"/>
    <dgm:cxn modelId="{157AEDB3-2DB2-7749-9416-7BB160A8F501}" type="presOf" srcId="{B838A439-C745-47ED-9594-9BBC80D7CA5F}" destId="{00224132-DE29-4D97-8805-0D76F6B1546D}" srcOrd="0" destOrd="0" presId="urn:microsoft.com/office/officeart/2018/2/layout/IconLabelDescriptionList"/>
    <dgm:cxn modelId="{F8D85FBE-4CCA-2846-A8FB-00DF5BF7A4E5}" type="presOf" srcId="{6A01E832-9E90-426D-BF3F-502CDB19963B}" destId="{1B167B13-6AE0-4E2B-BC2F-EE2562188AAD}" srcOrd="0" destOrd="0" presId="urn:microsoft.com/office/officeart/2018/2/layout/IconLabelDescriptionList"/>
    <dgm:cxn modelId="{6E6753C5-C218-4AD1-AD76-27152696DEA6}" srcId="{34954B32-6E2F-41D9-A40C-45C9936B4D77}" destId="{B838A439-C745-47ED-9594-9BBC80D7CA5F}" srcOrd="1" destOrd="0" parTransId="{8F08A060-7F07-4E34-9DAC-EC8FB1214F83}" sibTransId="{FE4C624A-7634-4D90-BECF-5A8DC1821549}"/>
    <dgm:cxn modelId="{833242F9-CDD5-C940-B3B8-3F1029D77ADA}" type="presOf" srcId="{34954B32-6E2F-41D9-A40C-45C9936B4D77}" destId="{E99DB89D-E45F-4252-B91C-AD29FEF75F4D}" srcOrd="0" destOrd="0" presId="urn:microsoft.com/office/officeart/2018/2/layout/IconLabelDescriptionList"/>
    <dgm:cxn modelId="{EC1EB882-C89E-CD46-AD37-1D21952F67FB}" type="presParOf" srcId="{E99DB89D-E45F-4252-B91C-AD29FEF75F4D}" destId="{70EDCDBE-D497-49E9-B390-722448AD9F6F}" srcOrd="0" destOrd="0" presId="urn:microsoft.com/office/officeart/2018/2/layout/IconLabelDescriptionList"/>
    <dgm:cxn modelId="{D3CD0611-2495-6F44-96F2-235AF3FEA4FC}" type="presParOf" srcId="{70EDCDBE-D497-49E9-B390-722448AD9F6F}" destId="{E52E0E97-E5CC-4A2A-9D8E-EDE6482F5EBF}" srcOrd="0" destOrd="0" presId="urn:microsoft.com/office/officeart/2018/2/layout/IconLabelDescriptionList"/>
    <dgm:cxn modelId="{8EEC6DF1-140B-FD42-B9D6-C90B980612F6}" type="presParOf" srcId="{70EDCDBE-D497-49E9-B390-722448AD9F6F}" destId="{FE40E335-FA1D-4937-856A-319A4575E0EA}" srcOrd="1" destOrd="0" presId="urn:microsoft.com/office/officeart/2018/2/layout/IconLabelDescriptionList"/>
    <dgm:cxn modelId="{C94B8533-4F64-5144-97F0-0D270541C2FC}" type="presParOf" srcId="{70EDCDBE-D497-49E9-B390-722448AD9F6F}" destId="{E7FA70E1-3108-4628-8454-FFB7C50A7805}" srcOrd="2" destOrd="0" presId="urn:microsoft.com/office/officeart/2018/2/layout/IconLabelDescriptionList"/>
    <dgm:cxn modelId="{6F59EE90-F6BD-F34C-8DBE-4530CA0A8FE5}" type="presParOf" srcId="{70EDCDBE-D497-49E9-B390-722448AD9F6F}" destId="{E2D5571A-6DD1-46E5-965D-A9ADC01B763B}" srcOrd="3" destOrd="0" presId="urn:microsoft.com/office/officeart/2018/2/layout/IconLabelDescriptionList"/>
    <dgm:cxn modelId="{D44DF5A8-D999-D440-AC9A-C8947D2605AB}" type="presParOf" srcId="{70EDCDBE-D497-49E9-B390-722448AD9F6F}" destId="{89589514-48EA-4F62-AB54-8BA9A22F6761}" srcOrd="4" destOrd="0" presId="urn:microsoft.com/office/officeart/2018/2/layout/IconLabelDescriptionList"/>
    <dgm:cxn modelId="{AC869EC4-C463-E040-BC1E-4A0358E5070F}" type="presParOf" srcId="{E99DB89D-E45F-4252-B91C-AD29FEF75F4D}" destId="{F9BB9993-305C-4BA2-B9B9-D517945E185D}" srcOrd="1" destOrd="0" presId="urn:microsoft.com/office/officeart/2018/2/layout/IconLabelDescriptionList"/>
    <dgm:cxn modelId="{D629B89F-1E61-4240-BE29-77256418442D}" type="presParOf" srcId="{E99DB89D-E45F-4252-B91C-AD29FEF75F4D}" destId="{03D08041-87FE-4FD8-A3A4-360E34607DBB}" srcOrd="2" destOrd="0" presId="urn:microsoft.com/office/officeart/2018/2/layout/IconLabelDescriptionList"/>
    <dgm:cxn modelId="{452DD474-E9BB-E74C-93D4-669676693ADA}" type="presParOf" srcId="{03D08041-87FE-4FD8-A3A4-360E34607DBB}" destId="{82616259-0103-4B11-8902-62EA0EEBC37A}" srcOrd="0" destOrd="0" presId="urn:microsoft.com/office/officeart/2018/2/layout/IconLabelDescriptionList"/>
    <dgm:cxn modelId="{B27B5178-F375-DB43-9B70-3A04AA5B9ECD}" type="presParOf" srcId="{03D08041-87FE-4FD8-A3A4-360E34607DBB}" destId="{A9B960EF-BEC3-4F57-8E9F-CB9315B2DF7E}" srcOrd="1" destOrd="0" presId="urn:microsoft.com/office/officeart/2018/2/layout/IconLabelDescriptionList"/>
    <dgm:cxn modelId="{60FFD867-CB84-0941-BAD6-AD2252632448}" type="presParOf" srcId="{03D08041-87FE-4FD8-A3A4-360E34607DBB}" destId="{00224132-DE29-4D97-8805-0D76F6B1546D}" srcOrd="2" destOrd="0" presId="urn:microsoft.com/office/officeart/2018/2/layout/IconLabelDescriptionList"/>
    <dgm:cxn modelId="{3666A643-DB0E-6142-A601-DD980D25CB65}" type="presParOf" srcId="{03D08041-87FE-4FD8-A3A4-360E34607DBB}" destId="{1B04479C-B578-4552-83ED-E9034A310696}" srcOrd="3" destOrd="0" presId="urn:microsoft.com/office/officeart/2018/2/layout/IconLabelDescriptionList"/>
    <dgm:cxn modelId="{58B4E538-E9FE-1C4E-ACF9-4FECF334CA34}" type="presParOf" srcId="{03D08041-87FE-4FD8-A3A4-360E34607DBB}" destId="{1B167B13-6AE0-4E2B-BC2F-EE2562188AA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4658-E5C4-C541-9969-F8F8BFE3943F}">
      <dsp:nvSpPr>
        <dsp:cNvPr id="0" name=""/>
        <dsp:cNvSpPr/>
      </dsp:nvSpPr>
      <dsp:spPr>
        <a:xfrm>
          <a:off x="5724504" y="1369400"/>
          <a:ext cx="2042242" cy="1021121"/>
        </a:xfrm>
        <a:prstGeom prst="roundRect">
          <a:avLst>
            <a:gd name="adj" fmla="val 10000"/>
          </a:avLst>
        </a:prstGeom>
        <a:solidFill>
          <a:schemeClr val="tx1"/>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bg1"/>
              </a:solidFill>
            </a:rPr>
            <a:t>Output</a:t>
          </a:r>
          <a:endParaRPr lang="en-US" sz="3200" kern="1200" dirty="0">
            <a:solidFill>
              <a:schemeClr val="bg1"/>
            </a:solidFill>
          </a:endParaRPr>
        </a:p>
      </dsp:txBody>
      <dsp:txXfrm>
        <a:off x="5754412" y="1399308"/>
        <a:ext cx="1982426" cy="961305"/>
      </dsp:txXfrm>
    </dsp:sp>
    <dsp:sp modelId="{F374A54C-261B-B24A-BA76-A1E41B6B3BF7}">
      <dsp:nvSpPr>
        <dsp:cNvPr id="0" name=""/>
        <dsp:cNvSpPr/>
      </dsp:nvSpPr>
      <dsp:spPr>
        <a:xfrm rot="11453027">
          <a:off x="2820186" y="1383543"/>
          <a:ext cx="4991453" cy="50361"/>
        </a:xfrm>
        <a:custGeom>
          <a:avLst/>
          <a:gdLst/>
          <a:ahLst/>
          <a:cxnLst/>
          <a:rect l="0" t="0" r="0" b="0"/>
          <a:pathLst>
            <a:path>
              <a:moveTo>
                <a:pt x="0" y="25180"/>
              </a:moveTo>
              <a:lnTo>
                <a:pt x="4991453" y="25180"/>
              </a:lnTo>
            </a:path>
          </a:pathLst>
        </a:custGeom>
        <a:noFill/>
        <a:ln w="19050" cap="rnd"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5191126" y="1283937"/>
        <a:ext cx="249572" cy="249572"/>
      </dsp:txXfrm>
    </dsp:sp>
    <dsp:sp modelId="{062D8E49-F470-5944-8071-AD97E776C887}">
      <dsp:nvSpPr>
        <dsp:cNvPr id="0" name=""/>
        <dsp:cNvSpPr/>
      </dsp:nvSpPr>
      <dsp:spPr>
        <a:xfrm>
          <a:off x="2865078" y="426926"/>
          <a:ext cx="2042242" cy="1021121"/>
        </a:xfrm>
        <a:prstGeom prst="roundRect">
          <a:avLst>
            <a:gd name="adj" fmla="val 10000"/>
          </a:avLst>
        </a:prstGeom>
        <a:solidFill>
          <a:schemeClr val="tx1"/>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bg1"/>
              </a:solidFill>
            </a:rPr>
            <a:t>Frontal CNN</a:t>
          </a:r>
          <a:endParaRPr lang="en-US" sz="3200" kern="1200" dirty="0">
            <a:solidFill>
              <a:schemeClr val="bg1"/>
            </a:solidFill>
          </a:endParaRPr>
        </a:p>
      </dsp:txBody>
      <dsp:txXfrm>
        <a:off x="2894986" y="456834"/>
        <a:ext cx="1982426" cy="961305"/>
      </dsp:txXfrm>
    </dsp:sp>
    <dsp:sp modelId="{19F0309F-F7AC-7A42-9A04-5B8D3820E304}">
      <dsp:nvSpPr>
        <dsp:cNvPr id="0" name=""/>
        <dsp:cNvSpPr/>
      </dsp:nvSpPr>
      <dsp:spPr>
        <a:xfrm rot="10824449">
          <a:off x="5591" y="894875"/>
          <a:ext cx="4901791" cy="50361"/>
        </a:xfrm>
        <a:custGeom>
          <a:avLst/>
          <a:gdLst/>
          <a:ahLst/>
          <a:cxnLst/>
          <a:rect l="0" t="0" r="0" b="0"/>
          <a:pathLst>
            <a:path>
              <a:moveTo>
                <a:pt x="0" y="25180"/>
              </a:moveTo>
              <a:lnTo>
                <a:pt x="4901791" y="25180"/>
              </a:lnTo>
            </a:path>
          </a:pathLst>
        </a:custGeom>
        <a:noFill/>
        <a:ln w="19050" cap="rnd"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333942" y="797511"/>
        <a:ext cx="245089" cy="245089"/>
      </dsp:txXfrm>
    </dsp:sp>
    <dsp:sp modelId="{A5B700EE-F4F7-304A-994C-A55BAA2F75AE}">
      <dsp:nvSpPr>
        <dsp:cNvPr id="0" name=""/>
        <dsp:cNvSpPr/>
      </dsp:nvSpPr>
      <dsp:spPr>
        <a:xfrm>
          <a:off x="5653" y="392065"/>
          <a:ext cx="2042242" cy="1021121"/>
        </a:xfrm>
        <a:prstGeom prst="roundRect">
          <a:avLst>
            <a:gd name="adj" fmla="val 10000"/>
          </a:avLst>
        </a:prstGeom>
        <a:solidFill>
          <a:schemeClr val="tx1"/>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solidFill>
            </a:rPr>
            <a:t>Frontal X-ray</a:t>
          </a:r>
        </a:p>
      </dsp:txBody>
      <dsp:txXfrm>
        <a:off x="35561" y="421973"/>
        <a:ext cx="1982426" cy="961305"/>
      </dsp:txXfrm>
    </dsp:sp>
    <dsp:sp modelId="{CA9BF852-59E1-7649-85FB-F9AD5482BB48}">
      <dsp:nvSpPr>
        <dsp:cNvPr id="0" name=""/>
        <dsp:cNvSpPr/>
      </dsp:nvSpPr>
      <dsp:spPr>
        <a:xfrm rot="10049110">
          <a:off x="2805429" y="2398783"/>
          <a:ext cx="5020966" cy="50361"/>
        </a:xfrm>
        <a:custGeom>
          <a:avLst/>
          <a:gdLst/>
          <a:ahLst/>
          <a:cxnLst/>
          <a:rect l="0" t="0" r="0" b="0"/>
          <a:pathLst>
            <a:path>
              <a:moveTo>
                <a:pt x="0" y="25180"/>
              </a:moveTo>
              <a:lnTo>
                <a:pt x="5020966" y="25180"/>
              </a:lnTo>
            </a:path>
          </a:pathLst>
        </a:custGeom>
        <a:noFill/>
        <a:ln w="9525" cap="rnd" cmpd="sng" algn="ctr">
          <a:solidFill>
            <a:schemeClr val="tx1"/>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5190388" y="2298439"/>
        <a:ext cx="251048" cy="251048"/>
      </dsp:txXfrm>
    </dsp:sp>
    <dsp:sp modelId="{ED258F57-F19F-BD4F-A37E-2ED5EB6549DB}">
      <dsp:nvSpPr>
        <dsp:cNvPr id="0" name=""/>
        <dsp:cNvSpPr/>
      </dsp:nvSpPr>
      <dsp:spPr>
        <a:xfrm>
          <a:off x="2865078" y="2457405"/>
          <a:ext cx="2042242" cy="1021121"/>
        </a:xfrm>
        <a:prstGeom prst="roundRect">
          <a:avLst>
            <a:gd name="adj" fmla="val 10000"/>
          </a:avLst>
        </a:prstGeom>
        <a:solidFill>
          <a:schemeClr val="tx1"/>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bg1"/>
              </a:solidFill>
            </a:rPr>
            <a:t>Lateral CNN</a:t>
          </a:r>
          <a:endParaRPr lang="en-US" sz="3200" kern="1200" dirty="0">
            <a:solidFill>
              <a:schemeClr val="bg1"/>
            </a:solidFill>
          </a:endParaRPr>
        </a:p>
      </dsp:txBody>
      <dsp:txXfrm>
        <a:off x="2894986" y="2487313"/>
        <a:ext cx="1982426" cy="961305"/>
      </dsp:txXfrm>
    </dsp:sp>
    <dsp:sp modelId="{E0A1564C-DD85-244C-8632-6592D2ED6E1B}">
      <dsp:nvSpPr>
        <dsp:cNvPr id="0" name=""/>
        <dsp:cNvSpPr/>
      </dsp:nvSpPr>
      <dsp:spPr>
        <a:xfrm rot="10800000">
          <a:off x="5653" y="2942785"/>
          <a:ext cx="4901667" cy="50361"/>
        </a:xfrm>
        <a:custGeom>
          <a:avLst/>
          <a:gdLst/>
          <a:ahLst/>
          <a:cxnLst/>
          <a:rect l="0" t="0" r="0" b="0"/>
          <a:pathLst>
            <a:path>
              <a:moveTo>
                <a:pt x="0" y="25180"/>
              </a:moveTo>
              <a:lnTo>
                <a:pt x="4901667" y="25180"/>
              </a:lnTo>
            </a:path>
          </a:pathLst>
        </a:custGeom>
        <a:noFill/>
        <a:ln w="19050" cap="rnd"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333945" y="2845424"/>
        <a:ext cx="245083" cy="245083"/>
      </dsp:txXfrm>
    </dsp:sp>
    <dsp:sp modelId="{E4CDD7F8-CD03-9E49-A6A9-D1E21B146FAF}">
      <dsp:nvSpPr>
        <dsp:cNvPr id="0" name=""/>
        <dsp:cNvSpPr/>
      </dsp:nvSpPr>
      <dsp:spPr>
        <a:xfrm>
          <a:off x="5653" y="2457405"/>
          <a:ext cx="2042242" cy="1021121"/>
        </a:xfrm>
        <a:prstGeom prst="roundRect">
          <a:avLst>
            <a:gd name="adj" fmla="val 10000"/>
          </a:avLst>
        </a:prstGeom>
        <a:solidFill>
          <a:schemeClr val="tx1"/>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solidFill>
            </a:rPr>
            <a:t>Lateral X-ray</a:t>
          </a:r>
        </a:p>
      </dsp:txBody>
      <dsp:txXfrm>
        <a:off x="35561" y="2487313"/>
        <a:ext cx="1982426" cy="9613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5EFCA-13A4-F34D-AC97-E9C8ABD9CFA6}">
      <dsp:nvSpPr>
        <dsp:cNvPr id="0" name=""/>
        <dsp:cNvSpPr/>
      </dsp:nvSpPr>
      <dsp:spPr>
        <a:xfrm>
          <a:off x="3256950" y="714"/>
          <a:ext cx="1614099" cy="1353308"/>
        </a:xfrm>
        <a:prstGeom prst="roundRect">
          <a:avLst>
            <a:gd name="adj" fmla="val 10000"/>
          </a:avLst>
        </a:prstGeom>
        <a:blipFill rotWithShape="0">
          <a:blip xmlns:r="http://schemas.openxmlformats.org/officeDocument/2006/relationships" r:embed="rId1"/>
          <a:srcRect/>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 </a:t>
          </a:r>
        </a:p>
      </dsp:txBody>
      <dsp:txXfrm>
        <a:off x="3296587" y="40351"/>
        <a:ext cx="1534825" cy="1274034"/>
      </dsp:txXfrm>
    </dsp:sp>
    <dsp:sp modelId="{FB06C4D5-8543-484B-86EF-91B27897F0DF}">
      <dsp:nvSpPr>
        <dsp:cNvPr id="0" name=""/>
        <dsp:cNvSpPr/>
      </dsp:nvSpPr>
      <dsp:spPr>
        <a:xfrm rot="5400000">
          <a:off x="3809503" y="1387955"/>
          <a:ext cx="508992" cy="61079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3880762" y="1438854"/>
        <a:ext cx="366474" cy="356294"/>
      </dsp:txXfrm>
    </dsp:sp>
    <dsp:sp modelId="{19D81A27-7F89-C64E-9035-94690672B803}">
      <dsp:nvSpPr>
        <dsp:cNvPr id="0" name=""/>
        <dsp:cNvSpPr/>
      </dsp:nvSpPr>
      <dsp:spPr>
        <a:xfrm>
          <a:off x="3256950" y="2032679"/>
          <a:ext cx="1614099" cy="1353308"/>
        </a:xfrm>
        <a:prstGeom prst="roundRect">
          <a:avLst>
            <a:gd name="adj" fmla="val 10000"/>
          </a:avLst>
        </a:prstGeom>
        <a:blipFill rotWithShape="0">
          <a:blip xmlns:r="http://schemas.openxmlformats.org/officeDocument/2006/relationships" r:embed="rId2"/>
          <a:srcRect/>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 </a:t>
          </a:r>
        </a:p>
      </dsp:txBody>
      <dsp:txXfrm>
        <a:off x="3296587" y="2072316"/>
        <a:ext cx="1534825" cy="1274034"/>
      </dsp:txXfrm>
    </dsp:sp>
    <dsp:sp modelId="{C0903A9D-821A-5048-B6B9-52C5A02F3BDE}">
      <dsp:nvSpPr>
        <dsp:cNvPr id="0" name=""/>
        <dsp:cNvSpPr/>
      </dsp:nvSpPr>
      <dsp:spPr>
        <a:xfrm rot="5400000">
          <a:off x="3809503" y="3419920"/>
          <a:ext cx="508992" cy="61079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3880762" y="3470819"/>
        <a:ext cx="366474" cy="356294"/>
      </dsp:txXfrm>
    </dsp:sp>
    <dsp:sp modelId="{483E7D11-9F8B-1644-ADC4-4FDCD68E5B3A}">
      <dsp:nvSpPr>
        <dsp:cNvPr id="0" name=""/>
        <dsp:cNvSpPr/>
      </dsp:nvSpPr>
      <dsp:spPr>
        <a:xfrm>
          <a:off x="3256950" y="4064644"/>
          <a:ext cx="1614099" cy="1353308"/>
        </a:xfrm>
        <a:prstGeom prst="roundRect">
          <a:avLst>
            <a:gd name="adj" fmla="val 10000"/>
          </a:avLst>
        </a:prstGeom>
        <a:blipFill rotWithShape="0">
          <a:blip xmlns:r="http://schemas.openxmlformats.org/officeDocument/2006/relationships" r:embed="rId3"/>
          <a:srcRect/>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 </a:t>
          </a:r>
        </a:p>
      </dsp:txBody>
      <dsp:txXfrm>
        <a:off x="3296587" y="4104281"/>
        <a:ext cx="1534825" cy="1274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E0E97-E5CC-4A2A-9D8E-EDE6482F5EBF}">
      <dsp:nvSpPr>
        <dsp:cNvPr id="0" name=""/>
        <dsp:cNvSpPr/>
      </dsp:nvSpPr>
      <dsp:spPr>
        <a:xfrm>
          <a:off x="1425603" y="11581"/>
          <a:ext cx="1510523" cy="1346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FA70E1-3108-4628-8454-FFB7C50A7805}">
      <dsp:nvSpPr>
        <dsp:cNvPr id="0" name=""/>
        <dsp:cNvSpPr/>
      </dsp:nvSpPr>
      <dsp:spPr>
        <a:xfrm>
          <a:off x="372300" y="1476442"/>
          <a:ext cx="4315781" cy="57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Targeted Diseases </a:t>
          </a:r>
        </a:p>
      </dsp:txBody>
      <dsp:txXfrm>
        <a:off x="372300" y="1476442"/>
        <a:ext cx="4315781" cy="577149"/>
      </dsp:txXfrm>
    </dsp:sp>
    <dsp:sp modelId="{89589514-48EA-4F62-AB54-8BA9A22F6761}">
      <dsp:nvSpPr>
        <dsp:cNvPr id="0" name=""/>
        <dsp:cNvSpPr/>
      </dsp:nvSpPr>
      <dsp:spPr>
        <a:xfrm>
          <a:off x="372300" y="2113945"/>
          <a:ext cx="4315781" cy="127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Atelectasis, Cardiomegaly, Consolidation, Edema, Effusion, Fibrosis, Fracture, Hernia, Infiltration, Mass, Nodule, Pleural thickening, Pneumonia, Pneumothorax, Tuberculosis</a:t>
          </a:r>
        </a:p>
      </dsp:txBody>
      <dsp:txXfrm>
        <a:off x="372300" y="2113945"/>
        <a:ext cx="4315781" cy="1270853"/>
      </dsp:txXfrm>
    </dsp:sp>
    <dsp:sp modelId="{82616259-0103-4B11-8902-62EA0EEBC37A}">
      <dsp:nvSpPr>
        <dsp:cNvPr id="0" name=""/>
        <dsp:cNvSpPr/>
      </dsp:nvSpPr>
      <dsp:spPr>
        <a:xfrm>
          <a:off x="6326682" y="62055"/>
          <a:ext cx="1510523" cy="134668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 b="-1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224132-DE29-4D97-8805-0D76F6B1546D}">
      <dsp:nvSpPr>
        <dsp:cNvPr id="0" name=""/>
        <dsp:cNvSpPr/>
      </dsp:nvSpPr>
      <dsp:spPr>
        <a:xfrm>
          <a:off x="5443343" y="1476442"/>
          <a:ext cx="4315781" cy="57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Data Sets Acquired</a:t>
          </a:r>
        </a:p>
      </dsp:txBody>
      <dsp:txXfrm>
        <a:off x="5443343" y="1476442"/>
        <a:ext cx="4315781" cy="577149"/>
      </dsp:txXfrm>
    </dsp:sp>
    <dsp:sp modelId="{1B167B13-6AE0-4E2B-BC2F-EE2562188AAD}">
      <dsp:nvSpPr>
        <dsp:cNvPr id="0" name=""/>
        <dsp:cNvSpPr/>
      </dsp:nvSpPr>
      <dsp:spPr>
        <a:xfrm>
          <a:off x="5443343" y="2113945"/>
          <a:ext cx="4315781" cy="127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MIMIC-CXR dataset</a:t>
          </a:r>
        </a:p>
        <a:p>
          <a:pPr marL="0" lvl="0" indent="0" algn="l" defTabSz="1200150">
            <a:lnSpc>
              <a:spcPct val="90000"/>
            </a:lnSpc>
            <a:spcBef>
              <a:spcPct val="0"/>
            </a:spcBef>
            <a:spcAft>
              <a:spcPct val="35000"/>
            </a:spcAft>
            <a:buNone/>
          </a:pPr>
          <a:r>
            <a:rPr lang="en-US" sz="2700" kern="1200" dirty="0"/>
            <a:t>Indiana University collection</a:t>
          </a:r>
        </a:p>
      </dsp:txBody>
      <dsp:txXfrm>
        <a:off x="5443343" y="2113945"/>
        <a:ext cx="4315781" cy="12708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9437B-82B6-A146-967D-801F09E214D4}" type="datetimeFigureOut">
              <a:rPr lang="en-US" smtClean="0"/>
              <a:t>5/10/20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61C66-268F-9F4B-A3ED-981E1063ACCA}" type="slidenum">
              <a:rPr lang="en-US" smtClean="0"/>
              <a:t>‹#›</a:t>
            </a:fld>
            <a:endParaRPr lang="en-US"/>
          </a:p>
        </p:txBody>
      </p:sp>
    </p:spTree>
    <p:extLst>
      <p:ext uri="{BB962C8B-B14F-4D97-AF65-F5344CB8AC3E}">
        <p14:creationId xmlns:p14="http://schemas.microsoft.com/office/powerpoint/2010/main" val="206241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61C66-268F-9F4B-A3ED-981E1063ACCA}" type="slidenum">
              <a:rPr lang="en-US" smtClean="0"/>
              <a:t>1</a:t>
            </a:fld>
            <a:endParaRPr lang="en-US"/>
          </a:p>
        </p:txBody>
      </p:sp>
    </p:spTree>
    <p:extLst>
      <p:ext uri="{BB962C8B-B14F-4D97-AF65-F5344CB8AC3E}">
        <p14:creationId xmlns:p14="http://schemas.microsoft.com/office/powerpoint/2010/main" val="79052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Purpose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purpose of this project is to provide a large-scale automated method by which the disease associated with a chest x-ray can be predicted.</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reason for choosing for choosing chest x-rays was that they are the most common medical diagnostic examination performed, with over 2 billion ordered per year</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Not enough radiologists to read them especially in Rwanda (12 mil, 11 radiologists) and Liberia (4 mil, 2 radiologists)</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Also, the diseases that are detected through chest x-rays tend to be the most serious and significant diseases, such as lung carcinoma, which is the deadliest cancer for men and 2</a:t>
            </a:r>
            <a:r>
              <a:rPr lang="en-GB" sz="1200" kern="1200" baseline="30000" dirty="0">
                <a:solidFill>
                  <a:schemeClr val="tx1"/>
                </a:solidFill>
                <a:effectLst/>
                <a:latin typeface="+mn-lt"/>
                <a:ea typeface="+mn-ea"/>
                <a:cs typeface="+mn-cs"/>
              </a:rPr>
              <a:t>nd</a:t>
            </a:r>
            <a:r>
              <a:rPr lang="en-GB" sz="1200" kern="1200" dirty="0">
                <a:solidFill>
                  <a:schemeClr val="tx1"/>
                </a:solidFill>
                <a:effectLst/>
                <a:latin typeface="+mn-lt"/>
                <a:ea typeface="+mn-ea"/>
                <a:cs typeface="+mn-cs"/>
              </a:rPr>
              <a:t> deadliest for women, tuberculosis, which afflicts ¼ of the world’s population, and pneumonia, which hospitalized a million Americans in the past year alone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These attributes give a model with this capability enormous potential in reducing healthcare costs and ultimately saving lives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A861C66-268F-9F4B-A3ED-981E1063ACCA}" type="slidenum">
              <a:rPr lang="en-US" smtClean="0"/>
              <a:t>2</a:t>
            </a:fld>
            <a:endParaRPr lang="en-US"/>
          </a:p>
        </p:txBody>
      </p:sp>
    </p:spTree>
    <p:extLst>
      <p:ext uri="{BB962C8B-B14F-4D97-AF65-F5344CB8AC3E}">
        <p14:creationId xmlns:p14="http://schemas.microsoft.com/office/powerpoint/2010/main" val="49244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Previous research</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Ever since the National Institute of Health released the </a:t>
            </a:r>
            <a:r>
              <a:rPr lang="en-GB" sz="1200" kern="1200" dirty="0" err="1">
                <a:solidFill>
                  <a:schemeClr val="tx1"/>
                </a:solidFill>
                <a:effectLst/>
                <a:latin typeface="+mn-lt"/>
                <a:ea typeface="+mn-ea"/>
                <a:cs typeface="+mn-cs"/>
              </a:rPr>
              <a:t>chestX</a:t>
            </a:r>
            <a:r>
              <a:rPr lang="en-GB" sz="1200" kern="1200" dirty="0">
                <a:solidFill>
                  <a:schemeClr val="tx1"/>
                </a:solidFill>
                <a:effectLst/>
                <a:latin typeface="+mn-lt"/>
                <a:ea typeface="+mn-ea"/>
                <a:cs typeface="+mn-cs"/>
              </a:rPr>
              <a:t>-ray 14 dataset in 2017, there has been a massive influx in the number of networks that have attempted to diagnose chest x-rays</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However, they have had several limitations, such as not being able to be as accurate as radiologists</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Notable exception is </a:t>
            </a:r>
            <a:r>
              <a:rPr lang="en-GB" sz="1200" kern="1200" dirty="0" err="1">
                <a:solidFill>
                  <a:schemeClr val="tx1"/>
                </a:solidFill>
                <a:effectLst/>
                <a:latin typeface="+mn-lt"/>
                <a:ea typeface="+mn-ea"/>
                <a:cs typeface="+mn-cs"/>
              </a:rPr>
              <a:t>CheXNeXt</a:t>
            </a:r>
            <a:r>
              <a:rPr lang="en-GB" sz="1200" kern="1200" dirty="0">
                <a:solidFill>
                  <a:schemeClr val="tx1"/>
                </a:solidFill>
                <a:effectLst/>
                <a:latin typeface="+mn-lt"/>
                <a:ea typeface="+mn-ea"/>
                <a:cs typeface="+mn-cs"/>
              </a:rPr>
              <a:t>, a 121-layer convolutional neural network that was able to diagnose 420 x-rays about 150 times as fast as radiologists and match or beat their accuracy on 10/14 diseases that it can detect</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However, </a:t>
            </a:r>
            <a:r>
              <a:rPr lang="en-GB" sz="1200" kern="1200" dirty="0" err="1">
                <a:solidFill>
                  <a:schemeClr val="tx1"/>
                </a:solidFill>
                <a:effectLst/>
                <a:latin typeface="+mn-lt"/>
                <a:ea typeface="+mn-ea"/>
                <a:cs typeface="+mn-cs"/>
              </a:rPr>
              <a:t>CheXNeXt</a:t>
            </a:r>
            <a:r>
              <a:rPr lang="en-GB" sz="1200" kern="1200" dirty="0">
                <a:solidFill>
                  <a:schemeClr val="tx1"/>
                </a:solidFill>
                <a:effectLst/>
                <a:latin typeface="+mn-lt"/>
                <a:ea typeface="+mn-ea"/>
                <a:cs typeface="+mn-cs"/>
              </a:rPr>
              <a:t>, and a lot of previous work as well, did not differentiate between anteroposterior and posteroanterior x-rays in addition to ignoring lateral X-rays, which are almost always taken as part of a chest imaging procedure and are essential to the diagnosis of several diseases such as pleural effusion, pneumonia, etc.</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Exception is the work done by Jonathan Rubin of Philip’s Research Institute, which I will come back to</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No previous models have been able to place their findings into the clinical context in terms of the symptoms a patient is expressing and their prior medical conditions to influence the prediction of the model and this is essential as to be able to approach the accuracy of radiologists, it must be able to interpret the same information as radiologists and that includes patient information</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For example, if a patient’s x-ray shows signs of congested lung vasculature, the doctor might diagnose it as an acute illness like multifocal pneumonia</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However, given the information that the patient also has a known heart condition and is also experiencing shortness of breath, it then becomes much more likely that the patient is suffering from pulmonary </a:t>
            </a:r>
            <a:r>
              <a:rPr lang="en-GB" sz="1200" kern="1200" dirty="0" err="1">
                <a:solidFill>
                  <a:schemeClr val="tx1"/>
                </a:solidFill>
                <a:effectLst/>
                <a:latin typeface="+mn-lt"/>
                <a:ea typeface="+mn-ea"/>
                <a:cs typeface="+mn-cs"/>
              </a:rPr>
              <a:t>edema</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A861C66-268F-9F4B-A3ED-981E1063ACCA}" type="slidenum">
              <a:rPr lang="en-US" smtClean="0"/>
              <a:t>3</a:t>
            </a:fld>
            <a:endParaRPr lang="en-US"/>
          </a:p>
        </p:txBody>
      </p:sp>
    </p:spTree>
    <p:extLst>
      <p:ext uri="{BB962C8B-B14F-4D97-AF65-F5344CB8AC3E}">
        <p14:creationId xmlns:p14="http://schemas.microsoft.com/office/powerpoint/2010/main" val="271796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err="1">
                <a:solidFill>
                  <a:schemeClr val="tx1"/>
                </a:solidFill>
                <a:effectLst/>
                <a:latin typeface="+mn-lt"/>
                <a:ea typeface="+mn-ea"/>
                <a:cs typeface="+mn-cs"/>
              </a:rPr>
              <a:t>DualNet</a:t>
            </a:r>
            <a:r>
              <a:rPr lang="en-GB"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So the initial part of my project will be to replicate the </a:t>
            </a:r>
            <a:r>
              <a:rPr lang="en-GB" sz="1200" kern="1200" dirty="0" err="1">
                <a:solidFill>
                  <a:schemeClr val="tx1"/>
                </a:solidFill>
                <a:effectLst/>
                <a:latin typeface="+mn-lt"/>
                <a:ea typeface="+mn-ea"/>
                <a:cs typeface="+mn-cs"/>
              </a:rPr>
              <a:t>DualNet</a:t>
            </a:r>
            <a:r>
              <a:rPr lang="en-GB" sz="1200" kern="1200" dirty="0">
                <a:solidFill>
                  <a:schemeClr val="tx1"/>
                </a:solidFill>
                <a:effectLst/>
                <a:latin typeface="+mn-lt"/>
                <a:ea typeface="+mn-ea"/>
                <a:cs typeface="+mn-cs"/>
              </a:rPr>
              <a:t> model developed by researchers at the Philips Research Institute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There is a CNN for frontal </a:t>
            </a:r>
            <a:r>
              <a:rPr lang="en-GB" sz="1200" kern="1200" dirty="0" err="1">
                <a:solidFill>
                  <a:schemeClr val="tx1"/>
                </a:solidFill>
                <a:effectLst/>
                <a:latin typeface="+mn-lt"/>
                <a:ea typeface="+mn-ea"/>
                <a:cs typeface="+mn-cs"/>
              </a:rPr>
              <a:t>xrays</a:t>
            </a:r>
            <a:r>
              <a:rPr lang="en-GB" sz="1200" kern="1200" dirty="0">
                <a:solidFill>
                  <a:schemeClr val="tx1"/>
                </a:solidFill>
                <a:effectLst/>
                <a:latin typeface="+mn-lt"/>
                <a:ea typeface="+mn-ea"/>
                <a:cs typeface="+mn-cs"/>
              </a:rPr>
              <a:t> and a CNN for lateral </a:t>
            </a:r>
            <a:r>
              <a:rPr lang="en-GB" sz="1200" kern="1200" dirty="0" err="1">
                <a:solidFill>
                  <a:schemeClr val="tx1"/>
                </a:solidFill>
                <a:effectLst/>
                <a:latin typeface="+mn-lt"/>
                <a:ea typeface="+mn-ea"/>
                <a:cs typeface="+mn-cs"/>
              </a:rPr>
              <a:t>xrays</a:t>
            </a:r>
            <a:r>
              <a:rPr lang="en-GB" sz="1200" kern="1200" dirty="0">
                <a:solidFill>
                  <a:schemeClr val="tx1"/>
                </a:solidFill>
                <a:effectLst/>
                <a:latin typeface="+mn-lt"/>
                <a:ea typeface="+mn-ea"/>
                <a:cs typeface="+mn-cs"/>
              </a:rPr>
              <a:t> and then a concatenated output</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network operates by inputting a frontal x-ray and a lateral x-ray and running it through the hidden layers of each individual CNN and then fusing the output into one single predicted disease</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And we can look at this more visually and in terms of each CNN</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You input the </a:t>
            </a:r>
            <a:r>
              <a:rPr lang="en-GB" sz="1200" kern="1200" dirty="0" err="1">
                <a:solidFill>
                  <a:schemeClr val="tx1"/>
                </a:solidFill>
                <a:effectLst/>
                <a:latin typeface="+mn-lt"/>
                <a:ea typeface="+mn-ea"/>
                <a:cs typeface="+mn-cs"/>
              </a:rPr>
              <a:t>xray</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It convolves it through the kernels and layers of the CNN</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Outputs a predicted disease with a probability as well as a heat map of where the disease is most localized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A861C66-268F-9F4B-A3ED-981E1063ACCA}" type="slidenum">
              <a:rPr lang="en-US" smtClean="0"/>
              <a:t>4</a:t>
            </a:fld>
            <a:endParaRPr lang="en-US"/>
          </a:p>
        </p:txBody>
      </p:sp>
    </p:spTree>
    <p:extLst>
      <p:ext uri="{BB962C8B-B14F-4D97-AF65-F5344CB8AC3E}">
        <p14:creationId xmlns:p14="http://schemas.microsoft.com/office/powerpoint/2010/main" val="39733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Data</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This network will be able to detect the following diseases, some of which are commonly known such as tuberculosis, mass and nodule, which are cancerous, and pneumonia</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MIMIC-CXR dataset, which contains 371,920 PA, AP and lateral </a:t>
            </a:r>
            <a:r>
              <a:rPr lang="en-GB" sz="1200" kern="1200" dirty="0" err="1">
                <a:solidFill>
                  <a:schemeClr val="tx1"/>
                </a:solidFill>
                <a:effectLst/>
                <a:latin typeface="+mn-lt"/>
                <a:ea typeface="+mn-ea"/>
                <a:cs typeface="+mn-cs"/>
              </a:rPr>
              <a:t>xray</a:t>
            </a:r>
            <a:r>
              <a:rPr lang="en-GB" sz="1200" kern="1200" dirty="0">
                <a:solidFill>
                  <a:schemeClr val="tx1"/>
                </a:solidFill>
                <a:effectLst/>
                <a:latin typeface="+mn-lt"/>
                <a:ea typeface="+mn-ea"/>
                <a:cs typeface="+mn-cs"/>
              </a:rPr>
              <a:t> images in DICOM format with positive and negative labels for fourteen different diseases was acquired through correspondence with </a:t>
            </a:r>
            <a:r>
              <a:rPr lang="en-GB" sz="1200" kern="1200" dirty="0" err="1">
                <a:solidFill>
                  <a:schemeClr val="tx1"/>
                </a:solidFill>
                <a:effectLst/>
                <a:latin typeface="+mn-lt"/>
                <a:ea typeface="+mn-ea"/>
                <a:cs typeface="+mn-cs"/>
              </a:rPr>
              <a:t>Dr.</a:t>
            </a:r>
            <a:r>
              <a:rPr lang="en-GB" sz="1200" kern="1200" dirty="0">
                <a:solidFill>
                  <a:schemeClr val="tx1"/>
                </a:solidFill>
                <a:effectLst/>
                <a:latin typeface="+mn-lt"/>
                <a:ea typeface="+mn-ea"/>
                <a:cs typeface="+mn-cs"/>
              </a:rPr>
              <a:t> Alistair Johnson of MIT</a:t>
            </a:r>
            <a:endParaRPr lang="en-US"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The data will obviously be split in some proportion for training, validation and testing</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 Indiana university collection (PA, DICOM</a:t>
            </a:r>
            <a:r>
              <a:rPr lang="en-GB" sz="1200" kern="1200">
                <a:solidFill>
                  <a:schemeClr val="tx1"/>
                </a:solidFill>
                <a:effectLst/>
                <a:latin typeface="+mn-lt"/>
                <a:ea typeface="+mn-ea"/>
                <a:cs typeface="+mn-cs"/>
              </a:rPr>
              <a:t>, roughly 8k), </a:t>
            </a:r>
            <a:r>
              <a:rPr lang="en-GB" sz="1200" kern="1200" dirty="0">
                <a:solidFill>
                  <a:schemeClr val="tx1"/>
                </a:solidFill>
                <a:effectLst/>
                <a:latin typeface="+mn-lt"/>
                <a:ea typeface="+mn-ea"/>
                <a:cs typeface="+mn-cs"/>
              </a:rPr>
              <a:t>which is available to the public, will be used post-replication to train the network to be able to interpret patient information such as symptoms and past conditions and then use the information to influence the diagnosis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A861C66-268F-9F4B-A3ED-981E1063ACCA}" type="slidenum">
              <a:rPr lang="en-US" smtClean="0"/>
              <a:t>5</a:t>
            </a:fld>
            <a:endParaRPr lang="en-US"/>
          </a:p>
        </p:txBody>
      </p:sp>
    </p:spTree>
    <p:extLst>
      <p:ext uri="{BB962C8B-B14F-4D97-AF65-F5344CB8AC3E}">
        <p14:creationId xmlns:p14="http://schemas.microsoft.com/office/powerpoint/2010/main" val="188997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61C66-268F-9F4B-A3ED-981E1063ACCA}" type="slidenum">
              <a:rPr lang="en-US" smtClean="0"/>
              <a:t>6</a:t>
            </a:fld>
            <a:endParaRPr lang="en-US"/>
          </a:p>
        </p:txBody>
      </p:sp>
    </p:spTree>
    <p:extLst>
      <p:ext uri="{BB962C8B-B14F-4D97-AF65-F5344CB8AC3E}">
        <p14:creationId xmlns:p14="http://schemas.microsoft.com/office/powerpoint/2010/main" val="402879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306833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C51B0-489F-0249-8890-A92729C363AE}" type="datetimeFigureOut">
              <a:rPr lang="en-US" smtClean="0"/>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94734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2828155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29242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361623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350885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316859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170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88224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261219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C51B0-489F-0249-8890-A92729C363AE}" type="datetimeFigureOut">
              <a:rPr lang="en-US" smtClean="0"/>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75447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6C51B0-489F-0249-8890-A92729C363AE}" type="datetimeFigureOut">
              <a:rPr lang="en-US" smtClean="0"/>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413074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C51B0-489F-0249-8890-A92729C363AE}" type="datetimeFigureOut">
              <a:rPr lang="en-US" smtClean="0"/>
              <a:t>5/10/20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83616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C51B0-489F-0249-8890-A92729C363AE}" type="datetimeFigureOut">
              <a:rPr lang="en-US" smtClean="0"/>
              <a:t>5/10/20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96099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D6C51B0-489F-0249-8890-A92729C363AE}" type="datetimeFigureOut">
              <a:rPr lang="en-US" smtClean="0"/>
              <a:t>5/10/20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241915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C51B0-489F-0249-8890-A92729C363AE}" type="datetimeFigureOut">
              <a:rPr lang="en-US" smtClean="0"/>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12750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C51B0-489F-0249-8890-A92729C363AE}" type="datetimeFigureOut">
              <a:rPr lang="en-US" smtClean="0"/>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754B2-3D2F-1147-A559-10472DAC2F63}" type="slidenum">
              <a:rPr lang="en-US" smtClean="0"/>
              <a:t>‹#›</a:t>
            </a:fld>
            <a:endParaRPr lang="en-US"/>
          </a:p>
        </p:txBody>
      </p:sp>
    </p:spTree>
    <p:extLst>
      <p:ext uri="{BB962C8B-B14F-4D97-AF65-F5344CB8AC3E}">
        <p14:creationId xmlns:p14="http://schemas.microsoft.com/office/powerpoint/2010/main" val="171390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6C51B0-489F-0249-8890-A92729C363AE}" type="datetimeFigureOut">
              <a:rPr lang="en-US" smtClean="0"/>
              <a:t>5/10/20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754B2-3D2F-1147-A559-10472DAC2F63}" type="slidenum">
              <a:rPr lang="en-US" smtClean="0"/>
              <a:t>‹#›</a:t>
            </a:fld>
            <a:endParaRPr lang="en-US"/>
          </a:p>
        </p:txBody>
      </p:sp>
    </p:spTree>
    <p:extLst>
      <p:ext uri="{BB962C8B-B14F-4D97-AF65-F5344CB8AC3E}">
        <p14:creationId xmlns:p14="http://schemas.microsoft.com/office/powerpoint/2010/main" val="234895036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CF75-66D9-3B46-B049-EBE254A025FA}"/>
              </a:ext>
            </a:extLst>
          </p:cNvPr>
          <p:cNvSpPr>
            <a:spLocks noGrp="1"/>
          </p:cNvSpPr>
          <p:nvPr>
            <p:ph type="ctrTitle"/>
          </p:nvPr>
        </p:nvSpPr>
        <p:spPr>
          <a:xfrm>
            <a:off x="3516086" y="643467"/>
            <a:ext cx="7644039" cy="3911937"/>
          </a:xfrm>
        </p:spPr>
        <p:txBody>
          <a:bodyPr>
            <a:normAutofit fontScale="90000"/>
          </a:bodyPr>
          <a:lstStyle/>
          <a:p>
            <a:pPr>
              <a:lnSpc>
                <a:spcPct val="90000"/>
              </a:lnSpc>
            </a:pPr>
            <a:r>
              <a:rPr lang="en-US" sz="4600" dirty="0"/>
              <a:t>Using Deep Convolutional Neural Networks to Classify Thoracic roentgenograms and Interpret Patient Prodromes and Clinical History</a:t>
            </a:r>
          </a:p>
        </p:txBody>
      </p:sp>
      <p:sp>
        <p:nvSpPr>
          <p:cNvPr id="3" name="Subtitle 2">
            <a:extLst>
              <a:ext uri="{FF2B5EF4-FFF2-40B4-BE49-F238E27FC236}">
                <a16:creationId xmlns:a16="http://schemas.microsoft.com/office/drawing/2014/main" id="{1B30C11A-3102-A54A-81A4-A9D419EFAE15}"/>
              </a:ext>
            </a:extLst>
          </p:cNvPr>
          <p:cNvSpPr>
            <a:spLocks noGrp="1"/>
          </p:cNvSpPr>
          <p:nvPr>
            <p:ph type="subTitle" idx="1"/>
          </p:nvPr>
        </p:nvSpPr>
        <p:spPr>
          <a:xfrm>
            <a:off x="1031875" y="5198870"/>
            <a:ext cx="10128250" cy="592330"/>
          </a:xfrm>
        </p:spPr>
        <p:txBody>
          <a:bodyPr>
            <a:normAutofit/>
          </a:bodyPr>
          <a:lstStyle/>
          <a:p>
            <a:r>
              <a:rPr lang="en-US" sz="2800" dirty="0"/>
              <a:t>Rohan Bhansali</a:t>
            </a:r>
          </a:p>
        </p:txBody>
      </p:sp>
    </p:spTree>
    <p:extLst>
      <p:ext uri="{BB962C8B-B14F-4D97-AF65-F5344CB8AC3E}">
        <p14:creationId xmlns:p14="http://schemas.microsoft.com/office/powerpoint/2010/main" val="77246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1EEB-B73E-454C-993D-F18CE1C2579B}"/>
              </a:ext>
            </a:extLst>
          </p:cNvPr>
          <p:cNvSpPr>
            <a:spLocks noGrp="1"/>
          </p:cNvSpPr>
          <p:nvPr>
            <p:ph type="title"/>
          </p:nvPr>
        </p:nvSpPr>
        <p:spPr/>
        <p:txBody>
          <a:bodyPr>
            <a:normAutofit/>
          </a:bodyPr>
          <a:lstStyle/>
          <a:p>
            <a:r>
              <a:rPr lang="en-US" dirty="0"/>
              <a:t>Purpose</a:t>
            </a:r>
          </a:p>
        </p:txBody>
      </p:sp>
      <p:sp>
        <p:nvSpPr>
          <p:cNvPr id="4" name="Rectangle 3" descr="Stethoscope">
            <a:extLst>
              <a:ext uri="{FF2B5EF4-FFF2-40B4-BE49-F238E27FC236}">
                <a16:creationId xmlns:a16="http://schemas.microsoft.com/office/drawing/2014/main" id="{AA7BEA80-6B52-9245-9778-3C81285B3B78}"/>
              </a:ext>
            </a:extLst>
          </p:cNvPr>
          <p:cNvSpPr/>
          <p:nvPr/>
        </p:nvSpPr>
        <p:spPr>
          <a:xfrm>
            <a:off x="866761" y="2248241"/>
            <a:ext cx="1278642" cy="12786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Rectangle 5" descr="Doctor">
            <a:extLst>
              <a:ext uri="{FF2B5EF4-FFF2-40B4-BE49-F238E27FC236}">
                <a16:creationId xmlns:a16="http://schemas.microsoft.com/office/drawing/2014/main" id="{4E4498CD-E5B8-8F4D-B732-67832F40D6E4}"/>
              </a:ext>
            </a:extLst>
          </p:cNvPr>
          <p:cNvSpPr/>
          <p:nvPr/>
        </p:nvSpPr>
        <p:spPr>
          <a:xfrm>
            <a:off x="992906" y="4448311"/>
            <a:ext cx="975101" cy="103457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7" name="Rectangle 6">
            <a:extLst>
              <a:ext uri="{FF2B5EF4-FFF2-40B4-BE49-F238E27FC236}">
                <a16:creationId xmlns:a16="http://schemas.microsoft.com/office/drawing/2014/main" id="{88999D42-86CA-3745-976E-482D90C7338B}"/>
              </a:ext>
            </a:extLst>
          </p:cNvPr>
          <p:cNvSpPr/>
          <p:nvPr/>
        </p:nvSpPr>
        <p:spPr>
          <a:xfrm>
            <a:off x="1018531" y="5605819"/>
            <a:ext cx="975101" cy="103457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7" name="Rectangle 16">
            <a:extLst>
              <a:ext uri="{FF2B5EF4-FFF2-40B4-BE49-F238E27FC236}">
                <a16:creationId xmlns:a16="http://schemas.microsoft.com/office/drawing/2014/main" id="{6A1361B1-D3CF-F64A-9C0E-481770369569}"/>
              </a:ext>
            </a:extLst>
          </p:cNvPr>
          <p:cNvSpPr/>
          <p:nvPr/>
        </p:nvSpPr>
        <p:spPr>
          <a:xfrm>
            <a:off x="2463369" y="2472064"/>
            <a:ext cx="8113713" cy="830997"/>
          </a:xfrm>
          <a:prstGeom prst="rect">
            <a:avLst/>
          </a:prstGeom>
        </p:spPr>
        <p:txBody>
          <a:bodyPr wrap="square">
            <a:spAutoFit/>
          </a:bodyPr>
          <a:lstStyle/>
          <a:p>
            <a:pPr defTabSz="1022350">
              <a:spcBef>
                <a:spcPct val="0"/>
              </a:spcBef>
              <a:spcAft>
                <a:spcPct val="35000"/>
              </a:spcAft>
            </a:pPr>
            <a:r>
              <a:rPr lang="en-US" sz="2400" dirty="0"/>
              <a:t>Provide a large-scale, automated method by which chest X-rays can be accurately diagnosed</a:t>
            </a:r>
          </a:p>
        </p:txBody>
      </p:sp>
      <p:sp>
        <p:nvSpPr>
          <p:cNvPr id="18" name="Rectangle 17">
            <a:extLst>
              <a:ext uri="{FF2B5EF4-FFF2-40B4-BE49-F238E27FC236}">
                <a16:creationId xmlns:a16="http://schemas.microsoft.com/office/drawing/2014/main" id="{FCBB6536-4A83-9444-8E58-95AF2011AF4D}"/>
              </a:ext>
            </a:extLst>
          </p:cNvPr>
          <p:cNvSpPr/>
          <p:nvPr/>
        </p:nvSpPr>
        <p:spPr>
          <a:xfrm>
            <a:off x="2357686" y="4652634"/>
            <a:ext cx="8353857" cy="830997"/>
          </a:xfrm>
          <a:prstGeom prst="rect">
            <a:avLst/>
          </a:prstGeom>
        </p:spPr>
        <p:txBody>
          <a:bodyPr wrap="square">
            <a:spAutoFit/>
          </a:bodyPr>
          <a:lstStyle/>
          <a:p>
            <a:pPr lvl="0" defTabSz="1022350">
              <a:spcBef>
                <a:spcPct val="0"/>
              </a:spcBef>
              <a:spcAft>
                <a:spcPct val="35000"/>
              </a:spcAft>
            </a:pPr>
            <a:r>
              <a:rPr lang="en-US" sz="2400" dirty="0"/>
              <a:t>Chest X-rays are the most common medical examination performed</a:t>
            </a:r>
          </a:p>
        </p:txBody>
      </p:sp>
      <p:sp>
        <p:nvSpPr>
          <p:cNvPr id="19" name="Rectangle 18">
            <a:extLst>
              <a:ext uri="{FF2B5EF4-FFF2-40B4-BE49-F238E27FC236}">
                <a16:creationId xmlns:a16="http://schemas.microsoft.com/office/drawing/2014/main" id="{981A8687-0C3A-0C4B-AD52-AB749FA676AC}"/>
              </a:ext>
            </a:extLst>
          </p:cNvPr>
          <p:cNvSpPr/>
          <p:nvPr/>
        </p:nvSpPr>
        <p:spPr>
          <a:xfrm>
            <a:off x="2357686" y="5892276"/>
            <a:ext cx="8353856" cy="461665"/>
          </a:xfrm>
          <a:prstGeom prst="rect">
            <a:avLst/>
          </a:prstGeom>
        </p:spPr>
        <p:txBody>
          <a:bodyPr wrap="square">
            <a:spAutoFit/>
          </a:bodyPr>
          <a:lstStyle/>
          <a:p>
            <a:pPr defTabSz="1022350">
              <a:spcBef>
                <a:spcPct val="0"/>
              </a:spcBef>
              <a:spcAft>
                <a:spcPct val="35000"/>
              </a:spcAft>
            </a:pPr>
            <a:r>
              <a:rPr lang="en-US" sz="2400" dirty="0"/>
              <a:t>Cardiopulmonary diseases are among the leading causes of death</a:t>
            </a:r>
          </a:p>
        </p:txBody>
      </p:sp>
      <p:sp>
        <p:nvSpPr>
          <p:cNvPr id="20" name="TextBox 19">
            <a:extLst>
              <a:ext uri="{FF2B5EF4-FFF2-40B4-BE49-F238E27FC236}">
                <a16:creationId xmlns:a16="http://schemas.microsoft.com/office/drawing/2014/main" id="{55623EAB-D3FD-F841-A789-49E934E7F9AE}"/>
              </a:ext>
            </a:extLst>
          </p:cNvPr>
          <p:cNvSpPr txBox="1"/>
          <p:nvPr/>
        </p:nvSpPr>
        <p:spPr>
          <a:xfrm>
            <a:off x="4039249" y="3863536"/>
            <a:ext cx="3424527" cy="584775"/>
          </a:xfrm>
          <a:prstGeom prst="rect">
            <a:avLst/>
          </a:prstGeom>
          <a:noFill/>
        </p:spPr>
        <p:txBody>
          <a:bodyPr wrap="none" rtlCol="0">
            <a:spAutoFit/>
          </a:bodyPr>
          <a:lstStyle/>
          <a:p>
            <a:r>
              <a:rPr lang="en-US" sz="3200" dirty="0"/>
              <a:t>Why Chest X-Rays ?</a:t>
            </a:r>
          </a:p>
        </p:txBody>
      </p:sp>
    </p:spTree>
    <p:extLst>
      <p:ext uri="{BB962C8B-B14F-4D97-AF65-F5344CB8AC3E}">
        <p14:creationId xmlns:p14="http://schemas.microsoft.com/office/powerpoint/2010/main" val="366229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oup of people standing in front of a television&#10;&#10;Description automatically generated">
            <a:extLst>
              <a:ext uri="{FF2B5EF4-FFF2-40B4-BE49-F238E27FC236}">
                <a16:creationId xmlns:a16="http://schemas.microsoft.com/office/drawing/2014/main" id="{8B946211-6EB0-B34F-84FE-0CBE2D060FFD}"/>
              </a:ext>
            </a:extLst>
          </p:cNvPr>
          <p:cNvPicPr>
            <a:picLocks noChangeAspect="1"/>
          </p:cNvPicPr>
          <p:nvPr/>
        </p:nvPicPr>
        <p:blipFill rotWithShape="1">
          <a:blip r:embed="rId3">
            <a:alphaModFix amt="25000"/>
          </a:blip>
          <a:srcRect t="3125" b="3125"/>
          <a:stretch/>
        </p:blipFill>
        <p:spPr>
          <a:xfrm>
            <a:off x="20" y="10"/>
            <a:ext cx="12191980" cy="6857990"/>
          </a:xfrm>
          <a:prstGeom prst="rect">
            <a:avLst/>
          </a:prstGeom>
        </p:spPr>
      </p:pic>
      <p:sp>
        <p:nvSpPr>
          <p:cNvPr id="2" name="Title 1">
            <a:extLst>
              <a:ext uri="{FF2B5EF4-FFF2-40B4-BE49-F238E27FC236}">
                <a16:creationId xmlns:a16="http://schemas.microsoft.com/office/drawing/2014/main" id="{D9C210AC-2327-C844-9911-9B004B931819}"/>
              </a:ext>
            </a:extLst>
          </p:cNvPr>
          <p:cNvSpPr>
            <a:spLocks noGrp="1"/>
          </p:cNvSpPr>
          <p:nvPr>
            <p:ph type="title"/>
          </p:nvPr>
        </p:nvSpPr>
        <p:spPr/>
        <p:txBody>
          <a:bodyPr>
            <a:normAutofit/>
          </a:bodyPr>
          <a:lstStyle/>
          <a:p>
            <a:r>
              <a:rPr lang="en-US" dirty="0"/>
              <a:t>Previous research</a:t>
            </a:r>
          </a:p>
        </p:txBody>
      </p:sp>
      <p:sp>
        <p:nvSpPr>
          <p:cNvPr id="3" name="Content Placeholder 2">
            <a:extLst>
              <a:ext uri="{FF2B5EF4-FFF2-40B4-BE49-F238E27FC236}">
                <a16:creationId xmlns:a16="http://schemas.microsoft.com/office/drawing/2014/main" id="{FEFD9036-9084-634B-AF6D-D741148466AA}"/>
              </a:ext>
            </a:extLst>
          </p:cNvPr>
          <p:cNvSpPr>
            <a:spLocks noGrp="1"/>
          </p:cNvSpPr>
          <p:nvPr>
            <p:ph idx="1"/>
          </p:nvPr>
        </p:nvSpPr>
        <p:spPr/>
        <p:txBody>
          <a:bodyPr>
            <a:normAutofit lnSpcReduction="10000"/>
          </a:bodyPr>
          <a:lstStyle/>
          <a:p>
            <a:r>
              <a:rPr lang="en-US" sz="2800" b="1" dirty="0"/>
              <a:t>Does not:</a:t>
            </a:r>
          </a:p>
          <a:p>
            <a:pPr lvl="1"/>
            <a:r>
              <a:rPr lang="en-US" sz="2400" b="1" dirty="0"/>
              <a:t>achieve an accuracy comparable to that of radiologists</a:t>
            </a:r>
            <a:r>
              <a:rPr lang="en-US" sz="2400" dirty="0"/>
              <a:t> </a:t>
            </a:r>
            <a:r>
              <a:rPr lang="en-US" sz="2400" dirty="0">
                <a:solidFill>
                  <a:schemeClr val="tx1">
                    <a:lumMod val="95000"/>
                  </a:schemeClr>
                </a:solidFill>
              </a:rPr>
              <a:t>(Yao, et al., 2017; Guan, et al., 2018; Kumar, et al., 2017; Rubin, et al., 2018)</a:t>
            </a:r>
          </a:p>
          <a:p>
            <a:pPr lvl="1"/>
            <a:r>
              <a:rPr lang="en-US" sz="2400" b="1" dirty="0"/>
              <a:t>differentiate between AP and PA </a:t>
            </a:r>
            <a:r>
              <a:rPr lang="en-US" sz="2400" dirty="0">
                <a:solidFill>
                  <a:schemeClr val="tx1">
                    <a:lumMod val="95000"/>
                  </a:schemeClr>
                </a:solidFill>
              </a:rPr>
              <a:t>(Yao, et al., 2017; </a:t>
            </a:r>
            <a:r>
              <a:rPr lang="en-US" sz="2400" dirty="0" err="1">
                <a:solidFill>
                  <a:schemeClr val="tx1">
                    <a:lumMod val="95000"/>
                  </a:schemeClr>
                </a:solidFill>
              </a:rPr>
              <a:t>Rajpurkar</a:t>
            </a:r>
            <a:r>
              <a:rPr lang="en-US" sz="2400" dirty="0">
                <a:solidFill>
                  <a:schemeClr val="tx1">
                    <a:lumMod val="95000"/>
                  </a:schemeClr>
                </a:solidFill>
              </a:rPr>
              <a:t>, et al., 2017; Guan, et al., 2018; Kumar, et al., 2017)</a:t>
            </a:r>
          </a:p>
          <a:p>
            <a:pPr lvl="1"/>
            <a:r>
              <a:rPr lang="en-US" sz="2400" b="1" dirty="0"/>
              <a:t>take into account lateral X-rays </a:t>
            </a:r>
            <a:r>
              <a:rPr lang="en-US" sz="2400" dirty="0">
                <a:solidFill>
                  <a:schemeClr val="tx1">
                    <a:lumMod val="95000"/>
                  </a:schemeClr>
                </a:solidFill>
              </a:rPr>
              <a:t>(Yao, et al., 2017; </a:t>
            </a:r>
            <a:r>
              <a:rPr lang="en-US" sz="2400" dirty="0" err="1">
                <a:solidFill>
                  <a:schemeClr val="tx1">
                    <a:lumMod val="95000"/>
                  </a:schemeClr>
                </a:solidFill>
              </a:rPr>
              <a:t>Rajpurkar</a:t>
            </a:r>
            <a:r>
              <a:rPr lang="en-US" sz="2400" dirty="0">
                <a:solidFill>
                  <a:schemeClr val="tx1">
                    <a:lumMod val="95000"/>
                  </a:schemeClr>
                </a:solidFill>
              </a:rPr>
              <a:t>, et al., 2017; Guan, et al., 2018; Kumar, et al., 2017)</a:t>
            </a:r>
          </a:p>
          <a:p>
            <a:pPr lvl="1"/>
            <a:r>
              <a:rPr lang="en-US" sz="2400" b="1" dirty="0"/>
              <a:t>clinically correlate findings </a:t>
            </a:r>
            <a:r>
              <a:rPr lang="en-US" sz="2400" dirty="0">
                <a:solidFill>
                  <a:schemeClr val="tx1">
                    <a:lumMod val="95000"/>
                  </a:schemeClr>
                </a:solidFill>
              </a:rPr>
              <a:t>(Yao, et al., 2017; </a:t>
            </a:r>
            <a:r>
              <a:rPr lang="en-US" sz="2400" dirty="0" err="1">
                <a:solidFill>
                  <a:schemeClr val="tx1">
                    <a:lumMod val="95000"/>
                  </a:schemeClr>
                </a:solidFill>
              </a:rPr>
              <a:t>Rajpurkar</a:t>
            </a:r>
            <a:r>
              <a:rPr lang="en-US" sz="2400" dirty="0">
                <a:solidFill>
                  <a:schemeClr val="tx1">
                    <a:lumMod val="95000"/>
                  </a:schemeClr>
                </a:solidFill>
              </a:rPr>
              <a:t>, et al., 2017; Guan, et al., 2018; Kumar, et al., 2017; Rubin, et al., 2018)</a:t>
            </a:r>
          </a:p>
        </p:txBody>
      </p:sp>
    </p:spTree>
    <p:extLst>
      <p:ext uri="{BB962C8B-B14F-4D97-AF65-F5344CB8AC3E}">
        <p14:creationId xmlns:p14="http://schemas.microsoft.com/office/powerpoint/2010/main" val="198248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98D2-2E68-BB4C-A2C9-E77D7E48C9E4}"/>
              </a:ext>
            </a:extLst>
          </p:cNvPr>
          <p:cNvSpPr>
            <a:spLocks noGrp="1"/>
          </p:cNvSpPr>
          <p:nvPr>
            <p:ph type="title"/>
          </p:nvPr>
        </p:nvSpPr>
        <p:spPr/>
        <p:txBody>
          <a:bodyPr/>
          <a:lstStyle/>
          <a:p>
            <a:r>
              <a:rPr lang="en-US" dirty="0" err="1"/>
              <a:t>DUalNet</a:t>
            </a:r>
            <a:r>
              <a:rPr lang="en-US" dirty="0"/>
              <a:t> architecture</a:t>
            </a:r>
          </a:p>
        </p:txBody>
      </p:sp>
      <p:graphicFrame>
        <p:nvGraphicFramePr>
          <p:cNvPr id="4" name="Content Placeholder 3">
            <a:extLst>
              <a:ext uri="{FF2B5EF4-FFF2-40B4-BE49-F238E27FC236}">
                <a16:creationId xmlns:a16="http://schemas.microsoft.com/office/drawing/2014/main" id="{D4559AF0-CA18-E34B-951A-FFC7F6EBC7FB}"/>
              </a:ext>
            </a:extLst>
          </p:cNvPr>
          <p:cNvGraphicFramePr>
            <a:graphicFrameLocks noGrp="1"/>
          </p:cNvGraphicFramePr>
          <p:nvPr>
            <p:ph idx="1"/>
            <p:extLst>
              <p:ext uri="{D42A27DB-BD31-4B8C-83A1-F6EECF244321}">
                <p14:modId xmlns:p14="http://schemas.microsoft.com/office/powerpoint/2010/main" val="152121917"/>
              </p:ext>
            </p:extLst>
          </p:nvPr>
        </p:nvGraphicFramePr>
        <p:xfrm>
          <a:off x="685800" y="2141538"/>
          <a:ext cx="7772400"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FFA274B6-B5B0-354A-9109-4089AA8EC376}"/>
              </a:ext>
            </a:extLst>
          </p:cNvPr>
          <p:cNvGraphicFramePr>
            <a:graphicFrameLocks noChangeAspect="1"/>
          </p:cNvGraphicFramePr>
          <p:nvPr>
            <p:extLst>
              <p:ext uri="{D42A27DB-BD31-4B8C-83A1-F6EECF244321}">
                <p14:modId xmlns:p14="http://schemas.microsoft.com/office/powerpoint/2010/main" val="2641374817"/>
              </p:ext>
            </p:extLst>
          </p:nvPr>
        </p:nvGraphicFramePr>
        <p:xfrm>
          <a:off x="6753226"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0247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E779-48FA-4F40-9A4D-AC2E1716CA25}"/>
              </a:ext>
            </a:extLst>
          </p:cNvPr>
          <p:cNvSpPr>
            <a:spLocks noGrp="1"/>
          </p:cNvSpPr>
          <p:nvPr>
            <p:ph type="title"/>
          </p:nvPr>
        </p:nvSpPr>
        <p:spPr/>
        <p:txBody>
          <a:bodyPr>
            <a:normAutofit/>
          </a:bodyPr>
          <a:lstStyle/>
          <a:p>
            <a:r>
              <a:rPr lang="en-US" dirty="0"/>
              <a:t>Data</a:t>
            </a:r>
            <a:endParaRPr lang="en-US"/>
          </a:p>
        </p:txBody>
      </p:sp>
      <p:graphicFrame>
        <p:nvGraphicFramePr>
          <p:cNvPr id="8" name="Content Placeholder 5">
            <a:extLst>
              <a:ext uri="{FF2B5EF4-FFF2-40B4-BE49-F238E27FC236}">
                <a16:creationId xmlns:a16="http://schemas.microsoft.com/office/drawing/2014/main" id="{58AD340C-AA6B-4B8F-A83C-ADCE998D70AD}"/>
              </a:ext>
            </a:extLst>
          </p:cNvPr>
          <p:cNvGraphicFramePr>
            <a:graphicFrameLocks noGrp="1"/>
          </p:cNvGraphicFramePr>
          <p:nvPr>
            <p:ph idx="1"/>
            <p:extLst>
              <p:ext uri="{D42A27DB-BD31-4B8C-83A1-F6EECF244321}">
                <p14:modId xmlns:p14="http://schemas.microsoft.com/office/powerpoint/2010/main" val="413674427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5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DB55-D30A-2049-87CF-C9BF9187E496}"/>
              </a:ext>
            </a:extLst>
          </p:cNvPr>
          <p:cNvSpPr>
            <a:spLocks noGrp="1"/>
          </p:cNvSpPr>
          <p:nvPr>
            <p:ph type="title"/>
          </p:nvPr>
        </p:nvSpPr>
        <p:spPr>
          <a:xfrm>
            <a:off x="685801" y="533400"/>
            <a:ext cx="10820400" cy="1177092"/>
          </a:xfrm>
        </p:spPr>
        <p:txBody>
          <a:bodyPr anchor="b">
            <a:normAutofit/>
          </a:bodyPr>
          <a:lstStyle/>
          <a:p>
            <a:pPr algn="ctr"/>
            <a:r>
              <a:rPr lang="en-US" sz="4400"/>
              <a:t>References</a:t>
            </a:r>
          </a:p>
        </p:txBody>
      </p:sp>
      <p:sp>
        <p:nvSpPr>
          <p:cNvPr id="3" name="Content Placeholder 2">
            <a:extLst>
              <a:ext uri="{FF2B5EF4-FFF2-40B4-BE49-F238E27FC236}">
                <a16:creationId xmlns:a16="http://schemas.microsoft.com/office/drawing/2014/main" id="{9D654F3F-BD54-1E44-8328-A811CF46D659}"/>
              </a:ext>
            </a:extLst>
          </p:cNvPr>
          <p:cNvSpPr>
            <a:spLocks noGrp="1" noChangeAspect="1"/>
          </p:cNvSpPr>
          <p:nvPr>
            <p:ph idx="1"/>
          </p:nvPr>
        </p:nvSpPr>
        <p:spPr>
          <a:xfrm>
            <a:off x="685801" y="2243890"/>
            <a:ext cx="10970126" cy="4572000"/>
          </a:xfrm>
        </p:spPr>
        <p:txBody>
          <a:bodyPr anchor="t">
            <a:noAutofit/>
          </a:bodyPr>
          <a:lstStyle/>
          <a:p>
            <a:pPr marL="0" indent="0">
              <a:lnSpc>
                <a:spcPct val="90000"/>
              </a:lnSpc>
              <a:buNone/>
            </a:pPr>
            <a:r>
              <a:rPr lang="en-US" sz="1025" dirty="0"/>
              <a:t>Armitage, H. (2018, November 20). Artificial intelligence rivals radiologists in screening X-rays for certain diseases. Retrieved from https://</a:t>
            </a:r>
            <a:r>
              <a:rPr lang="en-US" sz="1025" dirty="0" err="1"/>
              <a:t>med.stanford.edu</a:t>
            </a:r>
            <a:r>
              <a:rPr lang="en-US" sz="1025" dirty="0"/>
              <a:t>/news/all-news/2018/11/ai-outperformed-radiologists-in-screening-x-rays-for-certain-diseases.html</a:t>
            </a:r>
          </a:p>
          <a:p>
            <a:pPr marL="0" indent="0">
              <a:lnSpc>
                <a:spcPct val="90000"/>
              </a:lnSpc>
              <a:buNone/>
            </a:pPr>
            <a:r>
              <a:rPr lang="en-US" sz="1025" dirty="0" err="1"/>
              <a:t>Baltruschat</a:t>
            </a:r>
            <a:r>
              <a:rPr lang="en-US" sz="1025" dirty="0"/>
              <a:t>, I. M., </a:t>
            </a:r>
            <a:r>
              <a:rPr lang="en-US" sz="1025" dirty="0" err="1"/>
              <a:t>Nickisch</a:t>
            </a:r>
            <a:r>
              <a:rPr lang="en-US" sz="1025" dirty="0"/>
              <a:t>, H., Grass, M., </a:t>
            </a:r>
            <a:r>
              <a:rPr lang="en-US" sz="1025" dirty="0" err="1"/>
              <a:t>Knopp</a:t>
            </a:r>
            <a:r>
              <a:rPr lang="en-US" sz="1025" dirty="0"/>
              <a:t>, T., &amp; </a:t>
            </a:r>
            <a:r>
              <a:rPr lang="en-US" sz="1025" dirty="0" err="1"/>
              <a:t>Saalbach</a:t>
            </a:r>
            <a:r>
              <a:rPr lang="en-US" sz="1025" dirty="0"/>
              <a:t>, A. (2019). Comparison of Deep Learning Approaches for Multi-Label Chest X-Ray Classification. </a:t>
            </a:r>
            <a:r>
              <a:rPr lang="en-US" sz="1025" i="1" dirty="0"/>
              <a:t>Scientific Reports,9</a:t>
            </a:r>
            <a:r>
              <a:rPr lang="en-US" sz="1025" dirty="0"/>
              <a:t>(1). doi:10.1038/s41598-019-42294-8</a:t>
            </a:r>
          </a:p>
          <a:p>
            <a:pPr marL="0" indent="0">
              <a:lnSpc>
                <a:spcPct val="90000"/>
              </a:lnSpc>
              <a:buNone/>
            </a:pPr>
            <a:r>
              <a:rPr lang="en-US" sz="1025" dirty="0"/>
              <a:t>Blumenfeld, A., Greenspan, H., &amp; </a:t>
            </a:r>
            <a:r>
              <a:rPr lang="en-US" sz="1025" dirty="0" err="1"/>
              <a:t>Konen</a:t>
            </a:r>
            <a:r>
              <a:rPr lang="en-US" sz="1025" dirty="0"/>
              <a:t>, E. (2018). Pneumothorax detection in chest radiographs using convolutional neural networks. </a:t>
            </a:r>
            <a:r>
              <a:rPr lang="en-US" sz="1025" i="1" dirty="0"/>
              <a:t>Medical Imaging 2018: Computer-Aided Diagnosis</a:t>
            </a:r>
            <a:r>
              <a:rPr lang="en-US" sz="1025" dirty="0"/>
              <a:t>. doi:10.1117/12.2292540</a:t>
            </a:r>
          </a:p>
          <a:p>
            <a:pPr marL="0" indent="0">
              <a:lnSpc>
                <a:spcPct val="90000"/>
              </a:lnSpc>
              <a:buNone/>
            </a:pPr>
            <a:r>
              <a:rPr lang="en-US" sz="1025" dirty="0"/>
              <a:t>“Data &amp; Statistics | CDC.” </a:t>
            </a:r>
            <a:r>
              <a:rPr lang="en-US" sz="1025" i="1" dirty="0"/>
              <a:t>Centers for Disease Control and Prevention</a:t>
            </a:r>
            <a:r>
              <a:rPr lang="en-US" sz="1025" dirty="0"/>
              <a:t>, Centers for Disease Control and Prevention, </a:t>
            </a:r>
            <a:r>
              <a:rPr lang="en-US" sz="1025" dirty="0" err="1"/>
              <a:t>www.cdc.gov</a:t>
            </a:r>
            <a:r>
              <a:rPr lang="en-US" sz="1025" dirty="0"/>
              <a:t>/</a:t>
            </a:r>
            <a:r>
              <a:rPr lang="en-US" sz="1025" dirty="0" err="1"/>
              <a:t>DataStatistics</a:t>
            </a:r>
            <a:r>
              <a:rPr lang="en-US" sz="1025" dirty="0"/>
              <a:t>/.</a:t>
            </a:r>
          </a:p>
          <a:p>
            <a:pPr marL="0" indent="0">
              <a:lnSpc>
                <a:spcPct val="90000"/>
              </a:lnSpc>
              <a:buNone/>
            </a:pPr>
            <a:r>
              <a:rPr lang="en-US" sz="1025" dirty="0" err="1"/>
              <a:t>Demner-Fushman</a:t>
            </a:r>
            <a:r>
              <a:rPr lang="en-US" sz="1025" dirty="0"/>
              <a:t>, D., Kohli, M. D., Rosenman, M. B., </a:t>
            </a:r>
            <a:r>
              <a:rPr lang="en-US" sz="1025" dirty="0" err="1"/>
              <a:t>Shooshan</a:t>
            </a:r>
            <a:r>
              <a:rPr lang="en-US" sz="1025" dirty="0"/>
              <a:t>, S. E., Rodriguez, L., </a:t>
            </a:r>
            <a:r>
              <a:rPr lang="en-US" sz="1025" dirty="0" err="1"/>
              <a:t>Antani</a:t>
            </a:r>
            <a:r>
              <a:rPr lang="en-US" sz="1025" dirty="0"/>
              <a:t>, S., . . . </a:t>
            </a:r>
            <a:r>
              <a:rPr lang="en-US" sz="1025" dirty="0" err="1"/>
              <a:t>Mcdonald</a:t>
            </a:r>
            <a:r>
              <a:rPr lang="en-US" sz="1025" dirty="0"/>
              <a:t>, C. J. (2015). Preparing a collection of radiology examinations for distribution and retrieval. </a:t>
            </a:r>
            <a:r>
              <a:rPr lang="en-US" sz="1025" i="1" dirty="0"/>
              <a:t>Journal of the American Medical Informatics Association,23</a:t>
            </a:r>
            <a:r>
              <a:rPr lang="en-US" sz="1025" dirty="0"/>
              <a:t>(2), 304-310. doi:10.1093/</a:t>
            </a:r>
            <a:r>
              <a:rPr lang="en-US" sz="1025" dirty="0" err="1"/>
              <a:t>jamia</a:t>
            </a:r>
            <a:r>
              <a:rPr lang="en-US" sz="1025" dirty="0"/>
              <a:t>/ocv080</a:t>
            </a:r>
          </a:p>
          <a:p>
            <a:pPr marL="0" indent="0">
              <a:lnSpc>
                <a:spcPct val="90000"/>
              </a:lnSpc>
              <a:buNone/>
            </a:pPr>
            <a:r>
              <a:rPr lang="en-US" sz="1025" dirty="0" err="1"/>
              <a:t>Hou</a:t>
            </a:r>
            <a:r>
              <a:rPr lang="en-US" sz="1025" dirty="0"/>
              <a:t>, S., Liu, X., &amp; Wang, Z. (2017). </a:t>
            </a:r>
            <a:r>
              <a:rPr lang="en-US" sz="1025" dirty="0" err="1"/>
              <a:t>DualNet</a:t>
            </a:r>
            <a:r>
              <a:rPr lang="en-US" sz="1025" dirty="0"/>
              <a:t>: Learn Complementary Features for Image Recognition. </a:t>
            </a:r>
            <a:r>
              <a:rPr lang="en-US" sz="1025" i="1" dirty="0"/>
              <a:t>2017 IEEE International Conference on Computer Vision (ICCV)</a:t>
            </a:r>
            <a:r>
              <a:rPr lang="en-US" sz="1025" dirty="0"/>
              <a:t>. doi:10.1109/iccv.2017.62</a:t>
            </a:r>
          </a:p>
          <a:p>
            <a:pPr marL="0" indent="0">
              <a:lnSpc>
                <a:spcPct val="90000"/>
              </a:lnSpc>
              <a:buNone/>
            </a:pPr>
            <a:r>
              <a:rPr lang="en-US" sz="1025" dirty="0"/>
              <a:t>Huang, G., Liu, Z., </a:t>
            </a:r>
            <a:r>
              <a:rPr lang="en-US" sz="1025" dirty="0" err="1"/>
              <a:t>Maaten</a:t>
            </a:r>
            <a:r>
              <a:rPr lang="en-US" sz="1025" dirty="0"/>
              <a:t>, L. V., &amp; Weinberger, K. Q. (2017). Densely Connected Convolutional Networks. </a:t>
            </a:r>
            <a:r>
              <a:rPr lang="en-US" sz="1025" i="1" dirty="0"/>
              <a:t>2017 IEEE Conference on Computer Vision and Pattern Recognition (CVPR)</a:t>
            </a:r>
            <a:r>
              <a:rPr lang="en-US" sz="1025" dirty="0"/>
              <a:t>. doi:10.1109/cvpr.2017.243</a:t>
            </a:r>
          </a:p>
          <a:p>
            <a:pPr marL="0" indent="0">
              <a:lnSpc>
                <a:spcPct val="90000"/>
              </a:lnSpc>
              <a:buNone/>
            </a:pPr>
            <a:r>
              <a:rPr lang="en-US" sz="1025" dirty="0" err="1"/>
              <a:t>Ittyachen</a:t>
            </a:r>
            <a:r>
              <a:rPr lang="en-US" sz="1025" dirty="0"/>
              <a:t>, A. M., Vijayan, A., &amp; </a:t>
            </a:r>
            <a:r>
              <a:rPr lang="en-US" sz="1025" dirty="0" err="1"/>
              <a:t>Isac</a:t>
            </a:r>
            <a:r>
              <a:rPr lang="en-US" sz="1025" dirty="0"/>
              <a:t>, M. (2017). The forgotten view: Chest X-ray - Lateral view. </a:t>
            </a:r>
            <a:r>
              <a:rPr lang="en-US" sz="1025" i="1" dirty="0"/>
              <a:t>Respiratory Medicine Case Reports,22</a:t>
            </a:r>
            <a:r>
              <a:rPr lang="en-US" sz="1025" dirty="0"/>
              <a:t>, 257-259. doi:10.1016/j.rmcr.2017.09.009</a:t>
            </a:r>
          </a:p>
          <a:p>
            <a:pPr marL="0" indent="0">
              <a:lnSpc>
                <a:spcPct val="90000"/>
              </a:lnSpc>
              <a:buNone/>
            </a:pPr>
            <a:r>
              <a:rPr lang="en-US" sz="1025" dirty="0"/>
              <a:t>Kumar, P., Grewal, M., &amp; Srivastava, M. M. (2018). Boosted Cascaded Convnets for Multilabel Classification of Thoracic Diseases in Chest Radiographs. </a:t>
            </a:r>
            <a:r>
              <a:rPr lang="en-US" sz="1025" i="1" dirty="0"/>
              <a:t>Lecture Notes in Computer Science Image Analysis and Recognition,</a:t>
            </a:r>
            <a:r>
              <a:rPr lang="en-US" sz="1025" dirty="0"/>
              <a:t>546-552. doi:10.1007/978-3-319-93000-8_62</a:t>
            </a:r>
          </a:p>
          <a:p>
            <a:pPr marL="0" indent="0">
              <a:lnSpc>
                <a:spcPct val="90000"/>
              </a:lnSpc>
              <a:buNone/>
            </a:pPr>
            <a:r>
              <a:rPr lang="en-US" sz="1025" dirty="0"/>
              <a:t>Qin, C., Yao, D., Shi, Y., &amp; Song, Z. (2018). Computer-aided detection in chest radiography based on artificial intelligence: A survey. </a:t>
            </a:r>
            <a:r>
              <a:rPr lang="en-US" sz="1025" i="1" dirty="0" err="1"/>
              <a:t>BioMedical</a:t>
            </a:r>
            <a:r>
              <a:rPr lang="en-US" sz="1025" i="1" dirty="0"/>
              <a:t> Engineering OnLine,17</a:t>
            </a:r>
            <a:r>
              <a:rPr lang="en-US" sz="1025" dirty="0"/>
              <a:t>(1). doi:10.1186/s12938-018-0544-y</a:t>
            </a:r>
          </a:p>
          <a:p>
            <a:pPr marL="0" indent="0">
              <a:lnSpc>
                <a:spcPct val="90000"/>
              </a:lnSpc>
              <a:buNone/>
            </a:pPr>
            <a:r>
              <a:rPr lang="en-US" sz="1025" dirty="0" err="1"/>
              <a:t>Rajpurkar</a:t>
            </a:r>
            <a:r>
              <a:rPr lang="en-US" sz="1025" dirty="0"/>
              <a:t>, P., Irvin, J., Ball, R. L., Zhu, K., Yang, B., Mehta, H., . . . </a:t>
            </a:r>
            <a:r>
              <a:rPr lang="en-US" sz="1025" dirty="0" err="1"/>
              <a:t>Lungren</a:t>
            </a:r>
            <a:r>
              <a:rPr lang="en-US" sz="1025" dirty="0"/>
              <a:t>, M. P. (2018). Deep learning for chest radiograph diagnosis: A retrospective comparison of the </a:t>
            </a:r>
            <a:r>
              <a:rPr lang="en-US" sz="1025" dirty="0" err="1"/>
              <a:t>CheXNeXt</a:t>
            </a:r>
            <a:r>
              <a:rPr lang="en-US" sz="1025" dirty="0"/>
              <a:t> algorithm to practicing radiologists. </a:t>
            </a:r>
            <a:r>
              <a:rPr lang="en-US" sz="1025" i="1" dirty="0"/>
              <a:t>PLOS Medicine,15</a:t>
            </a:r>
            <a:r>
              <a:rPr lang="en-US" sz="1025" dirty="0"/>
              <a:t>(11). doi:10.1371/journal.pmed.1002686</a:t>
            </a:r>
          </a:p>
          <a:p>
            <a:pPr marL="0" indent="0">
              <a:lnSpc>
                <a:spcPct val="90000"/>
              </a:lnSpc>
              <a:buNone/>
            </a:pPr>
            <a:r>
              <a:rPr lang="en-US" sz="1025" dirty="0" err="1"/>
              <a:t>Raoof</a:t>
            </a:r>
            <a:r>
              <a:rPr lang="en-US" sz="1025" dirty="0"/>
              <a:t>, S., </a:t>
            </a:r>
            <a:r>
              <a:rPr lang="en-US" sz="1025" dirty="0" err="1"/>
              <a:t>Feigin</a:t>
            </a:r>
            <a:r>
              <a:rPr lang="en-US" sz="1025" dirty="0"/>
              <a:t>, D., Sung, A., </a:t>
            </a:r>
            <a:r>
              <a:rPr lang="en-US" sz="1025" dirty="0" err="1"/>
              <a:t>Raoof</a:t>
            </a:r>
            <a:r>
              <a:rPr lang="en-US" sz="1025" dirty="0"/>
              <a:t>, S., </a:t>
            </a:r>
            <a:r>
              <a:rPr lang="en-US" sz="1025" dirty="0" err="1"/>
              <a:t>Irugulpati</a:t>
            </a:r>
            <a:r>
              <a:rPr lang="en-US" sz="1025" dirty="0"/>
              <a:t>, L., &amp; </a:t>
            </a:r>
            <a:r>
              <a:rPr lang="en-US" sz="1025" dirty="0" err="1"/>
              <a:t>Rosenow</a:t>
            </a:r>
            <a:r>
              <a:rPr lang="en-US" sz="1025" dirty="0"/>
              <a:t>, E. C. (2012). Interpretation of Plain Chest Roentgenogram. </a:t>
            </a:r>
            <a:r>
              <a:rPr lang="en-US" sz="1025" i="1" dirty="0"/>
              <a:t>Chest,141</a:t>
            </a:r>
            <a:r>
              <a:rPr lang="en-US" sz="1025" dirty="0"/>
              <a:t>(2), 545-558. doi:10.1378/chest.10-1302</a:t>
            </a:r>
          </a:p>
          <a:p>
            <a:pPr marL="0" indent="0">
              <a:lnSpc>
                <a:spcPct val="90000"/>
              </a:lnSpc>
              <a:buNone/>
            </a:pPr>
            <a:r>
              <a:rPr lang="en-US" sz="1025" dirty="0"/>
              <a:t>Riggs, W., &amp; </a:t>
            </a:r>
            <a:r>
              <a:rPr lang="en-US" sz="1025" dirty="0" err="1"/>
              <a:t>Parvey</a:t>
            </a:r>
            <a:r>
              <a:rPr lang="en-US" sz="1025" dirty="0"/>
              <a:t>, L. (1976). Differences between right and left lateral chest radiographs. </a:t>
            </a:r>
            <a:r>
              <a:rPr lang="en-US" sz="1025" i="1" dirty="0"/>
              <a:t>American Journal of Roentgenology,127</a:t>
            </a:r>
            <a:r>
              <a:rPr lang="en-US" sz="1025" dirty="0"/>
              <a:t>(6), 997-1000. doi:10.2214/ajr.127.6.997</a:t>
            </a:r>
          </a:p>
        </p:txBody>
      </p:sp>
    </p:spTree>
    <p:extLst>
      <p:ext uri="{BB962C8B-B14F-4D97-AF65-F5344CB8AC3E}">
        <p14:creationId xmlns:p14="http://schemas.microsoft.com/office/powerpoint/2010/main" val="18245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{628CF9E4-2BC3-AC45-9975-681A67B18328}tf10001058</Template>
  <TotalTime>7735</TotalTime>
  <Words>1581</Words>
  <Application>Microsoft Macintosh PowerPoint</Application>
  <PresentationFormat>Widescreen</PresentationFormat>
  <Paragraphs>76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Using Deep Convolutional Neural Networks to Classify Thoracic roentgenograms and Interpret Patient Prodromes and Clinical History</vt:lpstr>
      <vt:lpstr>Purpose</vt:lpstr>
      <vt:lpstr>Previous research</vt:lpstr>
      <vt:lpstr>DUalNet architecture</vt:lpstr>
      <vt:lpstr>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Deep Convolutional Neural Networks to Analyze Thoracic Radiographs and Interpret Clinical Symptoms and Patient History</dc:title>
  <dc:creator>ROHAN BHANSALI (1023752)</dc:creator>
  <cp:lastModifiedBy>ROHAN BHANSALI (1023752)</cp:lastModifiedBy>
  <cp:revision>26</cp:revision>
  <dcterms:created xsi:type="dcterms:W3CDTF">2019-05-03T05:57:43Z</dcterms:created>
  <dcterms:modified xsi:type="dcterms:W3CDTF">2020-05-10T15:20:27Z</dcterms:modified>
</cp:coreProperties>
</file>