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handoutMasterIdLst>
    <p:handoutMasterId r:id="rId28"/>
  </p:handoutMasterIdLst>
  <p:sldIdLst>
    <p:sldId id="265" r:id="rId2"/>
    <p:sldId id="274"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9559" autoAdjust="0"/>
  </p:normalViewPr>
  <p:slideViewPr>
    <p:cSldViewPr>
      <p:cViewPr varScale="1">
        <p:scale>
          <a:sx n="81" d="100"/>
          <a:sy n="81" d="100"/>
        </p:scale>
        <p:origin x="65" y="187"/>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7FD41-322E-473C-AD60-0D94A855D6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61F069-12E5-45FC-89AC-C9640A9D8555}">
      <dgm:prSet/>
      <dgm:spPr/>
      <dgm:t>
        <a:bodyPr/>
        <a:lstStyle/>
        <a:p>
          <a:r>
            <a:rPr lang="en-US"/>
            <a:t>Number of Neighborhoods in New York city</a:t>
          </a:r>
        </a:p>
      </dgm:t>
    </dgm:pt>
    <dgm:pt modelId="{FA0BFDEE-F63F-4F0F-8B03-7760EDE025D5}" type="parTrans" cxnId="{47C66DEB-09E7-47EB-8A34-06242F3DFD51}">
      <dgm:prSet/>
      <dgm:spPr/>
      <dgm:t>
        <a:bodyPr/>
        <a:lstStyle/>
        <a:p>
          <a:endParaRPr lang="en-US"/>
        </a:p>
      </dgm:t>
    </dgm:pt>
    <dgm:pt modelId="{C1493284-75BA-4B31-9445-8F55CBB53C17}" type="sibTrans" cxnId="{47C66DEB-09E7-47EB-8A34-06242F3DFD51}">
      <dgm:prSet/>
      <dgm:spPr/>
      <dgm:t>
        <a:bodyPr/>
        <a:lstStyle/>
        <a:p>
          <a:endParaRPr lang="en-US"/>
        </a:p>
      </dgm:t>
    </dgm:pt>
    <dgm:pt modelId="{E82E65F7-2348-4FF5-9E1E-53F89263ADB3}">
      <dgm:prSet/>
      <dgm:spPr/>
      <dgm:t>
        <a:bodyPr/>
        <a:lstStyle/>
        <a:p>
          <a:r>
            <a:rPr lang="en-US" dirty="0"/>
            <a:t>The visualization gives us the understanding of the boroughs in New York city and the  number of neighborhoods in it.</a:t>
          </a:r>
        </a:p>
      </dgm:t>
    </dgm:pt>
    <dgm:pt modelId="{27B8C0D4-3E4A-415A-B45C-F914C03B2BC4}" type="parTrans" cxnId="{CB09C584-4AAA-45E9-8A0A-03CF531B77E0}">
      <dgm:prSet/>
      <dgm:spPr/>
      <dgm:t>
        <a:bodyPr/>
        <a:lstStyle/>
        <a:p>
          <a:endParaRPr lang="en-US"/>
        </a:p>
      </dgm:t>
    </dgm:pt>
    <dgm:pt modelId="{8C76A3AF-1186-4F29-AA9A-4DC3D549E648}" type="sibTrans" cxnId="{CB09C584-4AAA-45E9-8A0A-03CF531B77E0}">
      <dgm:prSet/>
      <dgm:spPr/>
      <dgm:t>
        <a:bodyPr/>
        <a:lstStyle/>
        <a:p>
          <a:endParaRPr lang="en-US"/>
        </a:p>
      </dgm:t>
    </dgm:pt>
    <dgm:pt modelId="{E74D95B2-ADA7-42C5-BA47-B5DE40EE20A2}" type="pres">
      <dgm:prSet presAssocID="{5407FD41-322E-473C-AD60-0D94A855D614}" presName="root" presStyleCnt="0">
        <dgm:presLayoutVars>
          <dgm:dir/>
          <dgm:resizeHandles val="exact"/>
        </dgm:presLayoutVars>
      </dgm:prSet>
      <dgm:spPr/>
    </dgm:pt>
    <dgm:pt modelId="{5956B635-6EF0-4972-913D-F8B5643E7499}" type="pres">
      <dgm:prSet presAssocID="{FA61F069-12E5-45FC-89AC-C9640A9D8555}" presName="compNode" presStyleCnt="0"/>
      <dgm:spPr/>
    </dgm:pt>
    <dgm:pt modelId="{29F22FD8-04C3-4E42-85A0-B5C1FE626BF2}" type="pres">
      <dgm:prSet presAssocID="{FA61F069-12E5-45FC-89AC-C9640A9D8555}" presName="bgRect" presStyleLbl="bgShp" presStyleIdx="0" presStyleCnt="2"/>
      <dgm:spPr/>
    </dgm:pt>
    <dgm:pt modelId="{49DE82D5-0124-4194-9617-198780C55106}" type="pres">
      <dgm:prSet presAssocID="{FA61F069-12E5-45FC-89AC-C9640A9D85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8967DF59-8C16-4F45-9E46-6C89BB834599}" type="pres">
      <dgm:prSet presAssocID="{FA61F069-12E5-45FC-89AC-C9640A9D8555}" presName="spaceRect" presStyleCnt="0"/>
      <dgm:spPr/>
    </dgm:pt>
    <dgm:pt modelId="{53171F08-AB3A-4231-B07D-A82B1BE6AD5A}" type="pres">
      <dgm:prSet presAssocID="{FA61F069-12E5-45FC-89AC-C9640A9D8555}" presName="parTx" presStyleLbl="revTx" presStyleIdx="0" presStyleCnt="2">
        <dgm:presLayoutVars>
          <dgm:chMax val="0"/>
          <dgm:chPref val="0"/>
        </dgm:presLayoutVars>
      </dgm:prSet>
      <dgm:spPr/>
    </dgm:pt>
    <dgm:pt modelId="{03A25899-E325-4858-9CB2-F792605C054B}" type="pres">
      <dgm:prSet presAssocID="{C1493284-75BA-4B31-9445-8F55CBB53C17}" presName="sibTrans" presStyleCnt="0"/>
      <dgm:spPr/>
    </dgm:pt>
    <dgm:pt modelId="{E9FB9F31-0C50-4D47-BC67-2A6F76293E47}" type="pres">
      <dgm:prSet presAssocID="{E82E65F7-2348-4FF5-9E1E-53F89263ADB3}" presName="compNode" presStyleCnt="0"/>
      <dgm:spPr/>
    </dgm:pt>
    <dgm:pt modelId="{715BC80D-3872-48F5-8AB8-F32E10E88C9B}" type="pres">
      <dgm:prSet presAssocID="{E82E65F7-2348-4FF5-9E1E-53F89263ADB3}" presName="bgRect" presStyleLbl="bgShp" presStyleIdx="1" presStyleCnt="2"/>
      <dgm:spPr/>
    </dgm:pt>
    <dgm:pt modelId="{53F5E7FE-C103-4668-A6BB-67EB94215E07}" type="pres">
      <dgm:prSet presAssocID="{E82E65F7-2348-4FF5-9E1E-53F89263AD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55F9E59C-00DC-4394-90AA-413DED5A0CE2}" type="pres">
      <dgm:prSet presAssocID="{E82E65F7-2348-4FF5-9E1E-53F89263ADB3}" presName="spaceRect" presStyleCnt="0"/>
      <dgm:spPr/>
    </dgm:pt>
    <dgm:pt modelId="{CC7C1920-2225-4719-BC02-09C83029F6A7}" type="pres">
      <dgm:prSet presAssocID="{E82E65F7-2348-4FF5-9E1E-53F89263ADB3}" presName="parTx" presStyleLbl="revTx" presStyleIdx="1" presStyleCnt="2">
        <dgm:presLayoutVars>
          <dgm:chMax val="0"/>
          <dgm:chPref val="0"/>
        </dgm:presLayoutVars>
      </dgm:prSet>
      <dgm:spPr/>
    </dgm:pt>
  </dgm:ptLst>
  <dgm:cxnLst>
    <dgm:cxn modelId="{31C37402-DCA2-478C-AF44-6EFCC76E0A33}" type="presOf" srcId="{5407FD41-322E-473C-AD60-0D94A855D614}" destId="{E74D95B2-ADA7-42C5-BA47-B5DE40EE20A2}" srcOrd="0" destOrd="0" presId="urn:microsoft.com/office/officeart/2018/2/layout/IconVerticalSolidList"/>
    <dgm:cxn modelId="{0714825C-5D65-45D3-844A-FF33CF22EAB3}" type="presOf" srcId="{FA61F069-12E5-45FC-89AC-C9640A9D8555}" destId="{53171F08-AB3A-4231-B07D-A82B1BE6AD5A}" srcOrd="0" destOrd="0" presId="urn:microsoft.com/office/officeart/2018/2/layout/IconVerticalSolidList"/>
    <dgm:cxn modelId="{CB09C584-4AAA-45E9-8A0A-03CF531B77E0}" srcId="{5407FD41-322E-473C-AD60-0D94A855D614}" destId="{E82E65F7-2348-4FF5-9E1E-53F89263ADB3}" srcOrd="1" destOrd="0" parTransId="{27B8C0D4-3E4A-415A-B45C-F914C03B2BC4}" sibTransId="{8C76A3AF-1186-4F29-AA9A-4DC3D549E648}"/>
    <dgm:cxn modelId="{47C66DEB-09E7-47EB-8A34-06242F3DFD51}" srcId="{5407FD41-322E-473C-AD60-0D94A855D614}" destId="{FA61F069-12E5-45FC-89AC-C9640A9D8555}" srcOrd="0" destOrd="0" parTransId="{FA0BFDEE-F63F-4F0F-8B03-7760EDE025D5}" sibTransId="{C1493284-75BA-4B31-9445-8F55CBB53C17}"/>
    <dgm:cxn modelId="{49B2E2F8-0BD9-456A-B130-1157299B7E57}" type="presOf" srcId="{E82E65F7-2348-4FF5-9E1E-53F89263ADB3}" destId="{CC7C1920-2225-4719-BC02-09C83029F6A7}" srcOrd="0" destOrd="0" presId="urn:microsoft.com/office/officeart/2018/2/layout/IconVerticalSolidList"/>
    <dgm:cxn modelId="{2C61979D-F7CB-4244-8037-3FB820DA4396}" type="presParOf" srcId="{E74D95B2-ADA7-42C5-BA47-B5DE40EE20A2}" destId="{5956B635-6EF0-4972-913D-F8B5643E7499}" srcOrd="0" destOrd="0" presId="urn:microsoft.com/office/officeart/2018/2/layout/IconVerticalSolidList"/>
    <dgm:cxn modelId="{3FC98C2C-195D-40C3-9E18-8C3BEEE81AC8}" type="presParOf" srcId="{5956B635-6EF0-4972-913D-F8B5643E7499}" destId="{29F22FD8-04C3-4E42-85A0-B5C1FE626BF2}" srcOrd="0" destOrd="0" presId="urn:microsoft.com/office/officeart/2018/2/layout/IconVerticalSolidList"/>
    <dgm:cxn modelId="{B8DB998C-2436-4D1D-8348-F0F6F686BA06}" type="presParOf" srcId="{5956B635-6EF0-4972-913D-F8B5643E7499}" destId="{49DE82D5-0124-4194-9617-198780C55106}" srcOrd="1" destOrd="0" presId="urn:microsoft.com/office/officeart/2018/2/layout/IconVerticalSolidList"/>
    <dgm:cxn modelId="{8F002683-D6E5-435D-A024-7668378C5F7E}" type="presParOf" srcId="{5956B635-6EF0-4972-913D-F8B5643E7499}" destId="{8967DF59-8C16-4F45-9E46-6C89BB834599}" srcOrd="2" destOrd="0" presId="urn:microsoft.com/office/officeart/2018/2/layout/IconVerticalSolidList"/>
    <dgm:cxn modelId="{80FD71D8-E970-426A-9605-97F97D94319A}" type="presParOf" srcId="{5956B635-6EF0-4972-913D-F8B5643E7499}" destId="{53171F08-AB3A-4231-B07D-A82B1BE6AD5A}" srcOrd="3" destOrd="0" presId="urn:microsoft.com/office/officeart/2018/2/layout/IconVerticalSolidList"/>
    <dgm:cxn modelId="{F736B231-74C3-471E-9207-A21A7570381C}" type="presParOf" srcId="{E74D95B2-ADA7-42C5-BA47-B5DE40EE20A2}" destId="{03A25899-E325-4858-9CB2-F792605C054B}" srcOrd="1" destOrd="0" presId="urn:microsoft.com/office/officeart/2018/2/layout/IconVerticalSolidList"/>
    <dgm:cxn modelId="{F1880F13-A31F-4147-B7C7-66AF211156F4}" type="presParOf" srcId="{E74D95B2-ADA7-42C5-BA47-B5DE40EE20A2}" destId="{E9FB9F31-0C50-4D47-BC67-2A6F76293E47}" srcOrd="2" destOrd="0" presId="urn:microsoft.com/office/officeart/2018/2/layout/IconVerticalSolidList"/>
    <dgm:cxn modelId="{5BDF74E9-DDBD-40D8-B9DD-F9882C2A3B5A}" type="presParOf" srcId="{E9FB9F31-0C50-4D47-BC67-2A6F76293E47}" destId="{715BC80D-3872-48F5-8AB8-F32E10E88C9B}" srcOrd="0" destOrd="0" presId="urn:microsoft.com/office/officeart/2018/2/layout/IconVerticalSolidList"/>
    <dgm:cxn modelId="{9BA85490-876A-48BE-A3EC-95BDAB33326E}" type="presParOf" srcId="{E9FB9F31-0C50-4D47-BC67-2A6F76293E47}" destId="{53F5E7FE-C103-4668-A6BB-67EB94215E07}" srcOrd="1" destOrd="0" presId="urn:microsoft.com/office/officeart/2018/2/layout/IconVerticalSolidList"/>
    <dgm:cxn modelId="{37E590EB-D546-4FA1-9FA4-1B9B704BA995}" type="presParOf" srcId="{E9FB9F31-0C50-4D47-BC67-2A6F76293E47}" destId="{55F9E59C-00DC-4394-90AA-413DED5A0CE2}" srcOrd="2" destOrd="0" presId="urn:microsoft.com/office/officeart/2018/2/layout/IconVerticalSolidList"/>
    <dgm:cxn modelId="{76BDFF91-8D40-483D-81CD-2B62ED7E1CC8}" type="presParOf" srcId="{E9FB9F31-0C50-4D47-BC67-2A6F76293E47}" destId="{CC7C1920-2225-4719-BC02-09C83029F6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2FD8-04C3-4E42-85A0-B5C1FE626BF2}">
      <dsp:nvSpPr>
        <dsp:cNvPr id="0" name=""/>
        <dsp:cNvSpPr/>
      </dsp:nvSpPr>
      <dsp:spPr>
        <a:xfrm>
          <a:off x="0" y="819297"/>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E82D5-0124-4194-9617-198780C55106}">
      <dsp:nvSpPr>
        <dsp:cNvPr id="0" name=""/>
        <dsp:cNvSpPr/>
      </dsp:nvSpPr>
      <dsp:spPr>
        <a:xfrm>
          <a:off x="457545" y="1159620"/>
          <a:ext cx="831901" cy="831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171F08-AB3A-4231-B07D-A82B1BE6AD5A}">
      <dsp:nvSpPr>
        <dsp:cNvPr id="0" name=""/>
        <dsp:cNvSpPr/>
      </dsp:nvSpPr>
      <dsp:spPr>
        <a:xfrm>
          <a:off x="1746993" y="819297"/>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977900">
            <a:lnSpc>
              <a:spcPct val="90000"/>
            </a:lnSpc>
            <a:spcBef>
              <a:spcPct val="0"/>
            </a:spcBef>
            <a:spcAft>
              <a:spcPct val="35000"/>
            </a:spcAft>
            <a:buNone/>
          </a:pPr>
          <a:r>
            <a:rPr lang="en-US" sz="2200" kern="1200"/>
            <a:t>Number of Neighborhoods in New York city</a:t>
          </a:r>
        </a:p>
      </dsp:txBody>
      <dsp:txXfrm>
        <a:off x="1746993" y="819297"/>
        <a:ext cx="5546616" cy="1512548"/>
      </dsp:txXfrm>
    </dsp:sp>
    <dsp:sp modelId="{715BC80D-3872-48F5-8AB8-F32E10E88C9B}">
      <dsp:nvSpPr>
        <dsp:cNvPr id="0" name=""/>
        <dsp:cNvSpPr/>
      </dsp:nvSpPr>
      <dsp:spPr>
        <a:xfrm>
          <a:off x="0" y="2709983"/>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5E7FE-C103-4668-A6BB-67EB94215E07}">
      <dsp:nvSpPr>
        <dsp:cNvPr id="0" name=""/>
        <dsp:cNvSpPr/>
      </dsp:nvSpPr>
      <dsp:spPr>
        <a:xfrm>
          <a:off x="457545" y="3050306"/>
          <a:ext cx="831901" cy="831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7C1920-2225-4719-BC02-09C83029F6A7}">
      <dsp:nvSpPr>
        <dsp:cNvPr id="0" name=""/>
        <dsp:cNvSpPr/>
      </dsp:nvSpPr>
      <dsp:spPr>
        <a:xfrm>
          <a:off x="1746993" y="2709983"/>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977900">
            <a:lnSpc>
              <a:spcPct val="90000"/>
            </a:lnSpc>
            <a:spcBef>
              <a:spcPct val="0"/>
            </a:spcBef>
            <a:spcAft>
              <a:spcPct val="35000"/>
            </a:spcAft>
            <a:buNone/>
          </a:pPr>
          <a:r>
            <a:rPr lang="en-US" sz="2200" kern="1200" dirty="0"/>
            <a:t>The visualization gives us the understanding of the boroughs in New York city and the  number of neighborhoods in it.</a:t>
          </a:r>
        </a:p>
      </dsp:txBody>
      <dsp:txXfrm>
        <a:off x="1746993" y="2709983"/>
        <a:ext cx="5546616" cy="15125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57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73175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37579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50849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6680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4636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93048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583DDF-CA54-461A-A486-592D2374C532}" type="datetimeFigureOut">
              <a:rPr lang="en-US" smtClean="0"/>
              <a:t>7/2/2020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89696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583DDF-CA54-461A-A486-592D2374C532}" type="datetimeFigureOut">
              <a:rPr lang="en-US" smtClean="0"/>
              <a:pPr/>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6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E583DDF-CA54-461A-A486-592D2374C532}" type="datetimeFigureOut">
              <a:rPr lang="en-US" smtClean="0"/>
              <a:pPr/>
              <a:t>7/2/2020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08621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E583DDF-CA54-461A-A486-592D2374C532}" type="datetimeFigureOut">
              <a:rPr lang="en-US" smtClean="0"/>
              <a:t>7/2/2020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57544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E583DDF-CA54-461A-A486-592D2374C532}" type="datetimeFigureOut">
              <a:rPr lang="en-US" smtClean="0"/>
              <a:pPr/>
              <a:t>7/2/2020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42580345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cl.us/new_york_dataset"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cityofnewyork.us/City-Government/Borough-Boundaries/tqmj-j8z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terprise.foursquare.com/products/pla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Shape 10">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14800" y="1298448"/>
            <a:ext cx="7284798" cy="3255264"/>
          </a:xfrm>
        </p:spPr>
        <p:txBody>
          <a:bodyPr>
            <a:normAutofit/>
          </a:bodyPr>
          <a:lstStyle/>
          <a:p>
            <a:pPr marL="398145">
              <a:spcBef>
                <a:spcPts val="100"/>
              </a:spcBef>
            </a:pPr>
            <a:r>
              <a:rPr lang="en-US" sz="4600" b="1" dirty="0">
                <a:solidFill>
                  <a:schemeClr val="tx1"/>
                </a:solidFill>
                <a:latin typeface="Times New Roman"/>
                <a:cs typeface="Times New Roman"/>
              </a:rPr>
              <a:t>Indian </a:t>
            </a:r>
            <a:r>
              <a:rPr lang="en-US" sz="4600" b="1" spc="-5" dirty="0">
                <a:solidFill>
                  <a:schemeClr val="tx1"/>
                </a:solidFill>
                <a:latin typeface="Times New Roman"/>
                <a:cs typeface="Times New Roman"/>
              </a:rPr>
              <a:t>Cuisine </a:t>
            </a:r>
            <a:r>
              <a:rPr lang="en-US" sz="4600" b="1" dirty="0">
                <a:solidFill>
                  <a:schemeClr val="tx1"/>
                </a:solidFill>
                <a:latin typeface="Times New Roman"/>
                <a:cs typeface="Times New Roman"/>
              </a:rPr>
              <a:t>restaurant in </a:t>
            </a:r>
            <a:r>
              <a:rPr lang="en-US" sz="4600" b="1" spc="-5" dirty="0">
                <a:solidFill>
                  <a:schemeClr val="tx1"/>
                </a:solidFill>
                <a:latin typeface="Times New Roman"/>
                <a:cs typeface="Times New Roman"/>
              </a:rPr>
              <a:t>New York</a:t>
            </a:r>
            <a:r>
              <a:rPr lang="en-US" sz="4600" b="1" spc="-20" dirty="0">
                <a:solidFill>
                  <a:schemeClr val="tx1"/>
                </a:solidFill>
                <a:latin typeface="Times New Roman"/>
                <a:cs typeface="Times New Roman"/>
              </a:rPr>
              <a:t> </a:t>
            </a:r>
            <a:r>
              <a:rPr lang="en-US" sz="4600" b="1" spc="-5" dirty="0">
                <a:solidFill>
                  <a:schemeClr val="tx1"/>
                </a:solidFill>
                <a:latin typeface="Times New Roman"/>
                <a:cs typeface="Times New Roman"/>
              </a:rPr>
              <a:t>city</a:t>
            </a:r>
            <a:br>
              <a:rPr lang="en-US" sz="4600" b="1" spc="-5" dirty="0">
                <a:solidFill>
                  <a:schemeClr val="tx1"/>
                </a:solidFill>
                <a:latin typeface="Times New Roman"/>
                <a:cs typeface="Times New Roman"/>
              </a:rPr>
            </a:br>
            <a:br>
              <a:rPr lang="en-US" sz="4600" dirty="0">
                <a:solidFill>
                  <a:schemeClr val="tx1"/>
                </a:solidFill>
                <a:latin typeface="Times New Roman"/>
                <a:cs typeface="Times New Roman"/>
              </a:rPr>
            </a:br>
            <a:r>
              <a:rPr lang="en-US" sz="4000" dirty="0">
                <a:solidFill>
                  <a:schemeClr val="tx1"/>
                </a:solidFill>
                <a:latin typeface="Times New Roman"/>
                <a:cs typeface="Times New Roman"/>
              </a:rPr>
              <a:t>Rohan</a:t>
            </a:r>
            <a:r>
              <a:rPr lang="en-US" sz="4000" spc="-100" dirty="0">
                <a:solidFill>
                  <a:schemeClr val="tx1"/>
                </a:solidFill>
                <a:latin typeface="Times New Roman"/>
                <a:cs typeface="Times New Roman"/>
              </a:rPr>
              <a:t> </a:t>
            </a:r>
            <a:r>
              <a:rPr lang="en-US" sz="4000" dirty="0">
                <a:solidFill>
                  <a:schemeClr val="tx1"/>
                </a:solidFill>
                <a:latin typeface="Times New Roman"/>
                <a:cs typeface="Times New Roman"/>
              </a:rPr>
              <a:t>Bollareddi  </a:t>
            </a:r>
            <a:r>
              <a:rPr lang="en-US" sz="4000" spc="-5" dirty="0">
                <a:solidFill>
                  <a:schemeClr val="tx1"/>
                </a:solidFill>
                <a:latin typeface="Times New Roman"/>
                <a:cs typeface="Times New Roman"/>
              </a:rPr>
              <a:t>July </a:t>
            </a:r>
            <a:r>
              <a:rPr lang="en-US" sz="4000" dirty="0">
                <a:solidFill>
                  <a:schemeClr val="tx1"/>
                </a:solidFill>
                <a:latin typeface="Times New Roman"/>
                <a:cs typeface="Times New Roman"/>
              </a:rPr>
              <a:t>02,</a:t>
            </a:r>
            <a:r>
              <a:rPr lang="en-US" sz="4000" spc="-15" dirty="0">
                <a:solidFill>
                  <a:schemeClr val="tx1"/>
                </a:solidFill>
                <a:latin typeface="Times New Roman"/>
                <a:cs typeface="Times New Roman"/>
              </a:rPr>
              <a:t> </a:t>
            </a:r>
            <a:r>
              <a:rPr lang="en-US" sz="4000" dirty="0">
                <a:solidFill>
                  <a:schemeClr val="tx1"/>
                </a:solidFill>
                <a:latin typeface="Times New Roman"/>
                <a:cs typeface="Times New Roman"/>
              </a:rPr>
              <a:t>2020</a:t>
            </a:r>
            <a:endParaRPr lang="en-US" sz="4600" dirty="0">
              <a:solidFill>
                <a:schemeClr val="tx1"/>
              </a:solidFill>
              <a:latin typeface="Times New Roman"/>
              <a:cs typeface="Times New Roman"/>
            </a:endParaRPr>
          </a:p>
        </p:txBody>
      </p:sp>
    </p:spTree>
    <p:extLst>
      <p:ext uri="{BB962C8B-B14F-4D97-AF65-F5344CB8AC3E}">
        <p14:creationId xmlns:p14="http://schemas.microsoft.com/office/powerpoint/2010/main" val="2798809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A5356A-3538-4907-94A4-C8E424ED6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C5738-9BFB-4C08-BE81-3910C800C897}"/>
              </a:ext>
            </a:extLst>
          </p:cNvPr>
          <p:cNvSpPr>
            <a:spLocks noGrp="1"/>
          </p:cNvSpPr>
          <p:nvPr>
            <p:ph type="title"/>
          </p:nvPr>
        </p:nvSpPr>
        <p:spPr>
          <a:xfrm>
            <a:off x="3869268" y="4704734"/>
            <a:ext cx="7616950" cy="1394313"/>
          </a:xfrm>
        </p:spPr>
        <p:txBody>
          <a:bodyPr anchor="b">
            <a:normAutofit/>
          </a:bodyPr>
          <a:lstStyle/>
          <a:p>
            <a:r>
              <a:rPr lang="en-US" sz="4400">
                <a:solidFill>
                  <a:schemeClr val="accent1"/>
                </a:solidFill>
              </a:rPr>
              <a:t>Data Cleaning and approach</a:t>
            </a:r>
          </a:p>
        </p:txBody>
      </p:sp>
      <p:sp>
        <p:nvSpPr>
          <p:cNvPr id="10" name="Rectangle 9">
            <a:extLst>
              <a:ext uri="{FF2B5EF4-FFF2-40B4-BE49-F238E27FC236}">
                <a16:creationId xmlns:a16="http://schemas.microsoft.com/office/drawing/2014/main" id="{5A751B43-BCEE-4BC8-B138-B3BB87C18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1"/>
            <a:ext cx="3708400"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ABA0C9B7-A5B3-40A8-86DB-0D06FBA97D0E}"/>
              </a:ext>
            </a:extLst>
          </p:cNvPr>
          <p:cNvSpPr>
            <a:spLocks noGrp="1"/>
          </p:cNvSpPr>
          <p:nvPr>
            <p:ph idx="1"/>
          </p:nvPr>
        </p:nvSpPr>
        <p:spPr>
          <a:xfrm>
            <a:off x="3869268" y="758952"/>
            <a:ext cx="7616950" cy="3680314"/>
          </a:xfrm>
        </p:spPr>
        <p:txBody>
          <a:bodyPr anchor="ctr">
            <a:normAutofit/>
          </a:bodyPr>
          <a:lstStyle/>
          <a:p>
            <a:r>
              <a:rPr lang="en-US" sz="1700" dirty="0"/>
              <a:t>Acquire the data from the various sources as mentioned below,</a:t>
            </a:r>
          </a:p>
          <a:p>
            <a:r>
              <a:rPr lang="en-US" sz="1700" dirty="0"/>
              <a:t>New York neighborhood data from https://cocl.us/new_york_dataset</a:t>
            </a:r>
          </a:p>
          <a:p>
            <a:r>
              <a:rPr lang="en-US" sz="1700" dirty="0"/>
              <a:t>Borough Boundaries data from https://data.cityofnewyork.us/City-</a:t>
            </a:r>
          </a:p>
          <a:p>
            <a:r>
              <a:rPr lang="en-US" sz="1700" dirty="0"/>
              <a:t>Government/Borough-Boundaries/tqmj-j8zm</a:t>
            </a:r>
          </a:p>
          <a:p>
            <a:r>
              <a:rPr lang="en-US" sz="1700" dirty="0"/>
              <a:t>Indian Cuisine related data from Foursquare</a:t>
            </a:r>
          </a:p>
          <a:p>
            <a:r>
              <a:rPr lang="en-US" sz="1700" dirty="0"/>
              <a:t>Filter the data for the required data acquired from Foursquare which is only about  Indian Cuisine.</a:t>
            </a:r>
          </a:p>
          <a:p>
            <a:r>
              <a:rPr lang="en-US" sz="1700" dirty="0"/>
              <a:t>Acquire the tips and from that get the rating of every restaurant in the neighborhood  of New York.</a:t>
            </a:r>
          </a:p>
          <a:p>
            <a:r>
              <a:rPr lang="en-US" sz="1700" dirty="0"/>
              <a:t>Visualize the findings using </a:t>
            </a:r>
            <a:r>
              <a:rPr lang="en-US" sz="1700" dirty="0" err="1"/>
              <a:t>Matplot</a:t>
            </a:r>
            <a:r>
              <a:rPr lang="en-US" sz="1700" dirty="0"/>
              <a:t> lib and Folium for better understanding.</a:t>
            </a:r>
          </a:p>
          <a:p>
            <a:endParaRPr lang="en-US" sz="1700" dirty="0"/>
          </a:p>
        </p:txBody>
      </p:sp>
      <p:sp>
        <p:nvSpPr>
          <p:cNvPr id="12" name="Rectangle 11">
            <a:extLst>
              <a:ext uri="{FF2B5EF4-FFF2-40B4-BE49-F238E27FC236}">
                <a16:creationId xmlns:a16="http://schemas.microsoft.com/office/drawing/2014/main" id="{288B4A48-8749-414E-ACEB-62F9B1D4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758951"/>
            <a:ext cx="384048"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FF73465-2DBE-4D7B-B54D-18CA38D81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3708398" cy="1517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A5A17C8-1CD9-40A8-B61D-CCC2B885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4572000"/>
            <a:ext cx="384048" cy="1517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80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83FBA-594E-44B3-A02C-FA1383979202}"/>
              </a:ext>
            </a:extLst>
          </p:cNvPr>
          <p:cNvSpPr>
            <a:spLocks noGrp="1"/>
          </p:cNvSpPr>
          <p:nvPr>
            <p:ph type="title"/>
          </p:nvPr>
        </p:nvSpPr>
        <p:spPr>
          <a:xfrm>
            <a:off x="8895775" y="1123837"/>
            <a:ext cx="2947482" cy="4601183"/>
          </a:xfrm>
        </p:spPr>
        <p:txBody>
          <a:bodyPr>
            <a:normAutofit/>
          </a:bodyPr>
          <a:lstStyle/>
          <a:p>
            <a:r>
              <a:rPr lang="en-US" dirty="0"/>
              <a:t>Exploratory Data Analysis</a:t>
            </a:r>
            <a:br>
              <a:rPr lang="en-US" dirty="0"/>
            </a:br>
            <a:endParaRPr lang="en-US" dirty="0"/>
          </a:p>
        </p:txBody>
      </p:sp>
      <p:sp>
        <p:nvSpPr>
          <p:cNvPr id="13" name="Rectangle 12">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CFB8807-3B34-43A2-B0AA-2D1C0CE639F4}"/>
              </a:ext>
            </a:extLst>
          </p:cNvPr>
          <p:cNvGraphicFramePr>
            <a:graphicFrameLocks noGrp="1"/>
          </p:cNvGraphicFramePr>
          <p:nvPr>
            <p:ph idx="1"/>
            <p:extLst>
              <p:ext uri="{D42A27DB-BD31-4B8C-83A1-F6EECF244321}">
                <p14:modId xmlns:p14="http://schemas.microsoft.com/office/powerpoint/2010/main" val="376420374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63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7F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5915E25-C25F-4953-B254-5C73C37E4191}"/>
              </a:ext>
            </a:extLst>
          </p:cNvPr>
          <p:cNvPicPr>
            <a:picLocks noGrp="1" noChangeAspect="1"/>
          </p:cNvPicPr>
          <p:nvPr>
            <p:ph idx="1"/>
          </p:nvPr>
        </p:nvPicPr>
        <p:blipFill>
          <a:blip r:embed="rId2"/>
          <a:stretch>
            <a:fillRect/>
          </a:stretch>
        </p:blipFill>
        <p:spPr>
          <a:xfrm>
            <a:off x="3802700" y="771434"/>
            <a:ext cx="4586600" cy="5271953"/>
          </a:xfrm>
          <a:prstGeom prst="rect">
            <a:avLst/>
          </a:prstGeom>
        </p:spPr>
      </p:pic>
    </p:spTree>
    <p:extLst>
      <p:ext uri="{BB962C8B-B14F-4D97-AF65-F5344CB8AC3E}">
        <p14:creationId xmlns:p14="http://schemas.microsoft.com/office/powerpoint/2010/main" val="288734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688418-538D-4691-A19E-97806EBB237E}"/>
              </a:ext>
            </a:extLst>
          </p:cNvPr>
          <p:cNvSpPr>
            <a:spLocks noGrp="1"/>
          </p:cNvSpPr>
          <p:nvPr>
            <p:ph type="title"/>
          </p:nvPr>
        </p:nvSpPr>
        <p:spPr>
          <a:xfrm>
            <a:off x="494260" y="1683144"/>
            <a:ext cx="2774922" cy="3491712"/>
          </a:xfrm>
        </p:spPr>
        <p:txBody>
          <a:bodyPr>
            <a:normAutofit/>
          </a:bodyPr>
          <a:lstStyle/>
          <a:p>
            <a:r>
              <a:rPr lang="en-US" dirty="0"/>
              <a:t>Boroughs vs. Indian cuisine restaurants – New York</a:t>
            </a:r>
            <a:br>
              <a:rPr lang="en-US" dirty="0"/>
            </a:br>
            <a:endParaRPr lang="en-US" dirty="0"/>
          </a:p>
        </p:txBody>
      </p:sp>
      <p:sp>
        <p:nvSpPr>
          <p:cNvPr id="3" name="Content Placeholder 2">
            <a:extLst>
              <a:ext uri="{FF2B5EF4-FFF2-40B4-BE49-F238E27FC236}">
                <a16:creationId xmlns:a16="http://schemas.microsoft.com/office/drawing/2014/main" id="{C23B1E1C-DA31-47F2-85DC-7541B10E4166}"/>
              </a:ext>
            </a:extLst>
          </p:cNvPr>
          <p:cNvSpPr>
            <a:spLocks noGrp="1"/>
          </p:cNvSpPr>
          <p:nvPr>
            <p:ph idx="1"/>
          </p:nvPr>
        </p:nvSpPr>
        <p:spPr>
          <a:xfrm>
            <a:off x="4361606" y="1683143"/>
            <a:ext cx="6627377" cy="3491713"/>
          </a:xfrm>
        </p:spPr>
        <p:txBody>
          <a:bodyPr>
            <a:normAutofit/>
          </a:bodyPr>
          <a:lstStyle/>
          <a:p>
            <a:r>
              <a:rPr lang="en-US" dirty="0"/>
              <a:t>The Queens seems to have the highest number of Indian cuisine restaurants in the New  York City and Bronx seems to have the least number of Indian restaurants in New York  city, this is just something to be with the number of restaurants and we have so much to  explore based on ratings</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911740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7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ABC139A0-19F1-49C3-B276-755AE729E1E6}"/>
              </a:ext>
            </a:extLst>
          </p:cNvPr>
          <p:cNvPicPr>
            <a:picLocks noGrp="1" noChangeAspect="1"/>
          </p:cNvPicPr>
          <p:nvPr>
            <p:ph idx="1"/>
          </p:nvPr>
        </p:nvPicPr>
        <p:blipFill>
          <a:blip r:embed="rId2"/>
          <a:stretch>
            <a:fillRect/>
          </a:stretch>
        </p:blipFill>
        <p:spPr>
          <a:xfrm>
            <a:off x="3618182" y="771434"/>
            <a:ext cx="4955637" cy="5271953"/>
          </a:xfrm>
          <a:prstGeom prst="rect">
            <a:avLst/>
          </a:prstGeom>
        </p:spPr>
      </p:pic>
    </p:spTree>
    <p:extLst>
      <p:ext uri="{BB962C8B-B14F-4D97-AF65-F5344CB8AC3E}">
        <p14:creationId xmlns:p14="http://schemas.microsoft.com/office/powerpoint/2010/main" val="249556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FCE8CC-16AE-4BC1-8B4C-B0AED6EF5A22}"/>
              </a:ext>
            </a:extLst>
          </p:cNvPr>
          <p:cNvSpPr>
            <a:spLocks noGrp="1"/>
          </p:cNvSpPr>
          <p:nvPr>
            <p:ph type="title"/>
          </p:nvPr>
        </p:nvSpPr>
        <p:spPr>
          <a:xfrm>
            <a:off x="643467" y="1123837"/>
            <a:ext cx="3073914" cy="4601183"/>
          </a:xfrm>
        </p:spPr>
        <p:txBody>
          <a:bodyPr>
            <a:normAutofit/>
          </a:bodyPr>
          <a:lstStyle/>
          <a:p>
            <a:pPr algn="r"/>
            <a:r>
              <a:rPr lang="en-US" sz="3300" b="1" spc="-5">
                <a:solidFill>
                  <a:schemeClr val="tx1">
                    <a:lumMod val="85000"/>
                    <a:lumOff val="15000"/>
                  </a:schemeClr>
                </a:solidFill>
                <a:latin typeface="Times New Roman"/>
                <a:cs typeface="Times New Roman"/>
              </a:rPr>
              <a:t>Top Neighborhoods based </a:t>
            </a:r>
            <a:r>
              <a:rPr lang="en-US" sz="3300" b="1">
                <a:solidFill>
                  <a:schemeClr val="tx1">
                    <a:lumMod val="85000"/>
                    <a:lumOff val="15000"/>
                  </a:schemeClr>
                </a:solidFill>
                <a:latin typeface="Times New Roman"/>
                <a:cs typeface="Times New Roman"/>
              </a:rPr>
              <a:t>on </a:t>
            </a:r>
            <a:r>
              <a:rPr lang="en-US" sz="3300" b="1" spc="-5">
                <a:solidFill>
                  <a:schemeClr val="tx1">
                    <a:lumMod val="85000"/>
                    <a:lumOff val="15000"/>
                  </a:schemeClr>
                </a:solidFill>
                <a:latin typeface="Times New Roman"/>
                <a:cs typeface="Times New Roman"/>
              </a:rPr>
              <a:t>number </a:t>
            </a:r>
            <a:r>
              <a:rPr lang="en-US" sz="3300" b="1">
                <a:solidFill>
                  <a:schemeClr val="tx1">
                    <a:lumMod val="85000"/>
                    <a:lumOff val="15000"/>
                  </a:schemeClr>
                </a:solidFill>
                <a:latin typeface="Times New Roman"/>
                <a:cs typeface="Times New Roman"/>
              </a:rPr>
              <a:t>of </a:t>
            </a:r>
            <a:r>
              <a:rPr lang="en-US" sz="3300" b="1" spc="-5">
                <a:solidFill>
                  <a:schemeClr val="tx1">
                    <a:lumMod val="85000"/>
                    <a:lumOff val="15000"/>
                  </a:schemeClr>
                </a:solidFill>
                <a:latin typeface="Times New Roman"/>
                <a:cs typeface="Times New Roman"/>
              </a:rPr>
              <a:t>Indian</a:t>
            </a:r>
            <a:r>
              <a:rPr lang="en-US" sz="3300" b="1" spc="25">
                <a:solidFill>
                  <a:schemeClr val="tx1">
                    <a:lumMod val="85000"/>
                    <a:lumOff val="15000"/>
                  </a:schemeClr>
                </a:solidFill>
                <a:latin typeface="Times New Roman"/>
                <a:cs typeface="Times New Roman"/>
              </a:rPr>
              <a:t> </a:t>
            </a:r>
            <a:r>
              <a:rPr lang="en-US" sz="3300" b="1" spc="-5">
                <a:solidFill>
                  <a:schemeClr val="tx1">
                    <a:lumMod val="85000"/>
                    <a:lumOff val="15000"/>
                  </a:schemeClr>
                </a:solidFill>
                <a:latin typeface="Times New Roman"/>
                <a:cs typeface="Times New Roman"/>
              </a:rPr>
              <a:t>restaurants</a:t>
            </a:r>
            <a:endParaRPr lang="en-US" sz="3300">
              <a:solidFill>
                <a:schemeClr val="tx1">
                  <a:lumMod val="85000"/>
                  <a:lumOff val="15000"/>
                </a:schemeClr>
              </a:solidFill>
            </a:endParaRP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B5AC7F-C9CD-495B-B51E-1F1AD8F99B60}"/>
              </a:ext>
            </a:extLst>
          </p:cNvPr>
          <p:cNvSpPr>
            <a:spLocks noGrp="1"/>
          </p:cNvSpPr>
          <p:nvPr>
            <p:ph idx="1"/>
          </p:nvPr>
        </p:nvSpPr>
        <p:spPr>
          <a:xfrm>
            <a:off x="4393580" y="864108"/>
            <a:ext cx="6144367" cy="5120640"/>
          </a:xfrm>
        </p:spPr>
        <p:txBody>
          <a:bodyPr>
            <a:normAutofit/>
          </a:bodyPr>
          <a:lstStyle/>
          <a:p>
            <a:r>
              <a:rPr lang="en-US" dirty="0"/>
              <a:t>Floral park neighborhood seems to have highest number of Indian cuisine restaurants in  New York. And Richmond hill and Woodside both holds the second position in the  numbers. Other 12 top neighborhoods are for your eyes to see.</a:t>
            </a:r>
          </a:p>
          <a:p>
            <a:endParaRPr lang="en-US" dirty="0"/>
          </a:p>
        </p:txBody>
      </p:sp>
    </p:spTree>
    <p:extLst>
      <p:ext uri="{BB962C8B-B14F-4D97-AF65-F5344CB8AC3E}">
        <p14:creationId xmlns:p14="http://schemas.microsoft.com/office/powerpoint/2010/main" val="266580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B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371451-7498-45B2-84CB-6307FF0AFFD4}"/>
              </a:ext>
            </a:extLst>
          </p:cNvPr>
          <p:cNvPicPr>
            <a:picLocks noGrp="1" noChangeAspect="1"/>
          </p:cNvPicPr>
          <p:nvPr>
            <p:ph idx="1"/>
          </p:nvPr>
        </p:nvPicPr>
        <p:blipFill>
          <a:blip r:embed="rId2"/>
          <a:stretch>
            <a:fillRect/>
          </a:stretch>
        </p:blipFill>
        <p:spPr>
          <a:xfrm>
            <a:off x="3057411" y="771434"/>
            <a:ext cx="6077179" cy="5271953"/>
          </a:xfrm>
          <a:prstGeom prst="rect">
            <a:avLst/>
          </a:prstGeom>
        </p:spPr>
      </p:pic>
    </p:spTree>
    <p:extLst>
      <p:ext uri="{BB962C8B-B14F-4D97-AF65-F5344CB8AC3E}">
        <p14:creationId xmlns:p14="http://schemas.microsoft.com/office/powerpoint/2010/main" val="89263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893C801-FBC8-499B-9C1A-ECCA21E13F2C}"/>
              </a:ext>
            </a:extLst>
          </p:cNvPr>
          <p:cNvSpPr>
            <a:spLocks noGrp="1"/>
          </p:cNvSpPr>
          <p:nvPr>
            <p:ph type="title"/>
          </p:nvPr>
        </p:nvSpPr>
        <p:spPr>
          <a:xfrm>
            <a:off x="1600754" y="1087374"/>
            <a:ext cx="8983489" cy="1000978"/>
          </a:xfrm>
        </p:spPr>
        <p:txBody>
          <a:bodyPr>
            <a:normAutofit/>
          </a:bodyPr>
          <a:lstStyle/>
          <a:p>
            <a:r>
              <a:rPr lang="en-US" sz="3100"/>
              <a:t>Boroughs based on Average rating of Indian restaurants</a:t>
            </a:r>
            <a:br>
              <a:rPr lang="en-US" sz="3100"/>
            </a:br>
            <a:endParaRPr lang="en-US" sz="310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B312ABB-B977-4A3F-A4FB-154BC4680226}"/>
              </a:ext>
            </a:extLst>
          </p:cNvPr>
          <p:cNvSpPr>
            <a:spLocks noGrp="1"/>
          </p:cNvSpPr>
          <p:nvPr>
            <p:ph idx="1"/>
          </p:nvPr>
        </p:nvSpPr>
        <p:spPr>
          <a:xfrm>
            <a:off x="1600753" y="2535446"/>
            <a:ext cx="8983489" cy="3554457"/>
          </a:xfrm>
        </p:spPr>
        <p:txBody>
          <a:bodyPr>
            <a:normAutofit/>
          </a:bodyPr>
          <a:lstStyle/>
          <a:p>
            <a:r>
              <a:rPr lang="en-US" dirty="0">
                <a:solidFill>
                  <a:schemeClr val="tx1"/>
                </a:solidFill>
              </a:rPr>
              <a:t>Manhattan seems to hold the first place with the highest average rating of Indian  restaurants, and Staten Island seems to go to the last position in this regard, Bar chart  below will show details about others,</a:t>
            </a:r>
          </a:p>
          <a:p>
            <a:endParaRPr lang="en-US" dirty="0">
              <a:solidFill>
                <a:schemeClr val="tx1"/>
              </a:solidFill>
            </a:endParaRPr>
          </a:p>
        </p:txBody>
      </p:sp>
    </p:spTree>
    <p:extLst>
      <p:ext uri="{BB962C8B-B14F-4D97-AF65-F5344CB8AC3E}">
        <p14:creationId xmlns:p14="http://schemas.microsoft.com/office/powerpoint/2010/main" val="159588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929C6D7-57F8-483F-9212-693CC0E5AE4A}"/>
              </a:ext>
            </a:extLst>
          </p:cNvPr>
          <p:cNvPicPr>
            <a:picLocks noGrp="1" noChangeAspect="1"/>
          </p:cNvPicPr>
          <p:nvPr>
            <p:ph idx="1"/>
          </p:nvPr>
        </p:nvPicPr>
        <p:blipFill>
          <a:blip r:embed="rId2"/>
          <a:stretch>
            <a:fillRect/>
          </a:stretch>
        </p:blipFill>
        <p:spPr>
          <a:xfrm>
            <a:off x="4099248" y="771434"/>
            <a:ext cx="3993504" cy="5271953"/>
          </a:xfrm>
          <a:prstGeom prst="rect">
            <a:avLst/>
          </a:prstGeom>
        </p:spPr>
      </p:pic>
    </p:spTree>
    <p:extLst>
      <p:ext uri="{BB962C8B-B14F-4D97-AF65-F5344CB8AC3E}">
        <p14:creationId xmlns:p14="http://schemas.microsoft.com/office/powerpoint/2010/main" val="372603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5195BE-D006-4910-B05C-8F9220940BB4}"/>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dirty="0">
                <a:solidFill>
                  <a:schemeClr val="accent1"/>
                </a:solidFill>
              </a:rPr>
              <a:t>Results</a:t>
            </a:r>
            <a:br>
              <a:rPr lang="en-US" sz="5900" spc="-100" dirty="0">
                <a:solidFill>
                  <a:schemeClr val="accent1"/>
                </a:solidFill>
              </a:rPr>
            </a:br>
            <a:endParaRPr lang="en-US" sz="5900" spc="-100" dirty="0">
              <a:solidFill>
                <a:schemeClr val="accent1"/>
              </a:solidFill>
            </a:endParaRPr>
          </a:p>
        </p:txBody>
      </p:sp>
    </p:spTree>
    <p:extLst>
      <p:ext uri="{BB962C8B-B14F-4D97-AF65-F5344CB8AC3E}">
        <p14:creationId xmlns:p14="http://schemas.microsoft.com/office/powerpoint/2010/main" val="271210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DE11F426-074D-4340-B9F7-A9B005FF488E}"/>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3600">
                <a:solidFill>
                  <a:schemeClr val="tx1">
                    <a:lumMod val="85000"/>
                    <a:lumOff val="15000"/>
                  </a:schemeClr>
                </a:solidFill>
              </a:rPr>
              <a:t>Introduction</a:t>
            </a:r>
          </a:p>
        </p:txBody>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93580" y="864108"/>
            <a:ext cx="6144367" cy="5120640"/>
          </a:xfrm>
        </p:spPr>
        <p:txBody>
          <a:bodyPr vert="horz" lIns="91440" tIns="45720" rIns="91440" bIns="45720" rtlCol="0" anchor="ctr">
            <a:normAutofit/>
          </a:bodyPr>
          <a:lstStyle/>
          <a:p>
            <a:pPr marL="45720" lvl="0"/>
            <a:r>
              <a:rPr lang="en-US" sz="1400" b="1"/>
              <a:t>Background:</a:t>
            </a:r>
          </a:p>
          <a:p>
            <a:pPr lvl="0"/>
            <a:endParaRPr lang="en-US" sz="1400"/>
          </a:p>
          <a:p>
            <a:pPr lvl="0"/>
            <a:r>
              <a:rPr lang="en-US" sz="1400"/>
              <a:t>New York is a major central city for diversity since many people from different cultural  atmospheres have brought their families and dreams to New York City. The city has  consistently seen people from around the world move to the city and call it home. It has  been a center for trade and economic growth. New York is known worldwide as a  cultural melting pot. While other states have had immigration surges, none have  compared to the diversity and sheer number of immigrants that have made their way to  the City. So, these number of varies cultures combined to create a great diversity for  itself. Since People from all over the world tend to come up here, we can see some many  of their cultural aspects Transport, Food, Clothing, and so on...</a:t>
            </a:r>
          </a:p>
          <a:p>
            <a:pPr lvl="0"/>
            <a:endParaRPr lang="en-US" sz="1400"/>
          </a:p>
          <a:p>
            <a:pPr marL="45720" lvl="0"/>
            <a:r>
              <a:rPr lang="en-US" sz="1400" b="1"/>
              <a:t>Problem:</a:t>
            </a:r>
          </a:p>
          <a:p>
            <a:pPr lvl="0"/>
            <a:endParaRPr lang="en-US" sz="1400"/>
          </a:p>
          <a:p>
            <a:pPr lvl="0"/>
            <a:r>
              <a:rPr lang="en-US" sz="1400"/>
              <a:t>Restaurant is a place where people come to have food and drinks for a cost, People love  to do many things and try something new or stick with their own routines, it depends on  the individual and there are so many of them with different cultural and various aspects in  New York city. There are so many cuisines, which is based on the style of cooking, the  ingredients, dishes and techniques. For our problem lets stick with Indian cuisine.</a:t>
            </a:r>
          </a:p>
          <a:p>
            <a:pPr lvl="0"/>
            <a:endParaRPr lang="en-US" sz="1400"/>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52B545-77BD-4B43-AE39-CED7EA77C324}"/>
              </a:ext>
            </a:extLst>
          </p:cNvPr>
          <p:cNvSpPr>
            <a:spLocks noGrp="1"/>
          </p:cNvSpPr>
          <p:nvPr>
            <p:ph type="title"/>
          </p:nvPr>
        </p:nvSpPr>
        <p:spPr>
          <a:xfrm>
            <a:off x="494260" y="1683144"/>
            <a:ext cx="2774922" cy="3491712"/>
          </a:xfrm>
        </p:spPr>
        <p:txBody>
          <a:bodyPr>
            <a:normAutofit/>
          </a:bodyPr>
          <a:lstStyle/>
          <a:p>
            <a:r>
              <a:rPr lang="en-US" sz="3100"/>
              <a:t>Top Neighborhoods based on the average rating of Indian  restaurants</a:t>
            </a:r>
            <a:br>
              <a:rPr lang="en-US" sz="3100"/>
            </a:br>
            <a:endParaRPr lang="en-US" sz="3100"/>
          </a:p>
        </p:txBody>
      </p:sp>
      <p:sp>
        <p:nvSpPr>
          <p:cNvPr id="3" name="Content Placeholder 2">
            <a:extLst>
              <a:ext uri="{FF2B5EF4-FFF2-40B4-BE49-F238E27FC236}">
                <a16:creationId xmlns:a16="http://schemas.microsoft.com/office/drawing/2014/main" id="{AD8B5985-EBD1-4403-9C05-AA00F7F447E4}"/>
              </a:ext>
            </a:extLst>
          </p:cNvPr>
          <p:cNvSpPr>
            <a:spLocks noGrp="1"/>
          </p:cNvSpPr>
          <p:nvPr>
            <p:ph idx="1"/>
          </p:nvPr>
        </p:nvSpPr>
        <p:spPr>
          <a:xfrm>
            <a:off x="4361606" y="1683143"/>
            <a:ext cx="6627377" cy="3491713"/>
          </a:xfrm>
        </p:spPr>
        <p:txBody>
          <a:bodyPr>
            <a:normAutofit/>
          </a:bodyPr>
          <a:lstStyle/>
          <a:p>
            <a:r>
              <a:rPr lang="en-US" sz="1400" dirty="0"/>
              <a:t>Only five of the Neighborhoods are having an average rating of 9.0 based on the data  acquired from Foursquare places API, which are as follows,</a:t>
            </a:r>
          </a:p>
          <a:p>
            <a:endParaRPr lang="en-US" sz="1400" dirty="0"/>
          </a:p>
          <a:p>
            <a:r>
              <a:rPr lang="en-US" sz="1400" dirty="0"/>
              <a:t>Astoria, Queens.</a:t>
            </a:r>
          </a:p>
          <a:p>
            <a:r>
              <a:rPr lang="en-US" sz="1400" dirty="0" err="1"/>
              <a:t>Blissville</a:t>
            </a:r>
            <a:r>
              <a:rPr lang="en-US" sz="1400" dirty="0"/>
              <a:t>, Queens.</a:t>
            </a:r>
          </a:p>
          <a:p>
            <a:r>
              <a:rPr lang="en-US" sz="1400" dirty="0"/>
              <a:t>Civic Center, Manhattan</a:t>
            </a:r>
          </a:p>
          <a:p>
            <a:r>
              <a:rPr lang="en-US" sz="1400" dirty="0"/>
              <a:t>Greenwich Village, Manhattan</a:t>
            </a:r>
          </a:p>
          <a:p>
            <a:r>
              <a:rPr lang="en-US" sz="1400" dirty="0"/>
              <a:t>Tribeca, Manhattan</a:t>
            </a:r>
          </a:p>
          <a:p>
            <a:endParaRPr lang="en-US" sz="1400" dirty="0"/>
          </a:p>
          <a:p>
            <a:r>
              <a:rPr lang="en-US" sz="1400" dirty="0"/>
              <a:t>These are marked in the map, which is visualized in below image</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019541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96F1B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67108A-C75D-4E44-A9E2-BEBD7133038D}"/>
              </a:ext>
            </a:extLst>
          </p:cNvPr>
          <p:cNvPicPr>
            <a:picLocks noGrp="1" noChangeAspect="1"/>
          </p:cNvPicPr>
          <p:nvPr>
            <p:ph idx="1"/>
          </p:nvPr>
        </p:nvPicPr>
        <p:blipFill>
          <a:blip r:embed="rId2"/>
          <a:stretch>
            <a:fillRect/>
          </a:stretch>
        </p:blipFill>
        <p:spPr>
          <a:xfrm>
            <a:off x="1721558" y="804334"/>
            <a:ext cx="8748884" cy="5249332"/>
          </a:xfrm>
          <a:prstGeom prst="rect">
            <a:avLst/>
          </a:prstGeom>
        </p:spPr>
      </p:pic>
    </p:spTree>
    <p:extLst>
      <p:ext uri="{BB962C8B-B14F-4D97-AF65-F5344CB8AC3E}">
        <p14:creationId xmlns:p14="http://schemas.microsoft.com/office/powerpoint/2010/main" val="198075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A5356A-3538-4907-94A4-C8E424ED6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15343-43CD-487C-AAEB-B212C5AF7031}"/>
              </a:ext>
            </a:extLst>
          </p:cNvPr>
          <p:cNvSpPr>
            <a:spLocks noGrp="1"/>
          </p:cNvSpPr>
          <p:nvPr>
            <p:ph type="title"/>
          </p:nvPr>
        </p:nvSpPr>
        <p:spPr>
          <a:xfrm>
            <a:off x="3869268" y="4704734"/>
            <a:ext cx="7616950" cy="1394313"/>
          </a:xfrm>
        </p:spPr>
        <p:txBody>
          <a:bodyPr anchor="b">
            <a:normAutofit/>
          </a:bodyPr>
          <a:lstStyle/>
          <a:p>
            <a:r>
              <a:rPr lang="en-US" sz="4400" dirty="0">
                <a:solidFill>
                  <a:schemeClr val="accent1"/>
                </a:solidFill>
              </a:rPr>
              <a:t>Boroughs with the Average rating as Choropleth map</a:t>
            </a:r>
          </a:p>
        </p:txBody>
      </p:sp>
      <p:sp>
        <p:nvSpPr>
          <p:cNvPr id="10" name="Rectangle 9">
            <a:extLst>
              <a:ext uri="{FF2B5EF4-FFF2-40B4-BE49-F238E27FC236}">
                <a16:creationId xmlns:a16="http://schemas.microsoft.com/office/drawing/2014/main" id="{5A751B43-BCEE-4BC8-B138-B3BB87C18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1"/>
            <a:ext cx="3708400"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825897D-0E25-4FCD-A151-E039E27E6955}"/>
              </a:ext>
            </a:extLst>
          </p:cNvPr>
          <p:cNvSpPr>
            <a:spLocks noGrp="1"/>
          </p:cNvSpPr>
          <p:nvPr>
            <p:ph idx="1"/>
          </p:nvPr>
        </p:nvSpPr>
        <p:spPr>
          <a:xfrm>
            <a:off x="3869268" y="758952"/>
            <a:ext cx="7616950" cy="3680314"/>
          </a:xfrm>
        </p:spPr>
        <p:txBody>
          <a:bodyPr anchor="ctr">
            <a:normAutofit/>
          </a:bodyPr>
          <a:lstStyle/>
          <a:p>
            <a:r>
              <a:rPr lang="en-US" dirty="0"/>
              <a:t>The below choropleth map is similar to the previous bar chart but in the map, it gives us  even better understanding based on the boundaries,</a:t>
            </a:r>
          </a:p>
          <a:p>
            <a:endParaRPr lang="en-US" dirty="0"/>
          </a:p>
        </p:txBody>
      </p:sp>
      <p:sp>
        <p:nvSpPr>
          <p:cNvPr id="12" name="Rectangle 11">
            <a:extLst>
              <a:ext uri="{FF2B5EF4-FFF2-40B4-BE49-F238E27FC236}">
                <a16:creationId xmlns:a16="http://schemas.microsoft.com/office/drawing/2014/main" id="{288B4A48-8749-414E-ACEB-62F9B1D4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758951"/>
            <a:ext cx="384048" cy="368768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FF73465-2DBE-4D7B-B54D-18CA38D81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3708398" cy="1517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A5A17C8-1CD9-40A8-B61D-CCC2B885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07952" y="4572000"/>
            <a:ext cx="384048" cy="1517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345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EBA39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ext, map&#10;&#10;Description automatically generated">
            <a:extLst>
              <a:ext uri="{FF2B5EF4-FFF2-40B4-BE49-F238E27FC236}">
                <a16:creationId xmlns:a16="http://schemas.microsoft.com/office/drawing/2014/main" id="{556FF5EE-4DDF-4598-8A1F-7CCB58FDA505}"/>
              </a:ext>
            </a:extLst>
          </p:cNvPr>
          <p:cNvPicPr>
            <a:picLocks noGrp="1" noChangeAspect="1"/>
          </p:cNvPicPr>
          <p:nvPr>
            <p:ph idx="1"/>
          </p:nvPr>
        </p:nvPicPr>
        <p:blipFill>
          <a:blip r:embed="rId2"/>
          <a:stretch>
            <a:fillRect/>
          </a:stretch>
        </p:blipFill>
        <p:spPr>
          <a:xfrm>
            <a:off x="898643" y="804334"/>
            <a:ext cx="10394713" cy="5249332"/>
          </a:xfrm>
          <a:prstGeom prst="rect">
            <a:avLst/>
          </a:prstGeom>
        </p:spPr>
      </p:pic>
    </p:spTree>
    <p:extLst>
      <p:ext uri="{BB962C8B-B14F-4D97-AF65-F5344CB8AC3E}">
        <p14:creationId xmlns:p14="http://schemas.microsoft.com/office/powerpoint/2010/main" val="62616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0CCBF65-CD40-41B3-B8C7-69612F07F9C0}"/>
              </a:ext>
            </a:extLst>
          </p:cNvPr>
          <p:cNvSpPr>
            <a:spLocks noGrp="1"/>
          </p:cNvSpPr>
          <p:nvPr>
            <p:ph idx="1"/>
          </p:nvPr>
        </p:nvSpPr>
        <p:spPr>
          <a:xfrm>
            <a:off x="1264150" y="1496501"/>
            <a:ext cx="6461231" cy="3864998"/>
          </a:xfrm>
        </p:spPr>
        <p:txBody>
          <a:bodyPr>
            <a:normAutofit/>
          </a:bodyPr>
          <a:lstStyle/>
          <a:p>
            <a:r>
              <a:rPr lang="en-US" dirty="0"/>
              <a:t>The Analysis covers an important criterion which is the Neighborhoods and Boroughs of  New York city and the following in it</a:t>
            </a:r>
          </a:p>
          <a:p>
            <a:endParaRPr lang="en-US" dirty="0"/>
          </a:p>
          <a:p>
            <a:pPr lvl="1"/>
            <a:r>
              <a:rPr lang="en-US" dirty="0"/>
              <a:t>Competition (Other Indian Restaurants)</a:t>
            </a:r>
          </a:p>
          <a:p>
            <a:pPr lvl="1"/>
            <a:r>
              <a:rPr lang="en-US" dirty="0"/>
              <a:t>People’s interest in Indian cuisine</a:t>
            </a:r>
          </a:p>
          <a:p>
            <a:r>
              <a:rPr lang="en-US" dirty="0"/>
              <a:t>This gives us a great advantage in selecting the areas where the restaurants can be  established based on the various requirements like growth, or initiation or expansion.</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0779D6-8660-4F0E-B5EF-28C6646048CD}"/>
              </a:ext>
            </a:extLst>
          </p:cNvPr>
          <p:cNvSpPr>
            <a:spLocks noGrp="1"/>
          </p:cNvSpPr>
          <p:nvPr>
            <p:ph type="title"/>
          </p:nvPr>
        </p:nvSpPr>
        <p:spPr>
          <a:xfrm>
            <a:off x="8982805" y="1865740"/>
            <a:ext cx="2947482" cy="3126520"/>
          </a:xfrm>
        </p:spPr>
        <p:txBody>
          <a:bodyPr>
            <a:normAutofit/>
          </a:bodyPr>
          <a:lstStyle/>
          <a:p>
            <a:r>
              <a:rPr lang="en-US" dirty="0"/>
              <a:t>Discussion</a:t>
            </a:r>
            <a:br>
              <a:rPr lang="en-US" dirty="0"/>
            </a:br>
            <a:endParaRPr lang="en-US" dirty="0"/>
          </a:p>
        </p:txBody>
      </p:sp>
    </p:spTree>
    <p:extLst>
      <p:ext uri="{BB962C8B-B14F-4D97-AF65-F5344CB8AC3E}">
        <p14:creationId xmlns:p14="http://schemas.microsoft.com/office/powerpoint/2010/main" val="1206459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BB20D4-1665-40AB-9B8D-B6575A58E5B1}"/>
              </a:ext>
            </a:extLst>
          </p:cNvPr>
          <p:cNvSpPr>
            <a:spLocks noGrp="1"/>
          </p:cNvSpPr>
          <p:nvPr>
            <p:ph type="title"/>
          </p:nvPr>
        </p:nvSpPr>
        <p:spPr>
          <a:xfrm>
            <a:off x="643467" y="1123837"/>
            <a:ext cx="3073914" cy="4601183"/>
          </a:xfrm>
        </p:spPr>
        <p:txBody>
          <a:bodyPr>
            <a:normAutofit/>
          </a:bodyPr>
          <a:lstStyle/>
          <a:p>
            <a:pPr algn="r"/>
            <a:r>
              <a:rPr lang="en-US" dirty="0">
                <a:solidFill>
                  <a:schemeClr val="tx1">
                    <a:lumMod val="85000"/>
                    <a:lumOff val="15000"/>
                  </a:schemeClr>
                </a:solidFill>
              </a:rPr>
              <a:t>Conclusion</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F61F5D-7E54-4C9D-B68F-2A9934BE82D5}"/>
              </a:ext>
            </a:extLst>
          </p:cNvPr>
          <p:cNvSpPr>
            <a:spLocks noGrp="1"/>
          </p:cNvSpPr>
          <p:nvPr>
            <p:ph idx="1"/>
          </p:nvPr>
        </p:nvSpPr>
        <p:spPr>
          <a:xfrm>
            <a:off x="4393580" y="864108"/>
            <a:ext cx="6144367" cy="5120640"/>
          </a:xfrm>
        </p:spPr>
        <p:txBody>
          <a:bodyPr>
            <a:normAutofit/>
          </a:bodyPr>
          <a:lstStyle/>
          <a:p>
            <a:r>
              <a:rPr lang="en-US" sz="1600" dirty="0"/>
              <a:t>Based on the Data Analysis and Visualization using Folium and Matplotlib we have  rendered various bar charts and two maps from which we can come to a better  understanding of the interests we had earlier to be discovered which are specified as  follows.</a:t>
            </a:r>
          </a:p>
          <a:p>
            <a:endParaRPr lang="en-US" sz="1600" dirty="0"/>
          </a:p>
          <a:p>
            <a:r>
              <a:rPr lang="en-US" sz="1600" dirty="0"/>
              <a:t>Best Neighborhood for opening Restaurant (Indian Cuisine) in New York.</a:t>
            </a:r>
          </a:p>
          <a:p>
            <a:r>
              <a:rPr lang="en-US" sz="1600" dirty="0"/>
              <a:t>Astoria (Queens), </a:t>
            </a:r>
            <a:r>
              <a:rPr lang="en-US" sz="1600" dirty="0" err="1"/>
              <a:t>Blissville</a:t>
            </a:r>
            <a:r>
              <a:rPr lang="en-US" sz="1600" dirty="0"/>
              <a:t> (Queens), Civic Center (Manhattan) are some of  the best neighborhoods for Indian cuisine.</a:t>
            </a:r>
          </a:p>
          <a:p>
            <a:r>
              <a:rPr lang="en-US" sz="1600" dirty="0"/>
              <a:t>Area which lack Indian Restaurants.</a:t>
            </a:r>
          </a:p>
          <a:p>
            <a:r>
              <a:rPr lang="en-US" sz="1600" dirty="0"/>
              <a:t>Staten Island ranks last in average rating of Indian Restaurants.</a:t>
            </a:r>
          </a:p>
          <a:p>
            <a:r>
              <a:rPr lang="en-US" sz="1600" dirty="0"/>
              <a:t>Places with best Indian Cuisine.</a:t>
            </a:r>
          </a:p>
          <a:p>
            <a:r>
              <a:rPr lang="en-US" sz="1600" dirty="0"/>
              <a:t>Manhattan is the best place to stay if you prefer Indian Cuisine.</a:t>
            </a:r>
          </a:p>
          <a:p>
            <a:r>
              <a:rPr lang="en-US" sz="1600" dirty="0"/>
              <a:t>Areas with Potential Indian Restaurants.</a:t>
            </a:r>
          </a:p>
          <a:p>
            <a:r>
              <a:rPr lang="en-US" sz="1600" dirty="0"/>
              <a:t>Manhattan have potential Indian Restaurant Market</a:t>
            </a:r>
          </a:p>
          <a:p>
            <a:endParaRPr lang="en-US" sz="1600" dirty="0"/>
          </a:p>
        </p:txBody>
      </p:sp>
    </p:spTree>
    <p:extLst>
      <p:ext uri="{BB962C8B-B14F-4D97-AF65-F5344CB8AC3E}">
        <p14:creationId xmlns:p14="http://schemas.microsoft.com/office/powerpoint/2010/main" val="406140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43467" y="864108"/>
            <a:ext cx="10905066" cy="3785689"/>
          </a:xfrm>
        </p:spPr>
        <p:txBody>
          <a:bodyPr>
            <a:normAutofit/>
          </a:bodyPr>
          <a:lstStyle/>
          <a:p>
            <a:pPr marL="12700" marR="232410" lvl="0" indent="0" defTabSz="457200">
              <a:spcBef>
                <a:spcPts val="100"/>
              </a:spcBef>
              <a:buClrTx/>
              <a:buSzTx/>
              <a:buNone/>
            </a:pPr>
            <a:r>
              <a:rPr lang="en-US" spc="-5" dirty="0"/>
              <a:t>Let's assume </a:t>
            </a:r>
            <a:r>
              <a:rPr lang="en-US" dirty="0"/>
              <a:t>in this one of the </a:t>
            </a:r>
            <a:r>
              <a:rPr lang="en-US" spc="-5" dirty="0"/>
              <a:t>world's </a:t>
            </a:r>
            <a:r>
              <a:rPr lang="en-US" dirty="0"/>
              <a:t>most diverse </a:t>
            </a:r>
            <a:r>
              <a:rPr lang="en-US" spc="-5" dirty="0"/>
              <a:t>region we want </a:t>
            </a:r>
            <a:r>
              <a:rPr lang="en-US" dirty="0"/>
              <a:t>to open </a:t>
            </a:r>
            <a:r>
              <a:rPr lang="en-US" spc="-5" dirty="0"/>
              <a:t>an Indian  restaurant, so what </a:t>
            </a:r>
            <a:r>
              <a:rPr lang="en-US" dirty="0"/>
              <a:t>are all the </a:t>
            </a:r>
            <a:r>
              <a:rPr lang="en-US" spc="-5" dirty="0"/>
              <a:t>factors </a:t>
            </a:r>
            <a:r>
              <a:rPr lang="en-US" dirty="0"/>
              <a:t>we must take into </a:t>
            </a:r>
            <a:r>
              <a:rPr lang="en-US" spc="-5" dirty="0"/>
              <a:t>account such as</a:t>
            </a:r>
            <a:r>
              <a:rPr lang="en-US" spc="55" dirty="0"/>
              <a:t> </a:t>
            </a:r>
            <a:r>
              <a:rPr lang="en-US" dirty="0"/>
              <a:t>follows,</a:t>
            </a:r>
          </a:p>
          <a:p>
            <a:pPr marL="0" lvl="0" indent="0" defTabSz="457200">
              <a:spcBef>
                <a:spcPts val="40"/>
              </a:spcBef>
              <a:buClrTx/>
              <a:buSzTx/>
              <a:buNone/>
            </a:pPr>
            <a:endParaRPr lang="en-US" dirty="0"/>
          </a:p>
          <a:p>
            <a:pPr marL="241300" lvl="0" defTabSz="457200">
              <a:spcBef>
                <a:spcPts val="0"/>
              </a:spcBef>
              <a:buClrTx/>
              <a:buSzTx/>
              <a:buFont typeface="Symbol"/>
              <a:buChar char=""/>
              <a:tabLst>
                <a:tab pos="240665" algn="l"/>
                <a:tab pos="241300" algn="l"/>
              </a:tabLst>
            </a:pPr>
            <a:r>
              <a:rPr lang="en-US" spc="-5" dirty="0"/>
              <a:t>Market Places</a:t>
            </a:r>
            <a:endParaRPr lang="en-US" dirty="0"/>
          </a:p>
          <a:p>
            <a:pPr marL="241300" lvl="0" defTabSz="457200">
              <a:spcBef>
                <a:spcPts val="705"/>
              </a:spcBef>
              <a:buClrTx/>
              <a:buSzTx/>
              <a:buFont typeface="Symbol"/>
              <a:buChar char=""/>
              <a:tabLst>
                <a:tab pos="240665" algn="l"/>
                <a:tab pos="241300" algn="l"/>
              </a:tabLst>
            </a:pPr>
            <a:r>
              <a:rPr lang="en-US" dirty="0"/>
              <a:t>Competition in </a:t>
            </a:r>
            <a:r>
              <a:rPr lang="en-US" spc="-5" dirty="0"/>
              <a:t>particular</a:t>
            </a:r>
            <a:r>
              <a:rPr lang="en-US" spc="-15" dirty="0"/>
              <a:t> </a:t>
            </a:r>
            <a:r>
              <a:rPr lang="en-US" spc="-5" dirty="0"/>
              <a:t>location</a:t>
            </a:r>
            <a:endParaRPr lang="en-US" dirty="0"/>
          </a:p>
          <a:p>
            <a:pPr marL="241300" marR="201930" lvl="0" defTabSz="457200">
              <a:spcBef>
                <a:spcPts val="100"/>
              </a:spcBef>
              <a:buClrTx/>
              <a:buSzTx/>
              <a:buFont typeface="Symbol"/>
              <a:buChar char=""/>
              <a:tabLst>
                <a:tab pos="240665" algn="l"/>
                <a:tab pos="241300" algn="l"/>
              </a:tabLst>
            </a:pPr>
            <a:r>
              <a:rPr lang="en-US" dirty="0"/>
              <a:t>Aiding </a:t>
            </a:r>
            <a:r>
              <a:rPr lang="en-US" spc="-5" dirty="0"/>
              <a:t>places </a:t>
            </a:r>
            <a:r>
              <a:rPr lang="en-US" dirty="0"/>
              <a:t>that </a:t>
            </a:r>
            <a:r>
              <a:rPr lang="en-US" spc="-5" dirty="0"/>
              <a:t>make people come </a:t>
            </a:r>
            <a:r>
              <a:rPr lang="en-US" dirty="0"/>
              <a:t>to restaurants like </a:t>
            </a:r>
            <a:r>
              <a:rPr lang="en-US" spc="-5" dirty="0"/>
              <a:t>Gym, Entertaining </a:t>
            </a:r>
            <a:r>
              <a:rPr lang="en-US" dirty="0"/>
              <a:t>Public  </a:t>
            </a:r>
            <a:r>
              <a:rPr lang="en-US" spc="-5" dirty="0"/>
              <a:t>places</a:t>
            </a:r>
            <a:endParaRPr lang="en-US" dirty="0"/>
          </a:p>
          <a:p>
            <a:pPr marL="241300" lvl="0" defTabSz="457200">
              <a:spcBef>
                <a:spcPts val="720"/>
              </a:spcBef>
              <a:buClrTx/>
              <a:buSzTx/>
              <a:buFont typeface="Symbol"/>
              <a:buChar char=""/>
              <a:tabLst>
                <a:tab pos="240665" algn="l"/>
                <a:tab pos="241300" algn="l"/>
              </a:tabLst>
            </a:pPr>
            <a:r>
              <a:rPr lang="en-US" dirty="0"/>
              <a:t>Population</a:t>
            </a:r>
          </a:p>
          <a:p>
            <a:pPr marL="241300" lvl="0" defTabSz="457200">
              <a:spcBef>
                <a:spcPts val="720"/>
              </a:spcBef>
              <a:buClrTx/>
              <a:buSzTx/>
              <a:buFont typeface="Symbol"/>
              <a:buChar char=""/>
              <a:tabLst>
                <a:tab pos="241300" algn="l"/>
              </a:tabLst>
            </a:pPr>
            <a:r>
              <a:rPr lang="en-US" spc="-5" dirty="0"/>
              <a:t>Menu from</a:t>
            </a:r>
            <a:r>
              <a:rPr lang="en-US" dirty="0"/>
              <a:t> </a:t>
            </a:r>
            <a:r>
              <a:rPr lang="en-US" spc="-5" dirty="0"/>
              <a:t>competitors</a:t>
            </a:r>
            <a:endParaRPr lang="en-US" dirty="0"/>
          </a:p>
          <a:p>
            <a:pPr marL="12700" marR="16510" lvl="0" indent="0" defTabSz="457200">
              <a:spcBef>
                <a:spcPts val="790"/>
              </a:spcBef>
              <a:buClrTx/>
              <a:buSzTx/>
              <a:buNone/>
            </a:pPr>
            <a:r>
              <a:rPr lang="en-US" spc="-5" dirty="0"/>
              <a:t>And so </a:t>
            </a:r>
            <a:r>
              <a:rPr lang="en-US" dirty="0"/>
              <a:t>on... </a:t>
            </a:r>
            <a:r>
              <a:rPr lang="en-US" spc="-5" dirty="0"/>
              <a:t>So, </a:t>
            </a:r>
            <a:r>
              <a:rPr lang="en-US" dirty="0"/>
              <a:t>our solution </a:t>
            </a:r>
            <a:r>
              <a:rPr lang="en-US" spc="-5" dirty="0"/>
              <a:t>needs </a:t>
            </a:r>
            <a:r>
              <a:rPr lang="en-US" dirty="0"/>
              <a:t>to be </a:t>
            </a:r>
            <a:r>
              <a:rPr lang="en-US" spc="-5" dirty="0"/>
              <a:t>data driven </a:t>
            </a:r>
            <a:r>
              <a:rPr lang="en-US" dirty="0"/>
              <a:t>for </a:t>
            </a:r>
            <a:r>
              <a:rPr lang="en-US" spc="-5" dirty="0"/>
              <a:t>avoiding </a:t>
            </a:r>
            <a:r>
              <a:rPr lang="en-US" dirty="0"/>
              <a:t>or </a:t>
            </a:r>
            <a:r>
              <a:rPr lang="en-US" spc="-5" dirty="0"/>
              <a:t>considering low risk  criteria and </a:t>
            </a:r>
            <a:r>
              <a:rPr lang="en-US" dirty="0"/>
              <a:t>high </a:t>
            </a:r>
            <a:r>
              <a:rPr lang="en-US" spc="-5" dirty="0"/>
              <a:t>success rate and </a:t>
            </a:r>
            <a:r>
              <a:rPr lang="en-US" dirty="0"/>
              <a:t>thus </a:t>
            </a:r>
            <a:r>
              <a:rPr lang="en-US" spc="-5" dirty="0"/>
              <a:t>apply </a:t>
            </a:r>
            <a:r>
              <a:rPr lang="en-US" dirty="0"/>
              <a:t>our </a:t>
            </a:r>
            <a:r>
              <a:rPr lang="en-US" spc="-5" dirty="0"/>
              <a:t>overall knowledge </a:t>
            </a:r>
            <a:r>
              <a:rPr lang="en-US" dirty="0"/>
              <a:t>in the techniques </a:t>
            </a:r>
            <a:r>
              <a:rPr lang="en-US" spc="-5" dirty="0"/>
              <a:t>and  </a:t>
            </a:r>
            <a:r>
              <a:rPr lang="en-US" dirty="0"/>
              <a:t>the tools </a:t>
            </a:r>
            <a:r>
              <a:rPr lang="en-US" spc="-5" dirty="0"/>
              <a:t>gained so far </a:t>
            </a:r>
            <a:r>
              <a:rPr lang="en-US" dirty="0"/>
              <a:t>in this</a:t>
            </a:r>
            <a:r>
              <a:rPr lang="en-US" spc="15" dirty="0"/>
              <a:t> </a:t>
            </a:r>
            <a:r>
              <a:rPr lang="en-US" spc="-5" dirty="0"/>
              <a:t>course.</a:t>
            </a:r>
            <a:endParaRPr lang="en-US" dirty="0"/>
          </a:p>
          <a:p>
            <a:pPr marL="0" lvl="0" indent="0" defTabSz="457200">
              <a:spcBef>
                <a:spcPts val="40"/>
              </a:spcBef>
              <a:buClrTx/>
              <a:buSzTx/>
              <a:buNone/>
            </a:pPr>
            <a:endParaRPr lang="en-US" b="1"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1F357A41-BBA7-4673-A16D-5807F0C0E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FEFB607-1185-4C57-A8CC-7767B2FFC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3" y="4367639"/>
            <a:ext cx="11430014" cy="1852186"/>
          </a:xfrm>
          <a:prstGeom prst="rect">
            <a:avLst/>
          </a:prstGeom>
          <a:solidFill>
            <a:schemeClr val="tx2">
              <a:alpha val="98000"/>
            </a:schemeClr>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title"/>
          </p:nvPr>
        </p:nvSpPr>
        <p:spPr>
          <a:xfrm>
            <a:off x="554477" y="4599160"/>
            <a:ext cx="11079804" cy="1358020"/>
          </a:xfrm>
        </p:spPr>
        <p:txBody>
          <a:bodyPr vert="horz" lIns="91440" tIns="45720" rIns="91440" bIns="45720" rtlCol="0" anchor="ctr">
            <a:normAutofit/>
          </a:bodyPr>
          <a:lstStyle/>
          <a:p>
            <a:pPr algn="ctr"/>
            <a:r>
              <a:rPr lang="en-US" sz="4400">
                <a:solidFill>
                  <a:schemeClr val="bg1"/>
                </a:solidFill>
              </a:rPr>
              <a:t>Interest</a:t>
            </a:r>
          </a:p>
        </p:txBody>
      </p:sp>
      <p:sp>
        <p:nvSpPr>
          <p:cNvPr id="15" name="Content Placeholder 3">
            <a:extLst>
              <a:ext uri="{FF2B5EF4-FFF2-40B4-BE49-F238E27FC236}">
                <a16:creationId xmlns:a16="http://schemas.microsoft.com/office/drawing/2014/main" id="{20D703D0-E198-4B64-B294-B07D294D5B7F}"/>
              </a:ext>
            </a:extLst>
          </p:cNvPr>
          <p:cNvSpPr>
            <a:spLocks noGrp="1"/>
          </p:cNvSpPr>
          <p:nvPr>
            <p:ph idx="1"/>
          </p:nvPr>
        </p:nvSpPr>
        <p:spPr>
          <a:xfrm>
            <a:off x="554477" y="643467"/>
            <a:ext cx="11079804" cy="3587647"/>
          </a:xfrm>
        </p:spPr>
        <p:txBody>
          <a:bodyPr vert="horz" lIns="91440" tIns="45720" rIns="91440" bIns="45720" rtlCol="0" anchor="ctr">
            <a:normAutofit/>
          </a:bodyPr>
          <a:lstStyle/>
          <a:p>
            <a:pPr marL="45720"/>
            <a:r>
              <a:rPr lang="en-US" dirty="0"/>
              <a:t>The main interest of the Business to be started as an Indian Cuisine restaurant would be  to know about the many criteria that leads to come to a data driven conclusion for  selecting the best neighborhood for opening one. But some of the criteria we are going to  be focusing on in our project is as follows,</a:t>
            </a:r>
            <a:endParaRPr lang="en-US"/>
          </a:p>
          <a:p>
            <a:endParaRPr lang="en-US" dirty="0"/>
          </a:p>
          <a:p>
            <a:pPr lvl="1"/>
            <a:r>
              <a:rPr lang="en-US" dirty="0"/>
              <a:t>Best Neighborhood for opening Restaurant (Indian Cuisine) in New York.</a:t>
            </a:r>
          </a:p>
          <a:p>
            <a:pPr lvl="1"/>
            <a:r>
              <a:rPr lang="en-US" dirty="0"/>
              <a:t>Area which lack Indian Restaurants.</a:t>
            </a:r>
          </a:p>
          <a:p>
            <a:pPr lvl="1"/>
            <a:r>
              <a:rPr lang="en-US" dirty="0"/>
              <a:t>Places with best Indian Cuisine.</a:t>
            </a:r>
          </a:p>
          <a:p>
            <a:pPr lvl="1"/>
            <a:r>
              <a:rPr lang="en-US" dirty="0"/>
              <a:t>Areas with Potential Indian Restaurants.</a:t>
            </a:r>
          </a:p>
          <a:p>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Data Acquisition and Cleaning</a:t>
            </a:r>
          </a:p>
        </p:txBody>
      </p:sp>
      <p:pic>
        <p:nvPicPr>
          <p:cNvPr id="4" name="Picture 3">
            <a:extLst>
              <a:ext uri="{FF2B5EF4-FFF2-40B4-BE49-F238E27FC236}">
                <a16:creationId xmlns:a16="http://schemas.microsoft.com/office/drawing/2014/main" id="{737859D7-955C-4555-BFB5-D6FA942ED8B5}"/>
              </a:ext>
            </a:extLst>
          </p:cNvPr>
          <p:cNvPicPr>
            <a:picLocks noChangeAspect="1"/>
          </p:cNvPicPr>
          <p:nvPr/>
        </p:nvPicPr>
        <p:blipFill rotWithShape="1">
          <a:blip r:embed="rId2"/>
          <a:srcRect l="4022" r="34510"/>
          <a:stretch/>
        </p:blipFill>
        <p:spPr>
          <a:xfrm>
            <a:off x="6586977" y="759599"/>
            <a:ext cx="4908848" cy="5330650"/>
          </a:xfrm>
          <a:prstGeom prst="rect">
            <a:avLst/>
          </a:prstGeom>
          <a:noFill/>
        </p:spPr>
      </p:pic>
      <p:sp>
        <p:nvSpPr>
          <p:cNvPr id="17" name="Rectangle 16">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C5BA2552-983F-4566-9CA8-C188876B8996}"/>
              </a:ext>
            </a:extLst>
          </p:cNvPr>
          <p:cNvSpPr>
            <a:spLocks noGrp="1"/>
          </p:cNvSpPr>
          <p:nvPr>
            <p:ph type="title"/>
          </p:nvPr>
        </p:nvSpPr>
        <p:spPr>
          <a:xfrm>
            <a:off x="3722622" y="1298448"/>
            <a:ext cx="7187529" cy="2951819"/>
          </a:xfrm>
        </p:spPr>
        <p:txBody>
          <a:bodyPr vert="horz" lIns="91440" tIns="45720" rIns="91440" bIns="45720" rtlCol="0" anchor="b">
            <a:normAutofit/>
          </a:bodyPr>
          <a:lstStyle/>
          <a:p>
            <a:br>
              <a:rPr lang="en-US" sz="5800">
                <a:solidFill>
                  <a:srgbClr val="FFFFFF"/>
                </a:solidFill>
              </a:rPr>
            </a:br>
            <a:r>
              <a:rPr lang="en-US" sz="5800">
                <a:solidFill>
                  <a:srgbClr val="FFFFFF"/>
                </a:solidFill>
              </a:rPr>
              <a:t>Data Sources</a:t>
            </a:r>
            <a:br>
              <a:rPr lang="en-US" sz="5800">
                <a:solidFill>
                  <a:srgbClr val="FFFFFF"/>
                </a:solidFill>
              </a:rPr>
            </a:br>
            <a:endParaRPr lang="en-US" sz="5800">
              <a:solidFill>
                <a:srgbClr val="FFFFFF"/>
              </a:solidFill>
            </a:endParaRPr>
          </a:p>
        </p:txBody>
      </p:sp>
      <p:sp>
        <p:nvSpPr>
          <p:cNvPr id="31" name="Rectangle 30">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 Placeholder 2">
            <a:extLst>
              <a:ext uri="{FF2B5EF4-FFF2-40B4-BE49-F238E27FC236}">
                <a16:creationId xmlns:a16="http://schemas.microsoft.com/office/drawing/2014/main" id="{7D1E5A22-9532-43FD-AE64-3686B0FABEAD}"/>
              </a:ext>
            </a:extLst>
          </p:cNvPr>
          <p:cNvSpPr>
            <a:spLocks noGrp="1"/>
          </p:cNvSpPr>
          <p:nvPr>
            <p:ph type="body" idx="1"/>
          </p:nvPr>
        </p:nvSpPr>
        <p:spPr>
          <a:xfrm>
            <a:off x="3722622" y="5006151"/>
            <a:ext cx="7187529" cy="768116"/>
          </a:xfrm>
        </p:spPr>
        <p:txBody>
          <a:bodyPr vert="horz" lIns="91440" tIns="45720" rIns="91440" bIns="45720" rtlCol="0" anchor="t">
            <a:normAutofit/>
          </a:bodyPr>
          <a:lstStyle/>
          <a:p>
            <a:r>
              <a:rPr lang="en-US" sz="1100" dirty="0">
                <a:solidFill>
                  <a:schemeClr val="accent1"/>
                </a:solidFill>
              </a:rPr>
              <a:t>Since we will be focusing on New York for opening our restaurant, we will be gathering  the data for the same and the three main data we are going to use are the New York  Neighborhood data which we already used in the Neighborhoods in New York and the  data about the cuisines in New York and the Geo </a:t>
            </a:r>
            <a:r>
              <a:rPr lang="en-US" sz="1100" dirty="0" err="1">
                <a:solidFill>
                  <a:schemeClr val="accent1"/>
                </a:solidFill>
              </a:rPr>
              <a:t>spacial</a:t>
            </a:r>
            <a:r>
              <a:rPr lang="en-US" sz="1100" dirty="0">
                <a:solidFill>
                  <a:schemeClr val="accent1"/>
                </a:solidFill>
              </a:rPr>
              <a:t> data of boundaries of the  Neighborhoods in New York.</a:t>
            </a:r>
          </a:p>
          <a:p>
            <a:endParaRPr lang="en-US" sz="1100" dirty="0">
              <a:solidFill>
                <a:schemeClr val="accent1"/>
              </a:solidFill>
            </a:endParaRPr>
          </a:p>
        </p:txBody>
      </p:sp>
    </p:spTree>
    <p:extLst>
      <p:ext uri="{BB962C8B-B14F-4D97-AF65-F5344CB8AC3E}">
        <p14:creationId xmlns:p14="http://schemas.microsoft.com/office/powerpoint/2010/main" val="69218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215C10-496C-433B-918C-AE4F41C5DCF6}"/>
              </a:ext>
            </a:extLst>
          </p:cNvPr>
          <p:cNvSpPr>
            <a:spLocks noGrp="1"/>
          </p:cNvSpPr>
          <p:nvPr>
            <p:ph type="title"/>
          </p:nvPr>
        </p:nvSpPr>
        <p:spPr>
          <a:xfrm>
            <a:off x="5054082" y="1298448"/>
            <a:ext cx="6068070" cy="3255264"/>
          </a:xfrm>
        </p:spPr>
        <p:txBody>
          <a:bodyPr vert="horz" lIns="91440" tIns="45720" rIns="91440" bIns="45720" rtlCol="0" anchor="b">
            <a:normAutofit/>
          </a:bodyPr>
          <a:lstStyle/>
          <a:p>
            <a:r>
              <a:rPr lang="en-US" sz="2800" spc="-100" dirty="0"/>
              <a:t>New York Neighborhood Data which will be used to get to know about the various  neighborhoods which are going to take into consideration for our Project.</a:t>
            </a:r>
            <a:br>
              <a:rPr lang="en-US" sz="2800" spc="-100" dirty="0"/>
            </a:br>
            <a:br>
              <a:rPr lang="en-US" sz="2800" spc="-100" dirty="0"/>
            </a:br>
            <a:r>
              <a:rPr lang="en-US" sz="2800" spc="-100" dirty="0"/>
              <a:t>Data source: </a:t>
            </a:r>
            <a:r>
              <a:rPr lang="en-US" sz="2800" u="sng" spc="-100" dirty="0">
                <a:uFill>
                  <a:solidFill>
                    <a:srgbClr val="0562C1"/>
                  </a:solidFill>
                </a:uFill>
                <a:hlinkClick r:id="rId2"/>
              </a:rPr>
              <a:t>https://cocl.us/new_york_dataset</a:t>
            </a:r>
            <a:br>
              <a:rPr lang="en-US" sz="2800" spc="-100" dirty="0"/>
            </a:br>
            <a:endParaRPr lang="en-US" sz="2800" spc="-100" dirty="0"/>
          </a:p>
        </p:txBody>
      </p:sp>
      <p:sp>
        <p:nvSpPr>
          <p:cNvPr id="17" name="Rectangle 16">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75BBE70-E6E7-49D5-8EE2-CC76A8C67198}"/>
              </a:ext>
            </a:extLst>
          </p:cNvPr>
          <p:cNvPicPr>
            <a:picLocks noChangeAspect="1"/>
          </p:cNvPicPr>
          <p:nvPr/>
        </p:nvPicPr>
        <p:blipFill>
          <a:blip r:embed="rId3"/>
          <a:stretch>
            <a:fillRect/>
          </a:stretch>
        </p:blipFill>
        <p:spPr>
          <a:xfrm>
            <a:off x="696177" y="2655464"/>
            <a:ext cx="3458249" cy="1538920"/>
          </a:xfrm>
          <a:prstGeom prst="rect">
            <a:avLst/>
          </a:prstGeom>
          <a:noFill/>
        </p:spPr>
      </p:pic>
    </p:spTree>
    <p:extLst>
      <p:ext uri="{BB962C8B-B14F-4D97-AF65-F5344CB8AC3E}">
        <p14:creationId xmlns:p14="http://schemas.microsoft.com/office/powerpoint/2010/main" val="105964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 Placeholder 2">
            <a:extLst>
              <a:ext uri="{FF2B5EF4-FFF2-40B4-BE49-F238E27FC236}">
                <a16:creationId xmlns:a16="http://schemas.microsoft.com/office/drawing/2014/main" id="{62414327-8937-4595-A199-D9F84E9767CB}"/>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1500" spc="-100"/>
              <a:t>Geo-spacial data of the New York to get a better understanding of the neighborhoods in it  and their corresponding locations in the Folium map would make certain things clear for  the Project. This will be achieved using the acquired data and visualize the same using  Choropleth maps.</a:t>
            </a:r>
            <a:br>
              <a:rPr lang="en-US" sz="1500" spc="-100"/>
            </a:br>
            <a:br>
              <a:rPr lang="en-US" sz="1500" spc="-100"/>
            </a:br>
            <a:r>
              <a:rPr lang="en-US" sz="1500" spc="-100"/>
              <a:t>Data source: </a:t>
            </a:r>
            <a:r>
              <a:rPr lang="en-US" sz="1500" u="sng" spc="-100">
                <a:uFill>
                  <a:solidFill>
                    <a:srgbClr val="0562C1"/>
                  </a:solidFill>
                </a:uFill>
                <a:hlinkClick r:id="rId2"/>
              </a:rPr>
              <a:t>https://data.cityofnewyork.us/City-Government/Borough-Boundaries/tqmj- </a:t>
            </a:r>
            <a:r>
              <a:rPr lang="en-US" sz="1500" spc="-100"/>
              <a:t> </a:t>
            </a:r>
            <a:r>
              <a:rPr lang="en-US" sz="1500" u="sng" spc="-100">
                <a:uFill>
                  <a:solidFill>
                    <a:srgbClr val="0562C1"/>
                  </a:solidFill>
                </a:uFill>
                <a:hlinkClick r:id="rId2"/>
              </a:rPr>
              <a:t>j8zm</a:t>
            </a:r>
            <a:br>
              <a:rPr lang="en-US" sz="1500" spc="-100"/>
            </a:br>
            <a:endParaRPr lang="en-US" sz="1500" spc="-100"/>
          </a:p>
          <a:p>
            <a:endParaRPr lang="en-US" sz="1500" spc="-100"/>
          </a:p>
        </p:txBody>
      </p:sp>
      <p:pic>
        <p:nvPicPr>
          <p:cNvPr id="5" name="Picture 4">
            <a:extLst>
              <a:ext uri="{FF2B5EF4-FFF2-40B4-BE49-F238E27FC236}">
                <a16:creationId xmlns:a16="http://schemas.microsoft.com/office/drawing/2014/main" id="{51B8A45C-7533-497E-BDD8-09430C891B58}"/>
              </a:ext>
            </a:extLst>
          </p:cNvPr>
          <p:cNvPicPr>
            <a:picLocks noChangeAspect="1"/>
          </p:cNvPicPr>
          <p:nvPr/>
        </p:nvPicPr>
        <p:blipFill rotWithShape="1">
          <a:blip r:embed="rId3"/>
          <a:srcRect r="-1" b="1505"/>
          <a:stretch/>
        </p:blipFill>
        <p:spPr>
          <a:xfrm>
            <a:off x="5120640" y="759599"/>
            <a:ext cx="6367271" cy="5330650"/>
          </a:xfrm>
          <a:prstGeom prst="rect">
            <a:avLst/>
          </a:prstGeom>
          <a:noFill/>
        </p:spPr>
      </p:pic>
      <p:sp>
        <p:nvSpPr>
          <p:cNvPr id="24" name="Rectangle 23">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859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28D5C47-85E0-402A-A673-58AFA3B04B3D}"/>
              </a:ext>
            </a:extLst>
          </p:cNvPr>
          <p:cNvSpPr>
            <a:spLocks noGrp="1"/>
          </p:cNvSpPr>
          <p:nvPr>
            <p:ph idx="1"/>
          </p:nvPr>
        </p:nvSpPr>
        <p:spPr>
          <a:xfrm>
            <a:off x="4361606" y="1683143"/>
            <a:ext cx="6627377" cy="3491713"/>
          </a:xfrm>
        </p:spPr>
        <p:txBody>
          <a:bodyPr>
            <a:normAutofit/>
          </a:bodyPr>
          <a:lstStyle/>
          <a:p>
            <a:pPr marL="12700" marR="156845" lvl="0" indent="0" defTabSz="457200">
              <a:spcBef>
                <a:spcPts val="795"/>
              </a:spcBef>
              <a:buClrTx/>
              <a:buSzTx/>
              <a:buNone/>
            </a:pPr>
            <a:r>
              <a:rPr lang="en-US" spc="-5">
                <a:latin typeface="Times New Roman"/>
                <a:cs typeface="Times New Roman"/>
              </a:rPr>
              <a:t>Finally, </a:t>
            </a:r>
            <a:r>
              <a:rPr lang="en-US">
                <a:latin typeface="Times New Roman"/>
                <a:cs typeface="Times New Roman"/>
              </a:rPr>
              <a:t>the </a:t>
            </a:r>
            <a:r>
              <a:rPr lang="en-US" spc="-5">
                <a:latin typeface="Times New Roman"/>
                <a:cs typeface="Times New Roman"/>
              </a:rPr>
              <a:t>data </a:t>
            </a:r>
            <a:r>
              <a:rPr lang="en-US">
                <a:latin typeface="Times New Roman"/>
                <a:cs typeface="Times New Roman"/>
              </a:rPr>
              <a:t>going to be </a:t>
            </a:r>
            <a:r>
              <a:rPr lang="en-US" spc="-5">
                <a:latin typeface="Times New Roman"/>
                <a:cs typeface="Times New Roman"/>
              </a:rPr>
              <a:t>collected/acquired </a:t>
            </a:r>
            <a:r>
              <a:rPr lang="en-US">
                <a:latin typeface="Times New Roman"/>
                <a:cs typeface="Times New Roman"/>
              </a:rPr>
              <a:t>from the </a:t>
            </a:r>
            <a:r>
              <a:rPr lang="en-US" spc="-5">
                <a:latin typeface="Times New Roman"/>
                <a:cs typeface="Times New Roman"/>
              </a:rPr>
              <a:t>Foursquare </a:t>
            </a:r>
            <a:r>
              <a:rPr lang="en-US">
                <a:latin typeface="Times New Roman"/>
                <a:cs typeface="Times New Roman"/>
              </a:rPr>
              <a:t>API about the  </a:t>
            </a:r>
            <a:r>
              <a:rPr lang="en-US" spc="-5">
                <a:latin typeface="Times New Roman"/>
                <a:cs typeface="Times New Roman"/>
              </a:rPr>
              <a:t>various restaurants </a:t>
            </a:r>
            <a:r>
              <a:rPr lang="en-US">
                <a:latin typeface="Times New Roman"/>
                <a:cs typeface="Times New Roman"/>
              </a:rPr>
              <a:t>in each </a:t>
            </a:r>
            <a:r>
              <a:rPr lang="en-US" spc="-5">
                <a:latin typeface="Times New Roman"/>
                <a:cs typeface="Times New Roman"/>
              </a:rPr>
              <a:t>neighborhood </a:t>
            </a:r>
            <a:r>
              <a:rPr lang="en-US">
                <a:latin typeface="Times New Roman"/>
                <a:cs typeface="Times New Roman"/>
              </a:rPr>
              <a:t>of </a:t>
            </a:r>
            <a:r>
              <a:rPr lang="en-US" spc="-5">
                <a:latin typeface="Times New Roman"/>
                <a:cs typeface="Times New Roman"/>
              </a:rPr>
              <a:t>New York city especially Indian cuisine,  which will </a:t>
            </a:r>
            <a:r>
              <a:rPr lang="en-US">
                <a:latin typeface="Times New Roman"/>
                <a:cs typeface="Times New Roman"/>
              </a:rPr>
              <a:t>be </a:t>
            </a:r>
            <a:r>
              <a:rPr lang="en-US" spc="-5">
                <a:latin typeface="Times New Roman"/>
                <a:cs typeface="Times New Roman"/>
              </a:rPr>
              <a:t>used </a:t>
            </a:r>
            <a:r>
              <a:rPr lang="en-US">
                <a:latin typeface="Times New Roman"/>
                <a:cs typeface="Times New Roman"/>
              </a:rPr>
              <a:t>for acquiring the </a:t>
            </a:r>
            <a:r>
              <a:rPr lang="en-US" spc="-5">
                <a:latin typeface="Times New Roman"/>
                <a:cs typeface="Times New Roman"/>
              </a:rPr>
              <a:t>information regarding same </a:t>
            </a:r>
            <a:r>
              <a:rPr lang="en-US">
                <a:latin typeface="Times New Roman"/>
                <a:cs typeface="Times New Roman"/>
              </a:rPr>
              <a:t>for </a:t>
            </a:r>
            <a:r>
              <a:rPr lang="en-US" spc="-5">
                <a:latin typeface="Times New Roman"/>
                <a:cs typeface="Times New Roman"/>
              </a:rPr>
              <a:t>all </a:t>
            </a:r>
            <a:r>
              <a:rPr lang="en-US">
                <a:latin typeface="Times New Roman"/>
                <a:cs typeface="Times New Roman"/>
              </a:rPr>
              <a:t>the </a:t>
            </a:r>
            <a:r>
              <a:rPr lang="en-US" spc="-5">
                <a:latin typeface="Times New Roman"/>
                <a:cs typeface="Times New Roman"/>
              </a:rPr>
              <a:t>venues </a:t>
            </a:r>
            <a:r>
              <a:rPr lang="en-US">
                <a:latin typeface="Times New Roman"/>
                <a:cs typeface="Times New Roman"/>
              </a:rPr>
              <a:t>of  </a:t>
            </a:r>
            <a:r>
              <a:rPr lang="en-US" spc="-5">
                <a:latin typeface="Times New Roman"/>
                <a:cs typeface="Times New Roman"/>
              </a:rPr>
              <a:t>each </a:t>
            </a:r>
            <a:r>
              <a:rPr lang="en-US">
                <a:latin typeface="Times New Roman"/>
                <a:cs typeface="Times New Roman"/>
              </a:rPr>
              <a:t>neighborhood.</a:t>
            </a:r>
          </a:p>
          <a:p>
            <a:pPr marL="0" lvl="0" indent="0" defTabSz="457200">
              <a:spcBef>
                <a:spcPts val="50"/>
              </a:spcBef>
              <a:buClrTx/>
              <a:buSzTx/>
              <a:buNone/>
            </a:pPr>
            <a:endParaRPr lang="en-US">
              <a:latin typeface="Times New Roman"/>
              <a:cs typeface="Times New Roman"/>
            </a:endParaRPr>
          </a:p>
          <a:p>
            <a:pPr marL="12700" lvl="0" indent="0" defTabSz="457200">
              <a:spcBef>
                <a:spcPts val="0"/>
              </a:spcBef>
              <a:buClrTx/>
              <a:buSzTx/>
              <a:buNone/>
            </a:pPr>
            <a:r>
              <a:rPr lang="en-US" spc="-5">
                <a:latin typeface="Times New Roman"/>
                <a:cs typeface="Times New Roman"/>
              </a:rPr>
              <a:t>Data source:</a:t>
            </a:r>
            <a:r>
              <a:rPr lang="en-US">
                <a:latin typeface="Times New Roman"/>
                <a:cs typeface="Times New Roman"/>
              </a:rPr>
              <a:t> </a:t>
            </a:r>
            <a:r>
              <a:rPr lang="en-US" u="sng" spc="-5">
                <a:uFill>
                  <a:solidFill>
                    <a:srgbClr val="0462C1"/>
                  </a:solidFill>
                </a:uFill>
                <a:latin typeface="Times New Roman"/>
                <a:cs typeface="Times New Roman"/>
                <a:hlinkClick r:id="rId2">
                  <a:extLst>
                    <a:ext uri="{A12FA001-AC4F-418D-AE19-62706E023703}">
                      <ahyp:hlinkClr xmlns:ahyp="http://schemas.microsoft.com/office/drawing/2018/hyperlinkcolor" val="tx"/>
                    </a:ext>
                  </a:extLst>
                </a:hlinkClick>
              </a:rPr>
              <a:t>Foursquare</a:t>
            </a:r>
            <a:endParaRPr lang="en-US">
              <a:latin typeface="Times New Roman"/>
              <a:cs typeface="Times New Roman"/>
            </a:endParaRPr>
          </a:p>
          <a:p>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1106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1227</Words>
  <Application>Microsoft Office PowerPoint</Application>
  <PresentationFormat>Widescreen</PresentationFormat>
  <Paragraphs>81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Corbel</vt:lpstr>
      <vt:lpstr>Symbol</vt:lpstr>
      <vt:lpstr>Times New Roman</vt:lpstr>
      <vt:lpstr>Wingdings 2</vt:lpstr>
      <vt:lpstr>Frame</vt:lpstr>
      <vt:lpstr>Indian Cuisine restaurant in New York city  Rohan Bollareddi  July 02, 2020</vt:lpstr>
      <vt:lpstr>Introduction</vt:lpstr>
      <vt:lpstr>PowerPoint Presentation</vt:lpstr>
      <vt:lpstr>Interest</vt:lpstr>
      <vt:lpstr>Data Acquisition and Cleaning</vt:lpstr>
      <vt:lpstr> Data Sources </vt:lpstr>
      <vt:lpstr>New York Neighborhood Data which will be used to get to know about the various  neighborhoods which are going to take into consideration for our Project.  Data source: https://cocl.us/new_york_dataset </vt:lpstr>
      <vt:lpstr>Geo-spacial data of the New York to get a better understanding of the neighborhoods in it  and their corresponding locations in the Folium map would make certain things clear for  the Project. This will be achieved using the acquired data and visualize the same using  Choropleth maps.  Data source: https://data.cityofnewyork.us/City-Government/Borough-Boundaries/tqmj-  j8zm  </vt:lpstr>
      <vt:lpstr>PowerPoint Presentation</vt:lpstr>
      <vt:lpstr>Data Cleaning and approach</vt:lpstr>
      <vt:lpstr>Exploratory Data Analysis </vt:lpstr>
      <vt:lpstr>PowerPoint Presentation</vt:lpstr>
      <vt:lpstr>Boroughs vs. Indian cuisine restaurants – New York </vt:lpstr>
      <vt:lpstr>PowerPoint Presentation</vt:lpstr>
      <vt:lpstr>Top Neighborhoods based on number of Indian restaurants</vt:lpstr>
      <vt:lpstr>PowerPoint Presentation</vt:lpstr>
      <vt:lpstr>Boroughs based on Average rating of Indian restaurants </vt:lpstr>
      <vt:lpstr>PowerPoint Presentation</vt:lpstr>
      <vt:lpstr>Results </vt:lpstr>
      <vt:lpstr>Top Neighborhoods based on the average rating of Indian  restaurants </vt:lpstr>
      <vt:lpstr>PowerPoint Presentation</vt:lpstr>
      <vt:lpstr>Boroughs with the Average rating as Choropleth map</vt:lpstr>
      <vt:lpstr>PowerPoint Presentation</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Cuisine restaurant in New York city  Rohan Bollareddi  July 02, 2020</dc:title>
  <dc:creator>Bollareddi, Rohan</dc:creator>
  <cp:lastModifiedBy>Bollareddi, Rohan</cp:lastModifiedBy>
  <cp:revision>1</cp:revision>
  <dcterms:created xsi:type="dcterms:W3CDTF">2020-07-02T15:16:38Z</dcterms:created>
  <dcterms:modified xsi:type="dcterms:W3CDTF">2020-07-02T15:18:48Z</dcterms:modified>
</cp:coreProperties>
</file>