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2298fb8d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2298fb8d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3d6974c3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3d6974c3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2298fb8d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2298fb8d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3d6974c3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3d6974c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2298fb8d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2298fb8d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3d6974c3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3d6974c3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2298fb8d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2298fb8d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2298fb8d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2298fb8d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2298fb8d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2298fb8d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2298fb8d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2298fb8d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2298fb8d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2298fb8d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pna1d9befGs"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10050" y="1179350"/>
            <a:ext cx="87957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So You’ve Found a Healthcare Disparity, Now What?</a:t>
            </a:r>
            <a:endParaRPr sz="2600"/>
          </a:p>
        </p:txBody>
      </p:sp>
      <p:sp>
        <p:nvSpPr>
          <p:cNvPr id="87" name="Google Shape;87;p13"/>
          <p:cNvSpPr txBox="1"/>
          <p:nvPr>
            <p:ph idx="1" type="subTitle"/>
          </p:nvPr>
        </p:nvSpPr>
        <p:spPr>
          <a:xfrm>
            <a:off x="744250" y="1705325"/>
            <a:ext cx="87273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857"/>
              <a:t>New Visualization Capabilities to Enable Targeted Improvement Initiatives</a:t>
            </a:r>
            <a:endParaRPr sz="1857"/>
          </a:p>
        </p:txBody>
      </p:sp>
      <p:pic>
        <p:nvPicPr>
          <p:cNvPr id="88" name="Google Shape;88;p13"/>
          <p:cNvPicPr preferRelativeResize="0"/>
          <p:nvPr/>
        </p:nvPicPr>
        <p:blipFill>
          <a:blip r:embed="rId3">
            <a:alphaModFix/>
          </a:blip>
          <a:stretch>
            <a:fillRect/>
          </a:stretch>
        </p:blipFill>
        <p:spPr>
          <a:xfrm>
            <a:off x="170325" y="4156900"/>
            <a:ext cx="2803835" cy="677025"/>
          </a:xfrm>
          <a:prstGeom prst="rect">
            <a:avLst/>
          </a:prstGeom>
          <a:noFill/>
          <a:ln>
            <a:noFill/>
          </a:ln>
        </p:spPr>
      </p:pic>
      <p:pic>
        <p:nvPicPr>
          <p:cNvPr id="89" name="Google Shape;89;p13"/>
          <p:cNvPicPr preferRelativeResize="0"/>
          <p:nvPr/>
        </p:nvPicPr>
        <p:blipFill>
          <a:blip r:embed="rId4">
            <a:alphaModFix/>
          </a:blip>
          <a:stretch>
            <a:fillRect/>
          </a:stretch>
        </p:blipFill>
        <p:spPr>
          <a:xfrm>
            <a:off x="5111170" y="3780098"/>
            <a:ext cx="2177380" cy="1430625"/>
          </a:xfrm>
          <a:prstGeom prst="rect">
            <a:avLst/>
          </a:prstGeom>
          <a:noFill/>
          <a:ln>
            <a:noFill/>
          </a:ln>
        </p:spPr>
      </p:pic>
      <p:sp>
        <p:nvSpPr>
          <p:cNvPr id="90" name="Google Shape;90;p13"/>
          <p:cNvSpPr txBox="1"/>
          <p:nvPr>
            <p:ph idx="1" type="subTitle"/>
          </p:nvPr>
        </p:nvSpPr>
        <p:spPr>
          <a:xfrm>
            <a:off x="710052" y="263327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SzPct val="65329"/>
              <a:buNone/>
            </a:pPr>
            <a:r>
              <a:rPr b="1" lang="en" sz="1557"/>
              <a:t>Rohan R. Chanani</a:t>
            </a:r>
            <a:r>
              <a:rPr b="1" baseline="30000" lang="en" sz="1557"/>
              <a:t>1</a:t>
            </a:r>
            <a:r>
              <a:rPr b="1" lang="en" sz="1557"/>
              <a:t>; Evan W. Orenstein, MD</a:t>
            </a:r>
            <a:r>
              <a:rPr b="1" baseline="30000" lang="en" sz="1557"/>
              <a:t>2, 3</a:t>
            </a:r>
            <a:r>
              <a:rPr b="1" lang="en" sz="1557"/>
              <a:t>; Jay Shah, MD</a:t>
            </a:r>
            <a:r>
              <a:rPr b="1" baseline="30000" lang="en" sz="1557"/>
              <a:t>2, 3</a:t>
            </a:r>
            <a:r>
              <a:rPr b="1" lang="en" sz="1557"/>
              <a:t>; Sagar D. Mehta, MD</a:t>
            </a:r>
            <a:r>
              <a:rPr b="1" baseline="30000" lang="en" sz="1557"/>
              <a:t>2, 3</a:t>
            </a:r>
            <a:r>
              <a:rPr b="1" lang="en" sz="1557"/>
              <a:t>; Brianna P. Glover, MD</a:t>
            </a:r>
            <a:r>
              <a:rPr b="1" baseline="30000" lang="en" sz="1557"/>
              <a:t>2, 3</a:t>
            </a:r>
            <a:r>
              <a:rPr b="1" lang="en" sz="1665"/>
              <a:t>; Chris Rees, MD, MPH</a:t>
            </a:r>
            <a:r>
              <a:rPr b="1" baseline="30000" lang="en" sz="1665"/>
              <a:t>2, 3</a:t>
            </a:r>
            <a:r>
              <a:rPr b="1" lang="en" sz="1665"/>
              <a:t>; </a:t>
            </a:r>
            <a:r>
              <a:rPr b="1" lang="en" sz="1557"/>
              <a:t>Swaminathan Kandaswamy, PhD</a:t>
            </a:r>
            <a:r>
              <a:rPr b="1" baseline="30000" lang="en" sz="1557"/>
              <a:t> 3</a:t>
            </a:r>
            <a:endParaRPr b="1" baseline="30000" sz="1557"/>
          </a:p>
        </p:txBody>
      </p:sp>
      <p:pic>
        <p:nvPicPr>
          <p:cNvPr id="91" name="Google Shape;91;p13"/>
          <p:cNvPicPr preferRelativeResize="0"/>
          <p:nvPr/>
        </p:nvPicPr>
        <p:blipFill>
          <a:blip r:embed="rId5">
            <a:alphaModFix/>
          </a:blip>
          <a:stretch>
            <a:fillRect/>
          </a:stretch>
        </p:blipFill>
        <p:spPr>
          <a:xfrm>
            <a:off x="3103900" y="3866150"/>
            <a:ext cx="2007275" cy="1124075"/>
          </a:xfrm>
          <a:prstGeom prst="rect">
            <a:avLst/>
          </a:prstGeom>
          <a:noFill/>
          <a:ln>
            <a:noFill/>
          </a:ln>
        </p:spPr>
      </p:pic>
      <p:sp>
        <p:nvSpPr>
          <p:cNvPr id="92" name="Google Shape;92;p13"/>
          <p:cNvSpPr txBox="1"/>
          <p:nvPr>
            <p:ph idx="1" type="subTitle"/>
          </p:nvPr>
        </p:nvSpPr>
        <p:spPr>
          <a:xfrm>
            <a:off x="727952" y="3174463"/>
            <a:ext cx="7688100" cy="541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aseline="30000" lang="en" sz="1057"/>
              <a:t>1</a:t>
            </a:r>
            <a:r>
              <a:rPr lang="en" sz="1057"/>
              <a:t>The Paideia School, Atlanta, Georgia; </a:t>
            </a:r>
            <a:r>
              <a:rPr baseline="30000" lang="en" sz="1057"/>
              <a:t>2</a:t>
            </a:r>
            <a:r>
              <a:rPr lang="en" sz="1057"/>
              <a:t>Children’s Healthcare of Atlanta, Atlanta, Georgia; </a:t>
            </a:r>
            <a:r>
              <a:rPr baseline="30000" lang="en" sz="1057"/>
              <a:t>3</a:t>
            </a:r>
            <a:r>
              <a:rPr lang="en" sz="1057"/>
              <a:t>Emory University, Atlanta, Georgia</a:t>
            </a:r>
            <a:endParaRPr sz="1057"/>
          </a:p>
        </p:txBody>
      </p:sp>
      <p:pic>
        <p:nvPicPr>
          <p:cNvPr id="93" name="Google Shape;93;p13"/>
          <p:cNvPicPr preferRelativeResize="0"/>
          <p:nvPr/>
        </p:nvPicPr>
        <p:blipFill>
          <a:blip r:embed="rId6">
            <a:alphaModFix/>
          </a:blip>
          <a:stretch>
            <a:fillRect/>
          </a:stretch>
        </p:blipFill>
        <p:spPr>
          <a:xfrm>
            <a:off x="7561050" y="3777750"/>
            <a:ext cx="1300875" cy="1300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27650" y="1182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Feedback from CHOA</a:t>
            </a:r>
            <a:endParaRPr/>
          </a:p>
        </p:txBody>
      </p:sp>
      <p:sp>
        <p:nvSpPr>
          <p:cNvPr id="184" name="Google Shape;184;p22"/>
          <p:cNvSpPr txBox="1"/>
          <p:nvPr>
            <p:ph idx="1" type="body"/>
          </p:nvPr>
        </p:nvSpPr>
        <p:spPr>
          <a:xfrm>
            <a:off x="643500" y="1794125"/>
            <a:ext cx="7857000" cy="31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“This is exactly the kind of thing we need to be doing” 							- </a:t>
            </a:r>
            <a:r>
              <a:rPr lang="en" sz="1600"/>
              <a:t>Chief Diversity Officer</a:t>
            </a:r>
            <a:endParaRPr sz="1600"/>
          </a:p>
          <a:p>
            <a:pPr indent="0" lvl="0" marL="0" rtl="0" algn="l">
              <a:spcBef>
                <a:spcPts val="1200"/>
              </a:spcBef>
              <a:spcAft>
                <a:spcPts val="0"/>
              </a:spcAft>
              <a:buNone/>
            </a:pPr>
            <a:r>
              <a:rPr b="1" lang="en" sz="1600"/>
              <a:t>“I can definitely see this being a very useful tool for other clinicians and myself, and even for researchers with addition of  p-values and significance”					</a:t>
            </a:r>
            <a:r>
              <a:rPr lang="en" sz="1600"/>
              <a:t>- Pediatric Cardiologist</a:t>
            </a:r>
            <a:endParaRPr sz="1600"/>
          </a:p>
          <a:p>
            <a:pPr indent="0" lvl="0" marL="0" rtl="0" algn="l">
              <a:spcBef>
                <a:spcPts val="1200"/>
              </a:spcBef>
              <a:spcAft>
                <a:spcPts val="0"/>
              </a:spcAft>
              <a:buNone/>
            </a:pPr>
            <a:r>
              <a:rPr b="1" lang="en" sz="1600"/>
              <a:t>"This is a different way of looking at problems we have in the system"				</a:t>
            </a:r>
            <a:r>
              <a:rPr lang="en" sz="1600"/>
              <a:t>- Pediatric Interventional Radiologist</a:t>
            </a:r>
            <a:endParaRPr sz="1600"/>
          </a:p>
          <a:p>
            <a:pPr indent="0" lvl="0" marL="0" rtl="0" algn="l">
              <a:spcBef>
                <a:spcPts val="1200"/>
              </a:spcBef>
              <a:spcAft>
                <a:spcPts val="1200"/>
              </a:spcAft>
              <a:buNone/>
            </a:pPr>
            <a:r>
              <a:rPr b="1" lang="en" sz="1600"/>
              <a:t>"I would hope to have this for many different disease processes and sub-populations”	</a:t>
            </a:r>
            <a:r>
              <a:rPr lang="en" sz="1600"/>
              <a:t>- Pediatric Emergency Medicine Physician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729450" y="11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Next Steps</a:t>
            </a:r>
            <a:endParaRPr/>
          </a:p>
        </p:txBody>
      </p:sp>
      <p:sp>
        <p:nvSpPr>
          <p:cNvPr id="190" name="Google Shape;190;p23"/>
          <p:cNvSpPr txBox="1"/>
          <p:nvPr>
            <p:ph idx="1" type="body"/>
          </p:nvPr>
        </p:nvSpPr>
        <p:spPr>
          <a:xfrm>
            <a:off x="727650" y="1805250"/>
            <a:ext cx="76887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Conclusions</a:t>
            </a:r>
            <a:endParaRPr b="1"/>
          </a:p>
          <a:p>
            <a:pPr indent="-311150" lvl="0" marL="457200" rtl="0" algn="l">
              <a:spcBef>
                <a:spcPts val="1200"/>
              </a:spcBef>
              <a:spcAft>
                <a:spcPts val="0"/>
              </a:spcAft>
              <a:buSzPts val="1300"/>
              <a:buChar char="●"/>
            </a:pPr>
            <a:r>
              <a:rPr lang="en"/>
              <a:t>The final dashboard was able to identify specific opportunity areas for improving disparities in the CHOA healthcare system</a:t>
            </a:r>
            <a:endParaRPr/>
          </a:p>
          <a:p>
            <a:pPr indent="-311150" lvl="0" marL="457200" rtl="0" algn="l">
              <a:spcBef>
                <a:spcPts val="0"/>
              </a:spcBef>
              <a:spcAft>
                <a:spcPts val="0"/>
              </a:spcAft>
              <a:buSzPts val="1300"/>
              <a:buChar char="●"/>
            </a:pPr>
            <a:r>
              <a:rPr lang="en"/>
              <a:t>Additionally, our final rounds of usability testing indicated that users were able to navigate the dashboard and interpret the graph and table data as intended</a:t>
            </a:r>
            <a:endParaRPr/>
          </a:p>
          <a:p>
            <a:pPr indent="0" lvl="0" marL="0" rtl="0" algn="l">
              <a:spcBef>
                <a:spcPts val="1200"/>
              </a:spcBef>
              <a:spcAft>
                <a:spcPts val="0"/>
              </a:spcAft>
              <a:buNone/>
            </a:pPr>
            <a:r>
              <a:rPr b="1" lang="en"/>
              <a:t>Next Steps</a:t>
            </a:r>
            <a:endParaRPr b="1"/>
          </a:p>
          <a:p>
            <a:pPr indent="-311150" lvl="0" marL="457200" rtl="0" algn="l">
              <a:spcBef>
                <a:spcPts val="1200"/>
              </a:spcBef>
              <a:spcAft>
                <a:spcPts val="0"/>
              </a:spcAft>
              <a:buSzPts val="1300"/>
              <a:buChar char="●"/>
            </a:pPr>
            <a:r>
              <a:rPr lang="en"/>
              <a:t>Integrate the dashboard into the existing software ecosystem at CHOA to allow real-time updates</a:t>
            </a:r>
            <a:endParaRPr/>
          </a:p>
          <a:p>
            <a:pPr indent="-311150" lvl="0" marL="457200" rtl="0" algn="l">
              <a:spcBef>
                <a:spcPts val="0"/>
              </a:spcBef>
              <a:spcAft>
                <a:spcPts val="0"/>
              </a:spcAft>
              <a:buSzPts val="1300"/>
              <a:buChar char="●"/>
            </a:pPr>
            <a:r>
              <a:rPr lang="en"/>
              <a:t>Execute interventions and PDSA cycles based on insights from the dashboard to see how well the data translate to the actual reduction of disparities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29450" y="1182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6" name="Google Shape;196;p24"/>
          <p:cNvSpPr txBox="1"/>
          <p:nvPr>
            <p:ph idx="1" type="body"/>
          </p:nvPr>
        </p:nvSpPr>
        <p:spPr>
          <a:xfrm>
            <a:off x="727650" y="1892875"/>
            <a:ext cx="7688700" cy="292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Thorpe LE, Gourevitch MN. Data Dashboards for Advancing Health and Equity: Proving Their Promise? Am J Public Health. 2022 Jun;112(6):889-892. doi: 10.2105/AJPH.2022.306847. Epub 2022 Apr 21. PMID: 35446603; PMCID: PMC9137011.</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Tsuchida RE, Haggins AN, Perry M, Chen CM, Medlin RP, Meurer WJ, Burkhardt J, Fung CM. Developing an electronic health record-derived health equity dashboard to improve learner access to data and metrics. AEM Educ Train. 2021 Sep 29;5(Suppl 1):S116-S120. doi: 10.1002/aet2.10682. PMID: 34616984; PMCID: PMC8480500.</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Connolly M, Selling MK, Cook S, Williams JS, Chin MH, Umscheid CA. Development, implementation, and use of an "equity lens" integrated into an institutional quality scorecard. J Am Med Inform Assoc. 2021 Jul 30;28(8):1785-1790. doi: 10.1093/jamia/ocab082. PMID: 34010425; PMCID: PMC8324221.</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Backonja U, Park S, Kurre A, Yudelman H, Heindel S, Schultz M, Whitman G, Turner AM, Marchak NT, Bekemeier B. Supporting rural public health practice to address local-level social determinants of health across Northwest states: Development of an interactive visualization dashboard. J Biomed Inform. 2022 May;129:104051. doi: 10.1016/j.jbi.2022.104051. Epub 2022 Mar 19. PMID: 35318149.</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chemeClr val="lt1"/>
                </a:highlight>
                <a:latin typeface="Roboto"/>
                <a:ea typeface="Roboto"/>
                <a:cs typeface="Roboto"/>
                <a:sym typeface="Roboto"/>
              </a:rPr>
              <a:t>Kandaswamy S, Gillard L, Cash L, Espinoza W, Todd D, Griffiths M, Wallace M, Shashidharan S, George RP, Chanani NK, Orenstein EW. User-Centered Design of a Visual Analytics Dashboard to Identify Healthcare Disparities in a Pediatric Health System. Presented at: American Medical Informatics Association 2022 Clinical Informatics Conference; 2022 May 24-26; Houston, TX.</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121"/>
                </a:solidFill>
                <a:highlight>
                  <a:srgbClr val="FFFFFF"/>
                </a:highlight>
                <a:latin typeface="Roboto"/>
                <a:ea typeface="Roboto"/>
                <a:cs typeface="Roboto"/>
                <a:sym typeface="Roboto"/>
              </a:rPr>
              <a:t>Rees CA, Monuteaux MC, Herdell V, Fleegler EW, Bourgeois FT. Correlation Between National Institutes of Health Funding for Pediatric Research and Pediatric Disease Burden in the US. JAMA Pediatr. 2021 Dec 1;175(12):1236-1243. doi: 10.1001/jamapediatrics.2021.3360. PMID: 34515752; PMCID: PMC8438620.</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27650" y="119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Health Equity Dashboard Literature</a:t>
            </a:r>
            <a:endParaRPr/>
          </a:p>
        </p:txBody>
      </p:sp>
      <p:sp>
        <p:nvSpPr>
          <p:cNvPr id="99" name="Google Shape;99;p14"/>
          <p:cNvSpPr txBox="1"/>
          <p:nvPr/>
        </p:nvSpPr>
        <p:spPr>
          <a:xfrm>
            <a:off x="727500" y="1802725"/>
            <a:ext cx="76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0" name="Google Shape;100;p14"/>
          <p:cNvSpPr txBox="1"/>
          <p:nvPr>
            <p:ph idx="1" type="body"/>
          </p:nvPr>
        </p:nvSpPr>
        <p:spPr>
          <a:xfrm>
            <a:off x="315200" y="1840650"/>
            <a:ext cx="8682300" cy="308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Interactive dashboards are becoming more and more valuable to address health disparities </a:t>
            </a:r>
            <a:endParaRPr b="1" sz="1500"/>
          </a:p>
          <a:p>
            <a:pPr indent="-311150" lvl="0" marL="914400" rtl="0" algn="l">
              <a:spcBef>
                <a:spcPts val="0"/>
              </a:spcBef>
              <a:spcAft>
                <a:spcPts val="0"/>
              </a:spcAft>
              <a:buSzPts val="1300"/>
              <a:buChar char="○"/>
            </a:pPr>
            <a:r>
              <a:rPr lang="en"/>
              <a:t>“[A]re these data dashboards meeting their intended promise? Are they useful to public health stakeholders? We believe the answer is rapidly trending toward ‘yes’” (Thorpe, L. et al. 2022).</a:t>
            </a:r>
            <a:endParaRPr/>
          </a:p>
          <a:p>
            <a:pPr indent="0" lvl="0" marL="0" rtl="0" algn="l">
              <a:spcBef>
                <a:spcPts val="1200"/>
              </a:spcBef>
              <a:spcAft>
                <a:spcPts val="0"/>
              </a:spcAft>
              <a:buNone/>
            </a:pPr>
            <a:r>
              <a:t/>
            </a:r>
            <a:endParaRPr/>
          </a:p>
          <a:p>
            <a:pPr indent="-323850" lvl="0" marL="457200" rtl="0" algn="l">
              <a:spcBef>
                <a:spcPts val="0"/>
              </a:spcBef>
              <a:spcAft>
                <a:spcPts val="0"/>
              </a:spcAft>
              <a:buSzPts val="1500"/>
              <a:buChar char="●"/>
            </a:pPr>
            <a:r>
              <a:rPr b="1" lang="en" sz="1500"/>
              <a:t>Existing dashboards only identify disparities, leaving stakeholders wondering what to do next</a:t>
            </a:r>
            <a:endParaRPr sz="1200"/>
          </a:p>
          <a:p>
            <a:pPr indent="-311150" lvl="0" marL="914400" rtl="0" algn="l">
              <a:spcBef>
                <a:spcPts val="0"/>
              </a:spcBef>
              <a:spcAft>
                <a:spcPts val="0"/>
              </a:spcAft>
              <a:buSzPts val="1300"/>
              <a:buChar char="○"/>
            </a:pPr>
            <a:r>
              <a:rPr lang="en"/>
              <a:t>“[I]dentifying disparities in quality metrics is only the first step to advancing healthcare equity. Eliminating identified disparities requires additional steps, including diagnosing the reasons for identified inequities that are unique to the patient population and healthcare organization in which they occur” (Connolly, M. et al. 2021).</a:t>
            </a:r>
            <a:endParaRPr/>
          </a:p>
          <a:p>
            <a:pPr indent="-311150" lvl="0" marL="914400" rtl="0" algn="l">
              <a:spcBef>
                <a:spcPts val="0"/>
              </a:spcBef>
              <a:spcAft>
                <a:spcPts val="0"/>
              </a:spcAft>
              <a:buSzPts val="1300"/>
              <a:buChar char="○"/>
            </a:pPr>
            <a:r>
              <a:rPr lang="en"/>
              <a:t>“Future directions include using these data to refine hypotheses on ED disparities, understand root causes, develop interventions, and measure their impact” (Tsuchida, R. et al.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7650" y="118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Local</a:t>
            </a:r>
            <a:endParaRPr/>
          </a:p>
        </p:txBody>
      </p:sp>
      <p:sp>
        <p:nvSpPr>
          <p:cNvPr id="106" name="Google Shape;106;p15"/>
          <p:cNvSpPr txBox="1"/>
          <p:nvPr>
            <p:ph idx="1" type="body"/>
          </p:nvPr>
        </p:nvSpPr>
        <p:spPr>
          <a:xfrm>
            <a:off x="385600" y="1926475"/>
            <a:ext cx="2809500" cy="3116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Children’s Healthcare of Atlanta (CHOA)  has a descriptive equity dashboard currently in use at the hospital.</a:t>
            </a:r>
            <a:endParaRPr/>
          </a:p>
          <a:p>
            <a:pPr indent="-311150" lvl="0" marL="457200" rtl="0" algn="l">
              <a:spcBef>
                <a:spcPts val="0"/>
              </a:spcBef>
              <a:spcAft>
                <a:spcPts val="0"/>
              </a:spcAft>
              <a:buSzPts val="1300"/>
              <a:buChar char="●"/>
            </a:pPr>
            <a:r>
              <a:rPr lang="en"/>
              <a:t>This allows users to compare outcome metrics across various social determinants of health within a population.</a:t>
            </a:r>
            <a:endParaRPr/>
          </a:p>
          <a:p>
            <a:pPr indent="-311150" lvl="0" marL="457200" rtl="0" algn="l">
              <a:spcBef>
                <a:spcPts val="0"/>
              </a:spcBef>
              <a:spcAft>
                <a:spcPts val="0"/>
              </a:spcAft>
              <a:buSzPts val="1300"/>
              <a:buChar char="●"/>
            </a:pPr>
            <a:r>
              <a:rPr lang="en"/>
              <a:t>However, the current dashboard does not provide users with a potential course of action to address discrepancies.</a:t>
            </a:r>
            <a:endParaRPr/>
          </a:p>
        </p:txBody>
      </p:sp>
      <p:pic>
        <p:nvPicPr>
          <p:cNvPr id="107" name="Google Shape;107;p15"/>
          <p:cNvPicPr preferRelativeResize="0"/>
          <p:nvPr/>
        </p:nvPicPr>
        <p:blipFill rotWithShape="1">
          <a:blip r:embed="rId3">
            <a:alphaModFix/>
          </a:blip>
          <a:srcRect b="0" l="0" r="0" t="0"/>
          <a:stretch/>
        </p:blipFill>
        <p:spPr>
          <a:xfrm>
            <a:off x="4131800" y="1189875"/>
            <a:ext cx="4391595" cy="1953076"/>
          </a:xfrm>
          <a:prstGeom prst="rect">
            <a:avLst/>
          </a:prstGeom>
          <a:noFill/>
          <a:ln>
            <a:noFill/>
          </a:ln>
        </p:spPr>
      </p:pic>
      <p:pic>
        <p:nvPicPr>
          <p:cNvPr id="108" name="Google Shape;108;p15"/>
          <p:cNvPicPr preferRelativeResize="0"/>
          <p:nvPr/>
        </p:nvPicPr>
        <p:blipFill>
          <a:blip r:embed="rId4">
            <a:alphaModFix/>
          </a:blip>
          <a:stretch>
            <a:fillRect/>
          </a:stretch>
        </p:blipFill>
        <p:spPr>
          <a:xfrm>
            <a:off x="3882726" y="3362148"/>
            <a:ext cx="4855051" cy="1312550"/>
          </a:xfrm>
          <a:prstGeom prst="rect">
            <a:avLst/>
          </a:prstGeom>
          <a:noFill/>
          <a:ln>
            <a:noFill/>
          </a:ln>
        </p:spPr>
      </p:pic>
      <p:sp>
        <p:nvSpPr>
          <p:cNvPr id="109" name="Google Shape;109;p15"/>
          <p:cNvSpPr txBox="1"/>
          <p:nvPr/>
        </p:nvSpPr>
        <p:spPr>
          <a:xfrm>
            <a:off x="4131800" y="4750675"/>
            <a:ext cx="439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ato"/>
                <a:ea typeface="Lato"/>
                <a:cs typeface="Lato"/>
                <a:sym typeface="Lato"/>
              </a:rPr>
              <a:t>Screenshots of 30 day readmission rates by race and financial class from the health equity dashboard currently in use at CHOA </a:t>
            </a:r>
            <a:r>
              <a:rPr b="1" lang="en" sz="700">
                <a:solidFill>
                  <a:schemeClr val="dk2"/>
                </a:solidFill>
                <a:latin typeface="Lato"/>
                <a:ea typeface="Lato"/>
                <a:cs typeface="Lato"/>
                <a:sym typeface="Lato"/>
              </a:rPr>
              <a:t>(Kandaswamy, S. et al. 2022)</a:t>
            </a:r>
            <a:endParaRPr b="1" sz="7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27650" y="1189875"/>
            <a:ext cx="8355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Conceptual Model to Improve Health Equity</a:t>
            </a:r>
            <a:endParaRPr/>
          </a:p>
        </p:txBody>
      </p:sp>
      <p:sp>
        <p:nvSpPr>
          <p:cNvPr id="115" name="Google Shape;115;p16"/>
          <p:cNvSpPr txBox="1"/>
          <p:nvPr>
            <p:ph idx="1" type="body"/>
          </p:nvPr>
        </p:nvSpPr>
        <p:spPr>
          <a:xfrm>
            <a:off x="350900" y="4455700"/>
            <a:ext cx="2031600" cy="696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200"/>
              </a:spcAft>
              <a:buSzPts val="770"/>
              <a:buNone/>
            </a:pPr>
            <a:r>
              <a:rPr b="1" lang="en" sz="1010">
                <a:solidFill>
                  <a:schemeClr val="dk1"/>
                </a:solidFill>
              </a:rPr>
              <a:t>Most health equity dashboards accomplish this stage (including the current CHOA dashboard)</a:t>
            </a:r>
            <a:endParaRPr b="1" sz="1010">
              <a:solidFill>
                <a:schemeClr val="dk1"/>
              </a:solidFill>
            </a:endParaRPr>
          </a:p>
        </p:txBody>
      </p:sp>
      <p:sp>
        <p:nvSpPr>
          <p:cNvPr id="116" name="Google Shape;116;p16"/>
          <p:cNvSpPr txBox="1"/>
          <p:nvPr>
            <p:ph idx="1" type="body"/>
          </p:nvPr>
        </p:nvSpPr>
        <p:spPr>
          <a:xfrm>
            <a:off x="2724863" y="1725075"/>
            <a:ext cx="1227600" cy="945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1200"/>
              </a:spcAft>
              <a:buSzPts val="770"/>
              <a:buNone/>
            </a:pPr>
            <a:r>
              <a:rPr b="1" lang="en" sz="1022">
                <a:solidFill>
                  <a:schemeClr val="dk1"/>
                </a:solidFill>
              </a:rPr>
              <a:t>Our goal is to get stakeholders to  this stage</a:t>
            </a:r>
            <a:endParaRPr b="1" sz="1022">
              <a:solidFill>
                <a:schemeClr val="dk1"/>
              </a:solidFill>
            </a:endParaRPr>
          </a:p>
        </p:txBody>
      </p:sp>
      <p:grpSp>
        <p:nvGrpSpPr>
          <p:cNvPr id="117" name="Google Shape;117;p16"/>
          <p:cNvGrpSpPr/>
          <p:nvPr/>
        </p:nvGrpSpPr>
        <p:grpSpPr>
          <a:xfrm>
            <a:off x="159300" y="2081879"/>
            <a:ext cx="1287600" cy="1517144"/>
            <a:chOff x="200300" y="2639775"/>
            <a:chExt cx="1287600" cy="1663900"/>
          </a:xfrm>
        </p:grpSpPr>
        <p:pic>
          <p:nvPicPr>
            <p:cNvPr id="118" name="Google Shape;118;p16"/>
            <p:cNvPicPr preferRelativeResize="0"/>
            <p:nvPr/>
          </p:nvPicPr>
          <p:blipFill>
            <a:blip r:embed="rId3">
              <a:alphaModFix/>
            </a:blip>
            <a:stretch>
              <a:fillRect/>
            </a:stretch>
          </p:blipFill>
          <p:spPr>
            <a:xfrm>
              <a:off x="321925" y="2639775"/>
              <a:ext cx="1008675" cy="1008675"/>
            </a:xfrm>
            <a:prstGeom prst="rect">
              <a:avLst/>
            </a:prstGeom>
            <a:noFill/>
            <a:ln>
              <a:noFill/>
            </a:ln>
          </p:spPr>
        </p:pic>
        <p:sp>
          <p:nvSpPr>
            <p:cNvPr id="119" name="Google Shape;119;p16"/>
            <p:cNvSpPr txBox="1"/>
            <p:nvPr/>
          </p:nvSpPr>
          <p:spPr>
            <a:xfrm>
              <a:off x="200300" y="3594775"/>
              <a:ext cx="1287600" cy="7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Diagnosis: </a:t>
              </a:r>
              <a:r>
                <a:rPr lang="en" sz="1000">
                  <a:latin typeface="Lato"/>
                  <a:ea typeface="Lato"/>
                  <a:cs typeface="Lato"/>
                  <a:sym typeface="Lato"/>
                </a:rPr>
                <a:t>Identify  a Healthcare Disparity</a:t>
              </a:r>
              <a:endParaRPr sz="1000">
                <a:latin typeface="Lato"/>
                <a:ea typeface="Lato"/>
                <a:cs typeface="Lato"/>
                <a:sym typeface="Lato"/>
              </a:endParaRPr>
            </a:p>
          </p:txBody>
        </p:sp>
      </p:grpSp>
      <p:grpSp>
        <p:nvGrpSpPr>
          <p:cNvPr id="120" name="Google Shape;120;p16"/>
          <p:cNvGrpSpPr/>
          <p:nvPr/>
        </p:nvGrpSpPr>
        <p:grpSpPr>
          <a:xfrm>
            <a:off x="1630575" y="2234425"/>
            <a:ext cx="1227600" cy="1720090"/>
            <a:chOff x="1807937" y="2571750"/>
            <a:chExt cx="1227600" cy="1886478"/>
          </a:xfrm>
        </p:grpSpPr>
        <p:pic>
          <p:nvPicPr>
            <p:cNvPr id="121" name="Google Shape;121;p16"/>
            <p:cNvPicPr preferRelativeResize="0"/>
            <p:nvPr/>
          </p:nvPicPr>
          <p:blipFill>
            <a:blip r:embed="rId4">
              <a:alphaModFix/>
            </a:blip>
            <a:stretch>
              <a:fillRect/>
            </a:stretch>
          </p:blipFill>
          <p:spPr>
            <a:xfrm>
              <a:off x="1976015" y="2571750"/>
              <a:ext cx="919710" cy="1008675"/>
            </a:xfrm>
            <a:prstGeom prst="rect">
              <a:avLst/>
            </a:prstGeom>
            <a:noFill/>
            <a:ln>
              <a:noFill/>
            </a:ln>
          </p:spPr>
        </p:pic>
        <p:sp>
          <p:nvSpPr>
            <p:cNvPr id="122" name="Google Shape;122;p16"/>
            <p:cNvSpPr txBox="1"/>
            <p:nvPr/>
          </p:nvSpPr>
          <p:spPr>
            <a:xfrm>
              <a:off x="1807937" y="3580428"/>
              <a:ext cx="1227600" cy="8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Quantitative Analysis: </a:t>
              </a:r>
              <a:r>
                <a:rPr lang="en" sz="1000">
                  <a:latin typeface="Lato"/>
                  <a:ea typeface="Lato"/>
                  <a:cs typeface="Lato"/>
                  <a:sym typeface="Lato"/>
                </a:rPr>
                <a:t>Find hot spots and lowest hanging fruits</a:t>
              </a:r>
              <a:endParaRPr sz="1000">
                <a:latin typeface="Lato"/>
                <a:ea typeface="Lato"/>
                <a:cs typeface="Lato"/>
                <a:sym typeface="Lato"/>
              </a:endParaRPr>
            </a:p>
          </p:txBody>
        </p:sp>
      </p:grpSp>
      <p:grpSp>
        <p:nvGrpSpPr>
          <p:cNvPr id="123" name="Google Shape;123;p16"/>
          <p:cNvGrpSpPr/>
          <p:nvPr/>
        </p:nvGrpSpPr>
        <p:grpSpPr>
          <a:xfrm>
            <a:off x="3755138" y="2295825"/>
            <a:ext cx="1359300" cy="1777757"/>
            <a:chOff x="1222188" y="3836590"/>
            <a:chExt cx="1359300" cy="1949723"/>
          </a:xfrm>
        </p:grpSpPr>
        <p:pic>
          <p:nvPicPr>
            <p:cNvPr id="124" name="Google Shape;124;p16"/>
            <p:cNvPicPr preferRelativeResize="0"/>
            <p:nvPr/>
          </p:nvPicPr>
          <p:blipFill>
            <a:blip r:embed="rId5">
              <a:alphaModFix/>
            </a:blip>
            <a:stretch>
              <a:fillRect/>
            </a:stretch>
          </p:blipFill>
          <p:spPr>
            <a:xfrm>
              <a:off x="1406475" y="3836590"/>
              <a:ext cx="990725" cy="1086560"/>
            </a:xfrm>
            <a:prstGeom prst="rect">
              <a:avLst/>
            </a:prstGeom>
            <a:noFill/>
            <a:ln>
              <a:noFill/>
            </a:ln>
          </p:spPr>
        </p:pic>
        <p:sp>
          <p:nvSpPr>
            <p:cNvPr id="125" name="Google Shape;125;p16"/>
            <p:cNvSpPr txBox="1"/>
            <p:nvPr/>
          </p:nvSpPr>
          <p:spPr>
            <a:xfrm>
              <a:off x="1222188" y="4908513"/>
              <a:ext cx="1359300" cy="87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Qualitative Analysis: </a:t>
              </a:r>
              <a:r>
                <a:rPr lang="en" sz="1000">
                  <a:latin typeface="Lato"/>
                  <a:ea typeface="Lato"/>
                  <a:cs typeface="Lato"/>
                  <a:sym typeface="Lato"/>
                </a:rPr>
                <a:t>Enumerate causes, barriers, and </a:t>
              </a:r>
              <a:r>
                <a:rPr lang="en" sz="1000">
                  <a:latin typeface="Lato"/>
                  <a:ea typeface="Lato"/>
                  <a:cs typeface="Lato"/>
                  <a:sym typeface="Lato"/>
                </a:rPr>
                <a:t>opportunities</a:t>
              </a:r>
              <a:endParaRPr sz="1000">
                <a:latin typeface="Lato"/>
                <a:ea typeface="Lato"/>
                <a:cs typeface="Lato"/>
                <a:sym typeface="Lato"/>
              </a:endParaRPr>
            </a:p>
          </p:txBody>
        </p:sp>
      </p:grpSp>
      <p:grpSp>
        <p:nvGrpSpPr>
          <p:cNvPr id="126" name="Google Shape;126;p16"/>
          <p:cNvGrpSpPr/>
          <p:nvPr/>
        </p:nvGrpSpPr>
        <p:grpSpPr>
          <a:xfrm>
            <a:off x="5428550" y="2019011"/>
            <a:ext cx="1857900" cy="1642881"/>
            <a:chOff x="5571650" y="2776875"/>
            <a:chExt cx="1857900" cy="1801800"/>
          </a:xfrm>
        </p:grpSpPr>
        <p:pic>
          <p:nvPicPr>
            <p:cNvPr id="127" name="Google Shape;127;p16"/>
            <p:cNvPicPr preferRelativeResize="0"/>
            <p:nvPr/>
          </p:nvPicPr>
          <p:blipFill>
            <a:blip r:embed="rId6">
              <a:alphaModFix/>
            </a:blip>
            <a:stretch>
              <a:fillRect/>
            </a:stretch>
          </p:blipFill>
          <p:spPr>
            <a:xfrm>
              <a:off x="5571650" y="2776875"/>
              <a:ext cx="1523550" cy="1523550"/>
            </a:xfrm>
            <a:prstGeom prst="rect">
              <a:avLst/>
            </a:prstGeom>
            <a:noFill/>
            <a:ln>
              <a:noFill/>
            </a:ln>
          </p:spPr>
        </p:pic>
        <p:sp>
          <p:nvSpPr>
            <p:cNvPr id="128" name="Google Shape;128;p16"/>
            <p:cNvSpPr txBox="1"/>
            <p:nvPr/>
          </p:nvSpPr>
          <p:spPr>
            <a:xfrm>
              <a:off x="5618750" y="4038375"/>
              <a:ext cx="1810800" cy="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Intervention: </a:t>
              </a:r>
              <a:r>
                <a:rPr lang="en" sz="1000">
                  <a:latin typeface="Lato"/>
                  <a:ea typeface="Lato"/>
                  <a:cs typeface="Lato"/>
                  <a:sym typeface="Lato"/>
                </a:rPr>
                <a:t>Design a corrective course of action</a:t>
              </a:r>
              <a:endParaRPr sz="1000">
                <a:latin typeface="Lato"/>
                <a:ea typeface="Lato"/>
                <a:cs typeface="Lato"/>
                <a:sym typeface="Lato"/>
              </a:endParaRPr>
            </a:p>
          </p:txBody>
        </p:sp>
      </p:grpSp>
      <p:grpSp>
        <p:nvGrpSpPr>
          <p:cNvPr id="129" name="Google Shape;129;p16"/>
          <p:cNvGrpSpPr/>
          <p:nvPr/>
        </p:nvGrpSpPr>
        <p:grpSpPr>
          <a:xfrm>
            <a:off x="7125000" y="1880300"/>
            <a:ext cx="1874400" cy="1920300"/>
            <a:chOff x="6974775" y="1162551"/>
            <a:chExt cx="1874400" cy="2106054"/>
          </a:xfrm>
        </p:grpSpPr>
        <p:pic>
          <p:nvPicPr>
            <p:cNvPr id="130" name="Google Shape;130;p16"/>
            <p:cNvPicPr preferRelativeResize="0"/>
            <p:nvPr/>
          </p:nvPicPr>
          <p:blipFill>
            <a:blip r:embed="rId7">
              <a:alphaModFix/>
            </a:blip>
            <a:stretch>
              <a:fillRect/>
            </a:stretch>
          </p:blipFill>
          <p:spPr>
            <a:xfrm>
              <a:off x="7413506" y="1162551"/>
              <a:ext cx="1226917" cy="1226914"/>
            </a:xfrm>
            <a:prstGeom prst="rect">
              <a:avLst/>
            </a:prstGeom>
            <a:noFill/>
            <a:ln>
              <a:noFill/>
            </a:ln>
          </p:spPr>
        </p:pic>
        <p:sp>
          <p:nvSpPr>
            <p:cNvPr id="131" name="Google Shape;131;p16"/>
            <p:cNvSpPr txBox="1"/>
            <p:nvPr/>
          </p:nvSpPr>
          <p:spPr>
            <a:xfrm>
              <a:off x="6974775" y="2639775"/>
              <a:ext cx="1874400" cy="4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2" name="Google Shape;132;p16"/>
            <p:cNvSpPr txBox="1"/>
            <p:nvPr/>
          </p:nvSpPr>
          <p:spPr>
            <a:xfrm>
              <a:off x="7209312" y="2559705"/>
              <a:ext cx="1635300" cy="7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Maintenance: </a:t>
              </a:r>
              <a:r>
                <a:rPr lang="en" sz="1000">
                  <a:latin typeface="Lato"/>
                  <a:ea typeface="Lato"/>
                  <a:cs typeface="Lato"/>
                  <a:sym typeface="Lato"/>
                </a:rPr>
                <a:t>Continuously execute Plan, Do, Study, Act cycles</a:t>
              </a:r>
              <a:endParaRPr sz="1000">
                <a:latin typeface="Lato"/>
                <a:ea typeface="Lato"/>
                <a:cs typeface="Lato"/>
                <a:sym typeface="Lato"/>
              </a:endParaRPr>
            </a:p>
          </p:txBody>
        </p:sp>
      </p:grpSp>
      <p:sp>
        <p:nvSpPr>
          <p:cNvPr id="133" name="Google Shape;133;p16"/>
          <p:cNvSpPr/>
          <p:nvPr/>
        </p:nvSpPr>
        <p:spPr>
          <a:xfrm>
            <a:off x="2382500" y="4073575"/>
            <a:ext cx="1874400" cy="488100"/>
          </a:xfrm>
          <a:prstGeom prst="curvedUpArrow">
            <a:avLst>
              <a:gd fmla="val 25000" name="adj1"/>
              <a:gd fmla="val 5000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831100" y="1819575"/>
            <a:ext cx="1647600" cy="295800"/>
          </a:xfrm>
          <a:prstGeom prst="curvedDownArrow">
            <a:avLst>
              <a:gd fmla="val 25000" name="adj1"/>
              <a:gd fmla="val 50000" name="adj2"/>
              <a:gd fmla="val 37035"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459050" y="1836375"/>
            <a:ext cx="1647600" cy="262200"/>
          </a:xfrm>
          <a:prstGeom prst="curvedDownArrow">
            <a:avLst>
              <a:gd fmla="val 25000" name="adj1"/>
              <a:gd fmla="val 5000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6228775" y="3799450"/>
            <a:ext cx="1736100" cy="488100"/>
          </a:xfrm>
          <a:prstGeom prst="curvedUpArrow">
            <a:avLst>
              <a:gd fmla="val 25000" name="adj1"/>
              <a:gd fmla="val 5000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6"/>
          <p:cNvCxnSpPr/>
          <p:nvPr/>
        </p:nvCxnSpPr>
        <p:spPr>
          <a:xfrm rot="10800000">
            <a:off x="702150" y="3581825"/>
            <a:ext cx="237000" cy="94560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16"/>
          <p:cNvCxnSpPr>
            <a:endCxn id="121" idx="3"/>
          </p:cNvCxnSpPr>
          <p:nvPr/>
        </p:nvCxnSpPr>
        <p:spPr>
          <a:xfrm flipH="1">
            <a:off x="2718363" y="2406880"/>
            <a:ext cx="333300" cy="287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729450" y="1182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a:t>
            </a:r>
            <a:r>
              <a:rPr lang="en"/>
              <a:t>Goal and Specific Objectives</a:t>
            </a:r>
            <a:endParaRPr/>
          </a:p>
        </p:txBody>
      </p:sp>
      <p:sp>
        <p:nvSpPr>
          <p:cNvPr id="144" name="Google Shape;144;p17"/>
          <p:cNvSpPr txBox="1"/>
          <p:nvPr>
            <p:ph idx="1" type="body"/>
          </p:nvPr>
        </p:nvSpPr>
        <p:spPr>
          <a:xfrm>
            <a:off x="727650" y="17855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t>Enable clinicians and health system leaders to intuitively identify healthcare disparities and the sub-populations with the greatest opportunities for improvement.</a:t>
            </a:r>
            <a:endParaRPr sz="2200"/>
          </a:p>
          <a:p>
            <a:pPr indent="-342900" lvl="0" marL="457200" rtl="0" algn="l">
              <a:spcBef>
                <a:spcPts val="1200"/>
              </a:spcBef>
              <a:spcAft>
                <a:spcPts val="0"/>
              </a:spcAft>
              <a:buSzPts val="1800"/>
              <a:buChar char="●"/>
            </a:pPr>
            <a:r>
              <a:rPr lang="en" sz="1800"/>
              <a:t>Define a metric to identify hotspots for targeting interventions</a:t>
            </a:r>
            <a:endParaRPr sz="1800"/>
          </a:p>
          <a:p>
            <a:pPr indent="-342900" lvl="0" marL="457200" rtl="0" algn="l">
              <a:spcBef>
                <a:spcPts val="0"/>
              </a:spcBef>
              <a:spcAft>
                <a:spcPts val="0"/>
              </a:spcAft>
              <a:buSzPts val="1800"/>
              <a:buChar char="●"/>
            </a:pPr>
            <a:r>
              <a:rPr lang="en" sz="1800"/>
              <a:t>Develop a usable interface to enable identification of the most opportune areas for disparity improvement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729375" y="1189850"/>
            <a:ext cx="8053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Metric Development</a:t>
            </a:r>
            <a:endParaRPr/>
          </a:p>
        </p:txBody>
      </p:sp>
      <p:grpSp>
        <p:nvGrpSpPr>
          <p:cNvPr id="150" name="Google Shape;150;p18"/>
          <p:cNvGrpSpPr/>
          <p:nvPr/>
        </p:nvGrpSpPr>
        <p:grpSpPr>
          <a:xfrm>
            <a:off x="4685021" y="1903910"/>
            <a:ext cx="4126208" cy="2426416"/>
            <a:chOff x="152400" y="2006250"/>
            <a:chExt cx="2252051" cy="1322874"/>
          </a:xfrm>
        </p:grpSpPr>
        <p:pic>
          <p:nvPicPr>
            <p:cNvPr id="151" name="Google Shape;151;p18"/>
            <p:cNvPicPr preferRelativeResize="0"/>
            <p:nvPr/>
          </p:nvPicPr>
          <p:blipFill rotWithShape="1">
            <a:blip r:embed="rId3">
              <a:alphaModFix/>
            </a:blip>
            <a:srcRect b="62574" l="0" r="0" t="0"/>
            <a:stretch/>
          </p:blipFill>
          <p:spPr>
            <a:xfrm>
              <a:off x="152400" y="2006250"/>
              <a:ext cx="2252051" cy="1117100"/>
            </a:xfrm>
            <a:prstGeom prst="rect">
              <a:avLst/>
            </a:prstGeom>
            <a:noFill/>
            <a:ln>
              <a:noFill/>
            </a:ln>
          </p:spPr>
        </p:pic>
        <p:pic>
          <p:nvPicPr>
            <p:cNvPr id="152" name="Google Shape;152;p18"/>
            <p:cNvPicPr preferRelativeResize="0"/>
            <p:nvPr/>
          </p:nvPicPr>
          <p:blipFill rotWithShape="1">
            <a:blip r:embed="rId3">
              <a:alphaModFix/>
            </a:blip>
            <a:srcRect b="0" l="0" r="0" t="93105"/>
            <a:stretch/>
          </p:blipFill>
          <p:spPr>
            <a:xfrm>
              <a:off x="152400" y="3123350"/>
              <a:ext cx="2252051" cy="205774"/>
            </a:xfrm>
            <a:prstGeom prst="rect">
              <a:avLst/>
            </a:prstGeom>
            <a:noFill/>
            <a:ln>
              <a:noFill/>
            </a:ln>
          </p:spPr>
        </p:pic>
      </p:grpSp>
      <p:sp>
        <p:nvSpPr>
          <p:cNvPr id="153" name="Google Shape;153;p18"/>
          <p:cNvSpPr txBox="1"/>
          <p:nvPr/>
        </p:nvSpPr>
        <p:spPr>
          <a:xfrm>
            <a:off x="157500" y="1725050"/>
            <a:ext cx="4414500" cy="338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Inspiration:</a:t>
            </a:r>
            <a:r>
              <a:rPr lang="en" sz="1200">
                <a:solidFill>
                  <a:schemeClr val="accent1"/>
                </a:solidFill>
                <a:latin typeface="Lato"/>
                <a:ea typeface="Lato"/>
                <a:cs typeface="Lato"/>
                <a:sym typeface="Lato"/>
              </a:rPr>
              <a:t> “Actual - Predicted” to identify variations from expected</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Adaptation:</a:t>
            </a:r>
            <a:r>
              <a:rPr lang="en" sz="1200">
                <a:solidFill>
                  <a:schemeClr val="accent1"/>
                </a:solidFill>
                <a:latin typeface="Lato"/>
                <a:ea typeface="Lato"/>
                <a:cs typeface="Lato"/>
                <a:sym typeface="Lato"/>
              </a:rPr>
              <a:t> “Actual - Equitable”</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Example:</a:t>
            </a:r>
            <a:endParaRPr b="1" sz="1200">
              <a:solidFill>
                <a:schemeClr val="accent1"/>
              </a:solidFill>
              <a:latin typeface="Lato"/>
              <a:ea typeface="Lato"/>
              <a:cs typeface="Lato"/>
              <a:sym typeface="Lato"/>
            </a:endParaRPr>
          </a:p>
          <a:p>
            <a:pPr indent="-292100" lvl="0" marL="914400" rtl="0" algn="l">
              <a:spcBef>
                <a:spcPts val="0"/>
              </a:spcBef>
              <a:spcAft>
                <a:spcPts val="0"/>
              </a:spcAft>
              <a:buClr>
                <a:schemeClr val="accent1"/>
              </a:buClr>
              <a:buSzPts val="1000"/>
              <a:buFont typeface="Lato"/>
              <a:buAutoNum type="arabicPeriod"/>
            </a:pPr>
            <a:r>
              <a:rPr lang="en" sz="1000">
                <a:solidFill>
                  <a:schemeClr val="accent1"/>
                </a:solidFill>
                <a:latin typeface="Lato"/>
                <a:ea typeface="Lato"/>
                <a:cs typeface="Lato"/>
                <a:sym typeface="Lato"/>
              </a:rPr>
              <a:t>The average Length of Stay (Hours) across all patients with Billing Diagnosis of Acute respiratory failure with hypoxia was 127.89 for n=506 patients, yielding a total of 64712 Hours of Length of Stay.</a:t>
            </a:r>
            <a:endParaRPr sz="1000">
              <a:solidFill>
                <a:schemeClr val="accent1"/>
              </a:solidFill>
              <a:latin typeface="Lato"/>
              <a:ea typeface="Lato"/>
              <a:cs typeface="Lato"/>
              <a:sym typeface="Lato"/>
            </a:endParaRPr>
          </a:p>
          <a:p>
            <a:pPr indent="-292100" lvl="0" marL="914400" rtl="0" algn="l">
              <a:spcBef>
                <a:spcPts val="0"/>
              </a:spcBef>
              <a:spcAft>
                <a:spcPts val="0"/>
              </a:spcAft>
              <a:buClr>
                <a:schemeClr val="accent1"/>
              </a:buClr>
              <a:buSzPts val="1000"/>
              <a:buFont typeface="Lato"/>
              <a:buAutoNum type="arabicPeriod"/>
            </a:pPr>
            <a:r>
              <a:rPr lang="en" sz="1000">
                <a:solidFill>
                  <a:schemeClr val="accent1"/>
                </a:solidFill>
                <a:latin typeface="Lato"/>
                <a:ea typeface="Lato"/>
                <a:cs typeface="Lato"/>
                <a:sym typeface="Lato"/>
              </a:rPr>
              <a:t>Among the 506 patients with Billing Diagnosis of Acute respiratory failure with hypoxia, 16% are Hispanic patients. Imagine that the average Length of Stay (Hours) was equal across all Ethnicity groups. In that case, we would expect the 81 Hispanic patients to have 10359.04 total Hours of Length of Stay.</a:t>
            </a:r>
            <a:endParaRPr sz="1000">
              <a:solidFill>
                <a:schemeClr val="accent1"/>
              </a:solidFill>
              <a:latin typeface="Lato"/>
              <a:ea typeface="Lato"/>
              <a:cs typeface="Lato"/>
              <a:sym typeface="Lato"/>
            </a:endParaRPr>
          </a:p>
          <a:p>
            <a:pPr indent="-292100" lvl="0" marL="914400" rtl="0" algn="l">
              <a:spcBef>
                <a:spcPts val="0"/>
              </a:spcBef>
              <a:spcAft>
                <a:spcPts val="0"/>
              </a:spcAft>
              <a:buClr>
                <a:schemeClr val="accent1"/>
              </a:buClr>
              <a:buSzPts val="1000"/>
              <a:buFont typeface="Lato"/>
              <a:buAutoNum type="arabicPeriod"/>
            </a:pPr>
            <a:r>
              <a:rPr lang="en" sz="1000">
                <a:solidFill>
                  <a:schemeClr val="accent1"/>
                </a:solidFill>
                <a:latin typeface="Lato"/>
                <a:ea typeface="Lato"/>
                <a:cs typeface="Lato"/>
                <a:sym typeface="Lato"/>
              </a:rPr>
              <a:t>In reality, Hispanic patients had 12967 total Hours of Length of Stay.</a:t>
            </a:r>
            <a:endParaRPr sz="1000">
              <a:solidFill>
                <a:schemeClr val="accent1"/>
              </a:solidFill>
              <a:latin typeface="Lato"/>
              <a:ea typeface="Lato"/>
              <a:cs typeface="Lato"/>
              <a:sym typeface="Lato"/>
            </a:endParaRPr>
          </a:p>
          <a:p>
            <a:pPr indent="-292100" lvl="0" marL="914400" rtl="0" algn="l">
              <a:spcBef>
                <a:spcPts val="0"/>
              </a:spcBef>
              <a:spcAft>
                <a:spcPts val="0"/>
              </a:spcAft>
              <a:buClr>
                <a:schemeClr val="accent1"/>
              </a:buClr>
              <a:buSzPts val="1000"/>
              <a:buFont typeface="Lato"/>
              <a:buAutoNum type="arabicPeriod"/>
            </a:pPr>
            <a:r>
              <a:rPr lang="en" sz="1000">
                <a:solidFill>
                  <a:schemeClr val="accent1"/>
                </a:solidFill>
                <a:latin typeface="Lato"/>
                <a:ea typeface="Lato"/>
                <a:cs typeface="Lato"/>
                <a:sym typeface="Lato"/>
              </a:rPr>
              <a:t>The difference of Actual - Equitable is 2607.96 Hours.</a:t>
            </a:r>
            <a:endParaRPr sz="1000">
              <a:solidFill>
                <a:schemeClr val="accent1"/>
              </a:solidFill>
              <a:latin typeface="Lato"/>
              <a:ea typeface="Lato"/>
              <a:cs typeface="Lato"/>
              <a:sym typeface="Lato"/>
            </a:endParaRPr>
          </a:p>
          <a:p>
            <a:pPr indent="-292100" lvl="0" marL="914400" rtl="0" algn="l">
              <a:spcBef>
                <a:spcPts val="0"/>
              </a:spcBef>
              <a:spcAft>
                <a:spcPts val="0"/>
              </a:spcAft>
              <a:buClr>
                <a:schemeClr val="accent1"/>
              </a:buClr>
              <a:buSzPts val="1000"/>
              <a:buFont typeface="Lato"/>
              <a:buAutoNum type="arabicPeriod"/>
            </a:pPr>
            <a:r>
              <a:rPr lang="en" sz="1000">
                <a:solidFill>
                  <a:schemeClr val="accent1"/>
                </a:solidFill>
                <a:latin typeface="Lato"/>
                <a:ea typeface="Lato"/>
                <a:cs typeface="Lato"/>
                <a:sym typeface="Lato"/>
              </a:rPr>
              <a:t>The Billing Diagnosis with the highest Actual - Equitable value may give you the most "bang for your buck" to resolve the disparity in Length of Stay by Ethnicity group globally.</a:t>
            </a:r>
            <a:endParaRPr sz="1000">
              <a:solidFill>
                <a:schemeClr val="accent1"/>
              </a:solidFill>
              <a:latin typeface="Lato"/>
              <a:ea typeface="Lato"/>
              <a:cs typeface="Lato"/>
              <a:sym typeface="Lato"/>
            </a:endParaRPr>
          </a:p>
        </p:txBody>
      </p:sp>
      <p:sp>
        <p:nvSpPr>
          <p:cNvPr id="154" name="Google Shape;154;p18"/>
          <p:cNvSpPr txBox="1"/>
          <p:nvPr/>
        </p:nvSpPr>
        <p:spPr>
          <a:xfrm>
            <a:off x="4713675" y="4151475"/>
            <a:ext cx="406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55" name="Google Shape;155;p18"/>
          <p:cNvSpPr txBox="1"/>
          <p:nvPr/>
        </p:nvSpPr>
        <p:spPr>
          <a:xfrm>
            <a:off x="4730775" y="4270750"/>
            <a:ext cx="403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ato"/>
                <a:ea typeface="Lato"/>
                <a:cs typeface="Lato"/>
                <a:sym typeface="Lato"/>
              </a:rPr>
              <a:t>Actual - Predicted metric for National Institute of Health funding allocation (Rees, C. et al. 2021)</a:t>
            </a:r>
            <a:endParaRPr b="1" sz="7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9"/>
          <p:cNvPicPr preferRelativeResize="0"/>
          <p:nvPr/>
        </p:nvPicPr>
        <p:blipFill>
          <a:blip r:embed="rId3">
            <a:alphaModFix/>
          </a:blip>
          <a:stretch>
            <a:fillRect/>
          </a:stretch>
        </p:blipFill>
        <p:spPr>
          <a:xfrm>
            <a:off x="4008950" y="1311400"/>
            <a:ext cx="5135050" cy="2888474"/>
          </a:xfrm>
          <a:prstGeom prst="rect">
            <a:avLst/>
          </a:prstGeom>
          <a:noFill/>
          <a:ln>
            <a:noFill/>
          </a:ln>
        </p:spPr>
      </p:pic>
      <p:sp>
        <p:nvSpPr>
          <p:cNvPr id="161" name="Google Shape;161;p19"/>
          <p:cNvSpPr txBox="1"/>
          <p:nvPr>
            <p:ph type="title"/>
          </p:nvPr>
        </p:nvSpPr>
        <p:spPr>
          <a:xfrm>
            <a:off x="727650" y="1189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User-Centered Design</a:t>
            </a:r>
            <a:endParaRPr/>
          </a:p>
        </p:txBody>
      </p:sp>
      <p:sp>
        <p:nvSpPr>
          <p:cNvPr id="162" name="Google Shape;162;p19"/>
          <p:cNvSpPr txBox="1"/>
          <p:nvPr/>
        </p:nvSpPr>
        <p:spPr>
          <a:xfrm>
            <a:off x="500750" y="1924350"/>
            <a:ext cx="387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Formative Usability Testing:</a:t>
            </a:r>
            <a:endParaRPr b="1">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Created a candidate application and interactive user interface (R Shiny)</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Created scenarios simulating health system leader tasks </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Identify a disparity</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Decide on focus area(s)</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Observed 7 clinicians of varying </a:t>
            </a:r>
            <a:r>
              <a:rPr lang="en">
                <a:solidFill>
                  <a:schemeClr val="accent1"/>
                </a:solidFill>
                <a:latin typeface="Lato"/>
                <a:ea typeface="Lato"/>
                <a:cs typeface="Lato"/>
                <a:sym typeface="Lato"/>
              </a:rPr>
              <a:t>expertise</a:t>
            </a:r>
            <a:r>
              <a:rPr lang="en">
                <a:solidFill>
                  <a:schemeClr val="accent1"/>
                </a:solidFill>
                <a:latin typeface="Lato"/>
                <a:ea typeface="Lato"/>
                <a:cs typeface="Lato"/>
                <a:sym typeface="Lato"/>
              </a:rPr>
              <a:t> interacting with the prototype</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“Think Aloud” protocol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Iterative design changes between participants</a:t>
            </a:r>
            <a:endParaRPr>
              <a:solidFill>
                <a:schemeClr val="accent1"/>
              </a:solidFill>
              <a:latin typeface="Lato"/>
              <a:ea typeface="Lato"/>
              <a:cs typeface="Lato"/>
              <a:sym typeface="Lato"/>
            </a:endParaRPr>
          </a:p>
        </p:txBody>
      </p:sp>
      <p:sp>
        <p:nvSpPr>
          <p:cNvPr id="163" name="Google Shape;163;p19"/>
          <p:cNvSpPr txBox="1"/>
          <p:nvPr/>
        </p:nvSpPr>
        <p:spPr>
          <a:xfrm>
            <a:off x="4348075" y="4130875"/>
            <a:ext cx="4456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ato"/>
                <a:ea typeface="Lato"/>
                <a:cs typeface="Lato"/>
                <a:sym typeface="Lato"/>
              </a:rPr>
              <a:t>Design framework for Formative Usability Testing</a:t>
            </a:r>
            <a:endParaRPr b="1" sz="7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nvSpPr>
        <p:spPr>
          <a:xfrm>
            <a:off x="234100" y="1718600"/>
            <a:ext cx="5020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The Challenge: Convey “Actual - Equitable” Concept</a:t>
            </a:r>
            <a:endParaRPr b="1">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Distinguished Tasks</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Landing interface provides crude disparities only</a:t>
            </a:r>
            <a:endParaRPr>
              <a:solidFill>
                <a:schemeClr val="accent1"/>
              </a:solidFill>
              <a:latin typeface="Lato"/>
              <a:ea typeface="Lato"/>
              <a:cs typeface="Lato"/>
              <a:sym typeface="Lato"/>
            </a:endParaRPr>
          </a:p>
          <a:p>
            <a:pPr indent="-317500" lvl="2" marL="13716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a:t>
            </a:r>
            <a:r>
              <a:rPr lang="en">
                <a:solidFill>
                  <a:schemeClr val="accent1"/>
                </a:solidFill>
                <a:latin typeface="Lato"/>
                <a:ea typeface="Lato"/>
                <a:cs typeface="Lato"/>
                <a:sym typeface="Lato"/>
              </a:rPr>
              <a:t>.g. 7 Day Unplanned Readmission Rate by Insurance is 4.7% for Self Pay patients, 6.9% for Public patients, and 6.6% for Private patients.</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“Dive Deeper” graphs are labeled with the question they are trying to answer</a:t>
            </a:r>
            <a:endParaRPr>
              <a:solidFill>
                <a:schemeClr val="accent1"/>
              </a:solidFill>
              <a:latin typeface="Lato"/>
              <a:ea typeface="Lato"/>
              <a:cs typeface="Lato"/>
              <a:sym typeface="Lato"/>
            </a:endParaRPr>
          </a:p>
          <a:p>
            <a:pPr indent="-317500" lvl="2" marL="13716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a:t>
            </a:r>
            <a:r>
              <a:rPr lang="en">
                <a:solidFill>
                  <a:schemeClr val="accent1"/>
                </a:solidFill>
                <a:latin typeface="Lato"/>
                <a:ea typeface="Lato"/>
                <a:cs typeface="Lato"/>
                <a:sym typeface="Lato"/>
              </a:rPr>
              <a:t>.g. Which Zip Code should I focus on to improve the disparity in Length of Stay by Race for Black patients?</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Interactive Explanatory Framework</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Clicking on individual results exposes detailed calculation and reasoning.</a:t>
            </a:r>
            <a:endParaRPr>
              <a:solidFill>
                <a:schemeClr val="accent1"/>
              </a:solidFill>
              <a:latin typeface="Lato"/>
              <a:ea typeface="Lato"/>
              <a:cs typeface="Lato"/>
              <a:sym typeface="Lato"/>
            </a:endParaRPr>
          </a:p>
        </p:txBody>
      </p:sp>
      <p:pic>
        <p:nvPicPr>
          <p:cNvPr id="169" name="Google Shape;169;p20"/>
          <p:cNvPicPr preferRelativeResize="0"/>
          <p:nvPr/>
        </p:nvPicPr>
        <p:blipFill>
          <a:blip r:embed="rId3">
            <a:alphaModFix/>
          </a:blip>
          <a:stretch>
            <a:fillRect/>
          </a:stretch>
        </p:blipFill>
        <p:spPr>
          <a:xfrm>
            <a:off x="5369075" y="2047292"/>
            <a:ext cx="3721501" cy="2093333"/>
          </a:xfrm>
          <a:prstGeom prst="rect">
            <a:avLst/>
          </a:prstGeom>
          <a:noFill/>
          <a:ln>
            <a:noFill/>
          </a:ln>
        </p:spPr>
      </p:pic>
      <p:sp>
        <p:nvSpPr>
          <p:cNvPr id="170" name="Google Shape;170;p20"/>
          <p:cNvSpPr txBox="1"/>
          <p:nvPr>
            <p:ph type="title"/>
          </p:nvPr>
        </p:nvSpPr>
        <p:spPr>
          <a:xfrm>
            <a:off x="727650" y="1183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Lessons Learned in Formative Testing</a:t>
            </a:r>
            <a:endParaRPr/>
          </a:p>
        </p:txBody>
      </p:sp>
      <p:sp>
        <p:nvSpPr>
          <p:cNvPr id="171" name="Google Shape;171;p20"/>
          <p:cNvSpPr txBox="1"/>
          <p:nvPr/>
        </p:nvSpPr>
        <p:spPr>
          <a:xfrm>
            <a:off x="5298425" y="4054775"/>
            <a:ext cx="3894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ato"/>
                <a:ea typeface="Lato"/>
                <a:cs typeface="Lato"/>
                <a:sym typeface="Lato"/>
              </a:rPr>
              <a:t>Annotated user interface created during Formative Usability Testing</a:t>
            </a:r>
            <a:endParaRPr b="1" sz="7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This is a demonstration of the Health Equity Dashboard created for the AMIA  2022 High School Scholars submission titled &quot;So You've Found a Healthcare Disparity, Now What?&quot;" id="176" name="Google Shape;176;p21" title="AMIA 2022 Health Equity Dashboard Demo">
            <a:hlinkClick r:id="rId3"/>
          </p:cNvPr>
          <p:cNvPicPr preferRelativeResize="0"/>
          <p:nvPr/>
        </p:nvPicPr>
        <p:blipFill>
          <a:blip r:embed="rId4">
            <a:alphaModFix/>
          </a:blip>
          <a:stretch>
            <a:fillRect/>
          </a:stretch>
        </p:blipFill>
        <p:spPr>
          <a:xfrm>
            <a:off x="3548250" y="1366040"/>
            <a:ext cx="4771500" cy="3578650"/>
          </a:xfrm>
          <a:prstGeom prst="rect">
            <a:avLst/>
          </a:prstGeom>
          <a:noFill/>
          <a:ln>
            <a:noFill/>
          </a:ln>
        </p:spPr>
      </p:pic>
      <p:sp>
        <p:nvSpPr>
          <p:cNvPr id="177" name="Google Shape;177;p21"/>
          <p:cNvSpPr txBox="1"/>
          <p:nvPr/>
        </p:nvSpPr>
        <p:spPr>
          <a:xfrm>
            <a:off x="243225" y="1770125"/>
            <a:ext cx="3162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As </a:t>
            </a:r>
            <a:r>
              <a:rPr lang="en">
                <a:solidFill>
                  <a:schemeClr val="accent1"/>
                </a:solidFill>
                <a:latin typeface="Lato"/>
                <a:ea typeface="Lato"/>
                <a:cs typeface="Lato"/>
                <a:sym typeface="Lato"/>
              </a:rPr>
              <a:t>shown in the video, the final version of the dashboard prototype has extensive functionality and is able to both identify healthcare disparities and help direct a course of action to reduce them</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Additionally, the interface is designed to be flexible and user friendly to make the relevant data easily accessible for clinicians and health system leaders</a:t>
            </a:r>
            <a:endParaRPr>
              <a:solidFill>
                <a:schemeClr val="accent1"/>
              </a:solidFill>
              <a:latin typeface="Lato"/>
              <a:ea typeface="Lato"/>
              <a:cs typeface="Lato"/>
              <a:sym typeface="Lato"/>
            </a:endParaRPr>
          </a:p>
        </p:txBody>
      </p:sp>
      <p:sp>
        <p:nvSpPr>
          <p:cNvPr id="178" name="Google Shape;178;p21"/>
          <p:cNvSpPr txBox="1"/>
          <p:nvPr>
            <p:ph type="title"/>
          </p:nvPr>
        </p:nvSpPr>
        <p:spPr>
          <a:xfrm>
            <a:off x="727650" y="1197025"/>
            <a:ext cx="7688700" cy="7059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2300"/>
              <a:t>Results: Demo</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