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7"/>
  </p:notesMasterIdLst>
  <p:sldIdLst>
    <p:sldId id="263" r:id="rId2"/>
    <p:sldId id="279" r:id="rId3"/>
    <p:sldId id="256" r:id="rId4"/>
    <p:sldId id="269" r:id="rId5"/>
    <p:sldId id="267" r:id="rId6"/>
    <p:sldId id="257" r:id="rId7"/>
    <p:sldId id="277" r:id="rId8"/>
    <p:sldId id="272" r:id="rId9"/>
    <p:sldId id="261" r:id="rId10"/>
    <p:sldId id="273" r:id="rId11"/>
    <p:sldId id="262" r:id="rId12"/>
    <p:sldId id="271" r:id="rId13"/>
    <p:sldId id="278" r:id="rId14"/>
    <p:sldId id="280"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D4E2"/>
    <a:srgbClr val="C5EE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Market segments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516-4602-9518-B5CB32658797}"/>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0516-4602-9518-B5CB32658797}"/>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0516-4602-9518-B5CB32658797}"/>
              </c:ext>
            </c:extLst>
          </c:dPt>
          <c:dLbls>
            <c:dLbl>
              <c:idx val="0"/>
              <c:layout>
                <c:manualLayout>
                  <c:x val="-0.19402049072845276"/>
                  <c:y val="-0.17815592204918421"/>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0516-4602-9518-B5CB32658797}"/>
                </c:ext>
              </c:extLst>
            </c:dLbl>
            <c:dLbl>
              <c:idx val="1"/>
              <c:layout>
                <c:manualLayout>
                  <c:x val="0.13882139998828971"/>
                  <c:y val="3.4989889878739744E-2"/>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0516-4602-9518-B5CB32658797}"/>
                </c:ext>
              </c:extLst>
            </c:dLbl>
            <c:dLbl>
              <c:idx val="2"/>
              <c:layout>
                <c:manualLayout>
                  <c:x val="0.12991330440153981"/>
                  <c:y val="0.1677179846727249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0516-4602-9518-B5CB3265879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QSR's &amp; Casual Dining</c:v>
                </c:pt>
                <c:pt idx="1">
                  <c:v>Cafes</c:v>
                </c:pt>
                <c:pt idx="2">
                  <c:v>PBCL &amp; Fine-Dine</c:v>
                </c:pt>
              </c:strCache>
            </c:strRef>
          </c:cat>
          <c:val>
            <c:numRef>
              <c:f>Sheet1!$B$2:$B$4</c:f>
              <c:numCache>
                <c:formatCode>General</c:formatCode>
                <c:ptCount val="3"/>
                <c:pt idx="0">
                  <c:v>0.74</c:v>
                </c:pt>
                <c:pt idx="1">
                  <c:v>0.12</c:v>
                </c:pt>
                <c:pt idx="2">
                  <c:v>0.14000000000000001</c:v>
                </c:pt>
              </c:numCache>
            </c:numRef>
          </c:val>
          <c:extLst>
            <c:ext xmlns:c16="http://schemas.microsoft.com/office/drawing/2014/chart" uri="{C3380CC4-5D6E-409C-BE32-E72D297353CC}">
              <c16:uniqueId val="{00000000-281D-48E3-A36F-115FB17243C8}"/>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solidFill>
          <a:srgbClr val="92D050"/>
        </a:solid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60374-8EE2-406E-A351-14EA4131D1DA}" type="datetimeFigureOut">
              <a:rPr lang="en-US" smtClean="0"/>
              <a:t>4/2/2016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757E5-3189-4FAC-B237-1CBF4919B9E3}" type="slidenum">
              <a:rPr lang="en-US" smtClean="0"/>
              <a:t>‹#›</a:t>
            </a:fld>
            <a:endParaRPr lang="en-US"/>
          </a:p>
        </p:txBody>
      </p:sp>
    </p:spTree>
    <p:extLst>
      <p:ext uri="{BB962C8B-B14F-4D97-AF65-F5344CB8AC3E}">
        <p14:creationId xmlns:p14="http://schemas.microsoft.com/office/powerpoint/2010/main" val="1377492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757E5-3189-4FAC-B237-1CBF4919B9E3}" type="slidenum">
              <a:rPr lang="en-US" smtClean="0"/>
              <a:t>1</a:t>
            </a:fld>
            <a:endParaRPr lang="en-US"/>
          </a:p>
        </p:txBody>
      </p:sp>
    </p:spTree>
    <p:extLst>
      <p:ext uri="{BB962C8B-B14F-4D97-AF65-F5344CB8AC3E}">
        <p14:creationId xmlns:p14="http://schemas.microsoft.com/office/powerpoint/2010/main" val="501202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615392-BFAC-40E6-94EB-5AD99A7E7968}" type="datetime1">
              <a:rPr lang="en-IN" smtClean="0"/>
              <a:t>02-04-2016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02131-0D10-45DA-857D-1655DF1EDBB5}" type="slidenum">
              <a:rPr lang="en-IN" smtClean="0"/>
              <a:t>‹#›</a:t>
            </a:fld>
            <a:endParaRPr lang="en-IN"/>
          </a:p>
        </p:txBody>
      </p:sp>
    </p:spTree>
    <p:extLst>
      <p:ext uri="{BB962C8B-B14F-4D97-AF65-F5344CB8AC3E}">
        <p14:creationId xmlns:p14="http://schemas.microsoft.com/office/powerpoint/2010/main" val="3013221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E29600-2459-4FA5-852A-3050154633B8}" type="datetime1">
              <a:rPr lang="en-IN" smtClean="0"/>
              <a:t>02-04-2016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702131-0D10-45DA-857D-1655DF1EDBB5}" type="slidenum">
              <a:rPr lang="en-IN" smtClean="0"/>
              <a:t>‹#›</a:t>
            </a:fld>
            <a:endParaRPr lang="en-IN"/>
          </a:p>
        </p:txBody>
      </p:sp>
    </p:spTree>
    <p:extLst>
      <p:ext uri="{BB962C8B-B14F-4D97-AF65-F5344CB8AC3E}">
        <p14:creationId xmlns:p14="http://schemas.microsoft.com/office/powerpoint/2010/main" val="3633187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B0C447-C6EF-4A85-9D90-B8DF30C7F7AB}" type="datetime1">
              <a:rPr lang="en-IN" smtClean="0"/>
              <a:t>02-04-2016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02131-0D10-45DA-857D-1655DF1EDBB5}" type="slidenum">
              <a:rPr lang="en-IN" smtClean="0"/>
              <a:t>‹#›</a:t>
            </a:fld>
            <a:endParaRPr lang="en-IN"/>
          </a:p>
        </p:txBody>
      </p:sp>
    </p:spTree>
    <p:extLst>
      <p:ext uri="{BB962C8B-B14F-4D97-AF65-F5344CB8AC3E}">
        <p14:creationId xmlns:p14="http://schemas.microsoft.com/office/powerpoint/2010/main" val="765876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19E479-B21A-4C38-8DD5-086BAEBB5312}" type="datetime1">
              <a:rPr lang="en-IN" smtClean="0"/>
              <a:t>02-04-2016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02131-0D10-45DA-857D-1655DF1EDBB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1926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7F2B4E-535D-4ABF-A999-5C1D946287E6}" type="datetime1">
              <a:rPr lang="en-IN" smtClean="0"/>
              <a:t>02-04-2016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02131-0D10-45DA-857D-1655DF1EDBB5}" type="slidenum">
              <a:rPr lang="en-IN" smtClean="0"/>
              <a:t>‹#›</a:t>
            </a:fld>
            <a:endParaRPr lang="en-IN"/>
          </a:p>
        </p:txBody>
      </p:sp>
    </p:spTree>
    <p:extLst>
      <p:ext uri="{BB962C8B-B14F-4D97-AF65-F5344CB8AC3E}">
        <p14:creationId xmlns:p14="http://schemas.microsoft.com/office/powerpoint/2010/main" val="1781528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4DB3F-262F-4D76-BA55-3799275F863C}" type="datetime1">
              <a:rPr lang="en-IN" smtClean="0"/>
              <a:t>02-04-2016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02131-0D10-45DA-857D-1655DF1EDBB5}" type="slidenum">
              <a:rPr lang="en-IN" smtClean="0"/>
              <a:t>‹#›</a:t>
            </a:fld>
            <a:endParaRPr lang="en-IN"/>
          </a:p>
        </p:txBody>
      </p:sp>
    </p:spTree>
    <p:extLst>
      <p:ext uri="{BB962C8B-B14F-4D97-AF65-F5344CB8AC3E}">
        <p14:creationId xmlns:p14="http://schemas.microsoft.com/office/powerpoint/2010/main" val="2528871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AB9232-5C3E-4F7B-A666-A07AD24E0023}" type="datetime1">
              <a:rPr lang="en-IN" smtClean="0"/>
              <a:t>02-04-2016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02131-0D10-45DA-857D-1655DF1EDBB5}" type="slidenum">
              <a:rPr lang="en-IN" smtClean="0"/>
              <a:t>‹#›</a:t>
            </a:fld>
            <a:endParaRPr lang="en-IN"/>
          </a:p>
        </p:txBody>
      </p:sp>
    </p:spTree>
    <p:extLst>
      <p:ext uri="{BB962C8B-B14F-4D97-AF65-F5344CB8AC3E}">
        <p14:creationId xmlns:p14="http://schemas.microsoft.com/office/powerpoint/2010/main" val="1316728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8D044C-B35F-4872-80BB-644DBD502948}" type="datetime1">
              <a:rPr lang="en-IN" smtClean="0"/>
              <a:t>02-04-2016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02131-0D10-45DA-857D-1655DF1EDBB5}" type="slidenum">
              <a:rPr lang="en-IN" smtClean="0"/>
              <a:t>‹#›</a:t>
            </a:fld>
            <a:endParaRPr lang="en-IN"/>
          </a:p>
        </p:txBody>
      </p:sp>
    </p:spTree>
    <p:extLst>
      <p:ext uri="{BB962C8B-B14F-4D97-AF65-F5344CB8AC3E}">
        <p14:creationId xmlns:p14="http://schemas.microsoft.com/office/powerpoint/2010/main" val="3409976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AF1837-38DB-4518-AE20-C69424AEDE37}" type="datetime1">
              <a:rPr lang="en-IN" smtClean="0"/>
              <a:t>02-04-2016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02131-0D10-45DA-857D-1655DF1EDBB5}" type="slidenum">
              <a:rPr lang="en-IN" smtClean="0"/>
              <a:t>‹#›</a:t>
            </a:fld>
            <a:endParaRPr lang="en-IN"/>
          </a:p>
        </p:txBody>
      </p:sp>
    </p:spTree>
    <p:extLst>
      <p:ext uri="{BB962C8B-B14F-4D97-AF65-F5344CB8AC3E}">
        <p14:creationId xmlns:p14="http://schemas.microsoft.com/office/powerpoint/2010/main" val="1233462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96F4094-A99D-47C4-98BD-86F72688B126}" type="datetime1">
              <a:rPr lang="en-IN" smtClean="0"/>
              <a:t>02-04-2016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02131-0D10-45DA-857D-1655DF1EDBB5}" type="slidenum">
              <a:rPr lang="en-IN" smtClean="0"/>
              <a:t>‹#›</a:t>
            </a:fld>
            <a:endParaRPr lang="en-IN"/>
          </a:p>
        </p:txBody>
      </p:sp>
    </p:spTree>
    <p:extLst>
      <p:ext uri="{BB962C8B-B14F-4D97-AF65-F5344CB8AC3E}">
        <p14:creationId xmlns:p14="http://schemas.microsoft.com/office/powerpoint/2010/main" val="313094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3FFB1A-CD9B-442A-B02C-62578F33AFC6}" type="datetime1">
              <a:rPr lang="en-IN" smtClean="0"/>
              <a:t>02-04-2016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02131-0D10-45DA-857D-1655DF1EDBB5}" type="slidenum">
              <a:rPr lang="en-IN" smtClean="0"/>
              <a:t>‹#›</a:t>
            </a:fld>
            <a:endParaRPr lang="en-IN"/>
          </a:p>
        </p:txBody>
      </p:sp>
    </p:spTree>
    <p:extLst>
      <p:ext uri="{BB962C8B-B14F-4D97-AF65-F5344CB8AC3E}">
        <p14:creationId xmlns:p14="http://schemas.microsoft.com/office/powerpoint/2010/main" val="248259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FE9805-B187-4C04-AF99-9B320A33797F}" type="datetime1">
              <a:rPr lang="en-IN" smtClean="0"/>
              <a:t>02-04-2016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702131-0D10-45DA-857D-1655DF1EDBB5}" type="slidenum">
              <a:rPr lang="en-IN" smtClean="0"/>
              <a:t>‹#›</a:t>
            </a:fld>
            <a:endParaRPr lang="en-IN"/>
          </a:p>
        </p:txBody>
      </p:sp>
    </p:spTree>
    <p:extLst>
      <p:ext uri="{BB962C8B-B14F-4D97-AF65-F5344CB8AC3E}">
        <p14:creationId xmlns:p14="http://schemas.microsoft.com/office/powerpoint/2010/main" val="268314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FA0884-E263-4C35-8C71-81079A6E071C}" type="datetime1">
              <a:rPr lang="en-IN" smtClean="0"/>
              <a:t>02-04-2016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702131-0D10-45DA-857D-1655DF1EDBB5}" type="slidenum">
              <a:rPr lang="en-IN" smtClean="0"/>
              <a:t>‹#›</a:t>
            </a:fld>
            <a:endParaRPr lang="en-IN"/>
          </a:p>
        </p:txBody>
      </p:sp>
    </p:spTree>
    <p:extLst>
      <p:ext uri="{BB962C8B-B14F-4D97-AF65-F5344CB8AC3E}">
        <p14:creationId xmlns:p14="http://schemas.microsoft.com/office/powerpoint/2010/main" val="208072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77AAAB3-871B-48D0-BB52-08C2530325F0}" type="datetime1">
              <a:rPr lang="en-IN" smtClean="0"/>
              <a:t>02-04-2016</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3702131-0D10-45DA-857D-1655DF1EDBB5}" type="slidenum">
              <a:rPr lang="en-IN" smtClean="0"/>
              <a:t>‹#›</a:t>
            </a:fld>
            <a:endParaRPr lang="en-IN"/>
          </a:p>
        </p:txBody>
      </p:sp>
    </p:spTree>
    <p:extLst>
      <p:ext uri="{BB962C8B-B14F-4D97-AF65-F5344CB8AC3E}">
        <p14:creationId xmlns:p14="http://schemas.microsoft.com/office/powerpoint/2010/main" val="81128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9FB7FF-A11C-471E-BE5A-7008EC17B858}" type="datetime1">
              <a:rPr lang="en-IN" smtClean="0"/>
              <a:t>02-04-2016</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3702131-0D10-45DA-857D-1655DF1EDBB5}" type="slidenum">
              <a:rPr lang="en-IN" smtClean="0"/>
              <a:t>‹#›</a:t>
            </a:fld>
            <a:endParaRPr lang="en-IN"/>
          </a:p>
        </p:txBody>
      </p:sp>
    </p:spTree>
    <p:extLst>
      <p:ext uri="{BB962C8B-B14F-4D97-AF65-F5344CB8AC3E}">
        <p14:creationId xmlns:p14="http://schemas.microsoft.com/office/powerpoint/2010/main" val="1571956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2A7DE30-D031-4F3C-9EDF-B427B311AA17}" type="datetime1">
              <a:rPr lang="en-IN" smtClean="0"/>
              <a:t>02-04-2016</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3702131-0D10-45DA-857D-1655DF1EDBB5}" type="slidenum">
              <a:rPr lang="en-IN" smtClean="0"/>
              <a:t>‹#›</a:t>
            </a:fld>
            <a:endParaRPr lang="en-IN"/>
          </a:p>
        </p:txBody>
      </p:sp>
    </p:spTree>
    <p:extLst>
      <p:ext uri="{BB962C8B-B14F-4D97-AF65-F5344CB8AC3E}">
        <p14:creationId xmlns:p14="http://schemas.microsoft.com/office/powerpoint/2010/main" val="3768773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0D0221-4792-47A4-A169-3AB0C3C3742E}" type="datetime1">
              <a:rPr lang="en-IN" smtClean="0"/>
              <a:t>02-04-2016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702131-0D10-45DA-857D-1655DF1EDBB5}" type="slidenum">
              <a:rPr lang="en-IN" smtClean="0"/>
              <a:t>‹#›</a:t>
            </a:fld>
            <a:endParaRPr lang="en-IN"/>
          </a:p>
        </p:txBody>
      </p:sp>
    </p:spTree>
    <p:extLst>
      <p:ext uri="{BB962C8B-B14F-4D97-AF65-F5344CB8AC3E}">
        <p14:creationId xmlns:p14="http://schemas.microsoft.com/office/powerpoint/2010/main" val="2403797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EE65B6-040D-42BA-83E7-94B4C1679BA4}" type="datetime1">
              <a:rPr lang="en-IN" smtClean="0"/>
              <a:t>02-04-2016</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3702131-0D10-45DA-857D-1655DF1EDBB5}" type="slidenum">
              <a:rPr lang="en-IN" smtClean="0"/>
              <a:t>‹#›</a:t>
            </a:fld>
            <a:endParaRPr lang="en-IN"/>
          </a:p>
        </p:txBody>
      </p:sp>
    </p:spTree>
    <p:extLst>
      <p:ext uri="{BB962C8B-B14F-4D97-AF65-F5344CB8AC3E}">
        <p14:creationId xmlns:p14="http://schemas.microsoft.com/office/powerpoint/2010/main" val="1446567742"/>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www.slideshare.net/businessdesign2011/restaurants-13707753" TargetMode="External"/><Relationship Id="rId2" Type="http://schemas.openxmlformats.org/officeDocument/2006/relationships/hyperlink" Target="http://nrai.org/" TargetMode="External"/><Relationship Id="rId1" Type="http://schemas.openxmlformats.org/officeDocument/2006/relationships/slideLayout" Target="../slideLayouts/slideLayout7.xml"/><Relationship Id="rId6" Type="http://schemas.openxmlformats.org/officeDocument/2006/relationships/hyperlink" Target="http://www.franchiseindia.com/magazine/2015/February/Finest-returns-in-casual-fine-dine-biz.1297" TargetMode="External"/><Relationship Id="rId5" Type="http://schemas.openxmlformats.org/officeDocument/2006/relationships/hyperlink" Target="http://www.luxpresso.com/photogallery-lifestyle/luxury-food-farm-to-table-dining-in-india/15042887" TargetMode="External"/><Relationship Id="rId4" Type="http://schemas.openxmlformats.org/officeDocument/2006/relationships/hyperlink" Target="http://www.franchisedirect.com/information/markettrendsfactsaboutfranchising/thesuccessofmcdonalds/8/111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6000"/>
                    </a14:imgEffect>
                    <a14:imgEffect>
                      <a14:saturation sat="0"/>
                    </a14:imgEffect>
                    <a14:imgEffect>
                      <a14:brightnessContrast bright="-1000" contrast="-1000"/>
                    </a14:imgEffect>
                  </a14:imgLayer>
                </a14:imgProps>
              </a:ex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12" name="Rectangle 11"/>
          <p:cNvSpPr/>
          <p:nvPr/>
        </p:nvSpPr>
        <p:spPr>
          <a:xfrm>
            <a:off x="-4" y="2009185"/>
            <a:ext cx="12191996" cy="1328739"/>
          </a:xfrm>
          <a:prstGeom prst="rect">
            <a:avLst/>
          </a:prstGeom>
          <a:solidFill>
            <a:schemeClr val="bg2">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4800" dirty="0"/>
          </a:p>
        </p:txBody>
      </p:sp>
      <p:sp>
        <p:nvSpPr>
          <p:cNvPr id="2" name="TextBox 1"/>
          <p:cNvSpPr txBox="1"/>
          <p:nvPr/>
        </p:nvSpPr>
        <p:spPr>
          <a:xfrm>
            <a:off x="-4" y="2288833"/>
            <a:ext cx="12192000" cy="769441"/>
          </a:xfrm>
          <a:prstGeom prst="rect">
            <a:avLst/>
          </a:prstGeom>
          <a:noFill/>
        </p:spPr>
        <p:txBody>
          <a:bodyPr wrap="square" rtlCol="0">
            <a:spAutoFit/>
          </a:bodyPr>
          <a:lstStyle/>
          <a:p>
            <a:pPr algn="ctr"/>
            <a:r>
              <a:rPr lang="en-IN" sz="4400" b="1" dirty="0" smtClean="0"/>
              <a:t>CASE STUDY - RESTAURANT</a:t>
            </a:r>
            <a:endParaRPr lang="en-US" sz="4400" b="1" dirty="0"/>
          </a:p>
        </p:txBody>
      </p:sp>
      <p:sp>
        <p:nvSpPr>
          <p:cNvPr id="6" name="Rectangle 5"/>
          <p:cNvSpPr/>
          <p:nvPr/>
        </p:nvSpPr>
        <p:spPr>
          <a:xfrm>
            <a:off x="0" y="3876630"/>
            <a:ext cx="12191996" cy="643855"/>
          </a:xfrm>
          <a:prstGeom prst="rect">
            <a:avLst/>
          </a:prstGeom>
          <a:solidFill>
            <a:schemeClr val="bg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dirty="0"/>
          </a:p>
        </p:txBody>
      </p:sp>
      <p:sp>
        <p:nvSpPr>
          <p:cNvPr id="7" name="TextBox 6"/>
          <p:cNvSpPr txBox="1"/>
          <p:nvPr/>
        </p:nvSpPr>
        <p:spPr>
          <a:xfrm>
            <a:off x="0" y="4013891"/>
            <a:ext cx="12192000" cy="369332"/>
          </a:xfrm>
          <a:prstGeom prst="rect">
            <a:avLst/>
          </a:prstGeom>
          <a:noFill/>
        </p:spPr>
        <p:txBody>
          <a:bodyPr wrap="square" rtlCol="0">
            <a:spAutoFit/>
          </a:bodyPr>
          <a:lstStyle/>
          <a:p>
            <a:r>
              <a:rPr lang="en-IN" b="1" dirty="0" smtClean="0"/>
              <a:t>          -- RAJASHREE UNNITHAN --    </a:t>
            </a:r>
            <a:r>
              <a:rPr lang="en-IN" b="1" dirty="0"/>
              <a:t>--  </a:t>
            </a:r>
            <a:r>
              <a:rPr lang="en-IN" b="1" dirty="0" smtClean="0"/>
              <a:t>PRASHANT BHATT --    -- ROHAN CHIKORDE --    </a:t>
            </a:r>
            <a:r>
              <a:rPr lang="en-IN" b="1" dirty="0"/>
              <a:t>-- </a:t>
            </a:r>
            <a:r>
              <a:rPr lang="en-IN" b="1" smtClean="0"/>
              <a:t>SWATI HEDAU </a:t>
            </a:r>
            <a:r>
              <a:rPr lang="en-IN" b="1" dirty="0"/>
              <a:t>--</a:t>
            </a:r>
          </a:p>
        </p:txBody>
      </p:sp>
      <p:sp>
        <p:nvSpPr>
          <p:cNvPr id="8" name="Rectangle 7"/>
          <p:cNvSpPr/>
          <p:nvPr/>
        </p:nvSpPr>
        <p:spPr>
          <a:xfrm>
            <a:off x="-4" y="5059190"/>
            <a:ext cx="12191996" cy="759533"/>
          </a:xfrm>
          <a:prstGeom prst="rect">
            <a:avLst/>
          </a:prstGeom>
          <a:solidFill>
            <a:schemeClr val="bg2">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SP JAIN </a:t>
            </a:r>
            <a:r>
              <a:rPr lang="en-IN" sz="2800" b="1" dirty="0" smtClean="0">
                <a:solidFill>
                  <a:schemeClr val="tx1"/>
                </a:solidFill>
              </a:rPr>
              <a:t>SCHOOL OF GLOBAL MANAGEMENT</a:t>
            </a:r>
            <a:endParaRPr lang="en-IN" sz="2800" b="1" dirty="0">
              <a:solidFill>
                <a:schemeClr val="tx1"/>
              </a:solidFill>
            </a:endParaRPr>
          </a:p>
        </p:txBody>
      </p:sp>
    </p:spTree>
    <p:extLst>
      <p:ext uri="{BB962C8B-B14F-4D97-AF65-F5344CB8AC3E}">
        <p14:creationId xmlns:p14="http://schemas.microsoft.com/office/powerpoint/2010/main" val="3259474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423660" y="1684371"/>
            <a:ext cx="1157669" cy="2692926"/>
            <a:chOff x="7021636" y="1684371"/>
            <a:chExt cx="1157669" cy="2692926"/>
          </a:xfrm>
          <a:solidFill>
            <a:srgbClr val="70D4E2"/>
          </a:solidFill>
        </p:grpSpPr>
        <p:sp>
          <p:nvSpPr>
            <p:cNvPr id="8" name="Right Arrow 7"/>
            <p:cNvSpPr/>
            <p:nvPr/>
          </p:nvSpPr>
          <p:spPr>
            <a:xfrm>
              <a:off x="7021636" y="2787945"/>
              <a:ext cx="1157668" cy="477804"/>
            </a:xfrm>
            <a:prstGeom prst="rightArrow">
              <a:avLst>
                <a:gd name="adj1" fmla="val 28736"/>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Bent Arrow 32"/>
            <p:cNvSpPr/>
            <p:nvPr/>
          </p:nvSpPr>
          <p:spPr>
            <a:xfrm>
              <a:off x="7212518" y="1684371"/>
              <a:ext cx="966786" cy="1889409"/>
            </a:xfrm>
            <a:prstGeom prst="bentArrow">
              <a:avLst>
                <a:gd name="adj1" fmla="val 11809"/>
                <a:gd name="adj2" fmla="val 17826"/>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Bent Arrow 33"/>
            <p:cNvSpPr/>
            <p:nvPr/>
          </p:nvSpPr>
          <p:spPr>
            <a:xfrm flipV="1">
              <a:off x="7212519" y="3311020"/>
              <a:ext cx="966786" cy="1066277"/>
            </a:xfrm>
            <a:prstGeom prst="bentArrow">
              <a:avLst>
                <a:gd name="adj1" fmla="val 11809"/>
                <a:gd name="adj2" fmla="val 20683"/>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p:cNvGrpSpPr/>
          <p:nvPr/>
        </p:nvGrpSpPr>
        <p:grpSpPr>
          <a:xfrm>
            <a:off x="2984109" y="2800303"/>
            <a:ext cx="1313521" cy="2333418"/>
            <a:chOff x="2984109" y="2800303"/>
            <a:chExt cx="1313521" cy="2333418"/>
          </a:xfrm>
          <a:solidFill>
            <a:srgbClr val="70D4E2"/>
          </a:solidFill>
        </p:grpSpPr>
        <p:sp>
          <p:nvSpPr>
            <p:cNvPr id="32" name="Rectangle 31"/>
            <p:cNvSpPr/>
            <p:nvPr/>
          </p:nvSpPr>
          <p:spPr>
            <a:xfrm rot="5400000">
              <a:off x="3149981" y="3737728"/>
              <a:ext cx="107494" cy="4392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 Arrow 3"/>
            <p:cNvSpPr/>
            <p:nvPr/>
          </p:nvSpPr>
          <p:spPr>
            <a:xfrm>
              <a:off x="3317761" y="2800303"/>
              <a:ext cx="966786" cy="1447847"/>
            </a:xfrm>
            <a:prstGeom prst="bentArrow">
              <a:avLst>
                <a:gd name="adj1" fmla="val 11809"/>
                <a:gd name="adj2" fmla="val 18318"/>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Bent Arrow 29"/>
            <p:cNvSpPr/>
            <p:nvPr/>
          </p:nvSpPr>
          <p:spPr>
            <a:xfrm flipV="1">
              <a:off x="3330844" y="4067444"/>
              <a:ext cx="966786" cy="1066277"/>
            </a:xfrm>
            <a:prstGeom prst="bentArrow">
              <a:avLst>
                <a:gd name="adj1" fmla="val 11809"/>
                <a:gd name="adj2" fmla="val 19632"/>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9" name="Right Arrow 38"/>
          <p:cNvSpPr/>
          <p:nvPr/>
        </p:nvSpPr>
        <p:spPr>
          <a:xfrm>
            <a:off x="9876861" y="2752182"/>
            <a:ext cx="800100" cy="477804"/>
          </a:xfrm>
          <a:prstGeom prst="rightArrow">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a:off x="9876861" y="3941700"/>
            <a:ext cx="800100" cy="477804"/>
          </a:xfrm>
          <a:prstGeom prst="rightArrow">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a:off x="9876861" y="1643197"/>
            <a:ext cx="800100" cy="477804"/>
          </a:xfrm>
          <a:prstGeom prst="rightArrow">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entagon 26"/>
          <p:cNvSpPr/>
          <p:nvPr/>
        </p:nvSpPr>
        <p:spPr>
          <a:xfrm>
            <a:off x="0" y="108517"/>
            <a:ext cx="8910638" cy="109470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8316" y="3317794"/>
            <a:ext cx="3098501" cy="1325306"/>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How can XYZ restaurant increase its profitability from  30% to 34% within a year</a:t>
            </a:r>
            <a:r>
              <a:rPr lang="en-IN" b="1" dirty="0" smtClean="0">
                <a:solidFill>
                  <a:sysClr val="windowText" lastClr="000000"/>
                </a:solidFill>
              </a:rPr>
              <a:t>?</a:t>
            </a:r>
          </a:p>
        </p:txBody>
      </p:sp>
      <p:sp>
        <p:nvSpPr>
          <p:cNvPr id="6" name="Rectangle 5"/>
          <p:cNvSpPr/>
          <p:nvPr/>
        </p:nvSpPr>
        <p:spPr>
          <a:xfrm>
            <a:off x="4286980" y="2685319"/>
            <a:ext cx="2223701" cy="659537"/>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Increase in Revenue</a:t>
            </a:r>
            <a:endParaRPr lang="en-IN" b="1" dirty="0">
              <a:solidFill>
                <a:sysClr val="windowText" lastClr="000000"/>
              </a:solidFill>
            </a:endParaRPr>
          </a:p>
        </p:txBody>
      </p:sp>
      <p:sp>
        <p:nvSpPr>
          <p:cNvPr id="40" name="Rectangle 39"/>
          <p:cNvSpPr/>
          <p:nvPr/>
        </p:nvSpPr>
        <p:spPr>
          <a:xfrm>
            <a:off x="4283116" y="4568592"/>
            <a:ext cx="2223701" cy="634178"/>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Decrease in Cost</a:t>
            </a:r>
          </a:p>
        </p:txBody>
      </p:sp>
      <p:sp>
        <p:nvSpPr>
          <p:cNvPr id="42" name="Rectangle 41"/>
          <p:cNvSpPr/>
          <p:nvPr/>
        </p:nvSpPr>
        <p:spPr>
          <a:xfrm>
            <a:off x="7607864" y="2559426"/>
            <a:ext cx="2605547" cy="874304"/>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Increase in average transaction size</a:t>
            </a:r>
            <a:endParaRPr lang="en-IN" b="1" dirty="0">
              <a:solidFill>
                <a:sysClr val="windowText" lastClr="000000"/>
              </a:solidFill>
            </a:endParaRPr>
          </a:p>
        </p:txBody>
      </p:sp>
      <p:sp>
        <p:nvSpPr>
          <p:cNvPr id="43" name="Rectangle 42"/>
          <p:cNvSpPr/>
          <p:nvPr/>
        </p:nvSpPr>
        <p:spPr>
          <a:xfrm>
            <a:off x="7607864" y="1444562"/>
            <a:ext cx="2605547" cy="875075"/>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Increase in number of </a:t>
            </a:r>
            <a:r>
              <a:rPr lang="en-IN" b="1" dirty="0" smtClean="0">
                <a:solidFill>
                  <a:sysClr val="windowText" lastClr="000000"/>
                </a:solidFill>
              </a:rPr>
              <a:t>customers</a:t>
            </a:r>
            <a:endParaRPr lang="en-IN" b="1" dirty="0">
              <a:solidFill>
                <a:sysClr val="windowText" lastClr="000000"/>
              </a:solidFill>
            </a:endParaRPr>
          </a:p>
        </p:txBody>
      </p:sp>
      <p:sp>
        <p:nvSpPr>
          <p:cNvPr id="44" name="Rectangle 43"/>
          <p:cNvSpPr/>
          <p:nvPr/>
        </p:nvSpPr>
        <p:spPr>
          <a:xfrm>
            <a:off x="7607864" y="3782299"/>
            <a:ext cx="2605547" cy="796606"/>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Increase in frequency of transaction per customer</a:t>
            </a:r>
            <a:endParaRPr lang="en-IN" b="1" dirty="0">
              <a:solidFill>
                <a:sysClr val="windowText" lastClr="000000"/>
              </a:solidFill>
            </a:endParaRPr>
          </a:p>
        </p:txBody>
      </p:sp>
      <p:sp>
        <p:nvSpPr>
          <p:cNvPr id="75" name="Oval 74"/>
          <p:cNvSpPr/>
          <p:nvPr/>
        </p:nvSpPr>
        <p:spPr>
          <a:xfrm>
            <a:off x="10752546" y="1575693"/>
            <a:ext cx="655894" cy="630098"/>
          </a:xfrm>
          <a:prstGeom prst="ellipse">
            <a:avLst/>
          </a:prstGeom>
          <a:solidFill>
            <a:srgbClr val="92D050"/>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ysClr val="windowText" lastClr="000000"/>
                </a:solidFill>
              </a:rPr>
              <a:t>A1</a:t>
            </a:r>
            <a:endParaRPr lang="en-IN" sz="1600" dirty="0">
              <a:solidFill>
                <a:sysClr val="windowText" lastClr="000000"/>
              </a:solidFill>
            </a:endParaRPr>
          </a:p>
        </p:txBody>
      </p:sp>
      <p:sp>
        <p:nvSpPr>
          <p:cNvPr id="76" name="Oval 75"/>
          <p:cNvSpPr/>
          <p:nvPr/>
        </p:nvSpPr>
        <p:spPr>
          <a:xfrm>
            <a:off x="10747630" y="2686744"/>
            <a:ext cx="655894" cy="630098"/>
          </a:xfrm>
          <a:prstGeom prst="ellipse">
            <a:avLst/>
          </a:prstGeom>
          <a:solidFill>
            <a:srgbClr val="92D050"/>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ysClr val="windowText" lastClr="000000"/>
                </a:solidFill>
              </a:rPr>
              <a:t>A</a:t>
            </a:r>
            <a:r>
              <a:rPr lang="en-IN" sz="1600" dirty="0">
                <a:solidFill>
                  <a:sysClr val="windowText" lastClr="000000"/>
                </a:solidFill>
              </a:rPr>
              <a:t>2</a:t>
            </a:r>
          </a:p>
        </p:txBody>
      </p:sp>
      <p:sp>
        <p:nvSpPr>
          <p:cNvPr id="77" name="Oval 76"/>
          <p:cNvSpPr/>
          <p:nvPr/>
        </p:nvSpPr>
        <p:spPr>
          <a:xfrm>
            <a:off x="10747630" y="3874196"/>
            <a:ext cx="655894" cy="630098"/>
          </a:xfrm>
          <a:prstGeom prst="ellipse">
            <a:avLst/>
          </a:prstGeom>
          <a:solidFill>
            <a:srgbClr val="92D050"/>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ysClr val="windowText" lastClr="000000"/>
                </a:solidFill>
              </a:rPr>
              <a:t>A3</a:t>
            </a:r>
            <a:endParaRPr lang="en-IN" sz="1600" dirty="0">
              <a:solidFill>
                <a:sysClr val="windowText" lastClr="000000"/>
              </a:solidFill>
            </a:endParaRPr>
          </a:p>
        </p:txBody>
      </p:sp>
      <p:sp>
        <p:nvSpPr>
          <p:cNvPr id="28" name="Rectangle 27"/>
          <p:cNvSpPr/>
          <p:nvPr/>
        </p:nvSpPr>
        <p:spPr>
          <a:xfrm>
            <a:off x="425046" y="301927"/>
            <a:ext cx="2645276" cy="707886"/>
          </a:xfrm>
          <a:prstGeom prst="rect">
            <a:avLst/>
          </a:prstGeom>
          <a:noFill/>
          <a:ln>
            <a:noFill/>
          </a:ln>
        </p:spPr>
        <p:txBody>
          <a:bodyPr wrap="none" lIns="91440" tIns="45720" rIns="91440" bIns="45720">
            <a:spAutoFit/>
          </a:bodyPr>
          <a:lstStyle/>
          <a:p>
            <a:r>
              <a:rPr lang="en-US" sz="4000" b="1" cap="none" spc="0" dirty="0" smtClean="0">
                <a:ln w="10160">
                  <a:noFill/>
                  <a:prstDash val="solid"/>
                </a:ln>
              </a:rPr>
              <a:t>ISSUE TREE</a:t>
            </a:r>
          </a:p>
        </p:txBody>
      </p:sp>
      <p:sp>
        <p:nvSpPr>
          <p:cNvPr id="11" name="Slide Number Placeholder 10"/>
          <p:cNvSpPr>
            <a:spLocks noGrp="1"/>
          </p:cNvSpPr>
          <p:nvPr>
            <p:ph type="sldNum" sz="quarter" idx="12"/>
          </p:nvPr>
        </p:nvSpPr>
        <p:spPr/>
        <p:txBody>
          <a:bodyPr/>
          <a:lstStyle/>
          <a:p>
            <a:r>
              <a:rPr lang="en-IN" dirty="0"/>
              <a:t>9</a:t>
            </a:r>
          </a:p>
        </p:txBody>
      </p:sp>
    </p:spTree>
    <p:extLst>
      <p:ext uri="{BB962C8B-B14F-4D97-AF65-F5344CB8AC3E}">
        <p14:creationId xmlns:p14="http://schemas.microsoft.com/office/powerpoint/2010/main" val="202839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fade">
                                      <p:cBhvr>
                                        <p:cTn id="11"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7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p:cNvGrpSpPr/>
          <p:nvPr/>
        </p:nvGrpSpPr>
        <p:grpSpPr>
          <a:xfrm>
            <a:off x="8345319" y="4630272"/>
            <a:ext cx="1092951" cy="1833442"/>
            <a:chOff x="3316330" y="1279874"/>
            <a:chExt cx="966786" cy="1833442"/>
          </a:xfrm>
          <a:solidFill>
            <a:srgbClr val="70D4E2"/>
          </a:solidFill>
        </p:grpSpPr>
        <p:sp>
          <p:nvSpPr>
            <p:cNvPr id="76" name="Bent Arrow 75"/>
            <p:cNvSpPr/>
            <p:nvPr/>
          </p:nvSpPr>
          <p:spPr>
            <a:xfrm>
              <a:off x="3316330" y="1279874"/>
              <a:ext cx="966786" cy="1182424"/>
            </a:xfrm>
            <a:prstGeom prst="bentArrow">
              <a:avLst>
                <a:gd name="adj1" fmla="val 12465"/>
                <a:gd name="adj2" fmla="val 18975"/>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Bent Arrow 76"/>
            <p:cNvSpPr/>
            <p:nvPr/>
          </p:nvSpPr>
          <p:spPr>
            <a:xfrm flipV="1">
              <a:off x="3316330" y="2023007"/>
              <a:ext cx="966786" cy="1090309"/>
            </a:xfrm>
            <a:prstGeom prst="bentArrow">
              <a:avLst>
                <a:gd name="adj1" fmla="val 12465"/>
                <a:gd name="adj2" fmla="val 18318"/>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3" name="Group 62"/>
          <p:cNvGrpSpPr/>
          <p:nvPr/>
        </p:nvGrpSpPr>
        <p:grpSpPr>
          <a:xfrm>
            <a:off x="8345385" y="1778017"/>
            <a:ext cx="1092951" cy="1833442"/>
            <a:chOff x="3316330" y="1279874"/>
            <a:chExt cx="966786" cy="1833442"/>
          </a:xfrm>
          <a:solidFill>
            <a:srgbClr val="70D4E2"/>
          </a:solidFill>
        </p:grpSpPr>
        <p:sp>
          <p:nvSpPr>
            <p:cNvPr id="65" name="Bent Arrow 64"/>
            <p:cNvSpPr/>
            <p:nvPr/>
          </p:nvSpPr>
          <p:spPr>
            <a:xfrm>
              <a:off x="3316330" y="1279874"/>
              <a:ext cx="966786" cy="1182424"/>
            </a:xfrm>
            <a:prstGeom prst="bentArrow">
              <a:avLst>
                <a:gd name="adj1" fmla="val 12465"/>
                <a:gd name="adj2" fmla="val 18975"/>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Bent Arrow 65"/>
            <p:cNvSpPr/>
            <p:nvPr/>
          </p:nvSpPr>
          <p:spPr>
            <a:xfrm flipV="1">
              <a:off x="3316330" y="2023007"/>
              <a:ext cx="966786" cy="1090309"/>
            </a:xfrm>
            <a:prstGeom prst="bentArrow">
              <a:avLst>
                <a:gd name="adj1" fmla="val 12465"/>
                <a:gd name="adj2" fmla="val 18318"/>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1" name="Group 40"/>
          <p:cNvGrpSpPr/>
          <p:nvPr/>
        </p:nvGrpSpPr>
        <p:grpSpPr>
          <a:xfrm>
            <a:off x="5116871" y="2495550"/>
            <a:ext cx="1286307" cy="3217983"/>
            <a:chOff x="2996809" y="942204"/>
            <a:chExt cx="1286307" cy="3217983"/>
          </a:xfrm>
          <a:solidFill>
            <a:srgbClr val="70D4E2"/>
          </a:solidFill>
        </p:grpSpPr>
        <p:sp>
          <p:nvSpPr>
            <p:cNvPr id="43" name="Rectangle 42"/>
            <p:cNvSpPr/>
            <p:nvPr/>
          </p:nvSpPr>
          <p:spPr>
            <a:xfrm rot="5400000">
              <a:off x="3139308" y="3752455"/>
              <a:ext cx="154240" cy="4392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Bent Arrow 43"/>
            <p:cNvSpPr/>
            <p:nvPr/>
          </p:nvSpPr>
          <p:spPr>
            <a:xfrm>
              <a:off x="3316330" y="942204"/>
              <a:ext cx="966786" cy="2447431"/>
            </a:xfrm>
            <a:prstGeom prst="bentArrow">
              <a:avLst>
                <a:gd name="adj1" fmla="val 12465"/>
                <a:gd name="adj2" fmla="val 18975"/>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Bent Arrow 44"/>
            <p:cNvSpPr/>
            <p:nvPr/>
          </p:nvSpPr>
          <p:spPr>
            <a:xfrm flipV="1">
              <a:off x="3316330" y="3069878"/>
              <a:ext cx="966786" cy="1090309"/>
            </a:xfrm>
            <a:prstGeom prst="bentArrow">
              <a:avLst>
                <a:gd name="adj1" fmla="val 12465"/>
                <a:gd name="adj2" fmla="val 18318"/>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8" name="Group 57"/>
          <p:cNvGrpSpPr/>
          <p:nvPr/>
        </p:nvGrpSpPr>
        <p:grpSpPr>
          <a:xfrm>
            <a:off x="812800" y="2242008"/>
            <a:ext cx="1313645" cy="3406932"/>
            <a:chOff x="6865660" y="1354621"/>
            <a:chExt cx="1313645" cy="3406932"/>
          </a:xfrm>
          <a:solidFill>
            <a:srgbClr val="70D4E2"/>
          </a:solidFill>
        </p:grpSpPr>
        <p:sp>
          <p:nvSpPr>
            <p:cNvPr id="59" name="Right Arrow 58"/>
            <p:cNvSpPr/>
            <p:nvPr/>
          </p:nvSpPr>
          <p:spPr>
            <a:xfrm>
              <a:off x="6865660" y="2787945"/>
              <a:ext cx="1313644" cy="477804"/>
            </a:xfrm>
            <a:prstGeom prst="rightArrow">
              <a:avLst>
                <a:gd name="adj1" fmla="val 28736"/>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Bent Arrow 60"/>
            <p:cNvSpPr/>
            <p:nvPr/>
          </p:nvSpPr>
          <p:spPr>
            <a:xfrm>
              <a:off x="7212518" y="1354621"/>
              <a:ext cx="966786" cy="2076780"/>
            </a:xfrm>
            <a:prstGeom prst="bentArrow">
              <a:avLst>
                <a:gd name="adj1" fmla="val 13779"/>
                <a:gd name="adj2" fmla="val 18318"/>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Bent Arrow 61"/>
            <p:cNvSpPr/>
            <p:nvPr/>
          </p:nvSpPr>
          <p:spPr>
            <a:xfrm flipV="1">
              <a:off x="7212519" y="3183198"/>
              <a:ext cx="966786" cy="1578355"/>
            </a:xfrm>
            <a:prstGeom prst="bentArrow">
              <a:avLst>
                <a:gd name="adj1" fmla="val 13779"/>
                <a:gd name="adj2" fmla="val 18975"/>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7" name="Rectangle 66"/>
          <p:cNvSpPr/>
          <p:nvPr/>
        </p:nvSpPr>
        <p:spPr>
          <a:xfrm>
            <a:off x="2161428" y="3557813"/>
            <a:ext cx="3105353" cy="828187"/>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Promptly attending to customer’s feedback</a:t>
            </a:r>
            <a:endParaRPr lang="en-IN" b="1" dirty="0">
              <a:solidFill>
                <a:sysClr val="windowText" lastClr="000000"/>
              </a:solidFill>
            </a:endParaRPr>
          </a:p>
        </p:txBody>
      </p:sp>
      <p:sp>
        <p:nvSpPr>
          <p:cNvPr id="68" name="Rectangle 67"/>
          <p:cNvSpPr/>
          <p:nvPr/>
        </p:nvSpPr>
        <p:spPr>
          <a:xfrm>
            <a:off x="2163484" y="2074358"/>
            <a:ext cx="3105353" cy="737816"/>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Rewards through Loyalty Program</a:t>
            </a:r>
            <a:endParaRPr lang="en-IN" b="1" dirty="0">
              <a:solidFill>
                <a:sysClr val="windowText" lastClr="000000"/>
              </a:solidFill>
            </a:endParaRPr>
          </a:p>
        </p:txBody>
      </p:sp>
      <p:sp>
        <p:nvSpPr>
          <p:cNvPr id="69" name="Rectangle 68"/>
          <p:cNvSpPr/>
          <p:nvPr/>
        </p:nvSpPr>
        <p:spPr>
          <a:xfrm>
            <a:off x="2145837" y="5092174"/>
            <a:ext cx="3120093" cy="808516"/>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Improving the service</a:t>
            </a:r>
            <a:endParaRPr lang="en-IN" b="1" dirty="0">
              <a:solidFill>
                <a:sysClr val="windowText" lastClr="000000"/>
              </a:solidFill>
            </a:endParaRPr>
          </a:p>
        </p:txBody>
      </p:sp>
      <p:sp>
        <p:nvSpPr>
          <p:cNvPr id="19" name="Rectangle 18"/>
          <p:cNvSpPr/>
          <p:nvPr/>
        </p:nvSpPr>
        <p:spPr>
          <a:xfrm>
            <a:off x="6403178" y="5212103"/>
            <a:ext cx="2795122" cy="698808"/>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Change in Management practices</a:t>
            </a:r>
            <a:endParaRPr lang="en-IN" b="1" dirty="0">
              <a:solidFill>
                <a:sysClr val="windowText" lastClr="000000"/>
              </a:solidFill>
            </a:endParaRPr>
          </a:p>
        </p:txBody>
      </p:sp>
      <p:sp>
        <p:nvSpPr>
          <p:cNvPr id="20" name="Rectangle 19"/>
          <p:cNvSpPr/>
          <p:nvPr/>
        </p:nvSpPr>
        <p:spPr>
          <a:xfrm>
            <a:off x="6407956" y="2309270"/>
            <a:ext cx="2774144" cy="737816"/>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Use of Technology</a:t>
            </a:r>
            <a:endParaRPr lang="en-IN" b="1" dirty="0">
              <a:solidFill>
                <a:sysClr val="windowText" lastClr="000000"/>
              </a:solidFill>
            </a:endParaRPr>
          </a:p>
        </p:txBody>
      </p:sp>
      <p:sp>
        <p:nvSpPr>
          <p:cNvPr id="33" name="Rectangle 32"/>
          <p:cNvSpPr/>
          <p:nvPr/>
        </p:nvSpPr>
        <p:spPr>
          <a:xfrm>
            <a:off x="9472355" y="2960441"/>
            <a:ext cx="2350129" cy="839442"/>
          </a:xfrm>
          <a:prstGeom prst="rect">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Both text and audio feedback</a:t>
            </a:r>
          </a:p>
        </p:txBody>
      </p:sp>
      <p:sp>
        <p:nvSpPr>
          <p:cNvPr id="34" name="Rectangle 33"/>
          <p:cNvSpPr/>
          <p:nvPr/>
        </p:nvSpPr>
        <p:spPr>
          <a:xfrm>
            <a:off x="9472355" y="1445366"/>
            <a:ext cx="2357499" cy="808844"/>
          </a:xfrm>
          <a:prstGeom prst="rect">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E-menu</a:t>
            </a:r>
          </a:p>
        </p:txBody>
      </p:sp>
      <p:sp>
        <p:nvSpPr>
          <p:cNvPr id="52" name="Rectangle 51"/>
          <p:cNvSpPr/>
          <p:nvPr/>
        </p:nvSpPr>
        <p:spPr>
          <a:xfrm>
            <a:off x="9502650" y="5857148"/>
            <a:ext cx="2350129" cy="839442"/>
          </a:xfrm>
          <a:prstGeom prst="rect">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Rewarding the staff</a:t>
            </a:r>
          </a:p>
        </p:txBody>
      </p:sp>
      <p:sp>
        <p:nvSpPr>
          <p:cNvPr id="53" name="Rectangle 52"/>
          <p:cNvSpPr/>
          <p:nvPr/>
        </p:nvSpPr>
        <p:spPr>
          <a:xfrm>
            <a:off x="9482567" y="4416836"/>
            <a:ext cx="2357499" cy="808844"/>
          </a:xfrm>
          <a:prstGeom prst="rect">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Train your staff</a:t>
            </a:r>
          </a:p>
        </p:txBody>
      </p:sp>
      <p:sp>
        <p:nvSpPr>
          <p:cNvPr id="32" name="Pentagon 31"/>
          <p:cNvSpPr/>
          <p:nvPr/>
        </p:nvSpPr>
        <p:spPr>
          <a:xfrm>
            <a:off x="0" y="108517"/>
            <a:ext cx="8910638" cy="109470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25046" y="301927"/>
            <a:ext cx="2645276" cy="707886"/>
          </a:xfrm>
          <a:prstGeom prst="rect">
            <a:avLst/>
          </a:prstGeom>
          <a:noFill/>
          <a:ln>
            <a:noFill/>
          </a:ln>
        </p:spPr>
        <p:txBody>
          <a:bodyPr wrap="none" lIns="91440" tIns="45720" rIns="91440" bIns="45720">
            <a:spAutoFit/>
          </a:bodyPr>
          <a:lstStyle/>
          <a:p>
            <a:r>
              <a:rPr lang="en-US" sz="4000" b="1" cap="none" spc="0" dirty="0" smtClean="0">
                <a:ln w="10160">
                  <a:noFill/>
                  <a:prstDash val="solid"/>
                </a:ln>
              </a:rPr>
              <a:t>ISSUE TREE</a:t>
            </a:r>
          </a:p>
        </p:txBody>
      </p:sp>
      <p:sp>
        <p:nvSpPr>
          <p:cNvPr id="4" name="Slide Number Placeholder 3"/>
          <p:cNvSpPr>
            <a:spLocks noGrp="1"/>
          </p:cNvSpPr>
          <p:nvPr>
            <p:ph type="sldNum" sz="quarter" idx="12"/>
          </p:nvPr>
        </p:nvSpPr>
        <p:spPr/>
        <p:txBody>
          <a:bodyPr/>
          <a:lstStyle/>
          <a:p>
            <a:r>
              <a:rPr lang="en-IN" dirty="0" smtClean="0"/>
              <a:t>10</a:t>
            </a:r>
            <a:endParaRPr lang="en-IN" dirty="0"/>
          </a:p>
        </p:txBody>
      </p:sp>
      <p:sp>
        <p:nvSpPr>
          <p:cNvPr id="51" name="Oval 50"/>
          <p:cNvSpPr/>
          <p:nvPr/>
        </p:nvSpPr>
        <p:spPr>
          <a:xfrm>
            <a:off x="268758" y="3578066"/>
            <a:ext cx="687545" cy="660504"/>
          </a:xfrm>
          <a:prstGeom prst="ellipse">
            <a:avLst/>
          </a:prstGeom>
          <a:solidFill>
            <a:srgbClr val="92D050"/>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ysClr val="windowText" lastClr="000000"/>
                </a:solidFill>
              </a:rPr>
              <a:t>A3</a:t>
            </a:r>
            <a:endParaRPr lang="en-IN" sz="1600" dirty="0">
              <a:solidFill>
                <a:sysClr val="windowText" lastClr="000000"/>
              </a:solidFill>
            </a:endParaRPr>
          </a:p>
        </p:txBody>
      </p:sp>
    </p:spTree>
    <p:extLst>
      <p:ext uri="{BB962C8B-B14F-4D97-AF65-F5344CB8AC3E}">
        <p14:creationId xmlns:p14="http://schemas.microsoft.com/office/powerpoint/2010/main" val="177035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fade">
                                      <p:cBhvr>
                                        <p:cTn id="16" dur="500"/>
                                        <p:tgtEl>
                                          <p:spTgt spid="6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fade">
                                      <p:cBhvr>
                                        <p:cTn id="20" dur="500"/>
                                        <p:tgtEl>
                                          <p:spTgt spid="67"/>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wipe(left)">
                                      <p:cBhvr>
                                        <p:cTn id="29" dur="500"/>
                                        <p:tgtEl>
                                          <p:spTgt spid="41"/>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left)">
                                      <p:cBhvr>
                                        <p:cTn id="42" dur="500"/>
                                        <p:tgtEl>
                                          <p:spTgt spid="63"/>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wipe(left)">
                                      <p:cBhvr>
                                        <p:cTn id="55" dur="500"/>
                                        <p:tgtEl>
                                          <p:spTgt spid="75"/>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fade">
                                      <p:cBhvr>
                                        <p:cTn id="59" dur="500"/>
                                        <p:tgtEl>
                                          <p:spTgt spid="53"/>
                                        </p:tgtEl>
                                      </p:cBhvr>
                                    </p:animEffect>
                                  </p:childTnLst>
                                </p:cTn>
                              </p:par>
                            </p:childTnLst>
                          </p:cTn>
                        </p:par>
                        <p:par>
                          <p:cTn id="60" fill="hold">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fade">
                                      <p:cBhvr>
                                        <p:cTn id="6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19" grpId="0" animBg="1"/>
      <p:bldP spid="20" grpId="0" animBg="1"/>
      <p:bldP spid="33" grpId="0" animBg="1"/>
      <p:bldP spid="34" grpId="0" animBg="1"/>
      <p:bldP spid="52" grpId="0" animBg="1"/>
      <p:bldP spid="53" grpId="0" animBg="1"/>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423660" y="1684371"/>
            <a:ext cx="1157669" cy="2692926"/>
            <a:chOff x="7021636" y="1684371"/>
            <a:chExt cx="1157669" cy="2692926"/>
          </a:xfrm>
          <a:solidFill>
            <a:srgbClr val="70D4E2"/>
          </a:solidFill>
        </p:grpSpPr>
        <p:sp>
          <p:nvSpPr>
            <p:cNvPr id="8" name="Right Arrow 7"/>
            <p:cNvSpPr/>
            <p:nvPr/>
          </p:nvSpPr>
          <p:spPr>
            <a:xfrm>
              <a:off x="7021636" y="2787945"/>
              <a:ext cx="1157668" cy="477804"/>
            </a:xfrm>
            <a:prstGeom prst="rightArrow">
              <a:avLst>
                <a:gd name="adj1" fmla="val 28736"/>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Bent Arrow 32"/>
            <p:cNvSpPr/>
            <p:nvPr/>
          </p:nvSpPr>
          <p:spPr>
            <a:xfrm>
              <a:off x="7212518" y="1684371"/>
              <a:ext cx="966786" cy="1889409"/>
            </a:xfrm>
            <a:prstGeom prst="bentArrow">
              <a:avLst>
                <a:gd name="adj1" fmla="val 11809"/>
                <a:gd name="adj2" fmla="val 17826"/>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Bent Arrow 33"/>
            <p:cNvSpPr/>
            <p:nvPr/>
          </p:nvSpPr>
          <p:spPr>
            <a:xfrm flipV="1">
              <a:off x="7212519" y="3311020"/>
              <a:ext cx="966786" cy="1066277"/>
            </a:xfrm>
            <a:prstGeom prst="bentArrow">
              <a:avLst>
                <a:gd name="adj1" fmla="val 11809"/>
                <a:gd name="adj2" fmla="val 20683"/>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p:cNvGrpSpPr/>
          <p:nvPr/>
        </p:nvGrpSpPr>
        <p:grpSpPr>
          <a:xfrm>
            <a:off x="2984109" y="2800303"/>
            <a:ext cx="1300438" cy="2333418"/>
            <a:chOff x="2984109" y="2800303"/>
            <a:chExt cx="1300438" cy="2333418"/>
          </a:xfrm>
          <a:solidFill>
            <a:srgbClr val="70D4E2"/>
          </a:solidFill>
        </p:grpSpPr>
        <p:sp>
          <p:nvSpPr>
            <p:cNvPr id="32" name="Rectangle 31"/>
            <p:cNvSpPr/>
            <p:nvPr/>
          </p:nvSpPr>
          <p:spPr>
            <a:xfrm rot="5400000">
              <a:off x="3149981" y="3737728"/>
              <a:ext cx="107494" cy="4392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 Arrow 3"/>
            <p:cNvSpPr/>
            <p:nvPr/>
          </p:nvSpPr>
          <p:spPr>
            <a:xfrm>
              <a:off x="3317761" y="2800303"/>
              <a:ext cx="966786" cy="1447847"/>
            </a:xfrm>
            <a:prstGeom prst="bentArrow">
              <a:avLst>
                <a:gd name="adj1" fmla="val 11809"/>
                <a:gd name="adj2" fmla="val 18318"/>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Bent Arrow 29"/>
            <p:cNvSpPr/>
            <p:nvPr/>
          </p:nvSpPr>
          <p:spPr>
            <a:xfrm flipV="1">
              <a:off x="3316330" y="4067444"/>
              <a:ext cx="966786" cy="1066277"/>
            </a:xfrm>
            <a:prstGeom prst="bentArrow">
              <a:avLst>
                <a:gd name="adj1" fmla="val 11809"/>
                <a:gd name="adj2" fmla="val 19632"/>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5" name="Right Arrow 44"/>
          <p:cNvSpPr/>
          <p:nvPr/>
        </p:nvSpPr>
        <p:spPr>
          <a:xfrm rot="5400000">
            <a:off x="5073850" y="5039566"/>
            <a:ext cx="800100" cy="477804"/>
          </a:xfrm>
          <a:prstGeom prst="rightArrow">
            <a:avLst>
              <a:gd name="adj1" fmla="val 28736"/>
              <a:gd name="adj2" fmla="val 50000"/>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p:cNvSpPr/>
          <p:nvPr/>
        </p:nvSpPr>
        <p:spPr>
          <a:xfrm>
            <a:off x="9876861" y="2752182"/>
            <a:ext cx="800100" cy="477804"/>
          </a:xfrm>
          <a:prstGeom prst="rightArrow">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a:off x="9876861" y="3941700"/>
            <a:ext cx="800100" cy="477804"/>
          </a:xfrm>
          <a:prstGeom prst="rightArrow">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a:off x="9876861" y="1643197"/>
            <a:ext cx="800100" cy="477804"/>
          </a:xfrm>
          <a:prstGeom prst="rightArrow">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entagon 26"/>
          <p:cNvSpPr/>
          <p:nvPr/>
        </p:nvSpPr>
        <p:spPr>
          <a:xfrm>
            <a:off x="0" y="108517"/>
            <a:ext cx="8910638" cy="109470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8316" y="3317794"/>
            <a:ext cx="3098501" cy="1325306"/>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How can XYZ restaurant increase its profitability from  30% to 34% within a year</a:t>
            </a:r>
            <a:r>
              <a:rPr lang="en-IN" b="1" dirty="0" smtClean="0">
                <a:solidFill>
                  <a:sysClr val="windowText" lastClr="000000"/>
                </a:solidFill>
              </a:rPr>
              <a:t>?</a:t>
            </a:r>
          </a:p>
        </p:txBody>
      </p:sp>
      <p:sp>
        <p:nvSpPr>
          <p:cNvPr id="6" name="Rectangle 5"/>
          <p:cNvSpPr/>
          <p:nvPr/>
        </p:nvSpPr>
        <p:spPr>
          <a:xfrm>
            <a:off x="4286980" y="2685319"/>
            <a:ext cx="2223701" cy="659537"/>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Increase in Revenue</a:t>
            </a:r>
            <a:endParaRPr lang="en-IN" b="1" dirty="0">
              <a:solidFill>
                <a:sysClr val="windowText" lastClr="000000"/>
              </a:solidFill>
            </a:endParaRPr>
          </a:p>
        </p:txBody>
      </p:sp>
      <p:sp>
        <p:nvSpPr>
          <p:cNvPr id="40" name="Rectangle 39"/>
          <p:cNvSpPr/>
          <p:nvPr/>
        </p:nvSpPr>
        <p:spPr>
          <a:xfrm>
            <a:off x="4283116" y="4568592"/>
            <a:ext cx="2223701" cy="634178"/>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Decrease in Cost</a:t>
            </a:r>
          </a:p>
        </p:txBody>
      </p:sp>
      <p:sp>
        <p:nvSpPr>
          <p:cNvPr id="42" name="Rectangle 41"/>
          <p:cNvSpPr/>
          <p:nvPr/>
        </p:nvSpPr>
        <p:spPr>
          <a:xfrm>
            <a:off x="7607864" y="2559426"/>
            <a:ext cx="2605547" cy="874304"/>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Increase in average transaction size</a:t>
            </a:r>
            <a:endParaRPr lang="en-IN" b="1" dirty="0">
              <a:solidFill>
                <a:sysClr val="windowText" lastClr="000000"/>
              </a:solidFill>
            </a:endParaRPr>
          </a:p>
        </p:txBody>
      </p:sp>
      <p:sp>
        <p:nvSpPr>
          <p:cNvPr id="43" name="Rectangle 42"/>
          <p:cNvSpPr/>
          <p:nvPr/>
        </p:nvSpPr>
        <p:spPr>
          <a:xfrm>
            <a:off x="7607864" y="1444562"/>
            <a:ext cx="2605547" cy="875075"/>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Increase in number of </a:t>
            </a:r>
            <a:r>
              <a:rPr lang="en-IN" b="1" dirty="0" smtClean="0">
                <a:solidFill>
                  <a:sysClr val="windowText" lastClr="000000"/>
                </a:solidFill>
              </a:rPr>
              <a:t>customers</a:t>
            </a:r>
            <a:endParaRPr lang="en-IN" b="1" dirty="0">
              <a:solidFill>
                <a:sysClr val="windowText" lastClr="000000"/>
              </a:solidFill>
            </a:endParaRPr>
          </a:p>
        </p:txBody>
      </p:sp>
      <p:sp>
        <p:nvSpPr>
          <p:cNvPr id="44" name="Rectangle 43"/>
          <p:cNvSpPr/>
          <p:nvPr/>
        </p:nvSpPr>
        <p:spPr>
          <a:xfrm>
            <a:off x="7607864" y="3782299"/>
            <a:ext cx="2605547" cy="796606"/>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Increase in frequency of transaction per customer</a:t>
            </a:r>
            <a:endParaRPr lang="en-IN" b="1" dirty="0">
              <a:solidFill>
                <a:sysClr val="windowText" lastClr="000000"/>
              </a:solidFill>
            </a:endParaRPr>
          </a:p>
        </p:txBody>
      </p:sp>
      <p:sp>
        <p:nvSpPr>
          <p:cNvPr id="75" name="Oval 74"/>
          <p:cNvSpPr/>
          <p:nvPr/>
        </p:nvSpPr>
        <p:spPr>
          <a:xfrm>
            <a:off x="10752546" y="1575693"/>
            <a:ext cx="655894" cy="630098"/>
          </a:xfrm>
          <a:prstGeom prst="ellipse">
            <a:avLst/>
          </a:prstGeom>
          <a:solidFill>
            <a:srgbClr val="92D050"/>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ysClr val="windowText" lastClr="000000"/>
                </a:solidFill>
              </a:rPr>
              <a:t>A1</a:t>
            </a:r>
            <a:endParaRPr lang="en-IN" sz="1600" dirty="0">
              <a:solidFill>
                <a:sysClr val="windowText" lastClr="000000"/>
              </a:solidFill>
            </a:endParaRPr>
          </a:p>
        </p:txBody>
      </p:sp>
      <p:sp>
        <p:nvSpPr>
          <p:cNvPr id="76" name="Oval 75"/>
          <p:cNvSpPr/>
          <p:nvPr/>
        </p:nvSpPr>
        <p:spPr>
          <a:xfrm>
            <a:off x="10747630" y="2686744"/>
            <a:ext cx="655894" cy="630098"/>
          </a:xfrm>
          <a:prstGeom prst="ellipse">
            <a:avLst/>
          </a:prstGeom>
          <a:solidFill>
            <a:srgbClr val="92D050"/>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ysClr val="windowText" lastClr="000000"/>
                </a:solidFill>
              </a:rPr>
              <a:t>A</a:t>
            </a:r>
            <a:r>
              <a:rPr lang="en-IN" sz="1600" dirty="0">
                <a:solidFill>
                  <a:sysClr val="windowText" lastClr="000000"/>
                </a:solidFill>
              </a:rPr>
              <a:t>2</a:t>
            </a:r>
          </a:p>
        </p:txBody>
      </p:sp>
      <p:sp>
        <p:nvSpPr>
          <p:cNvPr id="77" name="Oval 76"/>
          <p:cNvSpPr/>
          <p:nvPr/>
        </p:nvSpPr>
        <p:spPr>
          <a:xfrm>
            <a:off x="10747630" y="3874196"/>
            <a:ext cx="655894" cy="630098"/>
          </a:xfrm>
          <a:prstGeom prst="ellipse">
            <a:avLst/>
          </a:prstGeom>
          <a:solidFill>
            <a:srgbClr val="92D050"/>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ysClr val="windowText" lastClr="000000"/>
                </a:solidFill>
              </a:rPr>
              <a:t>A3</a:t>
            </a:r>
            <a:endParaRPr lang="en-IN" sz="1600" dirty="0">
              <a:solidFill>
                <a:sysClr val="windowText" lastClr="000000"/>
              </a:solidFill>
            </a:endParaRPr>
          </a:p>
        </p:txBody>
      </p:sp>
      <p:sp>
        <p:nvSpPr>
          <p:cNvPr id="28" name="Rectangle 27"/>
          <p:cNvSpPr/>
          <p:nvPr/>
        </p:nvSpPr>
        <p:spPr>
          <a:xfrm>
            <a:off x="425046" y="301927"/>
            <a:ext cx="2645276" cy="707886"/>
          </a:xfrm>
          <a:prstGeom prst="rect">
            <a:avLst/>
          </a:prstGeom>
          <a:noFill/>
          <a:ln>
            <a:noFill/>
          </a:ln>
        </p:spPr>
        <p:txBody>
          <a:bodyPr wrap="none" lIns="91440" tIns="45720" rIns="91440" bIns="45720">
            <a:spAutoFit/>
          </a:bodyPr>
          <a:lstStyle/>
          <a:p>
            <a:r>
              <a:rPr lang="en-US" sz="4000" b="1" cap="none" spc="0" dirty="0" smtClean="0">
                <a:ln w="10160">
                  <a:noFill/>
                  <a:prstDash val="solid"/>
                </a:ln>
              </a:rPr>
              <a:t>ISSUE TREE</a:t>
            </a:r>
          </a:p>
        </p:txBody>
      </p:sp>
      <p:sp>
        <p:nvSpPr>
          <p:cNvPr id="11" name="Slide Number Placeholder 10"/>
          <p:cNvSpPr>
            <a:spLocks noGrp="1"/>
          </p:cNvSpPr>
          <p:nvPr>
            <p:ph type="sldNum" sz="quarter" idx="12"/>
          </p:nvPr>
        </p:nvSpPr>
        <p:spPr/>
        <p:txBody>
          <a:bodyPr/>
          <a:lstStyle/>
          <a:p>
            <a:r>
              <a:rPr lang="en-IN" dirty="0" smtClean="0"/>
              <a:t>11</a:t>
            </a:r>
            <a:endParaRPr lang="en-IN" dirty="0"/>
          </a:p>
        </p:txBody>
      </p:sp>
      <p:sp>
        <p:nvSpPr>
          <p:cNvPr id="29" name="Oval 28"/>
          <p:cNvSpPr/>
          <p:nvPr/>
        </p:nvSpPr>
        <p:spPr>
          <a:xfrm>
            <a:off x="5145953" y="5738352"/>
            <a:ext cx="655894" cy="630098"/>
          </a:xfrm>
          <a:prstGeom prst="ellipse">
            <a:avLst/>
          </a:prstGeom>
          <a:solidFill>
            <a:srgbClr val="92D050"/>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ysClr val="windowText" lastClr="000000"/>
                </a:solidFill>
              </a:rPr>
              <a:t>B</a:t>
            </a:r>
            <a:endParaRPr lang="en-IN" sz="1600" dirty="0">
              <a:solidFill>
                <a:sysClr val="windowText" lastClr="000000"/>
              </a:solidFill>
            </a:endParaRPr>
          </a:p>
        </p:txBody>
      </p:sp>
    </p:spTree>
    <p:extLst>
      <p:ext uri="{BB962C8B-B14F-4D97-AF65-F5344CB8AC3E}">
        <p14:creationId xmlns:p14="http://schemas.microsoft.com/office/powerpoint/2010/main" val="404262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500"/>
                                        <p:tgtEl>
                                          <p:spTgt spid="4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ight Arrow 55"/>
          <p:cNvSpPr/>
          <p:nvPr/>
        </p:nvSpPr>
        <p:spPr>
          <a:xfrm>
            <a:off x="5197798" y="5647655"/>
            <a:ext cx="1263988" cy="477804"/>
          </a:xfrm>
          <a:prstGeom prst="rightArrow">
            <a:avLst>
              <a:gd name="adj1" fmla="val 28736"/>
              <a:gd name="adj2" fmla="val 50000"/>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5121518" y="1680800"/>
            <a:ext cx="1300438" cy="1606070"/>
            <a:chOff x="2984109" y="2539044"/>
            <a:chExt cx="1300438" cy="1606070"/>
          </a:xfrm>
          <a:solidFill>
            <a:srgbClr val="70D4E2"/>
          </a:solidFill>
        </p:grpSpPr>
        <p:sp>
          <p:nvSpPr>
            <p:cNvPr id="52" name="Rectangle 51"/>
            <p:cNvSpPr/>
            <p:nvPr/>
          </p:nvSpPr>
          <p:spPr>
            <a:xfrm rot="5400000">
              <a:off x="3149981" y="3737728"/>
              <a:ext cx="107494" cy="4392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Bent Arrow 52"/>
            <p:cNvSpPr/>
            <p:nvPr/>
          </p:nvSpPr>
          <p:spPr>
            <a:xfrm>
              <a:off x="3317761" y="2539044"/>
              <a:ext cx="966786" cy="1447847"/>
            </a:xfrm>
            <a:prstGeom prst="bentArrow">
              <a:avLst>
                <a:gd name="adj1" fmla="val 11809"/>
                <a:gd name="adj2" fmla="val 18318"/>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Bent Arrow 53"/>
            <p:cNvSpPr/>
            <p:nvPr/>
          </p:nvSpPr>
          <p:spPr>
            <a:xfrm flipV="1">
              <a:off x="3316330" y="3078837"/>
              <a:ext cx="966786" cy="1066277"/>
            </a:xfrm>
            <a:prstGeom prst="bentArrow">
              <a:avLst>
                <a:gd name="adj1" fmla="val 11809"/>
                <a:gd name="adj2" fmla="val 19632"/>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 name="Group 4"/>
          <p:cNvGrpSpPr/>
          <p:nvPr/>
        </p:nvGrpSpPr>
        <p:grpSpPr>
          <a:xfrm>
            <a:off x="885366" y="3002913"/>
            <a:ext cx="1246759" cy="2936308"/>
            <a:chOff x="885366" y="3002913"/>
            <a:chExt cx="1246759" cy="2936308"/>
          </a:xfrm>
        </p:grpSpPr>
        <p:sp>
          <p:nvSpPr>
            <p:cNvPr id="42" name="Rectangle 41"/>
            <p:cNvSpPr/>
            <p:nvPr/>
          </p:nvSpPr>
          <p:spPr>
            <a:xfrm rot="5400000">
              <a:off x="1008502" y="3695303"/>
              <a:ext cx="144711" cy="390983"/>
            </a:xfrm>
            <a:prstGeom prst="rect">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1165338" y="4284932"/>
              <a:ext cx="961105" cy="477804"/>
            </a:xfrm>
            <a:prstGeom prst="rightArrow">
              <a:avLst>
                <a:gd name="adj1" fmla="val 28736"/>
                <a:gd name="adj2" fmla="val 50000"/>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Bent Arrow 34"/>
            <p:cNvSpPr/>
            <p:nvPr/>
          </p:nvSpPr>
          <p:spPr>
            <a:xfrm flipV="1">
              <a:off x="1159659" y="4191655"/>
              <a:ext cx="966786" cy="1747566"/>
            </a:xfrm>
            <a:prstGeom prst="bentArrow">
              <a:avLst>
                <a:gd name="adj1" fmla="val 13779"/>
                <a:gd name="adj2" fmla="val 18975"/>
                <a:gd name="adj3" fmla="val 25000"/>
                <a:gd name="adj4" fmla="val 0"/>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Bent Arrow 39"/>
            <p:cNvSpPr/>
            <p:nvPr/>
          </p:nvSpPr>
          <p:spPr>
            <a:xfrm>
              <a:off x="1165339" y="3002913"/>
              <a:ext cx="966786" cy="1191209"/>
            </a:xfrm>
            <a:prstGeom prst="bentArrow">
              <a:avLst>
                <a:gd name="adj1" fmla="val 13779"/>
                <a:gd name="adj2" fmla="val 18318"/>
                <a:gd name="adj3" fmla="val 25000"/>
                <a:gd name="adj4" fmla="val 0"/>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7" name="Rectangle 66"/>
          <p:cNvSpPr/>
          <p:nvPr/>
        </p:nvSpPr>
        <p:spPr>
          <a:xfrm>
            <a:off x="2148780" y="2737812"/>
            <a:ext cx="3105353" cy="828187"/>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Decrease waste</a:t>
            </a:r>
          </a:p>
        </p:txBody>
      </p:sp>
      <p:sp>
        <p:nvSpPr>
          <p:cNvPr id="69" name="Rectangle 68"/>
          <p:cNvSpPr/>
          <p:nvPr/>
        </p:nvSpPr>
        <p:spPr>
          <a:xfrm>
            <a:off x="2134040" y="4078003"/>
            <a:ext cx="3120093" cy="808516"/>
          </a:xfrm>
          <a:prstGeom prst="rect">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Farm to table</a:t>
            </a:r>
          </a:p>
        </p:txBody>
      </p:sp>
      <p:sp>
        <p:nvSpPr>
          <p:cNvPr id="34" name="Rectangle 33"/>
          <p:cNvSpPr/>
          <p:nvPr/>
        </p:nvSpPr>
        <p:spPr>
          <a:xfrm>
            <a:off x="6461785" y="1492441"/>
            <a:ext cx="2653186" cy="734538"/>
          </a:xfrm>
          <a:prstGeom prst="rect">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Track Inventory</a:t>
            </a:r>
          </a:p>
        </p:txBody>
      </p:sp>
      <p:sp>
        <p:nvSpPr>
          <p:cNvPr id="32" name="Rectangle 31"/>
          <p:cNvSpPr/>
          <p:nvPr/>
        </p:nvSpPr>
        <p:spPr>
          <a:xfrm>
            <a:off x="2122044" y="5398523"/>
            <a:ext cx="3120093" cy="808516"/>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Implement technological solutions</a:t>
            </a:r>
            <a:endParaRPr lang="en-IN" b="1" dirty="0">
              <a:solidFill>
                <a:sysClr val="windowText" lastClr="000000"/>
              </a:solidFill>
            </a:endParaRPr>
          </a:p>
        </p:txBody>
      </p:sp>
      <p:sp>
        <p:nvSpPr>
          <p:cNvPr id="47" name="Rectangle 46"/>
          <p:cNvSpPr/>
          <p:nvPr/>
        </p:nvSpPr>
        <p:spPr>
          <a:xfrm>
            <a:off x="6496804" y="5600365"/>
            <a:ext cx="2634113" cy="606674"/>
          </a:xfrm>
          <a:prstGeom prst="rect">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Go paperless on bills</a:t>
            </a:r>
            <a:endParaRPr lang="en-IN" b="1" dirty="0">
              <a:solidFill>
                <a:schemeClr val="tx1"/>
              </a:solidFill>
            </a:endParaRPr>
          </a:p>
        </p:txBody>
      </p:sp>
      <p:sp>
        <p:nvSpPr>
          <p:cNvPr id="49" name="Rectangle 48"/>
          <p:cNvSpPr/>
          <p:nvPr/>
        </p:nvSpPr>
        <p:spPr>
          <a:xfrm>
            <a:off x="6466996" y="2676848"/>
            <a:ext cx="2647975" cy="815289"/>
          </a:xfrm>
          <a:prstGeom prst="rect">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Increase customer awareness</a:t>
            </a:r>
            <a:endParaRPr lang="en-IN" b="1" dirty="0">
              <a:solidFill>
                <a:schemeClr val="tx1"/>
              </a:solidFill>
            </a:endParaRPr>
          </a:p>
        </p:txBody>
      </p:sp>
      <p:sp>
        <p:nvSpPr>
          <p:cNvPr id="26" name="Pentagon 25"/>
          <p:cNvSpPr/>
          <p:nvPr/>
        </p:nvSpPr>
        <p:spPr>
          <a:xfrm>
            <a:off x="0" y="108517"/>
            <a:ext cx="8910638" cy="109470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5046" y="301927"/>
            <a:ext cx="2645276" cy="707886"/>
          </a:xfrm>
          <a:prstGeom prst="rect">
            <a:avLst/>
          </a:prstGeom>
          <a:noFill/>
          <a:ln>
            <a:noFill/>
          </a:ln>
        </p:spPr>
        <p:txBody>
          <a:bodyPr wrap="none" lIns="91440" tIns="45720" rIns="91440" bIns="45720">
            <a:spAutoFit/>
          </a:bodyPr>
          <a:lstStyle/>
          <a:p>
            <a:r>
              <a:rPr lang="en-US" sz="4000" b="1" cap="none" spc="0" dirty="0" smtClean="0">
                <a:ln w="10160">
                  <a:noFill/>
                  <a:prstDash val="solid"/>
                </a:ln>
              </a:rPr>
              <a:t>ISSUE TREE</a:t>
            </a:r>
          </a:p>
        </p:txBody>
      </p:sp>
      <p:sp>
        <p:nvSpPr>
          <p:cNvPr id="4" name="Slide Number Placeholder 3"/>
          <p:cNvSpPr>
            <a:spLocks noGrp="1"/>
          </p:cNvSpPr>
          <p:nvPr>
            <p:ph type="sldNum" sz="quarter" idx="12"/>
          </p:nvPr>
        </p:nvSpPr>
        <p:spPr/>
        <p:txBody>
          <a:bodyPr/>
          <a:lstStyle/>
          <a:p>
            <a:r>
              <a:rPr lang="en-IN" dirty="0" smtClean="0"/>
              <a:t>12</a:t>
            </a:r>
            <a:endParaRPr lang="en-IN" dirty="0"/>
          </a:p>
        </p:txBody>
      </p:sp>
      <p:sp>
        <p:nvSpPr>
          <p:cNvPr id="36" name="Oval 35"/>
          <p:cNvSpPr/>
          <p:nvPr/>
        </p:nvSpPr>
        <p:spPr>
          <a:xfrm>
            <a:off x="268758" y="3578066"/>
            <a:ext cx="687545" cy="660504"/>
          </a:xfrm>
          <a:prstGeom prst="ellipse">
            <a:avLst/>
          </a:prstGeom>
          <a:solidFill>
            <a:srgbClr val="92D050"/>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ysClr val="windowText" lastClr="000000"/>
                </a:solidFill>
              </a:rPr>
              <a:t>B</a:t>
            </a:r>
            <a:endParaRPr lang="en-IN" sz="1600" dirty="0">
              <a:solidFill>
                <a:sysClr val="windowText" lastClr="000000"/>
              </a:solidFill>
            </a:endParaRPr>
          </a:p>
        </p:txBody>
      </p:sp>
    </p:spTree>
    <p:extLst>
      <p:ext uri="{BB962C8B-B14F-4D97-AF65-F5344CB8AC3E}">
        <p14:creationId xmlns:p14="http://schemas.microsoft.com/office/powerpoint/2010/main" val="63450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fade">
                                      <p:cBhvr>
                                        <p:cTn id="16" dur="500"/>
                                        <p:tgtEl>
                                          <p:spTgt spid="6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fade">
                                      <p:cBhvr>
                                        <p:cTn id="20" dur="500"/>
                                        <p:tgtEl>
                                          <p:spTgt spid="69"/>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wipe(left)">
                                      <p:cBhvr>
                                        <p:cTn id="29" dur="500"/>
                                        <p:tgtEl>
                                          <p:spTgt spid="51"/>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wipe(left)">
                                      <p:cBhvr>
                                        <p:cTn id="42" dur="500"/>
                                        <p:tgtEl>
                                          <p:spTgt spid="5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7" grpId="0" animBg="1"/>
      <p:bldP spid="69" grpId="0" animBg="1"/>
      <p:bldP spid="34" grpId="0" animBg="1"/>
      <p:bldP spid="32" grpId="0" animBg="1"/>
      <p:bldP spid="47" grpId="0" animBg="1"/>
      <p:bldP spid="49" grpId="0" animBg="1"/>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entagon 25"/>
          <p:cNvSpPr/>
          <p:nvPr/>
        </p:nvSpPr>
        <p:spPr>
          <a:xfrm>
            <a:off x="0" y="108517"/>
            <a:ext cx="8910638" cy="109470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5046" y="301927"/>
            <a:ext cx="3304110" cy="707886"/>
          </a:xfrm>
          <a:prstGeom prst="rect">
            <a:avLst/>
          </a:prstGeom>
          <a:noFill/>
          <a:ln>
            <a:noFill/>
          </a:ln>
        </p:spPr>
        <p:txBody>
          <a:bodyPr wrap="none" lIns="91440" tIns="45720" rIns="91440" bIns="45720">
            <a:spAutoFit/>
          </a:bodyPr>
          <a:lstStyle/>
          <a:p>
            <a:r>
              <a:rPr lang="en-US" sz="4000" b="1" dirty="0" smtClean="0">
                <a:ln w="10160">
                  <a:noFill/>
                  <a:prstDash val="solid"/>
                </a:ln>
              </a:rPr>
              <a:t>Bibliography</a:t>
            </a:r>
            <a:endParaRPr lang="en-US" sz="4000" b="1" cap="none" spc="0" dirty="0" smtClean="0">
              <a:ln w="10160">
                <a:noFill/>
                <a:prstDash val="solid"/>
              </a:ln>
            </a:endParaRPr>
          </a:p>
        </p:txBody>
      </p:sp>
      <p:sp>
        <p:nvSpPr>
          <p:cNvPr id="4" name="Slide Number Placeholder 3"/>
          <p:cNvSpPr>
            <a:spLocks noGrp="1"/>
          </p:cNvSpPr>
          <p:nvPr>
            <p:ph type="sldNum" sz="quarter" idx="12"/>
          </p:nvPr>
        </p:nvSpPr>
        <p:spPr/>
        <p:txBody>
          <a:bodyPr/>
          <a:lstStyle/>
          <a:p>
            <a:r>
              <a:rPr lang="en-IN" dirty="0" smtClean="0"/>
              <a:t>13</a:t>
            </a:r>
            <a:endParaRPr lang="en-IN" dirty="0"/>
          </a:p>
        </p:txBody>
      </p:sp>
      <p:sp>
        <p:nvSpPr>
          <p:cNvPr id="2" name="TextBox 1"/>
          <p:cNvSpPr txBox="1"/>
          <p:nvPr/>
        </p:nvSpPr>
        <p:spPr>
          <a:xfrm>
            <a:off x="635725" y="1602377"/>
            <a:ext cx="10955383" cy="4801314"/>
          </a:xfrm>
          <a:prstGeom prst="rect">
            <a:avLst/>
          </a:prstGeom>
          <a:noFill/>
        </p:spPr>
        <p:txBody>
          <a:bodyPr wrap="square" rtlCol="0">
            <a:spAutoFit/>
          </a:bodyPr>
          <a:lstStyle/>
          <a:p>
            <a:pPr marL="285750" indent="-285750">
              <a:buFont typeface="Arial" panose="020B0604020202020204" pitchFamily="34" charset="0"/>
              <a:buChar char="•"/>
            </a:pPr>
            <a:r>
              <a:rPr lang="en-IN" dirty="0" smtClean="0">
                <a:solidFill>
                  <a:schemeClr val="bg2"/>
                </a:solidFill>
              </a:rPr>
              <a:t>National Restaurant Association of India </a:t>
            </a:r>
            <a:r>
              <a:rPr lang="en-IN" dirty="0">
                <a:solidFill>
                  <a:schemeClr val="bg2"/>
                </a:solidFill>
              </a:rPr>
              <a:t>Report on restaurant </a:t>
            </a:r>
            <a:endParaRPr lang="en-IN" dirty="0" smtClean="0">
              <a:solidFill>
                <a:schemeClr val="bg2"/>
              </a:solidFill>
            </a:endParaRPr>
          </a:p>
          <a:p>
            <a:pPr marL="285750" indent="-285750">
              <a:buFont typeface="Arial" panose="020B0604020202020204" pitchFamily="34" charset="0"/>
              <a:buChar char="•"/>
            </a:pPr>
            <a:r>
              <a:rPr lang="en-IN" u="sng" dirty="0">
                <a:solidFill>
                  <a:srgbClr val="92D050"/>
                </a:solidFill>
                <a:hlinkClick r:id="rId2"/>
              </a:rPr>
              <a:t>http://nrai.org/</a:t>
            </a:r>
            <a:endParaRPr lang="en-IN" dirty="0" smtClean="0">
              <a:solidFill>
                <a:srgbClr val="92D050"/>
              </a:solidFill>
            </a:endParaRPr>
          </a:p>
          <a:p>
            <a:pPr marL="285750" indent="-285750">
              <a:buFont typeface="Arial" panose="020B0604020202020204" pitchFamily="34" charset="0"/>
              <a:buChar char="•"/>
            </a:pPr>
            <a:endParaRPr lang="en-IN" dirty="0">
              <a:solidFill>
                <a:schemeClr val="bg2"/>
              </a:solidFill>
            </a:endParaRPr>
          </a:p>
          <a:p>
            <a:pPr marL="285750" indent="-285750">
              <a:buFont typeface="Arial" panose="020B0604020202020204" pitchFamily="34" charset="0"/>
              <a:buChar char="•"/>
            </a:pPr>
            <a:r>
              <a:rPr lang="en-IN" dirty="0" smtClean="0">
                <a:solidFill>
                  <a:schemeClr val="bg2"/>
                </a:solidFill>
              </a:rPr>
              <a:t>Full service restaurant – heat map </a:t>
            </a:r>
          </a:p>
          <a:p>
            <a:pPr marL="285750" indent="-285750">
              <a:buFont typeface="Arial" panose="020B0604020202020204" pitchFamily="34" charset="0"/>
              <a:buChar char="•"/>
            </a:pPr>
            <a:r>
              <a:rPr lang="en-IN" u="sng" dirty="0" smtClean="0">
                <a:solidFill>
                  <a:srgbClr val="92D050"/>
                </a:solidFill>
                <a:hlinkClick r:id="rId3"/>
              </a:rPr>
              <a:t>http://www.slideshare.net/businessdesign2011/restaurants-13707753</a:t>
            </a:r>
            <a:endParaRPr lang="en-IN" dirty="0" smtClean="0">
              <a:solidFill>
                <a:srgbClr val="92D050"/>
              </a:solidFill>
            </a:endParaRPr>
          </a:p>
          <a:p>
            <a:pPr marL="285750" indent="-285750">
              <a:buFont typeface="Arial" panose="020B0604020202020204" pitchFamily="34" charset="0"/>
              <a:buChar char="•"/>
            </a:pPr>
            <a:endParaRPr lang="en-IN" dirty="0" smtClean="0">
              <a:solidFill>
                <a:schemeClr val="bg2"/>
              </a:solidFill>
            </a:endParaRPr>
          </a:p>
          <a:p>
            <a:pPr marL="285750" indent="-285750">
              <a:buFont typeface="Arial" panose="020B0604020202020204" pitchFamily="34" charset="0"/>
              <a:buChar char="•"/>
            </a:pPr>
            <a:r>
              <a:rPr lang="en-IN" dirty="0" smtClean="0">
                <a:solidFill>
                  <a:schemeClr val="bg2"/>
                </a:solidFill>
              </a:rPr>
              <a:t> </a:t>
            </a:r>
            <a:r>
              <a:rPr lang="en-IN" dirty="0">
                <a:solidFill>
                  <a:schemeClr val="bg2"/>
                </a:solidFill>
              </a:rPr>
              <a:t>Franchisee suggestion backed </a:t>
            </a:r>
            <a:r>
              <a:rPr lang="en-IN" dirty="0" smtClean="0">
                <a:solidFill>
                  <a:schemeClr val="bg2"/>
                </a:solidFill>
              </a:rPr>
              <a:t>by:</a:t>
            </a:r>
          </a:p>
          <a:p>
            <a:pPr marL="285750" indent="-285750">
              <a:buFont typeface="Arial" panose="020B0604020202020204" pitchFamily="34" charset="0"/>
              <a:buChar char="•"/>
            </a:pPr>
            <a:r>
              <a:rPr lang="en-IN" u="sng" dirty="0">
                <a:solidFill>
                  <a:srgbClr val="92D050"/>
                </a:solidFill>
                <a:hlinkClick r:id="rId4"/>
              </a:rPr>
              <a:t>http://www.franchisedirect.com/information/markettrendsfactsaboutfranchising/thesuccessofmcdonalds/8/1111/</a:t>
            </a:r>
            <a:endParaRPr lang="en-IN" dirty="0">
              <a:solidFill>
                <a:srgbClr val="92D050"/>
              </a:solidFill>
            </a:endParaRPr>
          </a:p>
          <a:p>
            <a:pPr marL="285750" indent="-285750">
              <a:buFont typeface="Arial" panose="020B0604020202020204" pitchFamily="34" charset="0"/>
              <a:buChar char="•"/>
            </a:pPr>
            <a:endParaRPr lang="en-IN" dirty="0" smtClean="0">
              <a:solidFill>
                <a:schemeClr val="bg2"/>
              </a:solidFill>
            </a:endParaRPr>
          </a:p>
          <a:p>
            <a:pPr marL="285750" indent="-285750">
              <a:buFont typeface="Arial" panose="020B0604020202020204" pitchFamily="34" charset="0"/>
              <a:buChar char="•"/>
            </a:pPr>
            <a:r>
              <a:rPr lang="en-IN" dirty="0">
                <a:solidFill>
                  <a:schemeClr val="bg2"/>
                </a:solidFill>
              </a:rPr>
              <a:t>Farm to table implementation in I</a:t>
            </a:r>
            <a:r>
              <a:rPr lang="en-IN" dirty="0" smtClean="0">
                <a:solidFill>
                  <a:schemeClr val="bg2"/>
                </a:solidFill>
              </a:rPr>
              <a:t>ndia:</a:t>
            </a:r>
          </a:p>
          <a:p>
            <a:pPr marL="285750" indent="-285750">
              <a:buFont typeface="Arial" panose="020B0604020202020204" pitchFamily="34" charset="0"/>
              <a:buChar char="•"/>
            </a:pPr>
            <a:r>
              <a:rPr lang="en-IN" u="sng" dirty="0">
                <a:solidFill>
                  <a:srgbClr val="92D050"/>
                </a:solidFill>
                <a:hlinkClick r:id="rId5"/>
              </a:rPr>
              <a:t>http://</a:t>
            </a:r>
            <a:r>
              <a:rPr lang="en-IN" u="sng" dirty="0" smtClean="0">
                <a:solidFill>
                  <a:srgbClr val="92D050"/>
                </a:solidFill>
                <a:hlinkClick r:id="rId5"/>
              </a:rPr>
              <a:t>www.luxpresso.com/photogallery-lifestyle/luxury-food-farm-to-table-dining-in-india/15042887</a:t>
            </a:r>
            <a:endParaRPr lang="en-IN" u="sng" dirty="0" smtClean="0">
              <a:solidFill>
                <a:srgbClr val="92D050"/>
              </a:solidFill>
            </a:endParaRPr>
          </a:p>
          <a:p>
            <a:pPr marL="285750" indent="-285750">
              <a:buFont typeface="Arial" panose="020B0604020202020204" pitchFamily="34" charset="0"/>
              <a:buChar char="•"/>
            </a:pPr>
            <a:r>
              <a:rPr lang="en-IN" u="sng" dirty="0">
                <a:hlinkClick r:id="rId6"/>
              </a:rPr>
              <a:t>http://www.franchiseindia.com/magazine/2015/February/Finest-returns-in-casual-fine-dine-biz.1297</a:t>
            </a:r>
            <a:endParaRPr lang="en-IN" dirty="0"/>
          </a:p>
          <a:p>
            <a:pPr marL="285750" indent="-285750">
              <a:buFont typeface="Arial" panose="020B0604020202020204" pitchFamily="34" charset="0"/>
              <a:buChar char="•"/>
            </a:pPr>
            <a:endParaRPr lang="en-IN" u="sng" dirty="0">
              <a:solidFill>
                <a:srgbClr val="92D050"/>
              </a:solidFill>
            </a:endParaRPr>
          </a:p>
          <a:p>
            <a:pPr marL="285750" indent="-285750">
              <a:buFont typeface="Arial" panose="020B0604020202020204" pitchFamily="34" charset="0"/>
              <a:buChar char="•"/>
            </a:pPr>
            <a:endParaRPr lang="en-IN" dirty="0">
              <a:solidFill>
                <a:schemeClr val="bg2"/>
              </a:solidFill>
            </a:endParaRPr>
          </a:p>
        </p:txBody>
      </p:sp>
    </p:spTree>
    <p:extLst>
      <p:ext uri="{BB962C8B-B14F-4D97-AF65-F5344CB8AC3E}">
        <p14:creationId xmlns:p14="http://schemas.microsoft.com/office/powerpoint/2010/main" val="3719340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71787"/>
            <a:ext cx="12192000" cy="13858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p>
        </p:txBody>
      </p:sp>
      <p:sp>
        <p:nvSpPr>
          <p:cNvPr id="3" name="Rectangle 2"/>
          <p:cNvSpPr/>
          <p:nvPr/>
        </p:nvSpPr>
        <p:spPr>
          <a:xfrm>
            <a:off x="4317032" y="3103066"/>
            <a:ext cx="3253135" cy="923330"/>
          </a:xfrm>
          <a:prstGeom prst="rect">
            <a:avLst/>
          </a:prstGeom>
          <a:noFill/>
        </p:spPr>
        <p:txBody>
          <a:bodyPr wrap="none" lIns="91440" tIns="45720" rIns="91440" bIns="45720">
            <a:spAutoFit/>
          </a:bodyPr>
          <a:lstStyle/>
          <a:p>
            <a:pPr algn="ct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Thank You</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Slide Number Placeholder 3"/>
          <p:cNvSpPr>
            <a:spLocks noGrp="1"/>
          </p:cNvSpPr>
          <p:nvPr>
            <p:ph type="sldNum" sz="quarter" idx="12"/>
          </p:nvPr>
        </p:nvSpPr>
        <p:spPr/>
        <p:txBody>
          <a:bodyPr/>
          <a:lstStyle/>
          <a:p>
            <a:r>
              <a:rPr lang="en-IN" dirty="0" smtClean="0"/>
              <a:t>14</a:t>
            </a:r>
            <a:endParaRPr lang="en-IN" dirty="0"/>
          </a:p>
        </p:txBody>
      </p:sp>
      <p:sp>
        <p:nvSpPr>
          <p:cNvPr id="5" name="Rectangle 4"/>
          <p:cNvSpPr/>
          <p:nvPr/>
        </p:nvSpPr>
        <p:spPr>
          <a:xfrm>
            <a:off x="4686800" y="4257675"/>
            <a:ext cx="2818400" cy="461665"/>
          </a:xfrm>
          <a:prstGeom prst="rect">
            <a:avLst/>
          </a:prstGeom>
          <a:noFill/>
        </p:spPr>
        <p:txBody>
          <a:bodyPr wrap="none" lIns="91440" tIns="45720" rIns="91440" bIns="45720">
            <a:spAutoFit/>
          </a:bodyPr>
          <a:lstStyle/>
          <a:p>
            <a:pPr algn="ctr"/>
            <a:r>
              <a:rPr lang="en-US" sz="2400" b="1" cap="none" spc="50" dirty="0" smtClean="0">
                <a:ln w="9525" cmpd="sng">
                  <a:noFill/>
                  <a:prstDash val="solid"/>
                </a:ln>
                <a:solidFill>
                  <a:sysClr val="windowText" lastClr="000000"/>
                </a:solidFill>
                <a:effectLst>
                  <a:glow rad="38100">
                    <a:schemeClr val="accent1">
                      <a:alpha val="40000"/>
                    </a:schemeClr>
                  </a:glow>
                </a:effectLst>
              </a:rPr>
              <a:t>ANY QUESTIONS?</a:t>
            </a:r>
            <a:endParaRPr lang="en-US" sz="2400" b="1" cap="none" spc="50" dirty="0">
              <a:ln w="9525" cmpd="sng">
                <a:noFill/>
                <a:prstDash val="solid"/>
              </a:ln>
              <a:solidFill>
                <a:sysClr val="windowText" lastClr="000000"/>
              </a:solidFill>
              <a:effectLst>
                <a:glow rad="38100">
                  <a:schemeClr val="accent1">
                    <a:alpha val="40000"/>
                  </a:schemeClr>
                </a:glow>
              </a:effectLst>
            </a:endParaRPr>
          </a:p>
        </p:txBody>
      </p:sp>
    </p:spTree>
    <p:extLst>
      <p:ext uri="{BB962C8B-B14F-4D97-AF65-F5344CB8AC3E}">
        <p14:creationId xmlns:p14="http://schemas.microsoft.com/office/powerpoint/2010/main" val="781297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entagon 11"/>
          <p:cNvSpPr/>
          <p:nvPr/>
        </p:nvSpPr>
        <p:spPr>
          <a:xfrm>
            <a:off x="0" y="82392"/>
            <a:ext cx="8910638" cy="109470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01503" y="1396632"/>
            <a:ext cx="10823994" cy="2117278"/>
          </a:xfrm>
          <a:prstGeom prst="roundRect">
            <a:avLst/>
          </a:prstGeom>
          <a:solidFill>
            <a:srgbClr val="C5EE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smtClean="0">
                <a:solidFill>
                  <a:sysClr val="windowText" lastClr="000000"/>
                </a:solidFill>
              </a:rPr>
              <a:t>Your client is a leading restaurant chain in the Indian market and feels there is scope to improve it’s profits. Being a leading organization in the sector, investment is not a big issue. It has been advised to the organization to open up new restaurants but the firm feels it has exhausted all the areas where it could grow. Acquiring new land is out of options.</a:t>
            </a:r>
          </a:p>
          <a:p>
            <a:endParaRPr lang="en-GB" sz="1600" dirty="0">
              <a:solidFill>
                <a:sysClr val="windowText" lastClr="000000"/>
              </a:solidFill>
            </a:endParaRPr>
          </a:p>
          <a:p>
            <a:r>
              <a:rPr lang="en-GB" sz="1600" dirty="0" smtClean="0">
                <a:solidFill>
                  <a:sysClr val="windowText" lastClr="000000"/>
                </a:solidFill>
              </a:rPr>
              <a:t>You have been asked to give efficient recommendations and strategy the organization should follow to increase their profits. It wants to see the effect within a year of implementation of recommended strategies</a:t>
            </a:r>
            <a:endParaRPr lang="en-GB" sz="1600" dirty="0">
              <a:solidFill>
                <a:sysClr val="windowText" lastClr="000000"/>
              </a:solidFill>
            </a:endParaRPr>
          </a:p>
        </p:txBody>
      </p:sp>
      <p:sp>
        <p:nvSpPr>
          <p:cNvPr id="9" name="Slide Number Placeholder 8"/>
          <p:cNvSpPr>
            <a:spLocks noGrp="1"/>
          </p:cNvSpPr>
          <p:nvPr>
            <p:ph type="sldNum" sz="quarter" idx="12"/>
          </p:nvPr>
        </p:nvSpPr>
        <p:spPr/>
        <p:txBody>
          <a:bodyPr/>
          <a:lstStyle/>
          <a:p>
            <a:r>
              <a:rPr lang="en-IN" dirty="0" smtClean="0"/>
              <a:t>1</a:t>
            </a:r>
            <a:endParaRPr lang="en-IN" dirty="0"/>
          </a:p>
        </p:txBody>
      </p:sp>
      <p:sp>
        <p:nvSpPr>
          <p:cNvPr id="8" name="Rectangle 7"/>
          <p:cNvSpPr/>
          <p:nvPr/>
        </p:nvSpPr>
        <p:spPr>
          <a:xfrm>
            <a:off x="437925" y="301927"/>
            <a:ext cx="6755375" cy="707886"/>
          </a:xfrm>
          <a:prstGeom prst="rect">
            <a:avLst/>
          </a:prstGeom>
          <a:noFill/>
          <a:ln>
            <a:noFill/>
          </a:ln>
        </p:spPr>
        <p:txBody>
          <a:bodyPr wrap="none" lIns="91440" tIns="45720" rIns="91440" bIns="45720">
            <a:spAutoFit/>
          </a:bodyPr>
          <a:lstStyle/>
          <a:p>
            <a:r>
              <a:rPr lang="en-US" sz="4000" b="1" dirty="0" smtClean="0">
                <a:ln w="10160">
                  <a:noFill/>
                  <a:prstDash val="solid"/>
                </a:ln>
              </a:rPr>
              <a:t>Case-study &amp; Assumptions</a:t>
            </a:r>
            <a:endParaRPr lang="en-US" sz="4000" b="1" cap="none" spc="0" dirty="0" smtClean="0">
              <a:ln w="10160">
                <a:noFill/>
                <a:prstDash val="solid"/>
              </a:ln>
            </a:endParaRPr>
          </a:p>
        </p:txBody>
      </p:sp>
      <p:sp>
        <p:nvSpPr>
          <p:cNvPr id="2" name="TextBox 1"/>
          <p:cNvSpPr txBox="1"/>
          <p:nvPr/>
        </p:nvSpPr>
        <p:spPr>
          <a:xfrm>
            <a:off x="718457" y="3801291"/>
            <a:ext cx="10607040" cy="2308324"/>
          </a:xfrm>
          <a:prstGeom prst="rect">
            <a:avLst/>
          </a:prstGeom>
          <a:noFill/>
        </p:spPr>
        <p:txBody>
          <a:bodyPr wrap="square" rtlCol="0">
            <a:spAutoFit/>
          </a:bodyPr>
          <a:lstStyle/>
          <a:p>
            <a:pPr marL="285750" indent="-285750">
              <a:buFont typeface="Arial" panose="020B0604020202020204" pitchFamily="34" charset="0"/>
              <a:buChar char="•"/>
            </a:pPr>
            <a:r>
              <a:rPr lang="en-GB" dirty="0" smtClean="0">
                <a:solidFill>
                  <a:schemeClr val="bg2"/>
                </a:solidFill>
              </a:rPr>
              <a:t>It is a full service fine dine restaurant with platform bar.</a:t>
            </a:r>
          </a:p>
          <a:p>
            <a:pPr marL="285750" indent="-285750">
              <a:buFont typeface="Arial" panose="020B0604020202020204" pitchFamily="34" charset="0"/>
              <a:buChar char="•"/>
            </a:pPr>
            <a:endParaRPr lang="en-GB" dirty="0" smtClean="0">
              <a:solidFill>
                <a:schemeClr val="bg2"/>
              </a:solidFill>
            </a:endParaRPr>
          </a:p>
          <a:p>
            <a:pPr marL="285750" indent="-285750">
              <a:buFont typeface="Arial" panose="020B0604020202020204" pitchFamily="34" charset="0"/>
              <a:buChar char="•"/>
            </a:pPr>
            <a:r>
              <a:rPr lang="en-GB" dirty="0" smtClean="0">
                <a:solidFill>
                  <a:schemeClr val="bg2"/>
                </a:solidFill>
              </a:rPr>
              <a:t>It serves gourmet meals.</a:t>
            </a:r>
          </a:p>
          <a:p>
            <a:pPr marL="285750" indent="-285750">
              <a:buFont typeface="Arial" panose="020B0604020202020204" pitchFamily="34" charset="0"/>
              <a:buChar char="•"/>
            </a:pPr>
            <a:endParaRPr lang="en-GB" dirty="0" smtClean="0">
              <a:solidFill>
                <a:schemeClr val="bg2"/>
              </a:solidFill>
            </a:endParaRPr>
          </a:p>
          <a:p>
            <a:pPr marL="285750" indent="-285750">
              <a:buFont typeface="Arial" panose="020B0604020202020204" pitchFamily="34" charset="0"/>
              <a:buChar char="•"/>
            </a:pPr>
            <a:r>
              <a:rPr lang="en-GB" dirty="0" smtClean="0">
                <a:solidFill>
                  <a:schemeClr val="bg2"/>
                </a:solidFill>
              </a:rPr>
              <a:t>It has a basic non-interactive website.</a:t>
            </a:r>
          </a:p>
          <a:p>
            <a:pPr marL="285750" indent="-285750">
              <a:buFont typeface="Arial" panose="020B0604020202020204" pitchFamily="34" charset="0"/>
              <a:buChar char="•"/>
            </a:pPr>
            <a:endParaRPr lang="en-GB" dirty="0">
              <a:solidFill>
                <a:schemeClr val="bg2"/>
              </a:solidFill>
            </a:endParaRPr>
          </a:p>
          <a:p>
            <a:pPr marL="285750" indent="-285750">
              <a:buFont typeface="Arial" panose="020B0604020202020204" pitchFamily="34" charset="0"/>
              <a:buChar char="•"/>
            </a:pPr>
            <a:r>
              <a:rPr lang="en-GB" dirty="0" smtClean="0">
                <a:solidFill>
                  <a:schemeClr val="bg2"/>
                </a:solidFill>
              </a:rPr>
              <a:t>Before providing a suggestion assumptions were made that the restaurant is currently not focusing in that area. </a:t>
            </a:r>
          </a:p>
        </p:txBody>
      </p:sp>
    </p:spTree>
    <p:extLst>
      <p:ext uri="{BB962C8B-B14F-4D97-AF65-F5344CB8AC3E}">
        <p14:creationId xmlns:p14="http://schemas.microsoft.com/office/powerpoint/2010/main" val="794661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Pentagon 6"/>
          <p:cNvSpPr/>
          <p:nvPr/>
        </p:nvSpPr>
        <p:spPr>
          <a:xfrm>
            <a:off x="0" y="82392"/>
            <a:ext cx="8910638" cy="109470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004311" y="6571101"/>
            <a:ext cx="4187689" cy="261610"/>
          </a:xfrm>
          <a:prstGeom prst="rect">
            <a:avLst/>
          </a:prstGeom>
          <a:noFill/>
        </p:spPr>
        <p:txBody>
          <a:bodyPr wrap="square" rtlCol="0">
            <a:spAutoFit/>
          </a:bodyPr>
          <a:lstStyle/>
          <a:p>
            <a:pPr algn="r"/>
            <a:r>
              <a:rPr lang="en-GB" sz="1000" dirty="0" smtClean="0">
                <a:solidFill>
                  <a:sysClr val="windowText" lastClr="000000"/>
                </a:solidFill>
              </a:rPr>
              <a:t>* </a:t>
            </a:r>
            <a:r>
              <a:rPr lang="en-GB" sz="1100" dirty="0" smtClean="0">
                <a:solidFill>
                  <a:sysClr val="windowText" lastClr="000000"/>
                </a:solidFill>
              </a:rPr>
              <a:t>Data based on NRAI’s India Food Services Report 2013 </a:t>
            </a:r>
            <a:r>
              <a:rPr lang="en-GB" sz="1000" dirty="0" smtClean="0">
                <a:solidFill>
                  <a:sysClr val="windowText" lastClr="000000"/>
                </a:solidFill>
              </a:rPr>
              <a:t> </a:t>
            </a:r>
            <a:endParaRPr lang="en-GB" sz="1000" dirty="0">
              <a:solidFill>
                <a:sysClr val="windowText" lastClr="000000"/>
              </a:solidFill>
            </a:endParaRPr>
          </a:p>
        </p:txBody>
      </p:sp>
      <p:sp>
        <p:nvSpPr>
          <p:cNvPr id="28" name="Rectangle 27"/>
          <p:cNvSpPr/>
          <p:nvPr/>
        </p:nvSpPr>
        <p:spPr>
          <a:xfrm>
            <a:off x="437925" y="301927"/>
            <a:ext cx="4996881" cy="707886"/>
          </a:xfrm>
          <a:prstGeom prst="rect">
            <a:avLst/>
          </a:prstGeom>
          <a:noFill/>
          <a:ln>
            <a:noFill/>
          </a:ln>
        </p:spPr>
        <p:txBody>
          <a:bodyPr wrap="none" lIns="91440" tIns="45720" rIns="91440" bIns="45720">
            <a:spAutoFit/>
          </a:bodyPr>
          <a:lstStyle/>
          <a:p>
            <a:r>
              <a:rPr lang="en-US" sz="4000" b="1" cap="none" spc="0" dirty="0" smtClean="0">
                <a:ln w="10160">
                  <a:noFill/>
                  <a:prstDash val="solid"/>
                </a:ln>
              </a:rPr>
              <a:t>INDUSTRY ANALYSIS</a:t>
            </a:r>
          </a:p>
        </p:txBody>
      </p:sp>
      <p:sp>
        <p:nvSpPr>
          <p:cNvPr id="5" name="Rounded Rectangle 4"/>
          <p:cNvSpPr/>
          <p:nvPr/>
        </p:nvSpPr>
        <p:spPr>
          <a:xfrm>
            <a:off x="501504" y="1396631"/>
            <a:ext cx="5602352" cy="1656223"/>
          </a:xfrm>
          <a:prstGeom prst="roundRect">
            <a:avLst/>
          </a:prstGeom>
          <a:solidFill>
            <a:srgbClr val="C5EE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ysClr val="windowText" lastClr="000000"/>
                </a:solidFill>
              </a:rPr>
              <a:t>The current size of the Indian food service industry is INR 247,680 </a:t>
            </a:r>
            <a:r>
              <a:rPr lang="en-GB" sz="1600" b="1" dirty="0" err="1" smtClean="0">
                <a:solidFill>
                  <a:sysClr val="windowText" lastClr="000000"/>
                </a:solidFill>
              </a:rPr>
              <a:t>crore</a:t>
            </a:r>
            <a:r>
              <a:rPr lang="en-GB" sz="1600" b="1" dirty="0" smtClean="0">
                <a:solidFill>
                  <a:sysClr val="windowText" lastClr="000000"/>
                </a:solidFill>
              </a:rPr>
              <a:t> </a:t>
            </a:r>
            <a:r>
              <a:rPr lang="en-GB" sz="1600" b="1" dirty="0">
                <a:solidFill>
                  <a:sysClr val="windowText" lastClr="000000"/>
                </a:solidFill>
              </a:rPr>
              <a:t>and is projected to grow to INR 408,040 </a:t>
            </a:r>
            <a:r>
              <a:rPr lang="en-GB" sz="1600" b="1" dirty="0" err="1">
                <a:solidFill>
                  <a:sysClr val="windowText" lastClr="000000"/>
                </a:solidFill>
              </a:rPr>
              <a:t>crore</a:t>
            </a:r>
            <a:r>
              <a:rPr lang="en-GB" sz="1600" b="1" dirty="0">
                <a:solidFill>
                  <a:sysClr val="windowText" lastClr="000000"/>
                </a:solidFill>
              </a:rPr>
              <a:t> by 2018 </a:t>
            </a:r>
            <a:r>
              <a:rPr lang="en-GB" sz="1600" b="1" dirty="0" smtClean="0">
                <a:solidFill>
                  <a:sysClr val="windowText" lastClr="000000"/>
                </a:solidFill>
              </a:rPr>
              <a:t>at 11</a:t>
            </a:r>
            <a:r>
              <a:rPr lang="en-GB" sz="1600" b="1" dirty="0">
                <a:solidFill>
                  <a:sysClr val="windowText" lastClr="000000"/>
                </a:solidFill>
              </a:rPr>
              <a:t>%.</a:t>
            </a:r>
          </a:p>
        </p:txBody>
      </p:sp>
      <p:sp>
        <p:nvSpPr>
          <p:cNvPr id="10" name="Rounded Rectangle 9"/>
          <p:cNvSpPr/>
          <p:nvPr/>
        </p:nvSpPr>
        <p:spPr>
          <a:xfrm>
            <a:off x="528033" y="3177390"/>
            <a:ext cx="5575823" cy="1648380"/>
          </a:xfrm>
          <a:prstGeom prst="roundRect">
            <a:avLst/>
          </a:prstGeom>
          <a:solidFill>
            <a:srgbClr val="C5EE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ysClr val="windowText" lastClr="000000"/>
                </a:solidFill>
              </a:rPr>
              <a:t>In terms of market segments, Quick Service Restaurants (QSR) </a:t>
            </a:r>
            <a:r>
              <a:rPr lang="en-GB" sz="1600" b="1" dirty="0" smtClean="0">
                <a:solidFill>
                  <a:sysClr val="windowText" lastClr="000000"/>
                </a:solidFill>
              </a:rPr>
              <a:t>and </a:t>
            </a:r>
            <a:r>
              <a:rPr lang="en-GB" sz="1600" b="1" dirty="0">
                <a:solidFill>
                  <a:sysClr val="windowText" lastClr="000000"/>
                </a:solidFill>
              </a:rPr>
              <a:t>Casual Dine-in formats account for 74% of the total chain </a:t>
            </a:r>
            <a:r>
              <a:rPr lang="en-GB" sz="1600" b="1" dirty="0" smtClean="0">
                <a:solidFill>
                  <a:sysClr val="windowText" lastClr="000000"/>
                </a:solidFill>
              </a:rPr>
              <a:t>market, while </a:t>
            </a:r>
            <a:r>
              <a:rPr lang="en-GB" sz="1600" b="1" dirty="0">
                <a:solidFill>
                  <a:sysClr val="windowText" lastClr="000000"/>
                </a:solidFill>
              </a:rPr>
              <a:t>Cafés make up for 12% with Fine Dining and Pub </a:t>
            </a:r>
            <a:r>
              <a:rPr lang="en-GB" sz="1600" b="1" dirty="0" smtClean="0">
                <a:solidFill>
                  <a:sysClr val="windowText" lastClr="000000"/>
                </a:solidFill>
              </a:rPr>
              <a:t>Bars </a:t>
            </a:r>
            <a:r>
              <a:rPr lang="en-GB" sz="1600" b="1" dirty="0">
                <a:solidFill>
                  <a:sysClr val="windowText" lastClr="000000"/>
                </a:solidFill>
              </a:rPr>
              <a:t>Club &amp; Lounges (PBCL) comprising the rest</a:t>
            </a:r>
            <a:r>
              <a:rPr lang="en-GB" sz="1600" b="1" dirty="0" smtClean="0">
                <a:solidFill>
                  <a:sysClr val="windowText" lastClr="000000"/>
                </a:solidFill>
              </a:rPr>
              <a:t>.</a:t>
            </a:r>
            <a:endParaRPr lang="en-GB" sz="1600" b="1" dirty="0">
              <a:solidFill>
                <a:sysClr val="windowText" lastClr="000000"/>
              </a:solidFill>
            </a:endParaRPr>
          </a:p>
        </p:txBody>
      </p:sp>
      <p:sp>
        <p:nvSpPr>
          <p:cNvPr id="11" name="Rounded Rectangle 10"/>
          <p:cNvSpPr/>
          <p:nvPr/>
        </p:nvSpPr>
        <p:spPr>
          <a:xfrm>
            <a:off x="488239" y="4950306"/>
            <a:ext cx="5628882" cy="1664066"/>
          </a:xfrm>
          <a:prstGeom prst="roundRect">
            <a:avLst/>
          </a:prstGeom>
          <a:solidFill>
            <a:srgbClr val="C5EE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ysClr val="windowText" lastClr="000000"/>
                </a:solidFill>
              </a:rPr>
              <a:t>The chain and licensed standalone industry is projected to </a:t>
            </a:r>
            <a:r>
              <a:rPr lang="en-GB" sz="1600" b="1" dirty="0" smtClean="0">
                <a:solidFill>
                  <a:sysClr val="windowText" lastClr="000000"/>
                </a:solidFill>
              </a:rPr>
              <a:t>contribute </a:t>
            </a:r>
            <a:r>
              <a:rPr lang="en-GB" sz="1600" b="1" dirty="0">
                <a:solidFill>
                  <a:sysClr val="windowText" lastClr="000000"/>
                </a:solidFill>
              </a:rPr>
              <a:t>more than double to INR 24,600-25,000 </a:t>
            </a:r>
            <a:r>
              <a:rPr lang="en-GB" sz="1600" b="1" dirty="0" err="1">
                <a:solidFill>
                  <a:sysClr val="windowText" lastClr="000000"/>
                </a:solidFill>
              </a:rPr>
              <a:t>crore</a:t>
            </a:r>
            <a:r>
              <a:rPr lang="en-GB" sz="1600" b="1" dirty="0">
                <a:solidFill>
                  <a:sysClr val="windowText" lastClr="000000"/>
                </a:solidFill>
              </a:rPr>
              <a:t> by 2018.</a:t>
            </a:r>
          </a:p>
        </p:txBody>
      </p:sp>
      <p:pic>
        <p:nvPicPr>
          <p:cNvPr id="8" name="Picture 7"/>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859364" y="3052854"/>
            <a:ext cx="2428349" cy="1658107"/>
          </a:xfrm>
          <a:prstGeom prst="rect">
            <a:avLst/>
          </a:prstGeom>
        </p:spPr>
      </p:pic>
      <p:sp>
        <p:nvSpPr>
          <p:cNvPr id="15" name="Rounded Rectangle 14"/>
          <p:cNvSpPr/>
          <p:nvPr/>
        </p:nvSpPr>
        <p:spPr>
          <a:xfrm>
            <a:off x="6808090" y="4825770"/>
            <a:ext cx="2102548" cy="41169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CURRENT</a:t>
            </a:r>
            <a:endParaRPr lang="en-GB" sz="1600" b="1" dirty="0"/>
          </a:p>
        </p:txBody>
      </p:sp>
      <p:sp>
        <p:nvSpPr>
          <p:cNvPr id="16" name="Rounded Rectangle 15"/>
          <p:cNvSpPr/>
          <p:nvPr/>
        </p:nvSpPr>
        <p:spPr>
          <a:xfrm>
            <a:off x="9192655" y="2641158"/>
            <a:ext cx="2102548" cy="41169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2018</a:t>
            </a:r>
            <a:endParaRPr lang="en-GB" sz="1600" b="1" dirty="0"/>
          </a:p>
        </p:txBody>
      </p:sp>
      <p:sp>
        <p:nvSpPr>
          <p:cNvPr id="17" name="Rounded Rectangle 16"/>
          <p:cNvSpPr/>
          <p:nvPr/>
        </p:nvSpPr>
        <p:spPr>
          <a:xfrm>
            <a:off x="6408251" y="5302517"/>
            <a:ext cx="2902225" cy="41169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INR 247,680 </a:t>
            </a:r>
            <a:r>
              <a:rPr lang="en-GB" sz="1600" b="1" dirty="0" err="1" smtClean="0"/>
              <a:t>Crore</a:t>
            </a:r>
            <a:endParaRPr lang="en-GB" sz="1600" b="1" dirty="0"/>
          </a:p>
        </p:txBody>
      </p:sp>
      <p:sp>
        <p:nvSpPr>
          <p:cNvPr id="18" name="Rounded Rectangle 17"/>
          <p:cNvSpPr/>
          <p:nvPr/>
        </p:nvSpPr>
        <p:spPr>
          <a:xfrm>
            <a:off x="8792816" y="2156936"/>
            <a:ext cx="2902225" cy="41169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INR 408,040 </a:t>
            </a:r>
            <a:r>
              <a:rPr lang="en-GB" sz="1600" b="1" dirty="0" err="1" smtClean="0"/>
              <a:t>Crore</a:t>
            </a:r>
            <a:endParaRPr lang="en-GB" sz="1600" b="1" dirty="0"/>
          </a:p>
        </p:txBody>
      </p:sp>
      <p:graphicFrame>
        <p:nvGraphicFramePr>
          <p:cNvPr id="12" name="Chart 11"/>
          <p:cNvGraphicFramePr/>
          <p:nvPr>
            <p:extLst>
              <p:ext uri="{D42A27DB-BD31-4B8C-83A1-F6EECF244321}">
                <p14:modId xmlns:p14="http://schemas.microsoft.com/office/powerpoint/2010/main" val="2618045936"/>
              </p:ext>
            </p:extLst>
          </p:nvPr>
        </p:nvGraphicFramePr>
        <p:xfrm>
          <a:off x="6117121" y="1571223"/>
          <a:ext cx="5734716" cy="4759116"/>
        </p:xfrm>
        <a:graphic>
          <a:graphicData uri="http://schemas.openxmlformats.org/drawingml/2006/chart">
            <c:chart xmlns:c="http://schemas.openxmlformats.org/drawingml/2006/chart" xmlns:r="http://schemas.openxmlformats.org/officeDocument/2006/relationships" r:id="rId4"/>
          </a:graphicData>
        </a:graphic>
      </p:graphicFrame>
      <p:sp>
        <p:nvSpPr>
          <p:cNvPr id="9" name="Slide Number Placeholder 8"/>
          <p:cNvSpPr>
            <a:spLocks noGrp="1"/>
          </p:cNvSpPr>
          <p:nvPr>
            <p:ph type="sldNum" sz="quarter" idx="12"/>
          </p:nvPr>
        </p:nvSpPr>
        <p:spPr/>
        <p:txBody>
          <a:bodyPr/>
          <a:lstStyle/>
          <a:p>
            <a:r>
              <a:rPr lang="en-IN" dirty="0" smtClean="0"/>
              <a:t>2</a:t>
            </a:r>
            <a:endParaRPr lang="en-IN" dirty="0"/>
          </a:p>
        </p:txBody>
      </p:sp>
    </p:spTree>
    <p:extLst>
      <p:ext uri="{BB962C8B-B14F-4D97-AF65-F5344CB8AC3E}">
        <p14:creationId xmlns:p14="http://schemas.microsoft.com/office/powerpoint/2010/main" val="428156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6"/>
                                        </p:tgtEl>
                                      </p:cBhvr>
                                    </p:animEffect>
                                    <p:set>
                                      <p:cBhvr>
                                        <p:cTn id="41" dur="1" fill="hold">
                                          <p:stCondLst>
                                            <p:cond delay="499"/>
                                          </p:stCondLst>
                                        </p:cTn>
                                        <p:tgtEl>
                                          <p:spTgt spid="16"/>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8"/>
                                        </p:tgtEl>
                                      </p:cBhvr>
                                    </p:animEffect>
                                    <p:set>
                                      <p:cBhvr>
                                        <p:cTn id="44" dur="1" fill="hold">
                                          <p:stCondLst>
                                            <p:cond delay="499"/>
                                          </p:stCondLst>
                                        </p:cTn>
                                        <p:tgtEl>
                                          <p:spTgt spid="18"/>
                                        </p:tgtEl>
                                        <p:attrNameLst>
                                          <p:attrName>style.visibility</p:attrName>
                                        </p:attrNameLst>
                                      </p:cBhvr>
                                      <p:to>
                                        <p:strVal val="hidden"/>
                                      </p:to>
                                    </p:se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5" grpId="0" animBg="1"/>
      <p:bldP spid="15" grpId="1" animBg="1"/>
      <p:bldP spid="16" grpId="0" animBg="1"/>
      <p:bldP spid="16" grpId="1" animBg="1"/>
      <p:bldP spid="17" grpId="0" animBg="1"/>
      <p:bldP spid="17" grpId="1" animBg="1"/>
      <p:bldP spid="18" grpId="0" animBg="1"/>
      <p:bldP spid="18" grpId="1" animBg="1"/>
      <p:bldGraphic spid="12"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002971" y="1388022"/>
            <a:ext cx="5794525" cy="5488266"/>
          </a:xfrm>
          <a:prstGeom prst="rect">
            <a:avLst/>
          </a:prstGeom>
        </p:spPr>
      </p:pic>
      <p:pic>
        <p:nvPicPr>
          <p:cNvPr id="9" name="Picture 8"/>
          <p:cNvPicPr>
            <a:picLocks noChangeAspect="1"/>
          </p:cNvPicPr>
          <p:nvPr/>
        </p:nvPicPr>
        <p:blipFill>
          <a:blip r:embed="rId3"/>
          <a:stretch>
            <a:fillRect/>
          </a:stretch>
        </p:blipFill>
        <p:spPr>
          <a:xfrm>
            <a:off x="7828564" y="2676142"/>
            <a:ext cx="1342857" cy="1076190"/>
          </a:xfrm>
          <a:prstGeom prst="rect">
            <a:avLst/>
          </a:prstGeom>
        </p:spPr>
      </p:pic>
      <p:sp>
        <p:nvSpPr>
          <p:cNvPr id="10" name="Pentagon 9"/>
          <p:cNvSpPr/>
          <p:nvPr/>
        </p:nvSpPr>
        <p:spPr>
          <a:xfrm>
            <a:off x="0" y="108517"/>
            <a:ext cx="8910638" cy="109470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5046" y="301926"/>
            <a:ext cx="6793848" cy="707886"/>
          </a:xfrm>
          <a:prstGeom prst="rect">
            <a:avLst/>
          </a:prstGeom>
          <a:noFill/>
          <a:ln>
            <a:noFill/>
          </a:ln>
        </p:spPr>
        <p:txBody>
          <a:bodyPr wrap="none" lIns="91440" tIns="45720" rIns="91440" bIns="45720">
            <a:spAutoFit/>
          </a:bodyPr>
          <a:lstStyle/>
          <a:p>
            <a:r>
              <a:rPr lang="en-US" sz="4000" b="1" dirty="0">
                <a:ln w="10160">
                  <a:noFill/>
                  <a:prstDash val="solid"/>
                </a:ln>
              </a:rPr>
              <a:t>FULL SERVICE RESTAURANTS</a:t>
            </a:r>
          </a:p>
        </p:txBody>
      </p:sp>
      <p:sp>
        <p:nvSpPr>
          <p:cNvPr id="2" name="Slide Number Placeholder 1"/>
          <p:cNvSpPr>
            <a:spLocks noGrp="1"/>
          </p:cNvSpPr>
          <p:nvPr>
            <p:ph type="sldNum" sz="quarter" idx="12"/>
          </p:nvPr>
        </p:nvSpPr>
        <p:spPr/>
        <p:txBody>
          <a:bodyPr/>
          <a:lstStyle/>
          <a:p>
            <a:r>
              <a:rPr lang="en-IN" dirty="0" smtClean="0"/>
              <a:t>3</a:t>
            </a:r>
            <a:endParaRPr lang="en-IN" dirty="0"/>
          </a:p>
        </p:txBody>
      </p:sp>
      <p:sp>
        <p:nvSpPr>
          <p:cNvPr id="3" name="TextBox 2"/>
          <p:cNvSpPr txBox="1"/>
          <p:nvPr/>
        </p:nvSpPr>
        <p:spPr>
          <a:xfrm>
            <a:off x="10080407" y="6531617"/>
            <a:ext cx="2111594" cy="261610"/>
          </a:xfrm>
          <a:prstGeom prst="rect">
            <a:avLst/>
          </a:prstGeom>
          <a:noFill/>
        </p:spPr>
        <p:txBody>
          <a:bodyPr wrap="square" rtlCol="0">
            <a:spAutoFit/>
          </a:bodyPr>
          <a:lstStyle/>
          <a:p>
            <a:r>
              <a:rPr lang="en-IN" sz="900" dirty="0" smtClean="0">
                <a:solidFill>
                  <a:srgbClr val="002060"/>
                </a:solidFill>
              </a:rPr>
              <a:t>*</a:t>
            </a:r>
            <a:r>
              <a:rPr lang="en-IN" sz="1100" dirty="0">
                <a:solidFill>
                  <a:sysClr val="windowText" lastClr="000000"/>
                </a:solidFill>
              </a:rPr>
              <a:t>Data taken from Linked In</a:t>
            </a:r>
          </a:p>
        </p:txBody>
      </p:sp>
    </p:spTree>
    <p:extLst>
      <p:ext uri="{BB962C8B-B14F-4D97-AF65-F5344CB8AC3E}">
        <p14:creationId xmlns:p14="http://schemas.microsoft.com/office/powerpoint/2010/main" val="4280403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4137" y="1763346"/>
            <a:ext cx="5347063" cy="409303"/>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solidFill>
                  <a:sysClr val="windowText" lastClr="000000"/>
                </a:solidFill>
              </a:rPr>
              <a:t>1. Background</a:t>
            </a:r>
            <a:endParaRPr lang="en-IN" b="1" dirty="0">
              <a:solidFill>
                <a:sysClr val="windowText" lastClr="000000"/>
              </a:solidFill>
            </a:endParaRPr>
          </a:p>
        </p:txBody>
      </p:sp>
      <p:sp>
        <p:nvSpPr>
          <p:cNvPr id="8" name="Rectangle 7"/>
          <p:cNvSpPr/>
          <p:nvPr/>
        </p:nvSpPr>
        <p:spPr>
          <a:xfrm>
            <a:off x="444137" y="2264235"/>
            <a:ext cx="5347063" cy="1987446"/>
          </a:xfrm>
          <a:prstGeom prst="rect">
            <a:avLst/>
          </a:prstGeom>
          <a:noFill/>
          <a:ln w="19050">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444136" y="4337295"/>
            <a:ext cx="5347063" cy="409303"/>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solidFill>
                  <a:sysClr val="windowText" lastClr="000000"/>
                </a:solidFill>
              </a:rPr>
              <a:t>2. </a:t>
            </a:r>
            <a:r>
              <a:rPr lang="en-IN" b="1" dirty="0">
                <a:solidFill>
                  <a:sysClr val="windowText" lastClr="000000"/>
                </a:solidFill>
              </a:rPr>
              <a:t>Desired</a:t>
            </a:r>
            <a:r>
              <a:rPr lang="en-IN" b="1" dirty="0" smtClean="0">
                <a:solidFill>
                  <a:sysClr val="windowText" lastClr="000000"/>
                </a:solidFill>
              </a:rPr>
              <a:t> Outcomes</a:t>
            </a:r>
            <a:endParaRPr lang="en-IN" b="1" dirty="0">
              <a:solidFill>
                <a:sysClr val="windowText" lastClr="000000"/>
              </a:solidFill>
            </a:endParaRPr>
          </a:p>
        </p:txBody>
      </p:sp>
      <p:sp>
        <p:nvSpPr>
          <p:cNvPr id="10" name="Rectangle 9"/>
          <p:cNvSpPr/>
          <p:nvPr/>
        </p:nvSpPr>
        <p:spPr>
          <a:xfrm>
            <a:off x="444137" y="4846605"/>
            <a:ext cx="5347061" cy="573545"/>
          </a:xfrm>
          <a:prstGeom prst="rect">
            <a:avLst/>
          </a:prstGeom>
          <a:noFill/>
          <a:ln w="19050">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44136" y="5534341"/>
            <a:ext cx="5347063" cy="387359"/>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ysClr val="windowText" lastClr="000000"/>
                </a:solidFill>
              </a:rPr>
              <a:t>3. Scope</a:t>
            </a:r>
          </a:p>
        </p:txBody>
      </p:sp>
      <p:sp>
        <p:nvSpPr>
          <p:cNvPr id="16" name="Rectangle 15"/>
          <p:cNvSpPr/>
          <p:nvPr/>
        </p:nvSpPr>
        <p:spPr>
          <a:xfrm>
            <a:off x="444137" y="6007313"/>
            <a:ext cx="5347063" cy="550395"/>
          </a:xfrm>
          <a:prstGeom prst="rect">
            <a:avLst/>
          </a:prstGeom>
          <a:noFill/>
          <a:ln w="19050">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6435633" y="1762920"/>
            <a:ext cx="5347063" cy="409303"/>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ysClr val="windowText" lastClr="000000"/>
                </a:solidFill>
              </a:rPr>
              <a:t>4. Constraints</a:t>
            </a:r>
          </a:p>
        </p:txBody>
      </p:sp>
      <p:sp>
        <p:nvSpPr>
          <p:cNvPr id="22" name="Rectangle 21"/>
          <p:cNvSpPr/>
          <p:nvPr/>
        </p:nvSpPr>
        <p:spPr>
          <a:xfrm>
            <a:off x="6435634" y="2274068"/>
            <a:ext cx="5347063" cy="627722"/>
          </a:xfrm>
          <a:prstGeom prst="rect">
            <a:avLst/>
          </a:prstGeom>
          <a:noFill/>
          <a:ln w="19050">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6435634" y="3000245"/>
            <a:ext cx="5347063" cy="409303"/>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ysClr val="windowText" lastClr="000000"/>
                </a:solidFill>
              </a:rPr>
              <a:t>5. Stakeholders</a:t>
            </a:r>
          </a:p>
        </p:txBody>
      </p:sp>
      <p:sp>
        <p:nvSpPr>
          <p:cNvPr id="24" name="Rectangle 23"/>
          <p:cNvSpPr/>
          <p:nvPr/>
        </p:nvSpPr>
        <p:spPr>
          <a:xfrm>
            <a:off x="6435633" y="3513482"/>
            <a:ext cx="5347063" cy="1264222"/>
          </a:xfrm>
          <a:prstGeom prst="rect">
            <a:avLst/>
          </a:prstGeom>
          <a:noFill/>
          <a:ln w="19050">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6435633" y="4881638"/>
            <a:ext cx="5347063" cy="409303"/>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ysClr val="windowText" lastClr="000000"/>
                </a:solidFill>
              </a:rPr>
              <a:t>6. Resources</a:t>
            </a:r>
          </a:p>
        </p:txBody>
      </p:sp>
      <p:sp>
        <p:nvSpPr>
          <p:cNvPr id="26" name="Rectangle 25"/>
          <p:cNvSpPr/>
          <p:nvPr/>
        </p:nvSpPr>
        <p:spPr>
          <a:xfrm>
            <a:off x="6435636" y="5390655"/>
            <a:ext cx="5347063" cy="845740"/>
          </a:xfrm>
          <a:prstGeom prst="rect">
            <a:avLst/>
          </a:prstGeom>
          <a:noFill/>
          <a:ln w="19050">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p:cNvGrpSpPr/>
          <p:nvPr/>
        </p:nvGrpSpPr>
        <p:grpSpPr>
          <a:xfrm>
            <a:off x="0" y="1257436"/>
            <a:ext cx="12192000" cy="446276"/>
            <a:chOff x="-163286" y="1257436"/>
            <a:chExt cx="12518572" cy="446276"/>
          </a:xfrm>
          <a:solidFill>
            <a:schemeClr val="tx2">
              <a:lumMod val="60000"/>
              <a:lumOff val="40000"/>
            </a:schemeClr>
          </a:solidFill>
        </p:grpSpPr>
        <p:sp>
          <p:nvSpPr>
            <p:cNvPr id="5" name="Rectangle 4"/>
            <p:cNvSpPr/>
            <p:nvPr/>
          </p:nvSpPr>
          <p:spPr>
            <a:xfrm>
              <a:off x="-163286" y="1278164"/>
              <a:ext cx="12518572" cy="4216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95250" y="1257436"/>
              <a:ext cx="11668356" cy="446276"/>
            </a:xfrm>
            <a:prstGeom prst="rect">
              <a:avLst/>
            </a:prstGeom>
            <a:noFill/>
          </p:spPr>
          <p:txBody>
            <a:bodyPr wrap="square" rtlCol="0">
              <a:spAutoFit/>
            </a:bodyPr>
            <a:lstStyle/>
            <a:p>
              <a:r>
                <a:rPr lang="en-IN" sz="2300" dirty="0" smtClean="0">
                  <a:solidFill>
                    <a:sysClr val="windowText" lastClr="000000"/>
                  </a:solidFill>
                </a:rPr>
                <a:t>How can XYZ restaurant increase its profitability from  x % to y % within a year?</a:t>
              </a:r>
              <a:endParaRPr lang="en-IN" sz="2300" dirty="0">
                <a:solidFill>
                  <a:sysClr val="windowText" lastClr="000000"/>
                </a:solidFill>
              </a:endParaRPr>
            </a:p>
          </p:txBody>
        </p:sp>
      </p:grpSp>
      <p:sp>
        <p:nvSpPr>
          <p:cNvPr id="34" name="TextBox 33"/>
          <p:cNvSpPr txBox="1"/>
          <p:nvPr/>
        </p:nvSpPr>
        <p:spPr>
          <a:xfrm>
            <a:off x="444135" y="2224924"/>
            <a:ext cx="5347063" cy="1892826"/>
          </a:xfrm>
          <a:prstGeom prst="rect">
            <a:avLst/>
          </a:prstGeom>
          <a:noFill/>
        </p:spPr>
        <p:txBody>
          <a:bodyPr wrap="square" rtlCol="0">
            <a:spAutoFit/>
          </a:bodyPr>
          <a:lstStyle/>
          <a:p>
            <a:pPr marL="176213" indent="-176213">
              <a:buFont typeface="Arial" panose="020B0604020202020204" pitchFamily="34" charset="0"/>
              <a:buChar char="•"/>
            </a:pPr>
            <a:r>
              <a:rPr lang="en-IN" sz="1300" dirty="0" smtClean="0">
                <a:solidFill>
                  <a:sysClr val="windowText" lastClr="000000"/>
                </a:solidFill>
              </a:rPr>
              <a:t>The client XYZ is a leading full service restaurant chain in the </a:t>
            </a:r>
            <a:r>
              <a:rPr lang="en-IN" sz="1300" dirty="0">
                <a:solidFill>
                  <a:sysClr val="windowText" lastClr="000000"/>
                </a:solidFill>
              </a:rPr>
              <a:t>I</a:t>
            </a:r>
            <a:r>
              <a:rPr lang="en-IN" sz="1300" dirty="0" smtClean="0">
                <a:solidFill>
                  <a:sysClr val="windowText" lastClr="000000"/>
                </a:solidFill>
              </a:rPr>
              <a:t>ndian market.</a:t>
            </a:r>
          </a:p>
          <a:p>
            <a:pPr marL="176213" indent="-176213">
              <a:buFont typeface="Arial" panose="020B0604020202020204" pitchFamily="34" charset="0"/>
              <a:buChar char="•"/>
            </a:pPr>
            <a:r>
              <a:rPr lang="en-IN" sz="1300" dirty="0" smtClean="0">
                <a:solidFill>
                  <a:sysClr val="windowText" lastClr="000000"/>
                </a:solidFill>
              </a:rPr>
              <a:t>It is experiencing a stagnation in profit margins. </a:t>
            </a:r>
          </a:p>
          <a:p>
            <a:pPr marL="176213" indent="-176213">
              <a:buFont typeface="Arial" panose="020B0604020202020204" pitchFamily="34" charset="0"/>
              <a:buChar char="•"/>
            </a:pPr>
            <a:r>
              <a:rPr lang="en-IN" sz="1300" dirty="0" smtClean="0">
                <a:solidFill>
                  <a:sysClr val="windowText" lastClr="000000"/>
                </a:solidFill>
              </a:rPr>
              <a:t>The chain has invested significantly into properties and is now positioned in most of the commercial complexes and wants to increase the revenue from current level of x% to at least y%.</a:t>
            </a:r>
          </a:p>
          <a:p>
            <a:pPr marL="176213" indent="-176213">
              <a:buFont typeface="Arial" panose="020B0604020202020204" pitchFamily="34" charset="0"/>
              <a:buChar char="•"/>
            </a:pPr>
            <a:r>
              <a:rPr lang="en-IN" sz="1300" dirty="0" smtClean="0">
                <a:solidFill>
                  <a:sysClr val="windowText" lastClr="000000"/>
                </a:solidFill>
              </a:rPr>
              <a:t>Client is happy with the restaurant traffic but concerned about the weak waiting time management.</a:t>
            </a:r>
          </a:p>
          <a:p>
            <a:pPr marL="176213" indent="-176213">
              <a:buFont typeface="Arial" panose="020B0604020202020204" pitchFamily="34" charset="0"/>
              <a:buChar char="•"/>
            </a:pPr>
            <a:r>
              <a:rPr lang="en-IN" sz="1300" dirty="0" smtClean="0">
                <a:solidFill>
                  <a:sysClr val="windowText" lastClr="000000"/>
                </a:solidFill>
              </a:rPr>
              <a:t>Focus is to boost overall profit of the client within a year.</a:t>
            </a:r>
            <a:endParaRPr lang="en-IN" sz="1300" dirty="0">
              <a:solidFill>
                <a:sysClr val="windowText" lastClr="000000"/>
              </a:solidFill>
            </a:endParaRPr>
          </a:p>
        </p:txBody>
      </p:sp>
      <p:sp>
        <p:nvSpPr>
          <p:cNvPr id="35" name="TextBox 34"/>
          <p:cNvSpPr txBox="1"/>
          <p:nvPr/>
        </p:nvSpPr>
        <p:spPr>
          <a:xfrm>
            <a:off x="444135" y="4860789"/>
            <a:ext cx="5347063" cy="523220"/>
          </a:xfrm>
          <a:prstGeom prst="rect">
            <a:avLst/>
          </a:prstGeom>
          <a:noFill/>
        </p:spPr>
        <p:txBody>
          <a:bodyPr wrap="square" rtlCol="0">
            <a:spAutoFit/>
          </a:bodyPr>
          <a:lstStyle/>
          <a:p>
            <a:pPr marL="176213" indent="-176213">
              <a:buFont typeface="Arial" panose="020B0604020202020204" pitchFamily="34" charset="0"/>
              <a:buChar char="•"/>
            </a:pPr>
            <a:r>
              <a:rPr lang="en-IN" sz="1400" dirty="0" smtClean="0">
                <a:solidFill>
                  <a:sysClr val="windowText" lastClr="000000"/>
                </a:solidFill>
              </a:rPr>
              <a:t>Increase in profitability from </a:t>
            </a:r>
            <a:r>
              <a:rPr lang="en-IN" sz="1400" dirty="0">
                <a:solidFill>
                  <a:sysClr val="windowText" lastClr="000000"/>
                </a:solidFill>
              </a:rPr>
              <a:t>x</a:t>
            </a:r>
            <a:r>
              <a:rPr lang="en-IN" sz="1400" dirty="0" smtClean="0">
                <a:solidFill>
                  <a:sysClr val="windowText" lastClr="000000"/>
                </a:solidFill>
              </a:rPr>
              <a:t>% to </a:t>
            </a:r>
            <a:r>
              <a:rPr lang="en-IN" sz="1400" dirty="0">
                <a:solidFill>
                  <a:sysClr val="windowText" lastClr="000000"/>
                </a:solidFill>
              </a:rPr>
              <a:t>y</a:t>
            </a:r>
            <a:r>
              <a:rPr lang="en-IN" sz="1400" dirty="0" smtClean="0">
                <a:solidFill>
                  <a:sysClr val="windowText" lastClr="000000"/>
                </a:solidFill>
              </a:rPr>
              <a:t>%.</a:t>
            </a:r>
          </a:p>
          <a:p>
            <a:pPr marL="176213" indent="-176213">
              <a:buFont typeface="Arial" panose="020B0604020202020204" pitchFamily="34" charset="0"/>
              <a:buChar char="•"/>
            </a:pPr>
            <a:r>
              <a:rPr lang="en-IN" sz="1400" dirty="0" smtClean="0">
                <a:solidFill>
                  <a:sysClr val="windowText" lastClr="000000"/>
                </a:solidFill>
              </a:rPr>
              <a:t>Improvement in overall service quality.</a:t>
            </a:r>
            <a:endParaRPr lang="en-IN" sz="1400" dirty="0">
              <a:solidFill>
                <a:sysClr val="windowText" lastClr="000000"/>
              </a:solidFill>
            </a:endParaRPr>
          </a:p>
        </p:txBody>
      </p:sp>
      <p:sp>
        <p:nvSpPr>
          <p:cNvPr id="36" name="TextBox 35"/>
          <p:cNvSpPr txBox="1"/>
          <p:nvPr/>
        </p:nvSpPr>
        <p:spPr>
          <a:xfrm>
            <a:off x="444135" y="6002627"/>
            <a:ext cx="5347063" cy="523220"/>
          </a:xfrm>
          <a:prstGeom prst="rect">
            <a:avLst/>
          </a:prstGeom>
          <a:noFill/>
        </p:spPr>
        <p:txBody>
          <a:bodyPr wrap="square" rtlCol="0">
            <a:spAutoFit/>
          </a:bodyPr>
          <a:lstStyle/>
          <a:p>
            <a:pPr marL="176213" indent="-176213">
              <a:buFont typeface="Arial" panose="020B0604020202020204" pitchFamily="34" charset="0"/>
              <a:buChar char="•"/>
            </a:pPr>
            <a:r>
              <a:rPr lang="en-IN" sz="1400" dirty="0" smtClean="0">
                <a:solidFill>
                  <a:sysClr val="windowText" lastClr="000000"/>
                </a:solidFill>
              </a:rPr>
              <a:t>Target Indian market.</a:t>
            </a:r>
          </a:p>
          <a:p>
            <a:pPr marL="176213" indent="-176213">
              <a:buFont typeface="Arial" panose="020B0604020202020204" pitchFamily="34" charset="0"/>
              <a:buChar char="•"/>
            </a:pPr>
            <a:r>
              <a:rPr lang="en-IN" sz="1400" dirty="0" smtClean="0">
                <a:solidFill>
                  <a:sysClr val="windowText" lastClr="000000"/>
                </a:solidFill>
              </a:rPr>
              <a:t>New Acquisition is out of scope. </a:t>
            </a:r>
            <a:endParaRPr lang="en-IN" sz="1400" dirty="0">
              <a:solidFill>
                <a:sysClr val="windowText" lastClr="000000"/>
              </a:solidFill>
            </a:endParaRPr>
          </a:p>
        </p:txBody>
      </p:sp>
      <p:sp>
        <p:nvSpPr>
          <p:cNvPr id="37" name="TextBox 36"/>
          <p:cNvSpPr txBox="1"/>
          <p:nvPr/>
        </p:nvSpPr>
        <p:spPr>
          <a:xfrm>
            <a:off x="6435633" y="2313395"/>
            <a:ext cx="5347063" cy="523220"/>
          </a:xfrm>
          <a:prstGeom prst="rect">
            <a:avLst/>
          </a:prstGeom>
          <a:noFill/>
        </p:spPr>
        <p:txBody>
          <a:bodyPr wrap="square" rtlCol="0">
            <a:spAutoFit/>
          </a:bodyPr>
          <a:lstStyle/>
          <a:p>
            <a:pPr marL="176213" indent="-176213">
              <a:buFont typeface="Arial" panose="020B0604020202020204" pitchFamily="34" charset="0"/>
              <a:buChar char="•"/>
            </a:pPr>
            <a:r>
              <a:rPr lang="en-IN" sz="1400" dirty="0" smtClean="0">
                <a:solidFill>
                  <a:sysClr val="windowText" lastClr="000000"/>
                </a:solidFill>
              </a:rPr>
              <a:t>Government policies.</a:t>
            </a:r>
          </a:p>
          <a:p>
            <a:pPr marL="176213" indent="-176213">
              <a:buFont typeface="Arial" panose="020B0604020202020204" pitchFamily="34" charset="0"/>
              <a:buChar char="•"/>
            </a:pPr>
            <a:r>
              <a:rPr lang="en-IN" sz="1400" dirty="0" smtClean="0">
                <a:solidFill>
                  <a:sysClr val="windowText" lastClr="000000"/>
                </a:solidFill>
              </a:rPr>
              <a:t>Inorganic growth ruled out due to time constraints.</a:t>
            </a:r>
            <a:endParaRPr lang="en-IN" sz="1400" dirty="0">
              <a:solidFill>
                <a:sysClr val="windowText" lastClr="000000"/>
              </a:solidFill>
            </a:endParaRPr>
          </a:p>
        </p:txBody>
      </p:sp>
      <p:sp>
        <p:nvSpPr>
          <p:cNvPr id="38" name="TextBox 37"/>
          <p:cNvSpPr txBox="1"/>
          <p:nvPr/>
        </p:nvSpPr>
        <p:spPr>
          <a:xfrm>
            <a:off x="6435633" y="3514741"/>
            <a:ext cx="5347063" cy="1169551"/>
          </a:xfrm>
          <a:prstGeom prst="rect">
            <a:avLst/>
          </a:prstGeom>
          <a:noFill/>
        </p:spPr>
        <p:txBody>
          <a:bodyPr wrap="square" rtlCol="0">
            <a:spAutoFit/>
          </a:bodyPr>
          <a:lstStyle/>
          <a:p>
            <a:pPr marL="176213" indent="-176213">
              <a:buFont typeface="Arial" panose="020B0604020202020204" pitchFamily="34" charset="0"/>
              <a:buChar char="•"/>
            </a:pPr>
            <a:r>
              <a:rPr lang="en-IN" sz="1400" dirty="0" smtClean="0">
                <a:solidFill>
                  <a:sysClr val="windowText" lastClr="000000"/>
                </a:solidFill>
              </a:rPr>
              <a:t>Investors.</a:t>
            </a:r>
          </a:p>
          <a:p>
            <a:pPr marL="176213" indent="-176213">
              <a:buFont typeface="Arial" panose="020B0604020202020204" pitchFamily="34" charset="0"/>
              <a:buChar char="•"/>
            </a:pPr>
            <a:r>
              <a:rPr lang="en-IN" sz="1400" dirty="0" smtClean="0">
                <a:solidFill>
                  <a:sysClr val="windowText" lastClr="000000"/>
                </a:solidFill>
              </a:rPr>
              <a:t>Marketing Team.</a:t>
            </a:r>
          </a:p>
          <a:p>
            <a:pPr marL="176213" indent="-176213">
              <a:buFont typeface="Arial" panose="020B0604020202020204" pitchFamily="34" charset="0"/>
              <a:buChar char="•"/>
            </a:pPr>
            <a:r>
              <a:rPr lang="en-IN" sz="1400" dirty="0" smtClean="0">
                <a:solidFill>
                  <a:sysClr val="windowText" lastClr="000000"/>
                </a:solidFill>
              </a:rPr>
              <a:t>Waiter.</a:t>
            </a:r>
          </a:p>
          <a:p>
            <a:pPr marL="176213" indent="-176213">
              <a:buFont typeface="Arial" panose="020B0604020202020204" pitchFamily="34" charset="0"/>
              <a:buChar char="•"/>
            </a:pPr>
            <a:r>
              <a:rPr lang="en-IN" sz="1400" dirty="0" smtClean="0">
                <a:solidFill>
                  <a:sysClr val="windowText" lastClr="000000"/>
                </a:solidFill>
              </a:rPr>
              <a:t>Chefs.</a:t>
            </a:r>
          </a:p>
          <a:p>
            <a:pPr marL="176213" indent="-176213">
              <a:buFont typeface="Arial" panose="020B0604020202020204" pitchFamily="34" charset="0"/>
              <a:buChar char="•"/>
            </a:pPr>
            <a:r>
              <a:rPr lang="en-IN" sz="1400" dirty="0" smtClean="0">
                <a:solidFill>
                  <a:sysClr val="windowText" lastClr="000000"/>
                </a:solidFill>
              </a:rPr>
              <a:t>End-User.</a:t>
            </a:r>
            <a:endParaRPr lang="en-IN" sz="1400" dirty="0">
              <a:solidFill>
                <a:sysClr val="windowText" lastClr="000000"/>
              </a:solidFill>
            </a:endParaRPr>
          </a:p>
        </p:txBody>
      </p:sp>
      <p:sp>
        <p:nvSpPr>
          <p:cNvPr id="39" name="TextBox 38"/>
          <p:cNvSpPr txBox="1"/>
          <p:nvPr/>
        </p:nvSpPr>
        <p:spPr>
          <a:xfrm>
            <a:off x="6435633" y="5420150"/>
            <a:ext cx="5347063" cy="738664"/>
          </a:xfrm>
          <a:prstGeom prst="rect">
            <a:avLst/>
          </a:prstGeom>
          <a:noFill/>
        </p:spPr>
        <p:txBody>
          <a:bodyPr wrap="square" rtlCol="0">
            <a:spAutoFit/>
          </a:bodyPr>
          <a:lstStyle/>
          <a:p>
            <a:pPr marL="176213" indent="-176213">
              <a:buFont typeface="Arial" panose="020B0604020202020204" pitchFamily="34" charset="0"/>
              <a:buChar char="•"/>
              <a:tabLst>
                <a:tab pos="88900" algn="l"/>
              </a:tabLst>
            </a:pPr>
            <a:r>
              <a:rPr lang="en-IN" sz="1400" dirty="0" smtClean="0">
                <a:solidFill>
                  <a:sysClr val="windowText" lastClr="000000"/>
                </a:solidFill>
              </a:rPr>
              <a:t>Information gathered through research.</a:t>
            </a:r>
          </a:p>
          <a:p>
            <a:pPr marL="176213" indent="-176213">
              <a:buFont typeface="Arial" panose="020B0604020202020204" pitchFamily="34" charset="0"/>
              <a:buChar char="•"/>
              <a:tabLst>
                <a:tab pos="176213" algn="l"/>
              </a:tabLst>
            </a:pPr>
            <a:r>
              <a:rPr lang="en-IN" sz="1400" dirty="0" smtClean="0">
                <a:solidFill>
                  <a:sysClr val="windowText" lastClr="000000"/>
                </a:solidFill>
              </a:rPr>
              <a:t>Minimal IT infrastructure.</a:t>
            </a:r>
          </a:p>
          <a:p>
            <a:pPr marL="176213" indent="-176213">
              <a:buFont typeface="Arial" panose="020B0604020202020204" pitchFamily="34" charset="0"/>
              <a:buChar char="•"/>
            </a:pPr>
            <a:r>
              <a:rPr lang="en-IN" sz="1400" dirty="0" smtClean="0">
                <a:solidFill>
                  <a:sysClr val="windowText" lastClr="000000"/>
                </a:solidFill>
              </a:rPr>
              <a:t>Team of 4 strategists.</a:t>
            </a:r>
            <a:endParaRPr lang="en-IN" sz="1400" dirty="0">
              <a:solidFill>
                <a:sysClr val="windowText" lastClr="000000"/>
              </a:solidFill>
            </a:endParaRPr>
          </a:p>
        </p:txBody>
      </p:sp>
      <p:sp>
        <p:nvSpPr>
          <p:cNvPr id="27" name="Pentagon 26"/>
          <p:cNvSpPr/>
          <p:nvPr/>
        </p:nvSpPr>
        <p:spPr>
          <a:xfrm>
            <a:off x="0" y="108517"/>
            <a:ext cx="8910638" cy="109470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5046" y="301927"/>
            <a:ext cx="8276625" cy="707886"/>
          </a:xfrm>
          <a:prstGeom prst="rect">
            <a:avLst/>
          </a:prstGeom>
          <a:noFill/>
          <a:ln>
            <a:noFill/>
          </a:ln>
        </p:spPr>
        <p:txBody>
          <a:bodyPr wrap="none" lIns="91440" tIns="45720" rIns="91440" bIns="45720">
            <a:spAutoFit/>
          </a:bodyPr>
          <a:lstStyle/>
          <a:p>
            <a:r>
              <a:rPr lang="en-US" sz="4000" b="1" cap="none" spc="0" dirty="0" smtClean="0">
                <a:ln w="10160">
                  <a:noFill/>
                  <a:prstDash val="solid"/>
                </a:ln>
              </a:rPr>
              <a:t>PROBLEM STATEMENT WORKSHEET</a:t>
            </a:r>
          </a:p>
        </p:txBody>
      </p:sp>
      <p:sp>
        <p:nvSpPr>
          <p:cNvPr id="2" name="Slide Number Placeholder 1"/>
          <p:cNvSpPr>
            <a:spLocks noGrp="1"/>
          </p:cNvSpPr>
          <p:nvPr>
            <p:ph type="sldNum" sz="quarter" idx="12"/>
          </p:nvPr>
        </p:nvSpPr>
        <p:spPr/>
        <p:txBody>
          <a:bodyPr/>
          <a:lstStyle/>
          <a:p>
            <a:r>
              <a:rPr lang="en-IN" dirty="0"/>
              <a:t>4</a:t>
            </a:r>
          </a:p>
        </p:txBody>
      </p:sp>
    </p:spTree>
    <p:extLst>
      <p:ext uri="{BB962C8B-B14F-4D97-AF65-F5344CB8AC3E}">
        <p14:creationId xmlns:p14="http://schemas.microsoft.com/office/powerpoint/2010/main" val="151408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4">
                                            <p:txEl>
                                              <p:pRg st="0" end="0"/>
                                            </p:txEl>
                                          </p:spTgt>
                                        </p:tgtEl>
                                        <p:attrNameLst>
                                          <p:attrName>style.visibility</p:attrName>
                                        </p:attrNameLst>
                                      </p:cBhvr>
                                      <p:to>
                                        <p:strVal val="visible"/>
                                      </p:to>
                                    </p:set>
                                    <p:animEffect transition="in" filter="fade">
                                      <p:cBhvr>
                                        <p:cTn id="20" dur="500"/>
                                        <p:tgtEl>
                                          <p:spTgt spid="3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4">
                                            <p:txEl>
                                              <p:pRg st="1" end="1"/>
                                            </p:txEl>
                                          </p:spTgt>
                                        </p:tgtEl>
                                        <p:attrNameLst>
                                          <p:attrName>style.visibility</p:attrName>
                                        </p:attrNameLst>
                                      </p:cBhvr>
                                      <p:to>
                                        <p:strVal val="visible"/>
                                      </p:to>
                                    </p:set>
                                    <p:animEffect transition="in" filter="fade">
                                      <p:cBhvr>
                                        <p:cTn id="25" dur="500"/>
                                        <p:tgtEl>
                                          <p:spTgt spid="3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4">
                                            <p:txEl>
                                              <p:pRg st="2" end="2"/>
                                            </p:txEl>
                                          </p:spTgt>
                                        </p:tgtEl>
                                        <p:attrNameLst>
                                          <p:attrName>style.visibility</p:attrName>
                                        </p:attrNameLst>
                                      </p:cBhvr>
                                      <p:to>
                                        <p:strVal val="visible"/>
                                      </p:to>
                                    </p:set>
                                    <p:animEffect transition="in" filter="fade">
                                      <p:cBhvr>
                                        <p:cTn id="30" dur="500"/>
                                        <p:tgtEl>
                                          <p:spTgt spid="34">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4">
                                            <p:txEl>
                                              <p:pRg st="3" end="3"/>
                                            </p:txEl>
                                          </p:spTgt>
                                        </p:tgtEl>
                                        <p:attrNameLst>
                                          <p:attrName>style.visibility</p:attrName>
                                        </p:attrNameLst>
                                      </p:cBhvr>
                                      <p:to>
                                        <p:strVal val="visible"/>
                                      </p:to>
                                    </p:set>
                                    <p:animEffect transition="in" filter="fade">
                                      <p:cBhvr>
                                        <p:cTn id="35" dur="500"/>
                                        <p:tgtEl>
                                          <p:spTgt spid="34">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4">
                                            <p:txEl>
                                              <p:pRg st="4" end="4"/>
                                            </p:txEl>
                                          </p:spTgt>
                                        </p:tgtEl>
                                        <p:attrNameLst>
                                          <p:attrName>style.visibility</p:attrName>
                                        </p:attrNameLst>
                                      </p:cBhvr>
                                      <p:to>
                                        <p:strVal val="visible"/>
                                      </p:to>
                                    </p:set>
                                    <p:animEffect transition="in" filter="fade">
                                      <p:cBhvr>
                                        <p:cTn id="40" dur="500"/>
                                        <p:tgtEl>
                                          <p:spTgt spid="34">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childTnLst>
                          </p:cTn>
                        </p:par>
                        <p:par>
                          <p:cTn id="50" fill="hold">
                            <p:stCondLst>
                              <p:cond delay="1000"/>
                            </p:stCondLst>
                            <p:childTnLst>
                              <p:par>
                                <p:cTn id="51" presetID="10" presetClass="entr" presetSubtype="0" fill="hold" nodeType="afterEffect">
                                  <p:stCondLst>
                                    <p:cond delay="0"/>
                                  </p:stCondLst>
                                  <p:childTnLst>
                                    <p:set>
                                      <p:cBhvr>
                                        <p:cTn id="52" dur="1" fill="hold">
                                          <p:stCondLst>
                                            <p:cond delay="0"/>
                                          </p:stCondLst>
                                        </p:cTn>
                                        <p:tgtEl>
                                          <p:spTgt spid="35">
                                            <p:txEl>
                                              <p:pRg st="0" end="0"/>
                                            </p:txEl>
                                          </p:spTgt>
                                        </p:tgtEl>
                                        <p:attrNameLst>
                                          <p:attrName>style.visibility</p:attrName>
                                        </p:attrNameLst>
                                      </p:cBhvr>
                                      <p:to>
                                        <p:strVal val="visible"/>
                                      </p:to>
                                    </p:set>
                                    <p:animEffect transition="in" filter="fade">
                                      <p:cBhvr>
                                        <p:cTn id="53" dur="500"/>
                                        <p:tgtEl>
                                          <p:spTgt spid="35">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5">
                                            <p:txEl>
                                              <p:pRg st="1" end="1"/>
                                            </p:txEl>
                                          </p:spTgt>
                                        </p:tgtEl>
                                        <p:attrNameLst>
                                          <p:attrName>style.visibility</p:attrName>
                                        </p:attrNameLst>
                                      </p:cBhvr>
                                      <p:to>
                                        <p:strVal val="visible"/>
                                      </p:to>
                                    </p:set>
                                    <p:animEffect transition="in" filter="fade">
                                      <p:cBhvr>
                                        <p:cTn id="58" dur="500"/>
                                        <p:tgtEl>
                                          <p:spTgt spid="35">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36">
                                            <p:txEl>
                                              <p:pRg st="0" end="0"/>
                                            </p:txEl>
                                          </p:spTgt>
                                        </p:tgtEl>
                                        <p:attrNameLst>
                                          <p:attrName>style.visibility</p:attrName>
                                        </p:attrNameLst>
                                      </p:cBhvr>
                                      <p:to>
                                        <p:strVal val="visible"/>
                                      </p:to>
                                    </p:set>
                                    <p:animEffect transition="in" filter="fade">
                                      <p:cBhvr>
                                        <p:cTn id="70" dur="500"/>
                                        <p:tgtEl>
                                          <p:spTgt spid="36">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6">
                                            <p:txEl>
                                              <p:pRg st="1" end="1"/>
                                            </p:txEl>
                                          </p:spTgt>
                                        </p:tgtEl>
                                        <p:attrNameLst>
                                          <p:attrName>style.visibility</p:attrName>
                                        </p:attrNameLst>
                                      </p:cBhvr>
                                      <p:to>
                                        <p:strVal val="visible"/>
                                      </p:to>
                                    </p:set>
                                    <p:animEffect transition="in" filter="fade">
                                      <p:cBhvr>
                                        <p:cTn id="75" dur="500"/>
                                        <p:tgtEl>
                                          <p:spTgt spid="36">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childTnLst>
                          </p:cTn>
                        </p:par>
                        <p:par>
                          <p:cTn id="85" fill="hold">
                            <p:stCondLst>
                              <p:cond delay="1000"/>
                            </p:stCondLst>
                            <p:childTnLst>
                              <p:par>
                                <p:cTn id="86" presetID="10" presetClass="entr" presetSubtype="0" fill="hold" nodeType="afterEffect">
                                  <p:stCondLst>
                                    <p:cond delay="0"/>
                                  </p:stCondLst>
                                  <p:childTnLst>
                                    <p:set>
                                      <p:cBhvr>
                                        <p:cTn id="87" dur="1" fill="hold">
                                          <p:stCondLst>
                                            <p:cond delay="0"/>
                                          </p:stCondLst>
                                        </p:cTn>
                                        <p:tgtEl>
                                          <p:spTgt spid="37">
                                            <p:txEl>
                                              <p:pRg st="0" end="0"/>
                                            </p:txEl>
                                          </p:spTgt>
                                        </p:tgtEl>
                                        <p:attrNameLst>
                                          <p:attrName>style.visibility</p:attrName>
                                        </p:attrNameLst>
                                      </p:cBhvr>
                                      <p:to>
                                        <p:strVal val="visible"/>
                                      </p:to>
                                    </p:set>
                                    <p:animEffect transition="in" filter="fade">
                                      <p:cBhvr>
                                        <p:cTn id="88" dur="500"/>
                                        <p:tgtEl>
                                          <p:spTgt spid="37">
                                            <p:txEl>
                                              <p:pRg st="0" end="0"/>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7">
                                            <p:txEl>
                                              <p:pRg st="1" end="1"/>
                                            </p:txEl>
                                          </p:spTgt>
                                        </p:tgtEl>
                                        <p:attrNameLst>
                                          <p:attrName>style.visibility</p:attrName>
                                        </p:attrNameLst>
                                      </p:cBhvr>
                                      <p:to>
                                        <p:strVal val="visible"/>
                                      </p:to>
                                    </p:set>
                                    <p:animEffect transition="in" filter="fade">
                                      <p:cBhvr>
                                        <p:cTn id="93" dur="500"/>
                                        <p:tgtEl>
                                          <p:spTgt spid="37">
                                            <p:txEl>
                                              <p:pRg st="1" end="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fade">
                                      <p:cBhvr>
                                        <p:cTn id="98" dur="500"/>
                                        <p:tgtEl>
                                          <p:spTgt spid="23"/>
                                        </p:tgtEl>
                                      </p:cBhvr>
                                    </p:animEffect>
                                  </p:childTnLst>
                                </p:cTn>
                              </p:par>
                            </p:childTnLst>
                          </p:cTn>
                        </p:par>
                        <p:par>
                          <p:cTn id="99" fill="hold">
                            <p:stCondLst>
                              <p:cond delay="500"/>
                            </p:stCondLst>
                            <p:childTnLst>
                              <p:par>
                                <p:cTn id="100" presetID="10" presetClass="entr" presetSubtype="0"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fade">
                                      <p:cBhvr>
                                        <p:cTn id="102" dur="500"/>
                                        <p:tgtEl>
                                          <p:spTgt spid="24"/>
                                        </p:tgtEl>
                                      </p:cBhvr>
                                    </p:animEffect>
                                  </p:childTnLst>
                                </p:cTn>
                              </p:par>
                            </p:childTnLst>
                          </p:cTn>
                        </p:par>
                        <p:par>
                          <p:cTn id="103" fill="hold">
                            <p:stCondLst>
                              <p:cond delay="1000"/>
                            </p:stCondLst>
                            <p:childTnLst>
                              <p:par>
                                <p:cTn id="104" presetID="10" presetClass="entr" presetSubtype="0" fill="hold" nodeType="afterEffect">
                                  <p:stCondLst>
                                    <p:cond delay="0"/>
                                  </p:stCondLst>
                                  <p:childTnLst>
                                    <p:set>
                                      <p:cBhvr>
                                        <p:cTn id="105" dur="1" fill="hold">
                                          <p:stCondLst>
                                            <p:cond delay="0"/>
                                          </p:stCondLst>
                                        </p:cTn>
                                        <p:tgtEl>
                                          <p:spTgt spid="38">
                                            <p:txEl>
                                              <p:pRg st="0" end="0"/>
                                            </p:txEl>
                                          </p:spTgt>
                                        </p:tgtEl>
                                        <p:attrNameLst>
                                          <p:attrName>style.visibility</p:attrName>
                                        </p:attrNameLst>
                                      </p:cBhvr>
                                      <p:to>
                                        <p:strVal val="visible"/>
                                      </p:to>
                                    </p:set>
                                    <p:animEffect transition="in" filter="fade">
                                      <p:cBhvr>
                                        <p:cTn id="106" dur="500"/>
                                        <p:tgtEl>
                                          <p:spTgt spid="38">
                                            <p:txEl>
                                              <p:pRg st="0" end="0"/>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8">
                                            <p:txEl>
                                              <p:pRg st="1" end="1"/>
                                            </p:txEl>
                                          </p:spTgt>
                                        </p:tgtEl>
                                        <p:attrNameLst>
                                          <p:attrName>style.visibility</p:attrName>
                                        </p:attrNameLst>
                                      </p:cBhvr>
                                      <p:to>
                                        <p:strVal val="visible"/>
                                      </p:to>
                                    </p:set>
                                    <p:animEffect transition="in" filter="fade">
                                      <p:cBhvr>
                                        <p:cTn id="111" dur="500"/>
                                        <p:tgtEl>
                                          <p:spTgt spid="38">
                                            <p:txEl>
                                              <p:pRg st="1" end="1"/>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38">
                                            <p:txEl>
                                              <p:pRg st="2" end="2"/>
                                            </p:txEl>
                                          </p:spTgt>
                                        </p:tgtEl>
                                        <p:attrNameLst>
                                          <p:attrName>style.visibility</p:attrName>
                                        </p:attrNameLst>
                                      </p:cBhvr>
                                      <p:to>
                                        <p:strVal val="visible"/>
                                      </p:to>
                                    </p:set>
                                    <p:animEffect transition="in" filter="fade">
                                      <p:cBhvr>
                                        <p:cTn id="116" dur="500"/>
                                        <p:tgtEl>
                                          <p:spTgt spid="38">
                                            <p:txEl>
                                              <p:pRg st="2" end="2"/>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38">
                                            <p:txEl>
                                              <p:pRg st="3" end="3"/>
                                            </p:txEl>
                                          </p:spTgt>
                                        </p:tgtEl>
                                        <p:attrNameLst>
                                          <p:attrName>style.visibility</p:attrName>
                                        </p:attrNameLst>
                                      </p:cBhvr>
                                      <p:to>
                                        <p:strVal val="visible"/>
                                      </p:to>
                                    </p:set>
                                    <p:animEffect transition="in" filter="fade">
                                      <p:cBhvr>
                                        <p:cTn id="121" dur="500"/>
                                        <p:tgtEl>
                                          <p:spTgt spid="38">
                                            <p:txEl>
                                              <p:pRg st="3" end="3"/>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38">
                                            <p:txEl>
                                              <p:pRg st="4" end="4"/>
                                            </p:txEl>
                                          </p:spTgt>
                                        </p:tgtEl>
                                        <p:attrNameLst>
                                          <p:attrName>style.visibility</p:attrName>
                                        </p:attrNameLst>
                                      </p:cBhvr>
                                      <p:to>
                                        <p:strVal val="visible"/>
                                      </p:to>
                                    </p:set>
                                    <p:animEffect transition="in" filter="fade">
                                      <p:cBhvr>
                                        <p:cTn id="126" dur="500"/>
                                        <p:tgtEl>
                                          <p:spTgt spid="38">
                                            <p:txEl>
                                              <p:pRg st="4" end="4"/>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25"/>
                                        </p:tgtEl>
                                        <p:attrNameLst>
                                          <p:attrName>style.visibility</p:attrName>
                                        </p:attrNameLst>
                                      </p:cBhvr>
                                      <p:to>
                                        <p:strVal val="visible"/>
                                      </p:to>
                                    </p:set>
                                    <p:animEffect transition="in" filter="fade">
                                      <p:cBhvr>
                                        <p:cTn id="131" dur="500"/>
                                        <p:tgtEl>
                                          <p:spTgt spid="25"/>
                                        </p:tgtEl>
                                      </p:cBhvr>
                                    </p:animEffect>
                                  </p:childTnLst>
                                </p:cTn>
                              </p:par>
                            </p:childTnLst>
                          </p:cTn>
                        </p:par>
                        <p:par>
                          <p:cTn id="132" fill="hold">
                            <p:stCondLst>
                              <p:cond delay="500"/>
                            </p:stCondLst>
                            <p:childTnLst>
                              <p:par>
                                <p:cTn id="133" presetID="10" presetClass="entr" presetSubtype="0" fill="hold" grpId="0" nodeType="afterEffect">
                                  <p:stCondLst>
                                    <p:cond delay="0"/>
                                  </p:stCondLst>
                                  <p:childTnLst>
                                    <p:set>
                                      <p:cBhvr>
                                        <p:cTn id="134" dur="1" fill="hold">
                                          <p:stCondLst>
                                            <p:cond delay="0"/>
                                          </p:stCondLst>
                                        </p:cTn>
                                        <p:tgtEl>
                                          <p:spTgt spid="26"/>
                                        </p:tgtEl>
                                        <p:attrNameLst>
                                          <p:attrName>style.visibility</p:attrName>
                                        </p:attrNameLst>
                                      </p:cBhvr>
                                      <p:to>
                                        <p:strVal val="visible"/>
                                      </p:to>
                                    </p:set>
                                    <p:animEffect transition="in" filter="fade">
                                      <p:cBhvr>
                                        <p:cTn id="135" dur="500"/>
                                        <p:tgtEl>
                                          <p:spTgt spid="26"/>
                                        </p:tgtEl>
                                      </p:cBhvr>
                                    </p:animEffect>
                                  </p:childTnLst>
                                </p:cTn>
                              </p:par>
                            </p:childTnLst>
                          </p:cTn>
                        </p:par>
                        <p:par>
                          <p:cTn id="136" fill="hold">
                            <p:stCondLst>
                              <p:cond delay="1000"/>
                            </p:stCondLst>
                            <p:childTnLst>
                              <p:par>
                                <p:cTn id="137" presetID="10" presetClass="entr" presetSubtype="0" fill="hold" nodeType="afterEffect">
                                  <p:stCondLst>
                                    <p:cond delay="0"/>
                                  </p:stCondLst>
                                  <p:childTnLst>
                                    <p:set>
                                      <p:cBhvr>
                                        <p:cTn id="138" dur="1" fill="hold">
                                          <p:stCondLst>
                                            <p:cond delay="0"/>
                                          </p:stCondLst>
                                        </p:cTn>
                                        <p:tgtEl>
                                          <p:spTgt spid="39">
                                            <p:txEl>
                                              <p:pRg st="0" end="0"/>
                                            </p:txEl>
                                          </p:spTgt>
                                        </p:tgtEl>
                                        <p:attrNameLst>
                                          <p:attrName>style.visibility</p:attrName>
                                        </p:attrNameLst>
                                      </p:cBhvr>
                                      <p:to>
                                        <p:strVal val="visible"/>
                                      </p:to>
                                    </p:set>
                                    <p:animEffect transition="in" filter="fade">
                                      <p:cBhvr>
                                        <p:cTn id="139" dur="500"/>
                                        <p:tgtEl>
                                          <p:spTgt spid="39">
                                            <p:txEl>
                                              <p:pRg st="0" end="0"/>
                                            </p:txEl>
                                          </p:spTgt>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39">
                                            <p:txEl>
                                              <p:pRg st="1" end="1"/>
                                            </p:txEl>
                                          </p:spTgt>
                                        </p:tgtEl>
                                        <p:attrNameLst>
                                          <p:attrName>style.visibility</p:attrName>
                                        </p:attrNameLst>
                                      </p:cBhvr>
                                      <p:to>
                                        <p:strVal val="visible"/>
                                      </p:to>
                                    </p:set>
                                    <p:animEffect transition="in" filter="fade">
                                      <p:cBhvr>
                                        <p:cTn id="144" dur="500"/>
                                        <p:tgtEl>
                                          <p:spTgt spid="39">
                                            <p:txEl>
                                              <p:pRg st="1" end="1"/>
                                            </p:txEl>
                                          </p:spTgt>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39">
                                            <p:txEl>
                                              <p:pRg st="2" end="2"/>
                                            </p:txEl>
                                          </p:spTgt>
                                        </p:tgtEl>
                                        <p:attrNameLst>
                                          <p:attrName>style.visibility</p:attrName>
                                        </p:attrNameLst>
                                      </p:cBhvr>
                                      <p:to>
                                        <p:strVal val="visible"/>
                                      </p:to>
                                    </p:set>
                                    <p:animEffect transition="in" filter="fade">
                                      <p:cBhvr>
                                        <p:cTn id="149" dur="500"/>
                                        <p:tgtEl>
                                          <p:spTgt spid="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5" grpId="0" animBg="1"/>
      <p:bldP spid="16" grpId="0" animBg="1"/>
      <p:bldP spid="21" grpId="0" animBg="1"/>
      <p:bldP spid="22" grpId="0" animBg="1"/>
      <p:bldP spid="23" grpId="0" animBg="1"/>
      <p:bldP spid="24" grpId="0" animBg="1"/>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423660" y="1684371"/>
            <a:ext cx="1157669" cy="2692926"/>
            <a:chOff x="7021636" y="1684371"/>
            <a:chExt cx="1157669" cy="2692926"/>
          </a:xfrm>
          <a:solidFill>
            <a:srgbClr val="70D4E2"/>
          </a:solidFill>
        </p:grpSpPr>
        <p:sp>
          <p:nvSpPr>
            <p:cNvPr id="8" name="Right Arrow 7"/>
            <p:cNvSpPr/>
            <p:nvPr/>
          </p:nvSpPr>
          <p:spPr>
            <a:xfrm>
              <a:off x="7021636" y="2787945"/>
              <a:ext cx="1157668" cy="477804"/>
            </a:xfrm>
            <a:prstGeom prst="rightArrow">
              <a:avLst>
                <a:gd name="adj1" fmla="val 28736"/>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33" name="Bent Arrow 32"/>
            <p:cNvSpPr/>
            <p:nvPr/>
          </p:nvSpPr>
          <p:spPr>
            <a:xfrm>
              <a:off x="7212518" y="1684371"/>
              <a:ext cx="966786" cy="1889409"/>
            </a:xfrm>
            <a:prstGeom prst="bentArrow">
              <a:avLst>
                <a:gd name="adj1" fmla="val 11809"/>
                <a:gd name="adj2" fmla="val 17826"/>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34" name="Bent Arrow 33"/>
            <p:cNvSpPr/>
            <p:nvPr/>
          </p:nvSpPr>
          <p:spPr>
            <a:xfrm flipV="1">
              <a:off x="7212519" y="3311020"/>
              <a:ext cx="966786" cy="1066277"/>
            </a:xfrm>
            <a:prstGeom prst="bentArrow">
              <a:avLst>
                <a:gd name="adj1" fmla="val 11809"/>
                <a:gd name="adj2" fmla="val 20683"/>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grpSp>
      <p:grpSp>
        <p:nvGrpSpPr>
          <p:cNvPr id="9" name="Group 8"/>
          <p:cNvGrpSpPr/>
          <p:nvPr/>
        </p:nvGrpSpPr>
        <p:grpSpPr>
          <a:xfrm>
            <a:off x="2984109" y="2800303"/>
            <a:ext cx="1300438" cy="2333418"/>
            <a:chOff x="2984109" y="2800303"/>
            <a:chExt cx="1300438" cy="2333418"/>
          </a:xfrm>
          <a:solidFill>
            <a:srgbClr val="70D4E2"/>
          </a:solidFill>
        </p:grpSpPr>
        <p:sp>
          <p:nvSpPr>
            <p:cNvPr id="32" name="Rectangle 31"/>
            <p:cNvSpPr/>
            <p:nvPr/>
          </p:nvSpPr>
          <p:spPr>
            <a:xfrm rot="5400000">
              <a:off x="3149981" y="3737728"/>
              <a:ext cx="107494" cy="4392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4" name="Bent Arrow 3"/>
            <p:cNvSpPr/>
            <p:nvPr/>
          </p:nvSpPr>
          <p:spPr>
            <a:xfrm>
              <a:off x="3317761" y="2800303"/>
              <a:ext cx="966786" cy="1447847"/>
            </a:xfrm>
            <a:prstGeom prst="bentArrow">
              <a:avLst>
                <a:gd name="adj1" fmla="val 11809"/>
                <a:gd name="adj2" fmla="val 18318"/>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30" name="Bent Arrow 29"/>
            <p:cNvSpPr/>
            <p:nvPr/>
          </p:nvSpPr>
          <p:spPr>
            <a:xfrm flipV="1">
              <a:off x="3315604" y="4067444"/>
              <a:ext cx="966786" cy="1066277"/>
            </a:xfrm>
            <a:prstGeom prst="bentArrow">
              <a:avLst>
                <a:gd name="adj1" fmla="val 11809"/>
                <a:gd name="adj2" fmla="val 19632"/>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grpSp>
      <p:sp>
        <p:nvSpPr>
          <p:cNvPr id="38" name="Right Arrow 37"/>
          <p:cNvSpPr/>
          <p:nvPr/>
        </p:nvSpPr>
        <p:spPr>
          <a:xfrm>
            <a:off x="9876861" y="1643197"/>
            <a:ext cx="800100" cy="477804"/>
          </a:xfrm>
          <a:prstGeom prst="rightArrow">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7" name="Pentagon 26"/>
          <p:cNvSpPr/>
          <p:nvPr/>
        </p:nvSpPr>
        <p:spPr>
          <a:xfrm>
            <a:off x="0" y="108517"/>
            <a:ext cx="8910638" cy="109470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8316" y="3317794"/>
            <a:ext cx="3098501" cy="1325306"/>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How can XYZ restaurant increase its profitability from  </a:t>
            </a:r>
            <a:r>
              <a:rPr lang="en-IN" b="1" dirty="0" smtClean="0">
                <a:solidFill>
                  <a:sysClr val="windowText" lastClr="000000"/>
                </a:solidFill>
              </a:rPr>
              <a:t>X% to Y% </a:t>
            </a:r>
            <a:r>
              <a:rPr lang="en-IN" b="1" dirty="0">
                <a:solidFill>
                  <a:sysClr val="windowText" lastClr="000000"/>
                </a:solidFill>
              </a:rPr>
              <a:t>within a year</a:t>
            </a:r>
            <a:r>
              <a:rPr lang="en-IN" b="1" dirty="0" smtClean="0">
                <a:solidFill>
                  <a:sysClr val="windowText" lastClr="000000"/>
                </a:solidFill>
              </a:rPr>
              <a:t>?</a:t>
            </a:r>
          </a:p>
        </p:txBody>
      </p:sp>
      <p:sp>
        <p:nvSpPr>
          <p:cNvPr id="6" name="Rectangle 5"/>
          <p:cNvSpPr/>
          <p:nvPr/>
        </p:nvSpPr>
        <p:spPr>
          <a:xfrm>
            <a:off x="4286980" y="2685319"/>
            <a:ext cx="2223701" cy="659537"/>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Increase in Revenue</a:t>
            </a:r>
            <a:endParaRPr lang="en-IN" b="1" dirty="0">
              <a:solidFill>
                <a:sysClr val="windowText" lastClr="000000"/>
              </a:solidFill>
            </a:endParaRPr>
          </a:p>
        </p:txBody>
      </p:sp>
      <p:sp>
        <p:nvSpPr>
          <p:cNvPr id="40" name="Rectangle 39"/>
          <p:cNvSpPr/>
          <p:nvPr/>
        </p:nvSpPr>
        <p:spPr>
          <a:xfrm>
            <a:off x="4283116" y="4568592"/>
            <a:ext cx="2223701" cy="634178"/>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Decrease in </a:t>
            </a:r>
            <a:r>
              <a:rPr lang="en-IN" b="1" dirty="0" smtClean="0">
                <a:solidFill>
                  <a:sysClr val="windowText" lastClr="000000"/>
                </a:solidFill>
              </a:rPr>
              <a:t>Cost</a:t>
            </a:r>
            <a:endParaRPr lang="en-IN" b="1" dirty="0">
              <a:solidFill>
                <a:sysClr val="windowText" lastClr="000000"/>
              </a:solidFill>
            </a:endParaRPr>
          </a:p>
        </p:txBody>
      </p:sp>
      <p:sp>
        <p:nvSpPr>
          <p:cNvPr id="42" name="Rectangle 41"/>
          <p:cNvSpPr/>
          <p:nvPr/>
        </p:nvSpPr>
        <p:spPr>
          <a:xfrm>
            <a:off x="7607864" y="2559426"/>
            <a:ext cx="2605547" cy="874304"/>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Increase in average transaction size</a:t>
            </a:r>
            <a:endParaRPr lang="en-IN" b="1" dirty="0">
              <a:solidFill>
                <a:sysClr val="windowText" lastClr="000000"/>
              </a:solidFill>
            </a:endParaRPr>
          </a:p>
        </p:txBody>
      </p:sp>
      <p:sp>
        <p:nvSpPr>
          <p:cNvPr id="43" name="Rectangle 42"/>
          <p:cNvSpPr/>
          <p:nvPr/>
        </p:nvSpPr>
        <p:spPr>
          <a:xfrm>
            <a:off x="7607864" y="1444562"/>
            <a:ext cx="2605547" cy="875075"/>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Increase in number of </a:t>
            </a:r>
            <a:r>
              <a:rPr lang="en-IN" b="1" dirty="0" smtClean="0">
                <a:solidFill>
                  <a:sysClr val="windowText" lastClr="000000"/>
                </a:solidFill>
              </a:rPr>
              <a:t>customers</a:t>
            </a:r>
            <a:endParaRPr lang="en-IN" b="1" dirty="0">
              <a:solidFill>
                <a:sysClr val="windowText" lastClr="000000"/>
              </a:solidFill>
            </a:endParaRPr>
          </a:p>
        </p:txBody>
      </p:sp>
      <p:sp>
        <p:nvSpPr>
          <p:cNvPr id="44" name="Rectangle 43"/>
          <p:cNvSpPr/>
          <p:nvPr/>
        </p:nvSpPr>
        <p:spPr>
          <a:xfrm>
            <a:off x="7607864" y="3782299"/>
            <a:ext cx="2605547" cy="796606"/>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Increase in frequency of transaction per customer</a:t>
            </a:r>
            <a:endParaRPr lang="en-IN" b="1" dirty="0">
              <a:solidFill>
                <a:sysClr val="windowText" lastClr="000000"/>
              </a:solidFill>
            </a:endParaRPr>
          </a:p>
        </p:txBody>
      </p:sp>
      <p:sp>
        <p:nvSpPr>
          <p:cNvPr id="75" name="Oval 74"/>
          <p:cNvSpPr/>
          <p:nvPr/>
        </p:nvSpPr>
        <p:spPr>
          <a:xfrm>
            <a:off x="10752546" y="1575693"/>
            <a:ext cx="655894" cy="630098"/>
          </a:xfrm>
          <a:prstGeom prst="ellipse">
            <a:avLst/>
          </a:prstGeom>
          <a:solidFill>
            <a:srgbClr val="92D050"/>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A1</a:t>
            </a:r>
            <a:endParaRPr lang="en-IN" sz="1600" dirty="0">
              <a:solidFill>
                <a:schemeClr val="tx1"/>
              </a:solidFill>
            </a:endParaRPr>
          </a:p>
        </p:txBody>
      </p:sp>
      <p:sp>
        <p:nvSpPr>
          <p:cNvPr id="28" name="Rectangle 27"/>
          <p:cNvSpPr/>
          <p:nvPr/>
        </p:nvSpPr>
        <p:spPr>
          <a:xfrm>
            <a:off x="425046" y="301927"/>
            <a:ext cx="2645276" cy="707886"/>
          </a:xfrm>
          <a:prstGeom prst="rect">
            <a:avLst/>
          </a:prstGeom>
          <a:noFill/>
          <a:ln>
            <a:noFill/>
          </a:ln>
        </p:spPr>
        <p:txBody>
          <a:bodyPr wrap="none" lIns="91440" tIns="45720" rIns="91440" bIns="45720">
            <a:spAutoFit/>
          </a:bodyPr>
          <a:lstStyle/>
          <a:p>
            <a:r>
              <a:rPr lang="en-US" sz="4000" b="1" cap="none" spc="0" dirty="0" smtClean="0">
                <a:ln w="10160">
                  <a:noFill/>
                  <a:prstDash val="solid"/>
                </a:ln>
              </a:rPr>
              <a:t>ISSUE TREE</a:t>
            </a:r>
          </a:p>
        </p:txBody>
      </p:sp>
      <p:sp>
        <p:nvSpPr>
          <p:cNvPr id="11" name="Slide Number Placeholder 10"/>
          <p:cNvSpPr>
            <a:spLocks noGrp="1"/>
          </p:cNvSpPr>
          <p:nvPr>
            <p:ph type="sldNum" sz="quarter" idx="12"/>
          </p:nvPr>
        </p:nvSpPr>
        <p:spPr/>
        <p:txBody>
          <a:bodyPr/>
          <a:lstStyle/>
          <a:p>
            <a:r>
              <a:rPr lang="en-IN" dirty="0"/>
              <a:t>5</a:t>
            </a:r>
          </a:p>
        </p:txBody>
      </p:sp>
    </p:spTree>
    <p:extLst>
      <p:ext uri="{BB962C8B-B14F-4D97-AF65-F5344CB8AC3E}">
        <p14:creationId xmlns:p14="http://schemas.microsoft.com/office/powerpoint/2010/main" val="111740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5" grpId="0" animBg="1"/>
      <p:bldP spid="6" grpId="0" animBg="1"/>
      <p:bldP spid="40" grpId="0" animBg="1"/>
      <p:bldP spid="42" grpId="0" animBg="1"/>
      <p:bldP spid="43" grpId="0" animBg="1"/>
      <p:bldP spid="44" grpId="0" animBg="1"/>
      <p:bldP spid="7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2598" y="1828597"/>
            <a:ext cx="4953000" cy="4152900"/>
          </a:xfrm>
          <a:prstGeom prst="rect">
            <a:avLst/>
          </a:prstGeom>
        </p:spPr>
      </p:pic>
      <p:grpSp>
        <p:nvGrpSpPr>
          <p:cNvPr id="2" name="Group 1"/>
          <p:cNvGrpSpPr/>
          <p:nvPr/>
        </p:nvGrpSpPr>
        <p:grpSpPr>
          <a:xfrm>
            <a:off x="7596477" y="4789497"/>
            <a:ext cx="1291387" cy="1531255"/>
            <a:chOff x="7596477" y="4789497"/>
            <a:chExt cx="1291387" cy="1531255"/>
          </a:xfrm>
        </p:grpSpPr>
        <p:sp>
          <p:nvSpPr>
            <p:cNvPr id="75" name="Rectangle 74"/>
            <p:cNvSpPr/>
            <p:nvPr/>
          </p:nvSpPr>
          <p:spPr>
            <a:xfrm rot="5400000">
              <a:off x="7741345" y="5372011"/>
              <a:ext cx="149501" cy="439238"/>
            </a:xfrm>
            <a:prstGeom prst="rect">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76" name="Bent Arrow 75"/>
            <p:cNvSpPr/>
            <p:nvPr/>
          </p:nvSpPr>
          <p:spPr>
            <a:xfrm>
              <a:off x="7921078" y="4789497"/>
              <a:ext cx="966786" cy="1038527"/>
            </a:xfrm>
            <a:prstGeom prst="bentArrow">
              <a:avLst>
                <a:gd name="adj1" fmla="val 12334"/>
                <a:gd name="adj2" fmla="val 19632"/>
                <a:gd name="adj3" fmla="val 25000"/>
                <a:gd name="adj4" fmla="val 0"/>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77" name="Bent Arrow 76"/>
            <p:cNvSpPr/>
            <p:nvPr/>
          </p:nvSpPr>
          <p:spPr>
            <a:xfrm flipV="1">
              <a:off x="7921078" y="5230443"/>
              <a:ext cx="966786" cy="1090309"/>
            </a:xfrm>
            <a:prstGeom prst="bentArrow">
              <a:avLst>
                <a:gd name="adj1" fmla="val 12334"/>
                <a:gd name="adj2" fmla="val 21602"/>
                <a:gd name="adj3" fmla="val 25000"/>
                <a:gd name="adj4" fmla="val 0"/>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grpSp>
      <p:grpSp>
        <p:nvGrpSpPr>
          <p:cNvPr id="44" name="Group 43"/>
          <p:cNvGrpSpPr/>
          <p:nvPr/>
        </p:nvGrpSpPr>
        <p:grpSpPr>
          <a:xfrm>
            <a:off x="4843591" y="2548543"/>
            <a:ext cx="1299007" cy="3252726"/>
            <a:chOff x="2984109" y="1621187"/>
            <a:chExt cx="1299007" cy="3252726"/>
          </a:xfrm>
          <a:solidFill>
            <a:srgbClr val="70D4E2"/>
          </a:solidFill>
        </p:grpSpPr>
        <p:sp>
          <p:nvSpPr>
            <p:cNvPr id="55" name="Rectangle 54"/>
            <p:cNvSpPr/>
            <p:nvPr/>
          </p:nvSpPr>
          <p:spPr>
            <a:xfrm rot="5400000">
              <a:off x="3138613" y="3764460"/>
              <a:ext cx="130230" cy="4392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8" name="Bent Arrow 57"/>
            <p:cNvSpPr/>
            <p:nvPr/>
          </p:nvSpPr>
          <p:spPr>
            <a:xfrm>
              <a:off x="3316330" y="1621187"/>
              <a:ext cx="966786" cy="1038527"/>
            </a:xfrm>
            <a:prstGeom prst="bentArrow">
              <a:avLst>
                <a:gd name="adj1" fmla="val 12334"/>
                <a:gd name="adj2" fmla="val 19500"/>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65" name="Bent Arrow 64"/>
            <p:cNvSpPr/>
            <p:nvPr/>
          </p:nvSpPr>
          <p:spPr>
            <a:xfrm flipV="1">
              <a:off x="3316330" y="2447669"/>
              <a:ext cx="966786" cy="2426244"/>
            </a:xfrm>
            <a:prstGeom prst="bentArrow">
              <a:avLst>
                <a:gd name="adj1" fmla="val 12334"/>
                <a:gd name="adj2" fmla="val 18318"/>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grpSp>
      <p:grpSp>
        <p:nvGrpSpPr>
          <p:cNvPr id="32" name="Group 31"/>
          <p:cNvGrpSpPr/>
          <p:nvPr/>
        </p:nvGrpSpPr>
        <p:grpSpPr>
          <a:xfrm>
            <a:off x="7626957" y="1623324"/>
            <a:ext cx="1237907" cy="2139851"/>
            <a:chOff x="6941398" y="1941999"/>
            <a:chExt cx="1237907" cy="2139851"/>
          </a:xfrm>
          <a:solidFill>
            <a:srgbClr val="70D4E2"/>
          </a:solidFill>
        </p:grpSpPr>
        <p:sp>
          <p:nvSpPr>
            <p:cNvPr id="34" name="Right Arrow 33"/>
            <p:cNvSpPr/>
            <p:nvPr/>
          </p:nvSpPr>
          <p:spPr>
            <a:xfrm>
              <a:off x="6941398" y="2787945"/>
              <a:ext cx="1237906" cy="477804"/>
            </a:xfrm>
            <a:prstGeom prst="rightArrow">
              <a:avLst>
                <a:gd name="adj1" fmla="val 27673"/>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36" name="Bent Arrow 35"/>
            <p:cNvSpPr/>
            <p:nvPr/>
          </p:nvSpPr>
          <p:spPr>
            <a:xfrm>
              <a:off x="7212518" y="1941999"/>
              <a:ext cx="966786" cy="1038527"/>
            </a:xfrm>
            <a:prstGeom prst="bentArrow">
              <a:avLst>
                <a:gd name="adj1" fmla="val 13122"/>
                <a:gd name="adj2" fmla="val 19500"/>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38" name="Bent Arrow 37"/>
            <p:cNvSpPr/>
            <p:nvPr/>
          </p:nvSpPr>
          <p:spPr>
            <a:xfrm flipV="1">
              <a:off x="7212519" y="2666347"/>
              <a:ext cx="966786" cy="1415503"/>
            </a:xfrm>
            <a:prstGeom prst="bentArrow">
              <a:avLst>
                <a:gd name="adj1" fmla="val 13122"/>
                <a:gd name="adj2" fmla="val 20945"/>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grpSp>
      <p:sp>
        <p:nvSpPr>
          <p:cNvPr id="6" name="Rectangle 5"/>
          <p:cNvSpPr/>
          <p:nvPr/>
        </p:nvSpPr>
        <p:spPr>
          <a:xfrm>
            <a:off x="2153850" y="1891023"/>
            <a:ext cx="2821858" cy="659537"/>
          </a:xfrm>
          <a:prstGeom prst="rect">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Giving out Franchise</a:t>
            </a:r>
            <a:endParaRPr lang="en-IN" b="1" dirty="0">
              <a:solidFill>
                <a:schemeClr val="tx1"/>
              </a:solidFill>
            </a:endParaRPr>
          </a:p>
        </p:txBody>
      </p:sp>
      <p:sp>
        <p:nvSpPr>
          <p:cNvPr id="40" name="Rectangle 39"/>
          <p:cNvSpPr/>
          <p:nvPr/>
        </p:nvSpPr>
        <p:spPr>
          <a:xfrm>
            <a:off x="2154131" y="4570385"/>
            <a:ext cx="2821858" cy="634178"/>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Marketing</a:t>
            </a:r>
            <a:endParaRPr lang="en-IN" b="1" dirty="0">
              <a:solidFill>
                <a:sysClr val="windowText" lastClr="000000"/>
              </a:solidFill>
            </a:endParaRPr>
          </a:p>
        </p:txBody>
      </p:sp>
      <p:sp>
        <p:nvSpPr>
          <p:cNvPr id="42" name="Rectangle 41"/>
          <p:cNvSpPr/>
          <p:nvPr/>
        </p:nvSpPr>
        <p:spPr>
          <a:xfrm>
            <a:off x="6153216" y="5293944"/>
            <a:ext cx="1496743" cy="599769"/>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Offline</a:t>
            </a:r>
            <a:endParaRPr lang="en-IN" b="1" dirty="0">
              <a:solidFill>
                <a:sysClr val="windowText" lastClr="000000"/>
              </a:solidFill>
            </a:endParaRPr>
          </a:p>
        </p:txBody>
      </p:sp>
      <p:sp>
        <p:nvSpPr>
          <p:cNvPr id="43" name="Rectangle 42"/>
          <p:cNvSpPr/>
          <p:nvPr/>
        </p:nvSpPr>
        <p:spPr>
          <a:xfrm>
            <a:off x="6150068" y="2430665"/>
            <a:ext cx="1492521" cy="623948"/>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Digital</a:t>
            </a:r>
            <a:endParaRPr lang="en-IN" b="1" dirty="0">
              <a:solidFill>
                <a:sysClr val="windowText" lastClr="000000"/>
              </a:solidFill>
            </a:endParaRPr>
          </a:p>
        </p:txBody>
      </p:sp>
      <p:sp>
        <p:nvSpPr>
          <p:cNvPr id="27" name="Oval 26"/>
          <p:cNvSpPr/>
          <p:nvPr/>
        </p:nvSpPr>
        <p:spPr>
          <a:xfrm>
            <a:off x="264190" y="3296284"/>
            <a:ext cx="687545" cy="660504"/>
          </a:xfrm>
          <a:prstGeom prst="ellipse">
            <a:avLst/>
          </a:prstGeom>
          <a:solidFill>
            <a:srgbClr val="92D050"/>
          </a:solidFill>
          <a:ln w="254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ysClr val="windowText" lastClr="000000"/>
                </a:solidFill>
              </a:rPr>
              <a:t>A</a:t>
            </a:r>
            <a:r>
              <a:rPr lang="en-IN" sz="1600" dirty="0">
                <a:solidFill>
                  <a:sysClr val="windowText" lastClr="000000"/>
                </a:solidFill>
              </a:rPr>
              <a:t>1</a:t>
            </a:r>
          </a:p>
        </p:txBody>
      </p:sp>
      <p:sp>
        <p:nvSpPr>
          <p:cNvPr id="41" name="Rectangle 40"/>
          <p:cNvSpPr/>
          <p:nvPr/>
        </p:nvSpPr>
        <p:spPr>
          <a:xfrm>
            <a:off x="8864862" y="3276377"/>
            <a:ext cx="2632582" cy="645362"/>
          </a:xfrm>
          <a:prstGeom prst="rect">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Social Media Marketing</a:t>
            </a:r>
          </a:p>
        </p:txBody>
      </p:sp>
      <p:sp>
        <p:nvSpPr>
          <p:cNvPr id="45" name="Rectangle 44"/>
          <p:cNvSpPr/>
          <p:nvPr/>
        </p:nvSpPr>
        <p:spPr>
          <a:xfrm>
            <a:off x="8864862" y="2417965"/>
            <a:ext cx="2605547" cy="623948"/>
          </a:xfrm>
          <a:prstGeom prst="rect">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Offer free Wi-Fi</a:t>
            </a:r>
          </a:p>
        </p:txBody>
      </p:sp>
      <p:sp>
        <p:nvSpPr>
          <p:cNvPr id="46" name="Rectangle 45"/>
          <p:cNvSpPr/>
          <p:nvPr/>
        </p:nvSpPr>
        <p:spPr>
          <a:xfrm>
            <a:off x="8864863" y="1533323"/>
            <a:ext cx="2605547" cy="623948"/>
          </a:xfrm>
          <a:prstGeom prst="rect">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Customer Referral</a:t>
            </a:r>
          </a:p>
        </p:txBody>
      </p:sp>
      <p:sp>
        <p:nvSpPr>
          <p:cNvPr id="47" name="Rectangle 46"/>
          <p:cNvSpPr/>
          <p:nvPr/>
        </p:nvSpPr>
        <p:spPr>
          <a:xfrm>
            <a:off x="8887864" y="4664347"/>
            <a:ext cx="2605547" cy="623948"/>
          </a:xfrm>
          <a:prstGeom prst="rect">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Sponsorship</a:t>
            </a:r>
          </a:p>
        </p:txBody>
      </p:sp>
      <p:sp>
        <p:nvSpPr>
          <p:cNvPr id="49" name="Rectangle 48"/>
          <p:cNvSpPr/>
          <p:nvPr/>
        </p:nvSpPr>
        <p:spPr>
          <a:xfrm>
            <a:off x="8887864" y="5805005"/>
            <a:ext cx="2605547" cy="623948"/>
          </a:xfrm>
          <a:prstGeom prst="rect">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Merchandising</a:t>
            </a:r>
          </a:p>
        </p:txBody>
      </p:sp>
      <p:sp>
        <p:nvSpPr>
          <p:cNvPr id="31" name="Pentagon 30"/>
          <p:cNvSpPr/>
          <p:nvPr/>
        </p:nvSpPr>
        <p:spPr>
          <a:xfrm>
            <a:off x="0" y="108517"/>
            <a:ext cx="8910638" cy="109470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25046" y="301927"/>
            <a:ext cx="2645276" cy="707886"/>
          </a:xfrm>
          <a:prstGeom prst="rect">
            <a:avLst/>
          </a:prstGeom>
          <a:noFill/>
          <a:ln>
            <a:noFill/>
          </a:ln>
        </p:spPr>
        <p:txBody>
          <a:bodyPr wrap="none" lIns="91440" tIns="45720" rIns="91440" bIns="45720">
            <a:spAutoFit/>
          </a:bodyPr>
          <a:lstStyle/>
          <a:p>
            <a:r>
              <a:rPr lang="en-US" sz="4000" b="1" cap="none" spc="0" dirty="0" smtClean="0">
                <a:ln w="10160">
                  <a:noFill/>
                  <a:prstDash val="solid"/>
                </a:ln>
              </a:rPr>
              <a:t>ISSUE TREE</a:t>
            </a:r>
          </a:p>
        </p:txBody>
      </p:sp>
      <p:sp>
        <p:nvSpPr>
          <p:cNvPr id="4" name="Slide Number Placeholder 3"/>
          <p:cNvSpPr>
            <a:spLocks noGrp="1"/>
          </p:cNvSpPr>
          <p:nvPr>
            <p:ph type="sldNum" sz="quarter" idx="12"/>
          </p:nvPr>
        </p:nvSpPr>
        <p:spPr/>
        <p:txBody>
          <a:bodyPr/>
          <a:lstStyle/>
          <a:p>
            <a:r>
              <a:rPr lang="en-IN" dirty="0" smtClean="0"/>
              <a:t>6</a:t>
            </a:r>
            <a:endParaRPr lang="en-IN" dirty="0"/>
          </a:p>
        </p:txBody>
      </p:sp>
      <p:grpSp>
        <p:nvGrpSpPr>
          <p:cNvPr id="5" name="Group 4"/>
          <p:cNvGrpSpPr/>
          <p:nvPr/>
        </p:nvGrpSpPr>
        <p:grpSpPr>
          <a:xfrm>
            <a:off x="952917" y="2040279"/>
            <a:ext cx="1200933" cy="3014390"/>
            <a:chOff x="952917" y="2040279"/>
            <a:chExt cx="1200933" cy="3014390"/>
          </a:xfrm>
        </p:grpSpPr>
        <p:sp>
          <p:nvSpPr>
            <p:cNvPr id="53" name="Bent Arrow 52"/>
            <p:cNvSpPr/>
            <p:nvPr/>
          </p:nvSpPr>
          <p:spPr>
            <a:xfrm>
              <a:off x="1187064" y="2040279"/>
              <a:ext cx="966786" cy="1598889"/>
            </a:xfrm>
            <a:prstGeom prst="bentArrow">
              <a:avLst>
                <a:gd name="adj1" fmla="val 13122"/>
                <a:gd name="adj2" fmla="val 19500"/>
                <a:gd name="adj3" fmla="val 25000"/>
                <a:gd name="adj4" fmla="val 0"/>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4" name="Bent Arrow 53"/>
            <p:cNvSpPr/>
            <p:nvPr/>
          </p:nvSpPr>
          <p:spPr>
            <a:xfrm flipV="1">
              <a:off x="1184699" y="3639166"/>
              <a:ext cx="944687" cy="1415503"/>
            </a:xfrm>
            <a:prstGeom prst="bentArrow">
              <a:avLst>
                <a:gd name="adj1" fmla="val 13122"/>
                <a:gd name="adj2" fmla="val 20945"/>
                <a:gd name="adj3" fmla="val 25000"/>
                <a:gd name="adj4" fmla="val 0"/>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6" name="Rectangle 55"/>
            <p:cNvSpPr/>
            <p:nvPr/>
          </p:nvSpPr>
          <p:spPr>
            <a:xfrm rot="5400000">
              <a:off x="1007728" y="3523275"/>
              <a:ext cx="122159" cy="231781"/>
            </a:xfrm>
            <a:prstGeom prst="rect">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grpSp>
    </p:spTree>
    <p:extLst>
      <p:ext uri="{BB962C8B-B14F-4D97-AF65-F5344CB8AC3E}">
        <p14:creationId xmlns:p14="http://schemas.microsoft.com/office/powerpoint/2010/main" val="327299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left)">
                                      <p:cBhvr>
                                        <p:cTn id="24" dur="500"/>
                                        <p:tgtEl>
                                          <p:spTgt spid="4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xit" presetSubtype="0" fill="hold"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left)">
                                      <p:cBhvr>
                                        <p:cTn id="43" dur="500"/>
                                        <p:tgtEl>
                                          <p:spTgt spid="32"/>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childTnLst>
                          </p:cTn>
                        </p:par>
                        <p:par>
                          <p:cTn id="52" fill="hold">
                            <p:stCondLst>
                              <p:cond delay="1500"/>
                            </p:stCondLst>
                            <p:childTnLst>
                              <p:par>
                                <p:cTn id="53" presetID="10" presetClass="entr" presetSubtype="0"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left)">
                                      <p:cBhvr>
                                        <p:cTn id="60" dur="500"/>
                                        <p:tgtEl>
                                          <p:spTgt spid="2"/>
                                        </p:tgtEl>
                                      </p:cBhvr>
                                    </p:animEffec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0" grpId="0" animBg="1"/>
      <p:bldP spid="42" grpId="0" animBg="1"/>
      <p:bldP spid="43" grpId="0" animBg="1"/>
      <p:bldP spid="27" grpId="0" animBg="1"/>
      <p:bldP spid="41" grpId="0" animBg="1"/>
      <p:bldP spid="45" grpId="0" animBg="1"/>
      <p:bldP spid="46" grpId="0" animBg="1"/>
      <p:bldP spid="47" grpId="0" animBg="1"/>
      <p:bldP spid="4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423660" y="1684371"/>
            <a:ext cx="1157669" cy="2692926"/>
            <a:chOff x="7021636" y="1684371"/>
            <a:chExt cx="1157669" cy="2692926"/>
          </a:xfrm>
          <a:solidFill>
            <a:srgbClr val="70D4E2"/>
          </a:solidFill>
        </p:grpSpPr>
        <p:sp>
          <p:nvSpPr>
            <p:cNvPr id="8" name="Right Arrow 7"/>
            <p:cNvSpPr/>
            <p:nvPr/>
          </p:nvSpPr>
          <p:spPr>
            <a:xfrm>
              <a:off x="7021636" y="2787945"/>
              <a:ext cx="1157668" cy="477804"/>
            </a:xfrm>
            <a:prstGeom prst="rightArrow">
              <a:avLst>
                <a:gd name="adj1" fmla="val 28736"/>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33" name="Bent Arrow 32"/>
            <p:cNvSpPr/>
            <p:nvPr/>
          </p:nvSpPr>
          <p:spPr>
            <a:xfrm>
              <a:off x="7212518" y="1684371"/>
              <a:ext cx="966786" cy="1889409"/>
            </a:xfrm>
            <a:prstGeom prst="bentArrow">
              <a:avLst>
                <a:gd name="adj1" fmla="val 11809"/>
                <a:gd name="adj2" fmla="val 17826"/>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34" name="Bent Arrow 33"/>
            <p:cNvSpPr/>
            <p:nvPr/>
          </p:nvSpPr>
          <p:spPr>
            <a:xfrm flipV="1">
              <a:off x="7212519" y="3311020"/>
              <a:ext cx="966786" cy="1066277"/>
            </a:xfrm>
            <a:prstGeom prst="bentArrow">
              <a:avLst>
                <a:gd name="adj1" fmla="val 11809"/>
                <a:gd name="adj2" fmla="val 20683"/>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grpSp>
      <p:grpSp>
        <p:nvGrpSpPr>
          <p:cNvPr id="9" name="Group 8"/>
          <p:cNvGrpSpPr/>
          <p:nvPr/>
        </p:nvGrpSpPr>
        <p:grpSpPr>
          <a:xfrm>
            <a:off x="3005308" y="2781573"/>
            <a:ext cx="1313521" cy="2333418"/>
            <a:chOff x="2984109" y="2800303"/>
            <a:chExt cx="1313521" cy="2333418"/>
          </a:xfrm>
          <a:solidFill>
            <a:srgbClr val="70D4E2"/>
          </a:solidFill>
        </p:grpSpPr>
        <p:sp>
          <p:nvSpPr>
            <p:cNvPr id="32" name="Rectangle 31"/>
            <p:cNvSpPr/>
            <p:nvPr/>
          </p:nvSpPr>
          <p:spPr>
            <a:xfrm rot="5400000">
              <a:off x="3149981" y="3737728"/>
              <a:ext cx="107494" cy="4392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4" name="Bent Arrow 3"/>
            <p:cNvSpPr/>
            <p:nvPr/>
          </p:nvSpPr>
          <p:spPr>
            <a:xfrm>
              <a:off x="3317761" y="2800303"/>
              <a:ext cx="966786" cy="1447847"/>
            </a:xfrm>
            <a:prstGeom prst="bentArrow">
              <a:avLst>
                <a:gd name="adj1" fmla="val 11809"/>
                <a:gd name="adj2" fmla="val 18318"/>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30" name="Bent Arrow 29"/>
            <p:cNvSpPr/>
            <p:nvPr/>
          </p:nvSpPr>
          <p:spPr>
            <a:xfrm flipV="1">
              <a:off x="3330844" y="4067444"/>
              <a:ext cx="966786" cy="1066277"/>
            </a:xfrm>
            <a:prstGeom prst="bentArrow">
              <a:avLst>
                <a:gd name="adj1" fmla="val 11809"/>
                <a:gd name="adj2" fmla="val 19632"/>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grpSp>
      <p:sp>
        <p:nvSpPr>
          <p:cNvPr id="39" name="Right Arrow 38"/>
          <p:cNvSpPr/>
          <p:nvPr/>
        </p:nvSpPr>
        <p:spPr>
          <a:xfrm>
            <a:off x="9876861" y="2752182"/>
            <a:ext cx="800100" cy="477804"/>
          </a:xfrm>
          <a:prstGeom prst="rightArrow">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38" name="Right Arrow 37"/>
          <p:cNvSpPr/>
          <p:nvPr/>
        </p:nvSpPr>
        <p:spPr>
          <a:xfrm>
            <a:off x="9876861" y="1643197"/>
            <a:ext cx="800100" cy="477804"/>
          </a:xfrm>
          <a:prstGeom prst="rightArrow">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7" name="Pentagon 26"/>
          <p:cNvSpPr/>
          <p:nvPr/>
        </p:nvSpPr>
        <p:spPr>
          <a:xfrm>
            <a:off x="0" y="108517"/>
            <a:ext cx="8910638" cy="109470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8316" y="3317794"/>
            <a:ext cx="3098501" cy="1325306"/>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How can XYZ restaurant increase its profitability from  30% to 34% within a year</a:t>
            </a:r>
            <a:r>
              <a:rPr lang="en-IN" b="1" dirty="0" smtClean="0">
                <a:solidFill>
                  <a:sysClr val="windowText" lastClr="000000"/>
                </a:solidFill>
              </a:rPr>
              <a:t>?</a:t>
            </a:r>
          </a:p>
        </p:txBody>
      </p:sp>
      <p:sp>
        <p:nvSpPr>
          <p:cNvPr id="6" name="Rectangle 5"/>
          <p:cNvSpPr/>
          <p:nvPr/>
        </p:nvSpPr>
        <p:spPr>
          <a:xfrm>
            <a:off x="4286980" y="2685319"/>
            <a:ext cx="2223701" cy="659537"/>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Increase in Revenue</a:t>
            </a:r>
            <a:endParaRPr lang="en-IN" b="1" dirty="0">
              <a:solidFill>
                <a:sysClr val="windowText" lastClr="000000"/>
              </a:solidFill>
            </a:endParaRPr>
          </a:p>
        </p:txBody>
      </p:sp>
      <p:sp>
        <p:nvSpPr>
          <p:cNvPr id="40" name="Rectangle 39"/>
          <p:cNvSpPr/>
          <p:nvPr/>
        </p:nvSpPr>
        <p:spPr>
          <a:xfrm>
            <a:off x="4283116" y="4568592"/>
            <a:ext cx="2223701" cy="634178"/>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Decrease in Cost</a:t>
            </a:r>
          </a:p>
        </p:txBody>
      </p:sp>
      <p:sp>
        <p:nvSpPr>
          <p:cNvPr id="42" name="Rectangle 41"/>
          <p:cNvSpPr/>
          <p:nvPr/>
        </p:nvSpPr>
        <p:spPr>
          <a:xfrm>
            <a:off x="7607864" y="2559426"/>
            <a:ext cx="2605547" cy="874304"/>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Increase in average transaction size</a:t>
            </a:r>
            <a:endParaRPr lang="en-IN" b="1" dirty="0">
              <a:solidFill>
                <a:sysClr val="windowText" lastClr="000000"/>
              </a:solidFill>
            </a:endParaRPr>
          </a:p>
        </p:txBody>
      </p:sp>
      <p:sp>
        <p:nvSpPr>
          <p:cNvPr id="43" name="Rectangle 42"/>
          <p:cNvSpPr/>
          <p:nvPr/>
        </p:nvSpPr>
        <p:spPr>
          <a:xfrm>
            <a:off x="7607864" y="1444562"/>
            <a:ext cx="2605547" cy="875075"/>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Increase in number of </a:t>
            </a:r>
            <a:r>
              <a:rPr lang="en-IN" b="1" dirty="0" smtClean="0">
                <a:solidFill>
                  <a:sysClr val="windowText" lastClr="000000"/>
                </a:solidFill>
              </a:rPr>
              <a:t>customers</a:t>
            </a:r>
            <a:endParaRPr lang="en-IN" b="1" dirty="0">
              <a:solidFill>
                <a:sysClr val="windowText" lastClr="000000"/>
              </a:solidFill>
            </a:endParaRPr>
          </a:p>
        </p:txBody>
      </p:sp>
      <p:sp>
        <p:nvSpPr>
          <p:cNvPr id="44" name="Rectangle 43"/>
          <p:cNvSpPr/>
          <p:nvPr/>
        </p:nvSpPr>
        <p:spPr>
          <a:xfrm>
            <a:off x="7607864" y="3782299"/>
            <a:ext cx="2605547" cy="796606"/>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Increase in frequency of transaction per customer</a:t>
            </a:r>
            <a:endParaRPr lang="en-IN" b="1" dirty="0">
              <a:solidFill>
                <a:sysClr val="windowText" lastClr="000000"/>
              </a:solidFill>
            </a:endParaRPr>
          </a:p>
        </p:txBody>
      </p:sp>
      <p:sp>
        <p:nvSpPr>
          <p:cNvPr id="75" name="Oval 74"/>
          <p:cNvSpPr/>
          <p:nvPr/>
        </p:nvSpPr>
        <p:spPr>
          <a:xfrm>
            <a:off x="10752546" y="1575693"/>
            <a:ext cx="655894" cy="630098"/>
          </a:xfrm>
          <a:prstGeom prst="ellipse">
            <a:avLst/>
          </a:prstGeom>
          <a:solidFill>
            <a:srgbClr val="92D050"/>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ysClr val="windowText" lastClr="000000"/>
                </a:solidFill>
              </a:rPr>
              <a:t>A1</a:t>
            </a:r>
            <a:endParaRPr lang="en-IN" sz="1600" dirty="0">
              <a:solidFill>
                <a:sysClr val="windowText" lastClr="000000"/>
              </a:solidFill>
            </a:endParaRPr>
          </a:p>
        </p:txBody>
      </p:sp>
      <p:sp>
        <p:nvSpPr>
          <p:cNvPr id="76" name="Oval 75"/>
          <p:cNvSpPr/>
          <p:nvPr/>
        </p:nvSpPr>
        <p:spPr>
          <a:xfrm>
            <a:off x="10747630" y="2686744"/>
            <a:ext cx="655894" cy="630098"/>
          </a:xfrm>
          <a:prstGeom prst="ellipse">
            <a:avLst/>
          </a:prstGeom>
          <a:solidFill>
            <a:srgbClr val="92D050"/>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ysClr val="windowText" lastClr="000000"/>
                </a:solidFill>
              </a:rPr>
              <a:t>A</a:t>
            </a:r>
            <a:r>
              <a:rPr lang="en-IN" sz="1600" dirty="0">
                <a:solidFill>
                  <a:sysClr val="windowText" lastClr="000000"/>
                </a:solidFill>
              </a:rPr>
              <a:t>2</a:t>
            </a:r>
          </a:p>
        </p:txBody>
      </p:sp>
      <p:sp>
        <p:nvSpPr>
          <p:cNvPr id="28" name="Rectangle 27"/>
          <p:cNvSpPr/>
          <p:nvPr/>
        </p:nvSpPr>
        <p:spPr>
          <a:xfrm>
            <a:off x="425046" y="301927"/>
            <a:ext cx="2645276" cy="707886"/>
          </a:xfrm>
          <a:prstGeom prst="rect">
            <a:avLst/>
          </a:prstGeom>
          <a:noFill/>
          <a:ln>
            <a:noFill/>
          </a:ln>
        </p:spPr>
        <p:txBody>
          <a:bodyPr wrap="none" lIns="91440" tIns="45720" rIns="91440" bIns="45720">
            <a:spAutoFit/>
          </a:bodyPr>
          <a:lstStyle/>
          <a:p>
            <a:r>
              <a:rPr lang="en-US" sz="4000" b="1" cap="none" spc="0" dirty="0" smtClean="0">
                <a:ln w="10160">
                  <a:noFill/>
                  <a:prstDash val="solid"/>
                </a:ln>
              </a:rPr>
              <a:t>ISSUE TREE</a:t>
            </a:r>
          </a:p>
        </p:txBody>
      </p:sp>
      <p:sp>
        <p:nvSpPr>
          <p:cNvPr id="11" name="Slide Number Placeholder 10"/>
          <p:cNvSpPr>
            <a:spLocks noGrp="1"/>
          </p:cNvSpPr>
          <p:nvPr>
            <p:ph type="sldNum" sz="quarter" idx="12"/>
          </p:nvPr>
        </p:nvSpPr>
        <p:spPr/>
        <p:txBody>
          <a:bodyPr/>
          <a:lstStyle/>
          <a:p>
            <a:r>
              <a:rPr lang="en-IN" dirty="0"/>
              <a:t>7</a:t>
            </a:r>
          </a:p>
        </p:txBody>
      </p:sp>
    </p:spTree>
    <p:extLst>
      <p:ext uri="{BB962C8B-B14F-4D97-AF65-F5344CB8AC3E}">
        <p14:creationId xmlns:p14="http://schemas.microsoft.com/office/powerpoint/2010/main" val="67799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fade">
                                      <p:cBhvr>
                                        <p:cTn id="1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7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2184035" y="3539504"/>
            <a:ext cx="3105353" cy="828187"/>
          </a:xfrm>
          <a:prstGeom prst="rect">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Offering Combo Deals</a:t>
            </a:r>
          </a:p>
        </p:txBody>
      </p:sp>
      <p:sp>
        <p:nvSpPr>
          <p:cNvPr id="68" name="Rectangle 67"/>
          <p:cNvSpPr/>
          <p:nvPr/>
        </p:nvSpPr>
        <p:spPr>
          <a:xfrm>
            <a:off x="2169295" y="2068298"/>
            <a:ext cx="3105353" cy="737816"/>
          </a:xfrm>
          <a:prstGeom prst="rect">
            <a:avLst/>
          </a:prstGeom>
          <a:solidFill>
            <a:srgbClr val="C5EEF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Re-engineering the menu</a:t>
            </a:r>
            <a:endParaRPr lang="en-IN" b="1" dirty="0">
              <a:solidFill>
                <a:sysClr val="windowText" lastClr="000000"/>
              </a:solidFill>
            </a:endParaRPr>
          </a:p>
        </p:txBody>
      </p:sp>
      <p:sp>
        <p:nvSpPr>
          <p:cNvPr id="69" name="Rectangle 68"/>
          <p:cNvSpPr/>
          <p:nvPr/>
        </p:nvSpPr>
        <p:spPr>
          <a:xfrm>
            <a:off x="2169295" y="5075681"/>
            <a:ext cx="3120093" cy="808516"/>
          </a:xfrm>
          <a:prstGeom prst="rect">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Upselling Customers</a:t>
            </a:r>
          </a:p>
        </p:txBody>
      </p:sp>
      <p:sp>
        <p:nvSpPr>
          <p:cNvPr id="15" name="Pentagon 14"/>
          <p:cNvSpPr/>
          <p:nvPr/>
        </p:nvSpPr>
        <p:spPr>
          <a:xfrm>
            <a:off x="0" y="108517"/>
            <a:ext cx="8910638" cy="109470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25046" y="301927"/>
            <a:ext cx="2645276" cy="707886"/>
          </a:xfrm>
          <a:prstGeom prst="rect">
            <a:avLst/>
          </a:prstGeom>
          <a:noFill/>
          <a:ln>
            <a:noFill/>
          </a:ln>
        </p:spPr>
        <p:txBody>
          <a:bodyPr wrap="none" lIns="91440" tIns="45720" rIns="91440" bIns="45720">
            <a:spAutoFit/>
          </a:bodyPr>
          <a:lstStyle/>
          <a:p>
            <a:r>
              <a:rPr lang="en-US" sz="4000" b="1" cap="none" spc="0" dirty="0" smtClean="0">
                <a:ln w="10160">
                  <a:noFill/>
                  <a:prstDash val="solid"/>
                </a:ln>
              </a:rPr>
              <a:t>ISSUE TREE</a:t>
            </a:r>
          </a:p>
        </p:txBody>
      </p:sp>
      <p:sp>
        <p:nvSpPr>
          <p:cNvPr id="4" name="Slide Number Placeholder 3"/>
          <p:cNvSpPr>
            <a:spLocks noGrp="1"/>
          </p:cNvSpPr>
          <p:nvPr>
            <p:ph type="sldNum" sz="quarter" idx="12"/>
          </p:nvPr>
        </p:nvSpPr>
        <p:spPr/>
        <p:txBody>
          <a:bodyPr/>
          <a:lstStyle/>
          <a:p>
            <a:r>
              <a:rPr lang="en-IN" dirty="0"/>
              <a:t>8</a:t>
            </a:r>
          </a:p>
        </p:txBody>
      </p:sp>
      <p:grpSp>
        <p:nvGrpSpPr>
          <p:cNvPr id="21" name="Group 20"/>
          <p:cNvGrpSpPr/>
          <p:nvPr/>
        </p:nvGrpSpPr>
        <p:grpSpPr>
          <a:xfrm>
            <a:off x="845820" y="2217173"/>
            <a:ext cx="1295263" cy="3493292"/>
            <a:chOff x="6884042" y="1327951"/>
            <a:chExt cx="1295263" cy="3493292"/>
          </a:xfrm>
          <a:solidFill>
            <a:srgbClr val="70D4E2"/>
          </a:solidFill>
        </p:grpSpPr>
        <p:sp>
          <p:nvSpPr>
            <p:cNvPr id="22" name="Right Arrow 21"/>
            <p:cNvSpPr/>
            <p:nvPr/>
          </p:nvSpPr>
          <p:spPr>
            <a:xfrm>
              <a:off x="6884042" y="2787945"/>
              <a:ext cx="1295262" cy="477804"/>
            </a:xfrm>
            <a:prstGeom prst="rightArrow">
              <a:avLst>
                <a:gd name="adj1" fmla="val 31394"/>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Bent Arrow 23"/>
            <p:cNvSpPr/>
            <p:nvPr/>
          </p:nvSpPr>
          <p:spPr>
            <a:xfrm>
              <a:off x="7212518" y="1327951"/>
              <a:ext cx="966786" cy="2076780"/>
            </a:xfrm>
            <a:prstGeom prst="bentArrow">
              <a:avLst>
                <a:gd name="adj1" fmla="val 13910"/>
                <a:gd name="adj2" fmla="val 20683"/>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ent Arrow 24"/>
            <p:cNvSpPr/>
            <p:nvPr/>
          </p:nvSpPr>
          <p:spPr>
            <a:xfrm flipV="1">
              <a:off x="7212519" y="3242888"/>
              <a:ext cx="966786" cy="1578355"/>
            </a:xfrm>
            <a:prstGeom prst="bentArrow">
              <a:avLst>
                <a:gd name="adj1" fmla="val 13911"/>
                <a:gd name="adj2" fmla="val 21471"/>
                <a:gd name="adj3" fmla="val 25000"/>
                <a:gd name="adj4"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 name="Oval 27"/>
          <p:cNvSpPr/>
          <p:nvPr/>
        </p:nvSpPr>
        <p:spPr>
          <a:xfrm>
            <a:off x="268758" y="3578066"/>
            <a:ext cx="687545" cy="660504"/>
          </a:xfrm>
          <a:prstGeom prst="ellipse">
            <a:avLst/>
          </a:prstGeom>
          <a:solidFill>
            <a:srgbClr val="92D050"/>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ysClr val="windowText" lastClr="000000"/>
                </a:solidFill>
              </a:rPr>
              <a:t>A2</a:t>
            </a:r>
            <a:endParaRPr lang="en-IN" sz="1600" dirty="0">
              <a:solidFill>
                <a:sysClr val="windowText" lastClr="000000"/>
              </a:solidFill>
            </a:endParaRPr>
          </a:p>
        </p:txBody>
      </p:sp>
      <p:sp>
        <p:nvSpPr>
          <p:cNvPr id="18" name="Rectangle 17"/>
          <p:cNvSpPr/>
          <p:nvPr/>
        </p:nvSpPr>
        <p:spPr>
          <a:xfrm>
            <a:off x="6288448" y="1560941"/>
            <a:ext cx="3105353" cy="737816"/>
          </a:xfrm>
          <a:prstGeom prst="rect">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Apply dynamic pricing</a:t>
            </a:r>
            <a:endParaRPr lang="en-IN" b="1" dirty="0">
              <a:solidFill>
                <a:schemeClr val="tx1"/>
              </a:solidFill>
            </a:endParaRPr>
          </a:p>
        </p:txBody>
      </p:sp>
      <p:sp>
        <p:nvSpPr>
          <p:cNvPr id="20" name="Rectangle 19"/>
          <p:cNvSpPr/>
          <p:nvPr/>
        </p:nvSpPr>
        <p:spPr>
          <a:xfrm>
            <a:off x="6281664" y="2581631"/>
            <a:ext cx="3105353" cy="737816"/>
          </a:xfrm>
          <a:prstGeom prst="rect">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Design your </a:t>
            </a:r>
            <a:r>
              <a:rPr lang="en-IN" b="1" dirty="0" smtClean="0">
                <a:solidFill>
                  <a:schemeClr val="tx1"/>
                </a:solidFill>
              </a:rPr>
              <a:t>menu </a:t>
            </a:r>
            <a:r>
              <a:rPr lang="en-IN" b="1" dirty="0" smtClean="0">
                <a:solidFill>
                  <a:schemeClr val="tx1"/>
                </a:solidFill>
              </a:rPr>
              <a:t>smartly.</a:t>
            </a:r>
            <a:endParaRPr lang="en-IN" b="1" dirty="0">
              <a:solidFill>
                <a:schemeClr val="tx1"/>
              </a:solidFill>
            </a:endParaRPr>
          </a:p>
        </p:txBody>
      </p:sp>
      <p:grpSp>
        <p:nvGrpSpPr>
          <p:cNvPr id="2" name="Group 1"/>
          <p:cNvGrpSpPr/>
          <p:nvPr/>
        </p:nvGrpSpPr>
        <p:grpSpPr>
          <a:xfrm>
            <a:off x="5289388" y="1723892"/>
            <a:ext cx="1008126" cy="1531671"/>
            <a:chOff x="5289388" y="1723892"/>
            <a:chExt cx="1008126" cy="1531671"/>
          </a:xfrm>
        </p:grpSpPr>
        <p:sp>
          <p:nvSpPr>
            <p:cNvPr id="32" name="Right Arrow 31"/>
            <p:cNvSpPr/>
            <p:nvPr/>
          </p:nvSpPr>
          <p:spPr>
            <a:xfrm>
              <a:off x="5778156" y="2777759"/>
              <a:ext cx="519358" cy="477804"/>
            </a:xfrm>
            <a:prstGeom prst="rightArrow">
              <a:avLst>
                <a:gd name="adj1" fmla="val 35039"/>
                <a:gd name="adj2" fmla="val 50000"/>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5762306" y="1723892"/>
              <a:ext cx="526141" cy="477804"/>
            </a:xfrm>
            <a:prstGeom prst="rightArrow">
              <a:avLst>
                <a:gd name="adj1" fmla="val 31394"/>
                <a:gd name="adj2" fmla="val 50000"/>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34446" y="1889759"/>
              <a:ext cx="143710" cy="1219201"/>
            </a:xfrm>
            <a:prstGeom prst="rect">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5289388" y="2298757"/>
              <a:ext cx="345058" cy="138449"/>
            </a:xfrm>
            <a:prstGeom prst="rect">
              <a:avLst/>
            </a:prstGeom>
            <a:solidFill>
              <a:srgbClr val="70D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25110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fade">
                                      <p:cBhvr>
                                        <p:cTn id="16" dur="500"/>
                                        <p:tgtEl>
                                          <p:spTgt spid="6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fade">
                                      <p:cBhvr>
                                        <p:cTn id="20" dur="500"/>
                                        <p:tgtEl>
                                          <p:spTgt spid="67"/>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28" grpId="0" animBg="1"/>
      <p:bldP spid="18" grpId="0" animBg="1"/>
      <p:bldP spid="2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6">
      <a:dk1>
        <a:srgbClr val="ECC17C"/>
      </a:dk1>
      <a:lt1>
        <a:sysClr val="window" lastClr="FFFFFF"/>
      </a:lt1>
      <a:dk2>
        <a:srgbClr val="323232"/>
      </a:dk2>
      <a:lt2>
        <a:srgbClr val="E5C243"/>
      </a:lt2>
      <a:accent1>
        <a:srgbClr val="F3AC85"/>
      </a:accent1>
      <a:accent2>
        <a:srgbClr val="F49E86"/>
      </a:accent2>
      <a:accent3>
        <a:srgbClr val="E19825"/>
      </a:accent3>
      <a:accent4>
        <a:srgbClr val="B19C7D"/>
      </a:accent4>
      <a:accent5>
        <a:srgbClr val="7F5F52"/>
      </a:accent5>
      <a:accent6>
        <a:srgbClr val="B27D49"/>
      </a:accent6>
      <a:hlink>
        <a:srgbClr val="6B9F25"/>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1171</TotalTime>
  <Words>821</Words>
  <Application>Microsoft Office PowerPoint</Application>
  <PresentationFormat>Widescreen</PresentationFormat>
  <Paragraphs>161</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 5558</dc:creator>
  <cp:lastModifiedBy>dell 5558</cp:lastModifiedBy>
  <cp:revision>152</cp:revision>
  <dcterms:created xsi:type="dcterms:W3CDTF">2016-03-29T11:40:24Z</dcterms:created>
  <dcterms:modified xsi:type="dcterms:W3CDTF">2016-04-02T07:30:09Z</dcterms:modified>
</cp:coreProperties>
</file>