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96" r:id="rId2"/>
    <p:sldId id="285" r:id="rId3"/>
    <p:sldId id="258" r:id="rId4"/>
    <p:sldId id="297" r:id="rId5"/>
    <p:sldId id="287" r:id="rId6"/>
    <p:sldId id="314" r:id="rId7"/>
    <p:sldId id="290" r:id="rId8"/>
    <p:sldId id="323" r:id="rId9"/>
    <p:sldId id="332" r:id="rId10"/>
    <p:sldId id="316" r:id="rId11"/>
    <p:sldId id="303" r:id="rId12"/>
    <p:sldId id="334" r:id="rId13"/>
    <p:sldId id="317" r:id="rId14"/>
    <p:sldId id="335" r:id="rId15"/>
    <p:sldId id="336" r:id="rId16"/>
    <p:sldId id="318" r:id="rId17"/>
    <p:sldId id="330" r:id="rId18"/>
    <p:sldId id="331" r:id="rId19"/>
    <p:sldId id="337" r:id="rId20"/>
    <p:sldId id="320" r:id="rId21"/>
    <p:sldId id="321"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EC8661-C190-4B6A-9BF0-3BFE2A91FEB4}">
          <p14:sldIdLst>
            <p14:sldId id="296"/>
            <p14:sldId id="285"/>
            <p14:sldId id="258"/>
            <p14:sldId id="297"/>
            <p14:sldId id="287"/>
            <p14:sldId id="314"/>
            <p14:sldId id="290"/>
            <p14:sldId id="323"/>
            <p14:sldId id="332"/>
            <p14:sldId id="316"/>
            <p14:sldId id="303"/>
            <p14:sldId id="334"/>
            <p14:sldId id="317"/>
            <p14:sldId id="335"/>
            <p14:sldId id="336"/>
            <p14:sldId id="318"/>
            <p14:sldId id="330"/>
            <p14:sldId id="331"/>
            <p14:sldId id="337"/>
            <p14:sldId id="320"/>
            <p14:sldId id="321"/>
            <p14:sldId id="2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ul Gupta" initials="" lastIdx="4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366BA-2DD8-4B0F-8A13-56D0075196AC}" v="186" dt="2023-03-23T17:32:59.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98"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chikorde" userId="b118262019ef66ac" providerId="Windows Live" clId="Web-{CC8B9EEC-E78E-4A91-9695-2CD60C19098C}"/>
    <pc:docChg chg="addSld delSld modSection">
      <pc:chgData name="rohan chikorde" userId="b118262019ef66ac" providerId="Windows Live" clId="Web-{CC8B9EEC-E78E-4A91-9695-2CD60C19098C}" dt="2023-03-02T12:50:28.966" v="1"/>
      <pc:docMkLst>
        <pc:docMk/>
      </pc:docMkLst>
      <pc:sldChg chg="add del replId">
        <pc:chgData name="rohan chikorde" userId="b118262019ef66ac" providerId="Windows Live" clId="Web-{CC8B9EEC-E78E-4A91-9695-2CD60C19098C}" dt="2023-03-02T12:50:28.966" v="1"/>
        <pc:sldMkLst>
          <pc:docMk/>
          <pc:sldMk cId="3117811136" sldId="332"/>
        </pc:sldMkLst>
      </pc:sldChg>
    </pc:docChg>
  </pc:docChgLst>
  <pc:docChgLst>
    <pc:chgData name="rohan chikorde" userId="b118262019ef66ac" providerId="LiveId" clId="{405366BA-2DD8-4B0F-8A13-56D0075196AC}"/>
    <pc:docChg chg="custSel modSld">
      <pc:chgData name="rohan chikorde" userId="b118262019ef66ac" providerId="LiveId" clId="{405366BA-2DD8-4B0F-8A13-56D0075196AC}" dt="2023-03-23T17:54:56.295" v="207" actId="478"/>
      <pc:docMkLst>
        <pc:docMk/>
      </pc:docMkLst>
      <pc:sldChg chg="modSp">
        <pc:chgData name="rohan chikorde" userId="b118262019ef66ac" providerId="LiveId" clId="{405366BA-2DD8-4B0F-8A13-56D0075196AC}" dt="2023-03-23T17:32:59.964" v="201" actId="20577"/>
        <pc:sldMkLst>
          <pc:docMk/>
          <pc:sldMk cId="3356084082" sldId="285"/>
        </pc:sldMkLst>
        <pc:spChg chg="mod">
          <ac:chgData name="rohan chikorde" userId="b118262019ef66ac" providerId="LiveId" clId="{405366BA-2DD8-4B0F-8A13-56D0075196AC}" dt="2023-03-23T17:32:59.964" v="201" actId="20577"/>
          <ac:spMkLst>
            <pc:docMk/>
            <pc:sldMk cId="3356084082" sldId="285"/>
            <ac:spMk id="3" creationId="{5A3ED40C-E405-4F1B-8499-92CCA05D130C}"/>
          </ac:spMkLst>
        </pc:spChg>
      </pc:sldChg>
      <pc:sldChg chg="delSp mod">
        <pc:chgData name="rohan chikorde" userId="b118262019ef66ac" providerId="LiveId" clId="{405366BA-2DD8-4B0F-8A13-56D0075196AC}" dt="2023-03-23T17:29:10.601" v="180" actId="478"/>
        <pc:sldMkLst>
          <pc:docMk/>
          <pc:sldMk cId="1012169219" sldId="303"/>
        </pc:sldMkLst>
        <pc:picChg chg="del">
          <ac:chgData name="rohan chikorde" userId="b118262019ef66ac" providerId="LiveId" clId="{405366BA-2DD8-4B0F-8A13-56D0075196AC}" dt="2023-03-23T17:29:10.601" v="180" actId="478"/>
          <ac:picMkLst>
            <pc:docMk/>
            <pc:sldMk cId="1012169219" sldId="303"/>
            <ac:picMk id="4" creationId="{7D8596D7-0993-47B5-BFBC-ACB71507B852}"/>
          </ac:picMkLst>
        </pc:picChg>
      </pc:sldChg>
      <pc:sldChg chg="addSp modSp mod">
        <pc:chgData name="rohan chikorde" userId="b118262019ef66ac" providerId="LiveId" clId="{405366BA-2DD8-4B0F-8A13-56D0075196AC}" dt="2023-03-23T17:32:46.272" v="198" actId="1076"/>
        <pc:sldMkLst>
          <pc:docMk/>
          <pc:sldMk cId="4096029595" sldId="314"/>
        </pc:sldMkLst>
        <pc:spChg chg="mod">
          <ac:chgData name="rohan chikorde" userId="b118262019ef66ac" providerId="LiveId" clId="{405366BA-2DD8-4B0F-8A13-56D0075196AC}" dt="2023-03-23T17:32:46.272" v="198" actId="1076"/>
          <ac:spMkLst>
            <pc:docMk/>
            <pc:sldMk cId="4096029595" sldId="314"/>
            <ac:spMk id="7" creationId="{90458654-7562-42A3-8A4D-9934F320A8D6}"/>
          </ac:spMkLst>
        </pc:spChg>
        <pc:picChg chg="add mod">
          <ac:chgData name="rohan chikorde" userId="b118262019ef66ac" providerId="LiveId" clId="{405366BA-2DD8-4B0F-8A13-56D0075196AC}" dt="2023-03-23T17:32:46.272" v="198" actId="1076"/>
          <ac:picMkLst>
            <pc:docMk/>
            <pc:sldMk cId="4096029595" sldId="314"/>
            <ac:picMk id="1026" creationId="{FC50C29B-3345-DC8B-4E09-AF611276A828}"/>
          </ac:picMkLst>
        </pc:picChg>
      </pc:sldChg>
      <pc:sldChg chg="modSp mod">
        <pc:chgData name="rohan chikorde" userId="b118262019ef66ac" providerId="LiveId" clId="{405366BA-2DD8-4B0F-8A13-56D0075196AC}" dt="2023-03-23T17:54:49.636" v="206" actId="1076"/>
        <pc:sldMkLst>
          <pc:docMk/>
          <pc:sldMk cId="797313022" sldId="330"/>
        </pc:sldMkLst>
        <pc:spChg chg="mod">
          <ac:chgData name="rohan chikorde" userId="b118262019ef66ac" providerId="LiveId" clId="{405366BA-2DD8-4B0F-8A13-56D0075196AC}" dt="2023-03-23T17:54:49.636" v="206" actId="1076"/>
          <ac:spMkLst>
            <pc:docMk/>
            <pc:sldMk cId="797313022" sldId="330"/>
            <ac:spMk id="3" creationId="{6A32FBB2-B0C4-08A1-6018-7940F42182DA}"/>
          </ac:spMkLst>
        </pc:spChg>
      </pc:sldChg>
      <pc:sldChg chg="modSp mod">
        <pc:chgData name="rohan chikorde" userId="b118262019ef66ac" providerId="LiveId" clId="{405366BA-2DD8-4B0F-8A13-56D0075196AC}" dt="2023-03-23T17:28:42.977" v="179" actId="1076"/>
        <pc:sldMkLst>
          <pc:docMk/>
          <pc:sldMk cId="387363042" sldId="332"/>
        </pc:sldMkLst>
        <pc:spChg chg="mod">
          <ac:chgData name="rohan chikorde" userId="b118262019ef66ac" providerId="LiveId" clId="{405366BA-2DD8-4B0F-8A13-56D0075196AC}" dt="2023-03-23T17:28:42.977" v="179" actId="1076"/>
          <ac:spMkLst>
            <pc:docMk/>
            <pc:sldMk cId="387363042" sldId="332"/>
            <ac:spMk id="3" creationId="{3858E6D9-5CF0-4E16-8107-CCF989FE2FA8}"/>
          </ac:spMkLst>
        </pc:spChg>
      </pc:sldChg>
      <pc:sldChg chg="delSp mod">
        <pc:chgData name="rohan chikorde" userId="b118262019ef66ac" providerId="LiveId" clId="{405366BA-2DD8-4B0F-8A13-56D0075196AC}" dt="2023-03-23T17:54:56.295" v="207" actId="478"/>
        <pc:sldMkLst>
          <pc:docMk/>
          <pc:sldMk cId="231007363" sldId="333"/>
        </pc:sldMkLst>
        <pc:picChg chg="del">
          <ac:chgData name="rohan chikorde" userId="b118262019ef66ac" providerId="LiveId" clId="{405366BA-2DD8-4B0F-8A13-56D0075196AC}" dt="2023-03-23T17:54:56.295" v="207" actId="478"/>
          <ac:picMkLst>
            <pc:docMk/>
            <pc:sldMk cId="231007363" sldId="333"/>
            <ac:picMk id="5" creationId="{EF08AB86-ACDD-459F-B401-C68E7B1F2029}"/>
          </ac:picMkLst>
        </pc:picChg>
      </pc:sldChg>
    </pc:docChg>
  </pc:docChgLst>
  <pc:docChgLst>
    <pc:chgData name="rohan chikorde" userId="b118262019ef66ac" providerId="LiveId" clId="{F355B133-533F-4A34-8616-BCEA359F79C8}"/>
    <pc:docChg chg="modSld">
      <pc:chgData name="rohan chikorde" userId="b118262019ef66ac" providerId="LiveId" clId="{F355B133-533F-4A34-8616-BCEA359F79C8}" dt="2023-03-05T09:36:24.378" v="1" actId="108"/>
      <pc:docMkLst>
        <pc:docMk/>
      </pc:docMkLst>
      <pc:sldChg chg="modSp">
        <pc:chgData name="rohan chikorde" userId="b118262019ef66ac" providerId="LiveId" clId="{F355B133-533F-4A34-8616-BCEA359F79C8}" dt="2023-03-05T09:36:24.378" v="1" actId="108"/>
        <pc:sldMkLst>
          <pc:docMk/>
          <pc:sldMk cId="0" sldId="258"/>
        </pc:sldMkLst>
        <pc:graphicFrameChg chg="mod">
          <ac:chgData name="rohan chikorde" userId="b118262019ef66ac" providerId="LiveId" clId="{F355B133-533F-4A34-8616-BCEA359F79C8}" dt="2023-03-05T09:36:24.378" v="1" actId="108"/>
          <ac:graphicFrameMkLst>
            <pc:docMk/>
            <pc:sldMk cId="0" sldId="258"/>
            <ac:graphicFrameMk id="1028" creationId="{A11FE15A-8E86-4ADE-808B-295630F701E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69E163-DE9C-4BF0-81A3-939DABA396B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96141DC-0301-4542-8E7E-5995D5FECF0F}">
      <dgm:prSet custT="1"/>
      <dgm:spPr/>
      <dgm:t>
        <a:bodyPr/>
        <a:lstStyle/>
        <a:p>
          <a:pPr rtl="0">
            <a:lnSpc>
              <a:spcPct val="100000"/>
            </a:lnSpc>
            <a:defRPr b="1"/>
          </a:pPr>
          <a:r>
            <a:rPr lang="en-IN" sz="1800" b="1" kern="1200" dirty="0">
              <a:solidFill>
                <a:prstClr val="white"/>
              </a:solidFill>
              <a:latin typeface="Calibri"/>
              <a:ea typeface="+mn-ea"/>
              <a:cs typeface="+mn-cs"/>
            </a:rPr>
            <a:t>Vice President – AIML @ BNY Mellon</a:t>
          </a:r>
          <a:endParaRPr lang="en-US" sz="1800" b="1" kern="1200" dirty="0">
            <a:solidFill>
              <a:prstClr val="white"/>
            </a:solidFill>
            <a:latin typeface="Calibri"/>
            <a:ea typeface="+mn-ea"/>
            <a:cs typeface="+mn-cs"/>
          </a:endParaRPr>
        </a:p>
      </dgm:t>
    </dgm:pt>
    <dgm:pt modelId="{DEF6A968-E3A0-4B5D-83A2-A7E5BFDEBB2B}" type="parTrans" cxnId="{00B1113B-A313-482F-9FD9-4F2078EADF13}">
      <dgm:prSet/>
      <dgm:spPr/>
      <dgm:t>
        <a:bodyPr/>
        <a:lstStyle/>
        <a:p>
          <a:endParaRPr lang="en-US"/>
        </a:p>
      </dgm:t>
    </dgm:pt>
    <dgm:pt modelId="{135E868D-4F3F-4429-B3E1-4A56D67DCCD5}" type="sibTrans" cxnId="{00B1113B-A313-482F-9FD9-4F2078EADF13}">
      <dgm:prSet/>
      <dgm:spPr/>
      <dgm:t>
        <a:bodyPr/>
        <a:lstStyle/>
        <a:p>
          <a:endParaRPr lang="en-US"/>
        </a:p>
      </dgm:t>
    </dgm:pt>
    <dgm:pt modelId="{4760D854-FA32-4270-90B8-DF74EBE705F6}">
      <dgm:prSet/>
      <dgm:spPr/>
      <dgm:t>
        <a:bodyPr/>
        <a:lstStyle/>
        <a:p>
          <a:pPr>
            <a:lnSpc>
              <a:spcPct val="100000"/>
            </a:lnSpc>
            <a:defRPr b="1"/>
          </a:pPr>
          <a:r>
            <a:rPr lang="en-IN" dirty="0"/>
            <a:t>Been in the industry for </a:t>
          </a:r>
          <a:r>
            <a:rPr lang="en-IN" dirty="0">
              <a:latin typeface="Calibri Light"/>
            </a:rPr>
            <a:t>~9</a:t>
          </a:r>
          <a:r>
            <a:rPr lang="en-IN" dirty="0"/>
            <a:t> years</a:t>
          </a:r>
          <a:endParaRPr lang="en-US" dirty="0"/>
        </a:p>
      </dgm:t>
    </dgm:pt>
    <dgm:pt modelId="{2D1C99F2-58E1-4A89-88F2-2FE5B832A8FF}" type="parTrans" cxnId="{04242360-4B7F-440E-9A3E-2FEAE0EC04F9}">
      <dgm:prSet/>
      <dgm:spPr/>
      <dgm:t>
        <a:bodyPr/>
        <a:lstStyle/>
        <a:p>
          <a:endParaRPr lang="en-US"/>
        </a:p>
      </dgm:t>
    </dgm:pt>
    <dgm:pt modelId="{4BF54D75-A976-48C7-9907-E606780A2167}" type="sibTrans" cxnId="{04242360-4B7F-440E-9A3E-2FEAE0EC04F9}">
      <dgm:prSet/>
      <dgm:spPr/>
      <dgm:t>
        <a:bodyPr/>
        <a:lstStyle/>
        <a:p>
          <a:endParaRPr lang="en-US"/>
        </a:p>
      </dgm:t>
    </dgm:pt>
    <dgm:pt modelId="{7F41B8F4-9C55-44EB-A2D1-D1912198C906}">
      <dgm:prSet/>
      <dgm:spPr/>
      <dgm:t>
        <a:bodyPr/>
        <a:lstStyle/>
        <a:p>
          <a:pPr>
            <a:lnSpc>
              <a:spcPct val="100000"/>
            </a:lnSpc>
            <a:defRPr b="1"/>
          </a:pPr>
          <a:r>
            <a:rPr lang="en-IN" dirty="0"/>
            <a:t>Previous companies – General Mills, Accenture, etc</a:t>
          </a:r>
          <a:endParaRPr lang="en-US" dirty="0"/>
        </a:p>
      </dgm:t>
    </dgm:pt>
    <dgm:pt modelId="{60D486C8-009F-48CD-BB0F-20D9C8E05F10}" type="parTrans" cxnId="{1F86C7D8-2614-4A32-93A3-229E00128B8B}">
      <dgm:prSet/>
      <dgm:spPr/>
      <dgm:t>
        <a:bodyPr/>
        <a:lstStyle/>
        <a:p>
          <a:endParaRPr lang="en-US"/>
        </a:p>
      </dgm:t>
    </dgm:pt>
    <dgm:pt modelId="{FE43390A-8EF1-4BC7-AC9F-44234C6D257D}" type="sibTrans" cxnId="{1F86C7D8-2614-4A32-93A3-229E00128B8B}">
      <dgm:prSet/>
      <dgm:spPr/>
      <dgm:t>
        <a:bodyPr/>
        <a:lstStyle/>
        <a:p>
          <a:endParaRPr lang="en-US"/>
        </a:p>
      </dgm:t>
    </dgm:pt>
    <dgm:pt modelId="{83860130-0205-4EFA-9EF6-7E46933E3F41}">
      <dgm:prSet/>
      <dgm:spPr/>
      <dgm:t>
        <a:bodyPr/>
        <a:lstStyle/>
        <a:p>
          <a:pPr>
            <a:lnSpc>
              <a:spcPct val="100000"/>
            </a:lnSpc>
            <a:defRPr b="1"/>
          </a:pPr>
          <a:r>
            <a:rPr lang="en-US" dirty="0"/>
            <a:t>Engineering in CS &amp; PG in Machine Learning</a:t>
          </a:r>
        </a:p>
        <a:p>
          <a:pPr>
            <a:lnSpc>
              <a:spcPct val="100000"/>
            </a:lnSpc>
            <a:defRPr b="1"/>
          </a:pPr>
          <a:r>
            <a:rPr lang="en-US" dirty="0"/>
            <a:t>20+ Certifications in DS, ML, DL</a:t>
          </a:r>
        </a:p>
      </dgm:t>
    </dgm:pt>
    <dgm:pt modelId="{416D579B-35F2-4246-A16B-49265C3D7C9D}" type="parTrans" cxnId="{0C08A4AF-F5AA-4C4C-96C5-39AB487ABABA}">
      <dgm:prSet/>
      <dgm:spPr/>
      <dgm:t>
        <a:bodyPr/>
        <a:lstStyle/>
        <a:p>
          <a:endParaRPr lang="en-US"/>
        </a:p>
      </dgm:t>
    </dgm:pt>
    <dgm:pt modelId="{FC84ACE0-6425-4921-9374-3A462983877C}" type="sibTrans" cxnId="{0C08A4AF-F5AA-4C4C-96C5-39AB487ABABA}">
      <dgm:prSet/>
      <dgm:spPr/>
      <dgm:t>
        <a:bodyPr/>
        <a:lstStyle/>
        <a:p>
          <a:endParaRPr lang="en-US"/>
        </a:p>
      </dgm:t>
    </dgm:pt>
    <dgm:pt modelId="{EE66A51F-4A20-4068-981A-DA9C6FB8F280}">
      <dgm:prSet/>
      <dgm:spPr/>
      <dgm:t>
        <a:bodyPr/>
        <a:lstStyle/>
        <a:p>
          <a:pPr rtl="0">
            <a:lnSpc>
              <a:spcPct val="100000"/>
            </a:lnSpc>
            <a:defRPr b="1"/>
          </a:pPr>
          <a:r>
            <a:rPr lang="en-US" dirty="0"/>
            <a:t>Other work:</a:t>
          </a:r>
          <a:r>
            <a:rPr lang="en-US" dirty="0">
              <a:latin typeface="Calibri Light"/>
            </a:rPr>
            <a:t> </a:t>
          </a:r>
          <a:endParaRPr lang="en-US" dirty="0"/>
        </a:p>
      </dgm:t>
    </dgm:pt>
    <dgm:pt modelId="{6A21D05E-8892-477C-8B17-9082EA899F6A}" type="parTrans" cxnId="{74678C1F-F057-4EB0-8969-B655ACF021C9}">
      <dgm:prSet/>
      <dgm:spPr/>
      <dgm:t>
        <a:bodyPr/>
        <a:lstStyle/>
        <a:p>
          <a:endParaRPr lang="en-US"/>
        </a:p>
      </dgm:t>
    </dgm:pt>
    <dgm:pt modelId="{C1FB374D-BC35-4090-9C3C-B4DDB67D9CFD}" type="sibTrans" cxnId="{74678C1F-F057-4EB0-8969-B655ACF021C9}">
      <dgm:prSet/>
      <dgm:spPr/>
      <dgm:t>
        <a:bodyPr/>
        <a:lstStyle/>
        <a:p>
          <a:endParaRPr lang="en-US"/>
        </a:p>
      </dgm:t>
    </dgm:pt>
    <dgm:pt modelId="{E4B37543-0831-48EB-A5DB-9B2A1919FA52}">
      <dgm:prSet/>
      <dgm:spPr/>
      <dgm:t>
        <a:bodyPr/>
        <a:lstStyle/>
        <a:p>
          <a:pPr>
            <a:lnSpc>
              <a:spcPct val="100000"/>
            </a:lnSpc>
          </a:pPr>
          <a:r>
            <a:rPr lang="en-US" dirty="0"/>
            <a:t>Technical reviewer/editorial board of </a:t>
          </a:r>
          <a:r>
            <a:rPr lang="en-US" dirty="0" err="1"/>
            <a:t>Packt</a:t>
          </a:r>
          <a:r>
            <a:rPr lang="en-US" dirty="0"/>
            <a:t> Publishing Company</a:t>
          </a:r>
        </a:p>
      </dgm:t>
    </dgm:pt>
    <dgm:pt modelId="{1BD99034-E106-49AC-8D3D-4D4645FDA9DB}" type="parTrans" cxnId="{7FD8B1FC-0363-483C-BDE5-32A15139802E}">
      <dgm:prSet/>
      <dgm:spPr/>
      <dgm:t>
        <a:bodyPr/>
        <a:lstStyle/>
        <a:p>
          <a:endParaRPr lang="en-US"/>
        </a:p>
      </dgm:t>
    </dgm:pt>
    <dgm:pt modelId="{C878E7B0-EA0E-4A0F-BE1A-58B8E87DA0B1}" type="sibTrans" cxnId="{7FD8B1FC-0363-483C-BDE5-32A15139802E}">
      <dgm:prSet/>
      <dgm:spPr/>
      <dgm:t>
        <a:bodyPr/>
        <a:lstStyle/>
        <a:p>
          <a:endParaRPr lang="en-US"/>
        </a:p>
      </dgm:t>
    </dgm:pt>
    <dgm:pt modelId="{4EAF6A01-115C-47D4-814A-6E1F83D108F1}">
      <dgm:prSet/>
      <dgm:spPr/>
      <dgm:t>
        <a:bodyPr/>
        <a:lstStyle/>
        <a:p>
          <a:pPr>
            <a:lnSpc>
              <a:spcPct val="100000"/>
            </a:lnSpc>
          </a:pPr>
          <a:r>
            <a:rPr lang="en-US" dirty="0"/>
            <a:t>Mentoring and Consulting for AI and ML</a:t>
          </a:r>
        </a:p>
      </dgm:t>
    </dgm:pt>
    <dgm:pt modelId="{952484B4-C992-48B2-A275-DB03F69DB8A6}" type="parTrans" cxnId="{256B83AD-5E32-47E5-9B43-00A5EDE13A93}">
      <dgm:prSet/>
      <dgm:spPr/>
      <dgm:t>
        <a:bodyPr/>
        <a:lstStyle/>
        <a:p>
          <a:endParaRPr lang="en-US"/>
        </a:p>
      </dgm:t>
    </dgm:pt>
    <dgm:pt modelId="{84369365-5535-4B17-BFD6-2BFA21187F24}" type="sibTrans" cxnId="{256B83AD-5E32-47E5-9B43-00A5EDE13A93}">
      <dgm:prSet/>
      <dgm:spPr/>
      <dgm:t>
        <a:bodyPr/>
        <a:lstStyle/>
        <a:p>
          <a:endParaRPr lang="en-US"/>
        </a:p>
      </dgm:t>
    </dgm:pt>
    <dgm:pt modelId="{CFFD681B-732C-4FCD-8158-21337083A6EE}" type="pres">
      <dgm:prSet presAssocID="{0F69E163-DE9C-4BF0-81A3-939DABA396B5}" presName="linear" presStyleCnt="0">
        <dgm:presLayoutVars>
          <dgm:dir/>
          <dgm:animLvl val="lvl"/>
          <dgm:resizeHandles val="exact"/>
        </dgm:presLayoutVars>
      </dgm:prSet>
      <dgm:spPr/>
    </dgm:pt>
    <dgm:pt modelId="{FE614330-71E8-4D8D-8E8A-189DC384A5CE}" type="pres">
      <dgm:prSet presAssocID="{A96141DC-0301-4542-8E7E-5995D5FECF0F}" presName="parentLin" presStyleCnt="0"/>
      <dgm:spPr/>
    </dgm:pt>
    <dgm:pt modelId="{E9436E27-E7D0-4FDF-9C21-8C801044817D}" type="pres">
      <dgm:prSet presAssocID="{A96141DC-0301-4542-8E7E-5995D5FECF0F}" presName="parentLeftMargin" presStyleLbl="node1" presStyleIdx="0" presStyleCnt="5"/>
      <dgm:spPr/>
    </dgm:pt>
    <dgm:pt modelId="{8DAAC513-0507-41E3-91AB-56B16D616A59}" type="pres">
      <dgm:prSet presAssocID="{A96141DC-0301-4542-8E7E-5995D5FECF0F}" presName="parentText" presStyleLbl="node1" presStyleIdx="0" presStyleCnt="5">
        <dgm:presLayoutVars>
          <dgm:chMax val="0"/>
          <dgm:bulletEnabled val="1"/>
        </dgm:presLayoutVars>
      </dgm:prSet>
      <dgm:spPr/>
    </dgm:pt>
    <dgm:pt modelId="{21BD7CFB-B705-4E10-AED6-AB6045802C50}" type="pres">
      <dgm:prSet presAssocID="{A96141DC-0301-4542-8E7E-5995D5FECF0F}" presName="negativeSpace" presStyleCnt="0"/>
      <dgm:spPr/>
    </dgm:pt>
    <dgm:pt modelId="{B9DBFFEB-E369-4C38-931C-DF5E54239A0A}" type="pres">
      <dgm:prSet presAssocID="{A96141DC-0301-4542-8E7E-5995D5FECF0F}" presName="childText" presStyleLbl="conFgAcc1" presStyleIdx="0" presStyleCnt="5">
        <dgm:presLayoutVars>
          <dgm:bulletEnabled val="1"/>
        </dgm:presLayoutVars>
      </dgm:prSet>
      <dgm:spPr/>
    </dgm:pt>
    <dgm:pt modelId="{719DEED2-63B4-449C-9EC7-5349C8291D3F}" type="pres">
      <dgm:prSet presAssocID="{135E868D-4F3F-4429-B3E1-4A56D67DCCD5}" presName="spaceBetweenRectangles" presStyleCnt="0"/>
      <dgm:spPr/>
    </dgm:pt>
    <dgm:pt modelId="{A5EDE2E2-BC0D-4CEB-A4AE-3EDA103A710E}" type="pres">
      <dgm:prSet presAssocID="{4760D854-FA32-4270-90B8-DF74EBE705F6}" presName="parentLin" presStyleCnt="0"/>
      <dgm:spPr/>
    </dgm:pt>
    <dgm:pt modelId="{C61B4332-EB02-48F0-B860-DA084D58C488}" type="pres">
      <dgm:prSet presAssocID="{4760D854-FA32-4270-90B8-DF74EBE705F6}" presName="parentLeftMargin" presStyleLbl="node1" presStyleIdx="0" presStyleCnt="5"/>
      <dgm:spPr/>
    </dgm:pt>
    <dgm:pt modelId="{619AEC05-0999-49D9-A1C4-A2A89F6753B5}" type="pres">
      <dgm:prSet presAssocID="{4760D854-FA32-4270-90B8-DF74EBE705F6}" presName="parentText" presStyleLbl="node1" presStyleIdx="1" presStyleCnt="5">
        <dgm:presLayoutVars>
          <dgm:chMax val="0"/>
          <dgm:bulletEnabled val="1"/>
        </dgm:presLayoutVars>
      </dgm:prSet>
      <dgm:spPr/>
    </dgm:pt>
    <dgm:pt modelId="{BB2C7407-29D8-416F-9660-E8096CD833B1}" type="pres">
      <dgm:prSet presAssocID="{4760D854-FA32-4270-90B8-DF74EBE705F6}" presName="negativeSpace" presStyleCnt="0"/>
      <dgm:spPr/>
    </dgm:pt>
    <dgm:pt modelId="{234A44B0-5229-4008-A484-905EA027E0B0}" type="pres">
      <dgm:prSet presAssocID="{4760D854-FA32-4270-90B8-DF74EBE705F6}" presName="childText" presStyleLbl="conFgAcc1" presStyleIdx="1" presStyleCnt="5">
        <dgm:presLayoutVars>
          <dgm:bulletEnabled val="1"/>
        </dgm:presLayoutVars>
      </dgm:prSet>
      <dgm:spPr/>
    </dgm:pt>
    <dgm:pt modelId="{CDB7F7C9-754C-44B7-B760-5DF795EAC7B5}" type="pres">
      <dgm:prSet presAssocID="{4BF54D75-A976-48C7-9907-E606780A2167}" presName="spaceBetweenRectangles" presStyleCnt="0"/>
      <dgm:spPr/>
    </dgm:pt>
    <dgm:pt modelId="{E7287D5A-ED0E-4406-8461-CA44C700E859}" type="pres">
      <dgm:prSet presAssocID="{7F41B8F4-9C55-44EB-A2D1-D1912198C906}" presName="parentLin" presStyleCnt="0"/>
      <dgm:spPr/>
    </dgm:pt>
    <dgm:pt modelId="{4F82300C-C3BD-4787-9F46-2B73C7D6D29D}" type="pres">
      <dgm:prSet presAssocID="{7F41B8F4-9C55-44EB-A2D1-D1912198C906}" presName="parentLeftMargin" presStyleLbl="node1" presStyleIdx="1" presStyleCnt="5"/>
      <dgm:spPr/>
    </dgm:pt>
    <dgm:pt modelId="{1569E1ED-65D0-48F5-86C1-9E6962E0C6A2}" type="pres">
      <dgm:prSet presAssocID="{7F41B8F4-9C55-44EB-A2D1-D1912198C906}" presName="parentText" presStyleLbl="node1" presStyleIdx="2" presStyleCnt="5">
        <dgm:presLayoutVars>
          <dgm:chMax val="0"/>
          <dgm:bulletEnabled val="1"/>
        </dgm:presLayoutVars>
      </dgm:prSet>
      <dgm:spPr/>
    </dgm:pt>
    <dgm:pt modelId="{B3496804-546A-49B4-BCED-5D27B7ABB523}" type="pres">
      <dgm:prSet presAssocID="{7F41B8F4-9C55-44EB-A2D1-D1912198C906}" presName="negativeSpace" presStyleCnt="0"/>
      <dgm:spPr/>
    </dgm:pt>
    <dgm:pt modelId="{C19625E0-8917-4B8F-B947-9D6415C22565}" type="pres">
      <dgm:prSet presAssocID="{7F41B8F4-9C55-44EB-A2D1-D1912198C906}" presName="childText" presStyleLbl="conFgAcc1" presStyleIdx="2" presStyleCnt="5">
        <dgm:presLayoutVars>
          <dgm:bulletEnabled val="1"/>
        </dgm:presLayoutVars>
      </dgm:prSet>
      <dgm:spPr/>
    </dgm:pt>
    <dgm:pt modelId="{03E77426-E327-433E-AC5D-2DF92572E247}" type="pres">
      <dgm:prSet presAssocID="{FE43390A-8EF1-4BC7-AC9F-44234C6D257D}" presName="spaceBetweenRectangles" presStyleCnt="0"/>
      <dgm:spPr/>
    </dgm:pt>
    <dgm:pt modelId="{EB520A03-71C5-4CE7-AFDD-749870A7FB93}" type="pres">
      <dgm:prSet presAssocID="{83860130-0205-4EFA-9EF6-7E46933E3F41}" presName="parentLin" presStyleCnt="0"/>
      <dgm:spPr/>
    </dgm:pt>
    <dgm:pt modelId="{8AB393E1-EB63-4DB2-B11A-4470D3212040}" type="pres">
      <dgm:prSet presAssocID="{83860130-0205-4EFA-9EF6-7E46933E3F41}" presName="parentLeftMargin" presStyleLbl="node1" presStyleIdx="2" presStyleCnt="5"/>
      <dgm:spPr/>
    </dgm:pt>
    <dgm:pt modelId="{CC91D3C6-2987-49C4-A929-4FFB0F6F6F15}" type="pres">
      <dgm:prSet presAssocID="{83860130-0205-4EFA-9EF6-7E46933E3F41}" presName="parentText" presStyleLbl="node1" presStyleIdx="3" presStyleCnt="5" custScaleY="140772">
        <dgm:presLayoutVars>
          <dgm:chMax val="0"/>
          <dgm:bulletEnabled val="1"/>
        </dgm:presLayoutVars>
      </dgm:prSet>
      <dgm:spPr/>
    </dgm:pt>
    <dgm:pt modelId="{10C9729A-FAF3-4AAA-9B8C-8B0970E12060}" type="pres">
      <dgm:prSet presAssocID="{83860130-0205-4EFA-9EF6-7E46933E3F41}" presName="negativeSpace" presStyleCnt="0"/>
      <dgm:spPr/>
    </dgm:pt>
    <dgm:pt modelId="{328F3179-7428-43C8-8FC9-FD0B783D9B4C}" type="pres">
      <dgm:prSet presAssocID="{83860130-0205-4EFA-9EF6-7E46933E3F41}" presName="childText" presStyleLbl="conFgAcc1" presStyleIdx="3" presStyleCnt="5">
        <dgm:presLayoutVars>
          <dgm:bulletEnabled val="1"/>
        </dgm:presLayoutVars>
      </dgm:prSet>
      <dgm:spPr/>
    </dgm:pt>
    <dgm:pt modelId="{D44FD20C-4126-401F-97F8-EDB69323649B}" type="pres">
      <dgm:prSet presAssocID="{FC84ACE0-6425-4921-9374-3A462983877C}" presName="spaceBetweenRectangles" presStyleCnt="0"/>
      <dgm:spPr/>
    </dgm:pt>
    <dgm:pt modelId="{B8B09298-3739-4BC0-ADA9-E957A7A3FA25}" type="pres">
      <dgm:prSet presAssocID="{EE66A51F-4A20-4068-981A-DA9C6FB8F280}" presName="parentLin" presStyleCnt="0"/>
      <dgm:spPr/>
    </dgm:pt>
    <dgm:pt modelId="{1D335775-428A-4D71-A4AC-99A699EC80CD}" type="pres">
      <dgm:prSet presAssocID="{EE66A51F-4A20-4068-981A-DA9C6FB8F280}" presName="parentLeftMargin" presStyleLbl="node1" presStyleIdx="3" presStyleCnt="5"/>
      <dgm:spPr/>
    </dgm:pt>
    <dgm:pt modelId="{07ECEC90-4FE6-4513-A09A-A7A15A51FEAF}" type="pres">
      <dgm:prSet presAssocID="{EE66A51F-4A20-4068-981A-DA9C6FB8F280}" presName="parentText" presStyleLbl="node1" presStyleIdx="4" presStyleCnt="5">
        <dgm:presLayoutVars>
          <dgm:chMax val="0"/>
          <dgm:bulletEnabled val="1"/>
        </dgm:presLayoutVars>
      </dgm:prSet>
      <dgm:spPr/>
    </dgm:pt>
    <dgm:pt modelId="{798D1802-70A9-468A-9DA2-200C28F51C8F}" type="pres">
      <dgm:prSet presAssocID="{EE66A51F-4A20-4068-981A-DA9C6FB8F280}" presName="negativeSpace" presStyleCnt="0"/>
      <dgm:spPr/>
    </dgm:pt>
    <dgm:pt modelId="{8B9C2FE5-E435-496F-B421-593AE0029F67}" type="pres">
      <dgm:prSet presAssocID="{EE66A51F-4A20-4068-981A-DA9C6FB8F280}" presName="childText" presStyleLbl="conFgAcc1" presStyleIdx="4" presStyleCnt="5">
        <dgm:presLayoutVars>
          <dgm:bulletEnabled val="1"/>
        </dgm:presLayoutVars>
      </dgm:prSet>
      <dgm:spPr/>
    </dgm:pt>
  </dgm:ptLst>
  <dgm:cxnLst>
    <dgm:cxn modelId="{74678C1F-F057-4EB0-8969-B655ACF021C9}" srcId="{0F69E163-DE9C-4BF0-81A3-939DABA396B5}" destId="{EE66A51F-4A20-4068-981A-DA9C6FB8F280}" srcOrd="4" destOrd="0" parTransId="{6A21D05E-8892-477C-8B17-9082EA899F6A}" sibTransId="{C1FB374D-BC35-4090-9C3C-B4DDB67D9CFD}"/>
    <dgm:cxn modelId="{A0BCCD26-5C3A-4014-A4E2-7663999FADAA}" type="presOf" srcId="{A96141DC-0301-4542-8E7E-5995D5FECF0F}" destId="{8DAAC513-0507-41E3-91AB-56B16D616A59}" srcOrd="1" destOrd="0" presId="urn:microsoft.com/office/officeart/2005/8/layout/list1"/>
    <dgm:cxn modelId="{00B1113B-A313-482F-9FD9-4F2078EADF13}" srcId="{0F69E163-DE9C-4BF0-81A3-939DABA396B5}" destId="{A96141DC-0301-4542-8E7E-5995D5FECF0F}" srcOrd="0" destOrd="0" parTransId="{DEF6A968-E3A0-4B5D-83A2-A7E5BFDEBB2B}" sibTransId="{135E868D-4F3F-4429-B3E1-4A56D67DCCD5}"/>
    <dgm:cxn modelId="{E5BD643D-51A2-4E4D-A840-062EE9703303}" type="presOf" srcId="{83860130-0205-4EFA-9EF6-7E46933E3F41}" destId="{8AB393E1-EB63-4DB2-B11A-4470D3212040}" srcOrd="0" destOrd="0" presId="urn:microsoft.com/office/officeart/2005/8/layout/list1"/>
    <dgm:cxn modelId="{FA0EE93D-F67E-4736-926F-4CDC60EDA5EA}" type="presOf" srcId="{0F69E163-DE9C-4BF0-81A3-939DABA396B5}" destId="{CFFD681B-732C-4FCD-8158-21337083A6EE}" srcOrd="0" destOrd="0" presId="urn:microsoft.com/office/officeart/2005/8/layout/list1"/>
    <dgm:cxn modelId="{04242360-4B7F-440E-9A3E-2FEAE0EC04F9}" srcId="{0F69E163-DE9C-4BF0-81A3-939DABA396B5}" destId="{4760D854-FA32-4270-90B8-DF74EBE705F6}" srcOrd="1" destOrd="0" parTransId="{2D1C99F2-58E1-4A89-88F2-2FE5B832A8FF}" sibTransId="{4BF54D75-A976-48C7-9907-E606780A2167}"/>
    <dgm:cxn modelId="{4371644A-DD09-4A82-AE30-748549193611}" type="presOf" srcId="{A96141DC-0301-4542-8E7E-5995D5FECF0F}" destId="{E9436E27-E7D0-4FDF-9C21-8C801044817D}" srcOrd="0" destOrd="0" presId="urn:microsoft.com/office/officeart/2005/8/layout/list1"/>
    <dgm:cxn modelId="{11B0F070-4C30-4990-9691-78B552BDCF79}" type="presOf" srcId="{EE66A51F-4A20-4068-981A-DA9C6FB8F280}" destId="{07ECEC90-4FE6-4513-A09A-A7A15A51FEAF}" srcOrd="1" destOrd="0" presId="urn:microsoft.com/office/officeart/2005/8/layout/list1"/>
    <dgm:cxn modelId="{C277D753-E555-4B38-B5A9-33FA784DCFC8}" type="presOf" srcId="{83860130-0205-4EFA-9EF6-7E46933E3F41}" destId="{CC91D3C6-2987-49C4-A929-4FFB0F6F6F15}" srcOrd="1" destOrd="0" presId="urn:microsoft.com/office/officeart/2005/8/layout/list1"/>
    <dgm:cxn modelId="{77995B7C-99E3-4F08-A1D6-B9A72857D56F}" type="presOf" srcId="{E4B37543-0831-48EB-A5DB-9B2A1919FA52}" destId="{8B9C2FE5-E435-496F-B421-593AE0029F67}" srcOrd="0" destOrd="0" presId="urn:microsoft.com/office/officeart/2005/8/layout/list1"/>
    <dgm:cxn modelId="{038A0FA5-3F54-471D-9891-C1F26B61359D}" type="presOf" srcId="{4760D854-FA32-4270-90B8-DF74EBE705F6}" destId="{619AEC05-0999-49D9-A1C4-A2A89F6753B5}" srcOrd="1" destOrd="0" presId="urn:microsoft.com/office/officeart/2005/8/layout/list1"/>
    <dgm:cxn modelId="{B9AC24AB-A09A-4850-899D-C65A2C1C3982}" type="presOf" srcId="{7F41B8F4-9C55-44EB-A2D1-D1912198C906}" destId="{1569E1ED-65D0-48F5-86C1-9E6962E0C6A2}" srcOrd="1" destOrd="0" presId="urn:microsoft.com/office/officeart/2005/8/layout/list1"/>
    <dgm:cxn modelId="{256B83AD-5E32-47E5-9B43-00A5EDE13A93}" srcId="{EE66A51F-4A20-4068-981A-DA9C6FB8F280}" destId="{4EAF6A01-115C-47D4-814A-6E1F83D108F1}" srcOrd="1" destOrd="0" parTransId="{952484B4-C992-48B2-A275-DB03F69DB8A6}" sibTransId="{84369365-5535-4B17-BFD6-2BFA21187F24}"/>
    <dgm:cxn modelId="{0C08A4AF-F5AA-4C4C-96C5-39AB487ABABA}" srcId="{0F69E163-DE9C-4BF0-81A3-939DABA396B5}" destId="{83860130-0205-4EFA-9EF6-7E46933E3F41}" srcOrd="3" destOrd="0" parTransId="{416D579B-35F2-4246-A16B-49265C3D7C9D}" sibTransId="{FC84ACE0-6425-4921-9374-3A462983877C}"/>
    <dgm:cxn modelId="{440A38B2-DAA7-4EB4-81DF-D02EC375B2C0}" type="presOf" srcId="{4760D854-FA32-4270-90B8-DF74EBE705F6}" destId="{C61B4332-EB02-48F0-B860-DA084D58C488}" srcOrd="0" destOrd="0" presId="urn:microsoft.com/office/officeart/2005/8/layout/list1"/>
    <dgm:cxn modelId="{DBCE03BB-DA2E-4345-AD44-C18092B23679}" type="presOf" srcId="{7F41B8F4-9C55-44EB-A2D1-D1912198C906}" destId="{4F82300C-C3BD-4787-9F46-2B73C7D6D29D}" srcOrd="0" destOrd="0" presId="urn:microsoft.com/office/officeart/2005/8/layout/list1"/>
    <dgm:cxn modelId="{4A5928D4-5184-48B8-9BE7-3F46A77521B2}" type="presOf" srcId="{EE66A51F-4A20-4068-981A-DA9C6FB8F280}" destId="{1D335775-428A-4D71-A4AC-99A699EC80CD}" srcOrd="0" destOrd="0" presId="urn:microsoft.com/office/officeart/2005/8/layout/list1"/>
    <dgm:cxn modelId="{1F86C7D8-2614-4A32-93A3-229E00128B8B}" srcId="{0F69E163-DE9C-4BF0-81A3-939DABA396B5}" destId="{7F41B8F4-9C55-44EB-A2D1-D1912198C906}" srcOrd="2" destOrd="0" parTransId="{60D486C8-009F-48CD-BB0F-20D9C8E05F10}" sibTransId="{FE43390A-8EF1-4BC7-AC9F-44234C6D257D}"/>
    <dgm:cxn modelId="{A0AD83EF-7EF5-4AC6-8870-81019478EAFE}" type="presOf" srcId="{4EAF6A01-115C-47D4-814A-6E1F83D108F1}" destId="{8B9C2FE5-E435-496F-B421-593AE0029F67}" srcOrd="0" destOrd="1" presId="urn:microsoft.com/office/officeart/2005/8/layout/list1"/>
    <dgm:cxn modelId="{7FD8B1FC-0363-483C-BDE5-32A15139802E}" srcId="{EE66A51F-4A20-4068-981A-DA9C6FB8F280}" destId="{E4B37543-0831-48EB-A5DB-9B2A1919FA52}" srcOrd="0" destOrd="0" parTransId="{1BD99034-E106-49AC-8D3D-4D4645FDA9DB}" sibTransId="{C878E7B0-EA0E-4A0F-BE1A-58B8E87DA0B1}"/>
    <dgm:cxn modelId="{AF0A1EB7-E1AB-4DCA-92A4-9F9759DBEEC3}" type="presParOf" srcId="{CFFD681B-732C-4FCD-8158-21337083A6EE}" destId="{FE614330-71E8-4D8D-8E8A-189DC384A5CE}" srcOrd="0" destOrd="0" presId="urn:microsoft.com/office/officeart/2005/8/layout/list1"/>
    <dgm:cxn modelId="{1A4AD1BD-B203-433A-B6BA-D1EA1FC4E5E5}" type="presParOf" srcId="{FE614330-71E8-4D8D-8E8A-189DC384A5CE}" destId="{E9436E27-E7D0-4FDF-9C21-8C801044817D}" srcOrd="0" destOrd="0" presId="urn:microsoft.com/office/officeart/2005/8/layout/list1"/>
    <dgm:cxn modelId="{6B8BA514-4D4D-43F8-A94D-714F750FEC51}" type="presParOf" srcId="{FE614330-71E8-4D8D-8E8A-189DC384A5CE}" destId="{8DAAC513-0507-41E3-91AB-56B16D616A59}" srcOrd="1" destOrd="0" presId="urn:microsoft.com/office/officeart/2005/8/layout/list1"/>
    <dgm:cxn modelId="{A86F5235-A8C4-48B3-973F-6F86FE79CC93}" type="presParOf" srcId="{CFFD681B-732C-4FCD-8158-21337083A6EE}" destId="{21BD7CFB-B705-4E10-AED6-AB6045802C50}" srcOrd="1" destOrd="0" presId="urn:microsoft.com/office/officeart/2005/8/layout/list1"/>
    <dgm:cxn modelId="{E7042B52-13F2-46DC-9174-CD24B8655BF5}" type="presParOf" srcId="{CFFD681B-732C-4FCD-8158-21337083A6EE}" destId="{B9DBFFEB-E369-4C38-931C-DF5E54239A0A}" srcOrd="2" destOrd="0" presId="urn:microsoft.com/office/officeart/2005/8/layout/list1"/>
    <dgm:cxn modelId="{96830143-058C-4462-9120-3D92655FF58E}" type="presParOf" srcId="{CFFD681B-732C-4FCD-8158-21337083A6EE}" destId="{719DEED2-63B4-449C-9EC7-5349C8291D3F}" srcOrd="3" destOrd="0" presId="urn:microsoft.com/office/officeart/2005/8/layout/list1"/>
    <dgm:cxn modelId="{25B550D0-F0F4-4C79-8690-1FF80D4B5A47}" type="presParOf" srcId="{CFFD681B-732C-4FCD-8158-21337083A6EE}" destId="{A5EDE2E2-BC0D-4CEB-A4AE-3EDA103A710E}" srcOrd="4" destOrd="0" presId="urn:microsoft.com/office/officeart/2005/8/layout/list1"/>
    <dgm:cxn modelId="{26F30E31-39C3-4652-A483-1FD9F973FE64}" type="presParOf" srcId="{A5EDE2E2-BC0D-4CEB-A4AE-3EDA103A710E}" destId="{C61B4332-EB02-48F0-B860-DA084D58C488}" srcOrd="0" destOrd="0" presId="urn:microsoft.com/office/officeart/2005/8/layout/list1"/>
    <dgm:cxn modelId="{96CF99BF-DB6B-47A6-A272-A0CB1A5D0074}" type="presParOf" srcId="{A5EDE2E2-BC0D-4CEB-A4AE-3EDA103A710E}" destId="{619AEC05-0999-49D9-A1C4-A2A89F6753B5}" srcOrd="1" destOrd="0" presId="urn:microsoft.com/office/officeart/2005/8/layout/list1"/>
    <dgm:cxn modelId="{4D703261-6A09-479C-83D9-39F194279D34}" type="presParOf" srcId="{CFFD681B-732C-4FCD-8158-21337083A6EE}" destId="{BB2C7407-29D8-416F-9660-E8096CD833B1}" srcOrd="5" destOrd="0" presId="urn:microsoft.com/office/officeart/2005/8/layout/list1"/>
    <dgm:cxn modelId="{08FDE771-26F7-42DD-B32D-BC080EAB9033}" type="presParOf" srcId="{CFFD681B-732C-4FCD-8158-21337083A6EE}" destId="{234A44B0-5229-4008-A484-905EA027E0B0}" srcOrd="6" destOrd="0" presId="urn:microsoft.com/office/officeart/2005/8/layout/list1"/>
    <dgm:cxn modelId="{D3CB63F8-09A2-4C13-B6ED-6D4428872072}" type="presParOf" srcId="{CFFD681B-732C-4FCD-8158-21337083A6EE}" destId="{CDB7F7C9-754C-44B7-B760-5DF795EAC7B5}" srcOrd="7" destOrd="0" presId="urn:microsoft.com/office/officeart/2005/8/layout/list1"/>
    <dgm:cxn modelId="{1EAAAF9F-9191-4C70-88F1-CD82B54B620D}" type="presParOf" srcId="{CFFD681B-732C-4FCD-8158-21337083A6EE}" destId="{E7287D5A-ED0E-4406-8461-CA44C700E859}" srcOrd="8" destOrd="0" presId="urn:microsoft.com/office/officeart/2005/8/layout/list1"/>
    <dgm:cxn modelId="{23C5BD03-2406-4400-8112-DA64E5B7C5F1}" type="presParOf" srcId="{E7287D5A-ED0E-4406-8461-CA44C700E859}" destId="{4F82300C-C3BD-4787-9F46-2B73C7D6D29D}" srcOrd="0" destOrd="0" presId="urn:microsoft.com/office/officeart/2005/8/layout/list1"/>
    <dgm:cxn modelId="{AF365EAE-EEDC-41C3-9DFA-B3304EE22C8A}" type="presParOf" srcId="{E7287D5A-ED0E-4406-8461-CA44C700E859}" destId="{1569E1ED-65D0-48F5-86C1-9E6962E0C6A2}" srcOrd="1" destOrd="0" presId="urn:microsoft.com/office/officeart/2005/8/layout/list1"/>
    <dgm:cxn modelId="{3BF16EA2-AF59-4DE3-BD53-FAD16F2D424A}" type="presParOf" srcId="{CFFD681B-732C-4FCD-8158-21337083A6EE}" destId="{B3496804-546A-49B4-BCED-5D27B7ABB523}" srcOrd="9" destOrd="0" presId="urn:microsoft.com/office/officeart/2005/8/layout/list1"/>
    <dgm:cxn modelId="{43A9EC2C-5B3B-4C78-9FD6-6553C5E58599}" type="presParOf" srcId="{CFFD681B-732C-4FCD-8158-21337083A6EE}" destId="{C19625E0-8917-4B8F-B947-9D6415C22565}" srcOrd="10" destOrd="0" presId="urn:microsoft.com/office/officeart/2005/8/layout/list1"/>
    <dgm:cxn modelId="{D838466C-1F33-4A0D-98BC-5876955EAC49}" type="presParOf" srcId="{CFFD681B-732C-4FCD-8158-21337083A6EE}" destId="{03E77426-E327-433E-AC5D-2DF92572E247}" srcOrd="11" destOrd="0" presId="urn:microsoft.com/office/officeart/2005/8/layout/list1"/>
    <dgm:cxn modelId="{587F202D-16AD-4EE0-89A5-0A65612AA7D0}" type="presParOf" srcId="{CFFD681B-732C-4FCD-8158-21337083A6EE}" destId="{EB520A03-71C5-4CE7-AFDD-749870A7FB93}" srcOrd="12" destOrd="0" presId="urn:microsoft.com/office/officeart/2005/8/layout/list1"/>
    <dgm:cxn modelId="{B9900791-69A8-498F-9119-C96EE4E51609}" type="presParOf" srcId="{EB520A03-71C5-4CE7-AFDD-749870A7FB93}" destId="{8AB393E1-EB63-4DB2-B11A-4470D3212040}" srcOrd="0" destOrd="0" presId="urn:microsoft.com/office/officeart/2005/8/layout/list1"/>
    <dgm:cxn modelId="{39BAAE80-7EAC-40DB-B518-8D8F4408DCA9}" type="presParOf" srcId="{EB520A03-71C5-4CE7-AFDD-749870A7FB93}" destId="{CC91D3C6-2987-49C4-A929-4FFB0F6F6F15}" srcOrd="1" destOrd="0" presId="urn:microsoft.com/office/officeart/2005/8/layout/list1"/>
    <dgm:cxn modelId="{36C5A0FA-F917-4364-B630-9111E93EAF28}" type="presParOf" srcId="{CFFD681B-732C-4FCD-8158-21337083A6EE}" destId="{10C9729A-FAF3-4AAA-9B8C-8B0970E12060}" srcOrd="13" destOrd="0" presId="urn:microsoft.com/office/officeart/2005/8/layout/list1"/>
    <dgm:cxn modelId="{91BED84D-C5BC-4950-9B95-D0AC4875EE4A}" type="presParOf" srcId="{CFFD681B-732C-4FCD-8158-21337083A6EE}" destId="{328F3179-7428-43C8-8FC9-FD0B783D9B4C}" srcOrd="14" destOrd="0" presId="urn:microsoft.com/office/officeart/2005/8/layout/list1"/>
    <dgm:cxn modelId="{D985E0E1-5619-40E6-8AB7-A94DF78420F3}" type="presParOf" srcId="{CFFD681B-732C-4FCD-8158-21337083A6EE}" destId="{D44FD20C-4126-401F-97F8-EDB69323649B}" srcOrd="15" destOrd="0" presId="urn:microsoft.com/office/officeart/2005/8/layout/list1"/>
    <dgm:cxn modelId="{8940DE31-5BBB-403F-B1C8-516847367FC7}" type="presParOf" srcId="{CFFD681B-732C-4FCD-8158-21337083A6EE}" destId="{B8B09298-3739-4BC0-ADA9-E957A7A3FA25}" srcOrd="16" destOrd="0" presId="urn:microsoft.com/office/officeart/2005/8/layout/list1"/>
    <dgm:cxn modelId="{365A3050-64DE-4528-BE03-4B7BBF1BC318}" type="presParOf" srcId="{B8B09298-3739-4BC0-ADA9-E957A7A3FA25}" destId="{1D335775-428A-4D71-A4AC-99A699EC80CD}" srcOrd="0" destOrd="0" presId="urn:microsoft.com/office/officeart/2005/8/layout/list1"/>
    <dgm:cxn modelId="{37A0B3F0-4C28-4D63-901B-D68BFB564888}" type="presParOf" srcId="{B8B09298-3739-4BC0-ADA9-E957A7A3FA25}" destId="{07ECEC90-4FE6-4513-A09A-A7A15A51FEAF}" srcOrd="1" destOrd="0" presId="urn:microsoft.com/office/officeart/2005/8/layout/list1"/>
    <dgm:cxn modelId="{464E2F55-1A1A-4E43-A65A-6A4BC34A4572}" type="presParOf" srcId="{CFFD681B-732C-4FCD-8158-21337083A6EE}" destId="{798D1802-70A9-468A-9DA2-200C28F51C8F}" srcOrd="17" destOrd="0" presId="urn:microsoft.com/office/officeart/2005/8/layout/list1"/>
    <dgm:cxn modelId="{086C6366-B38C-4FC0-A3D5-2564F2420775}" type="presParOf" srcId="{CFFD681B-732C-4FCD-8158-21337083A6EE}" destId="{8B9C2FE5-E435-496F-B421-593AE0029F67}"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BFFEB-E369-4C38-931C-DF5E54239A0A}">
      <dsp:nvSpPr>
        <dsp:cNvPr id="0" name=""/>
        <dsp:cNvSpPr/>
      </dsp:nvSpPr>
      <dsp:spPr>
        <a:xfrm>
          <a:off x="0" y="678753"/>
          <a:ext cx="764042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AAC513-0507-41E3-91AB-56B16D616A59}">
      <dsp:nvSpPr>
        <dsp:cNvPr id="0" name=""/>
        <dsp:cNvSpPr/>
      </dsp:nvSpPr>
      <dsp:spPr>
        <a:xfrm>
          <a:off x="382021" y="413073"/>
          <a:ext cx="534830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153" tIns="0" rIns="202153" bIns="0" numCol="1" spcCol="1270" anchor="ctr" anchorCtr="0">
          <a:noAutofit/>
        </a:bodyPr>
        <a:lstStyle/>
        <a:p>
          <a:pPr marL="0" lvl="0" indent="0" algn="l" defTabSz="800100" rtl="0">
            <a:lnSpc>
              <a:spcPct val="100000"/>
            </a:lnSpc>
            <a:spcBef>
              <a:spcPct val="0"/>
            </a:spcBef>
            <a:spcAft>
              <a:spcPct val="35000"/>
            </a:spcAft>
            <a:buNone/>
            <a:defRPr b="1"/>
          </a:pPr>
          <a:r>
            <a:rPr lang="en-IN" sz="1800" b="1" kern="1200" dirty="0">
              <a:solidFill>
                <a:prstClr val="white"/>
              </a:solidFill>
              <a:latin typeface="Calibri"/>
              <a:ea typeface="+mn-ea"/>
              <a:cs typeface="+mn-cs"/>
            </a:rPr>
            <a:t>Vice President – AIML @ BNY Mellon</a:t>
          </a:r>
          <a:endParaRPr lang="en-US" sz="1800" b="1" kern="1200" dirty="0">
            <a:solidFill>
              <a:prstClr val="white"/>
            </a:solidFill>
            <a:latin typeface="Calibri"/>
            <a:ea typeface="+mn-ea"/>
            <a:cs typeface="+mn-cs"/>
          </a:endParaRPr>
        </a:p>
      </dsp:txBody>
      <dsp:txXfrm>
        <a:off x="407960" y="439012"/>
        <a:ext cx="5296422" cy="479482"/>
      </dsp:txXfrm>
    </dsp:sp>
    <dsp:sp modelId="{234A44B0-5229-4008-A484-905EA027E0B0}">
      <dsp:nvSpPr>
        <dsp:cNvPr id="0" name=""/>
        <dsp:cNvSpPr/>
      </dsp:nvSpPr>
      <dsp:spPr>
        <a:xfrm>
          <a:off x="0" y="1495233"/>
          <a:ext cx="764042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9AEC05-0999-49D9-A1C4-A2A89F6753B5}">
      <dsp:nvSpPr>
        <dsp:cNvPr id="0" name=""/>
        <dsp:cNvSpPr/>
      </dsp:nvSpPr>
      <dsp:spPr>
        <a:xfrm>
          <a:off x="382021" y="1229553"/>
          <a:ext cx="534830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153" tIns="0" rIns="202153" bIns="0" numCol="1" spcCol="1270" anchor="ctr" anchorCtr="0">
          <a:noAutofit/>
        </a:bodyPr>
        <a:lstStyle/>
        <a:p>
          <a:pPr marL="0" lvl="0" indent="0" algn="l" defTabSz="800100">
            <a:lnSpc>
              <a:spcPct val="100000"/>
            </a:lnSpc>
            <a:spcBef>
              <a:spcPct val="0"/>
            </a:spcBef>
            <a:spcAft>
              <a:spcPct val="35000"/>
            </a:spcAft>
            <a:buNone/>
            <a:defRPr b="1"/>
          </a:pPr>
          <a:r>
            <a:rPr lang="en-IN" sz="1800" kern="1200" dirty="0"/>
            <a:t>Been in the industry for </a:t>
          </a:r>
          <a:r>
            <a:rPr lang="en-IN" sz="1800" kern="1200" dirty="0">
              <a:latin typeface="Calibri Light"/>
            </a:rPr>
            <a:t>~9</a:t>
          </a:r>
          <a:r>
            <a:rPr lang="en-IN" sz="1800" kern="1200" dirty="0"/>
            <a:t> years</a:t>
          </a:r>
          <a:endParaRPr lang="en-US" sz="1800" kern="1200" dirty="0"/>
        </a:p>
      </dsp:txBody>
      <dsp:txXfrm>
        <a:off x="407960" y="1255492"/>
        <a:ext cx="5296422" cy="479482"/>
      </dsp:txXfrm>
    </dsp:sp>
    <dsp:sp modelId="{C19625E0-8917-4B8F-B947-9D6415C22565}">
      <dsp:nvSpPr>
        <dsp:cNvPr id="0" name=""/>
        <dsp:cNvSpPr/>
      </dsp:nvSpPr>
      <dsp:spPr>
        <a:xfrm>
          <a:off x="0" y="2311713"/>
          <a:ext cx="764042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9E1ED-65D0-48F5-86C1-9E6962E0C6A2}">
      <dsp:nvSpPr>
        <dsp:cNvPr id="0" name=""/>
        <dsp:cNvSpPr/>
      </dsp:nvSpPr>
      <dsp:spPr>
        <a:xfrm>
          <a:off x="382021" y="2046033"/>
          <a:ext cx="534830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153" tIns="0" rIns="202153" bIns="0" numCol="1" spcCol="1270" anchor="ctr" anchorCtr="0">
          <a:noAutofit/>
        </a:bodyPr>
        <a:lstStyle/>
        <a:p>
          <a:pPr marL="0" lvl="0" indent="0" algn="l" defTabSz="800100">
            <a:lnSpc>
              <a:spcPct val="100000"/>
            </a:lnSpc>
            <a:spcBef>
              <a:spcPct val="0"/>
            </a:spcBef>
            <a:spcAft>
              <a:spcPct val="35000"/>
            </a:spcAft>
            <a:buNone/>
            <a:defRPr b="1"/>
          </a:pPr>
          <a:r>
            <a:rPr lang="en-IN" sz="1800" kern="1200" dirty="0"/>
            <a:t>Previous companies – General Mills, Accenture, etc</a:t>
          </a:r>
          <a:endParaRPr lang="en-US" sz="1800" kern="1200" dirty="0"/>
        </a:p>
      </dsp:txBody>
      <dsp:txXfrm>
        <a:off x="407960" y="2071972"/>
        <a:ext cx="5296422" cy="479482"/>
      </dsp:txXfrm>
    </dsp:sp>
    <dsp:sp modelId="{328F3179-7428-43C8-8FC9-FD0B783D9B4C}">
      <dsp:nvSpPr>
        <dsp:cNvPr id="0" name=""/>
        <dsp:cNvSpPr/>
      </dsp:nvSpPr>
      <dsp:spPr>
        <a:xfrm>
          <a:off x="0" y="3344840"/>
          <a:ext cx="764042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91D3C6-2987-49C4-A929-4FFB0F6F6F15}">
      <dsp:nvSpPr>
        <dsp:cNvPr id="0" name=""/>
        <dsp:cNvSpPr/>
      </dsp:nvSpPr>
      <dsp:spPr>
        <a:xfrm>
          <a:off x="382021" y="2862513"/>
          <a:ext cx="5348300" cy="7480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153" tIns="0" rIns="202153" bIns="0" numCol="1" spcCol="1270" anchor="ctr" anchorCtr="0">
          <a:noAutofit/>
        </a:bodyPr>
        <a:lstStyle/>
        <a:p>
          <a:pPr marL="0" lvl="0" indent="0" algn="l" defTabSz="800100">
            <a:lnSpc>
              <a:spcPct val="100000"/>
            </a:lnSpc>
            <a:spcBef>
              <a:spcPct val="0"/>
            </a:spcBef>
            <a:spcAft>
              <a:spcPct val="35000"/>
            </a:spcAft>
            <a:buNone/>
            <a:defRPr b="1"/>
          </a:pPr>
          <a:r>
            <a:rPr lang="en-US" sz="1800" kern="1200" dirty="0"/>
            <a:t>Engineering in CS &amp; PG in Machine Learning</a:t>
          </a:r>
        </a:p>
        <a:p>
          <a:pPr marL="0" lvl="0" indent="0" algn="l" defTabSz="800100">
            <a:lnSpc>
              <a:spcPct val="100000"/>
            </a:lnSpc>
            <a:spcBef>
              <a:spcPct val="0"/>
            </a:spcBef>
            <a:spcAft>
              <a:spcPct val="35000"/>
            </a:spcAft>
            <a:buNone/>
            <a:defRPr b="1"/>
          </a:pPr>
          <a:r>
            <a:rPr lang="en-US" sz="1800" kern="1200" dirty="0"/>
            <a:t>20+ Certifications in DS, ML, DL</a:t>
          </a:r>
        </a:p>
      </dsp:txBody>
      <dsp:txXfrm>
        <a:off x="418536" y="2899028"/>
        <a:ext cx="5275270" cy="674976"/>
      </dsp:txXfrm>
    </dsp:sp>
    <dsp:sp modelId="{8B9C2FE5-E435-496F-B421-593AE0029F67}">
      <dsp:nvSpPr>
        <dsp:cNvPr id="0" name=""/>
        <dsp:cNvSpPr/>
      </dsp:nvSpPr>
      <dsp:spPr>
        <a:xfrm>
          <a:off x="0" y="4161320"/>
          <a:ext cx="7640429" cy="1105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2982" tIns="374904" rIns="592982" bIns="128016" numCol="1" spcCol="1270" anchor="t" anchorCtr="0">
          <a:noAutofit/>
        </a:bodyPr>
        <a:lstStyle/>
        <a:p>
          <a:pPr marL="171450" lvl="1" indent="-171450" algn="l" defTabSz="800100">
            <a:lnSpc>
              <a:spcPct val="100000"/>
            </a:lnSpc>
            <a:spcBef>
              <a:spcPct val="0"/>
            </a:spcBef>
            <a:spcAft>
              <a:spcPct val="15000"/>
            </a:spcAft>
            <a:buChar char="•"/>
          </a:pPr>
          <a:r>
            <a:rPr lang="en-US" sz="1800" kern="1200" dirty="0"/>
            <a:t>Technical reviewer/editorial board of </a:t>
          </a:r>
          <a:r>
            <a:rPr lang="en-US" sz="1800" kern="1200" dirty="0" err="1"/>
            <a:t>Packt</a:t>
          </a:r>
          <a:r>
            <a:rPr lang="en-US" sz="1800" kern="1200" dirty="0"/>
            <a:t> Publishing Company</a:t>
          </a:r>
        </a:p>
        <a:p>
          <a:pPr marL="171450" lvl="1" indent="-171450" algn="l" defTabSz="800100">
            <a:lnSpc>
              <a:spcPct val="100000"/>
            </a:lnSpc>
            <a:spcBef>
              <a:spcPct val="0"/>
            </a:spcBef>
            <a:spcAft>
              <a:spcPct val="15000"/>
            </a:spcAft>
            <a:buChar char="•"/>
          </a:pPr>
          <a:r>
            <a:rPr lang="en-US" sz="1800" kern="1200" dirty="0"/>
            <a:t>Mentoring and Consulting for AI and ML</a:t>
          </a:r>
        </a:p>
      </dsp:txBody>
      <dsp:txXfrm>
        <a:off x="0" y="4161320"/>
        <a:ext cx="7640429" cy="1105650"/>
      </dsp:txXfrm>
    </dsp:sp>
    <dsp:sp modelId="{07ECEC90-4FE6-4513-A09A-A7A15A51FEAF}">
      <dsp:nvSpPr>
        <dsp:cNvPr id="0" name=""/>
        <dsp:cNvSpPr/>
      </dsp:nvSpPr>
      <dsp:spPr>
        <a:xfrm>
          <a:off x="382021" y="3895640"/>
          <a:ext cx="534830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153" tIns="0" rIns="202153" bIns="0" numCol="1" spcCol="1270" anchor="ctr" anchorCtr="0">
          <a:noAutofit/>
        </a:bodyPr>
        <a:lstStyle/>
        <a:p>
          <a:pPr marL="0" lvl="0" indent="0" algn="l" defTabSz="800100" rtl="0">
            <a:lnSpc>
              <a:spcPct val="100000"/>
            </a:lnSpc>
            <a:spcBef>
              <a:spcPct val="0"/>
            </a:spcBef>
            <a:spcAft>
              <a:spcPct val="35000"/>
            </a:spcAft>
            <a:buNone/>
            <a:defRPr b="1"/>
          </a:pPr>
          <a:r>
            <a:rPr lang="en-US" sz="1800" kern="1200" dirty="0"/>
            <a:t>Other work:</a:t>
          </a:r>
          <a:r>
            <a:rPr lang="en-US" sz="1800" kern="1200" dirty="0">
              <a:latin typeface="Calibri Light"/>
            </a:rPr>
            <a:t> </a:t>
          </a:r>
          <a:endParaRPr lang="en-US" sz="1800" kern="1200" dirty="0"/>
        </a:p>
      </dsp:txBody>
      <dsp:txXfrm>
        <a:off x="407960" y="3921579"/>
        <a:ext cx="529642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18673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2511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659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561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9817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9429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760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6319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0409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7093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838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56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96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6256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99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350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178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793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159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184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1467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ec9ccf02b_2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aec9ccf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787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5.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3CD7-BB2A-47B5-ACB3-EE231961AEF4}"/>
              </a:ext>
            </a:extLst>
          </p:cNvPr>
          <p:cNvSpPr>
            <a:spLocks noGrp="1"/>
          </p:cNvSpPr>
          <p:nvPr>
            <p:ph type="ctrTitle"/>
          </p:nvPr>
        </p:nvSpPr>
        <p:spPr>
          <a:xfrm>
            <a:off x="258288" y="1853715"/>
            <a:ext cx="9144000" cy="1355750"/>
          </a:xfrm>
        </p:spPr>
        <p:txBody>
          <a:bodyPr>
            <a:normAutofit/>
          </a:bodyPr>
          <a:lstStyle/>
          <a:p>
            <a:pPr algn="l"/>
            <a:r>
              <a:rPr lang="en-IN" sz="5000" b="1" dirty="0">
                <a:ln w="22225">
                  <a:solidFill>
                    <a:schemeClr val="tx1"/>
                  </a:solidFill>
                  <a:miter lim="800000"/>
                </a:ln>
                <a:ea typeface="+mj-lt"/>
                <a:cs typeface="+mj-lt"/>
              </a:rPr>
              <a:t>Introduction to</a:t>
            </a:r>
            <a:endParaRPr lang="en-US" sz="5000" b="1" dirty="0">
              <a:ea typeface="+mj-lt"/>
              <a:cs typeface="+mj-lt"/>
            </a:endParaRPr>
          </a:p>
        </p:txBody>
      </p:sp>
      <p:sp>
        <p:nvSpPr>
          <p:cNvPr id="3" name="Subtitle 2">
            <a:extLst>
              <a:ext uri="{FF2B5EF4-FFF2-40B4-BE49-F238E27FC236}">
                <a16:creationId xmlns:a16="http://schemas.microsoft.com/office/drawing/2014/main" id="{0AECFC8E-E62C-4ADE-8185-5BEAEC4CDB9D}"/>
              </a:ext>
            </a:extLst>
          </p:cNvPr>
          <p:cNvSpPr>
            <a:spLocks noGrp="1"/>
          </p:cNvSpPr>
          <p:nvPr>
            <p:ph type="subTitle" idx="1"/>
          </p:nvPr>
        </p:nvSpPr>
        <p:spPr>
          <a:xfrm>
            <a:off x="4081797" y="3883804"/>
            <a:ext cx="3588135" cy="661119"/>
          </a:xfrm>
        </p:spPr>
        <p:txBody>
          <a:bodyPr vert="horz" lIns="91440" tIns="45720" rIns="91440" bIns="45720" rtlCol="0" anchor="t">
            <a:normAutofit/>
          </a:bodyPr>
          <a:lstStyle/>
          <a:p>
            <a:pPr algn="l"/>
            <a:r>
              <a:rPr lang="en-IN" sz="3600" dirty="0"/>
              <a:t>- Rohan </a:t>
            </a:r>
            <a:r>
              <a:rPr lang="en-IN" sz="3600" dirty="0" err="1"/>
              <a:t>Chikorde</a:t>
            </a:r>
            <a:endParaRPr lang="en-US" sz="2800" dirty="0">
              <a:cs typeface="Calibri"/>
            </a:endParaRPr>
          </a:p>
        </p:txBody>
      </p:sp>
      <p:sp>
        <p:nvSpPr>
          <p:cNvPr id="9" name="Freeform 31">
            <a:extLst>
              <a:ext uri="{FF2B5EF4-FFF2-40B4-BE49-F238E27FC236}">
                <a16:creationId xmlns:a16="http://schemas.microsoft.com/office/drawing/2014/main" id="{A2AEA782-0EA4-42E9-871D-7401D6A09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75140" cy="2130951"/>
          </a:xfrm>
          <a:custGeom>
            <a:avLst/>
            <a:gdLst>
              <a:gd name="connsiteX0" fmla="*/ 0 w 4475140"/>
              <a:gd name="connsiteY0" fmla="*/ 0 h 2130951"/>
              <a:gd name="connsiteX1" fmla="*/ 1074821 w 4475140"/>
              <a:gd name="connsiteY1" fmla="*/ 0 h 2130951"/>
              <a:gd name="connsiteX2" fmla="*/ 1074821 w 4475140"/>
              <a:gd name="connsiteY2" fmla="*/ 478 h 2130951"/>
              <a:gd name="connsiteX3" fmla="*/ 4475140 w 4475140"/>
              <a:gd name="connsiteY3" fmla="*/ 478 h 2130951"/>
              <a:gd name="connsiteX4" fmla="*/ 3488452 w 4475140"/>
              <a:gd name="connsiteY4" fmla="*/ 2130951 h 2130951"/>
              <a:gd name="connsiteX5" fmla="*/ 0 w 4475140"/>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30951">
                <a:moveTo>
                  <a:pt x="0" y="0"/>
                </a:moveTo>
                <a:lnTo>
                  <a:pt x="1074821" y="0"/>
                </a:lnTo>
                <a:lnTo>
                  <a:pt x="1074821" y="478"/>
                </a:lnTo>
                <a:lnTo>
                  <a:pt x="4475140" y="478"/>
                </a:lnTo>
                <a:lnTo>
                  <a:pt x="3488452" y="2130951"/>
                </a:lnTo>
                <a:lnTo>
                  <a:pt x="0" y="2130951"/>
                </a:lnTo>
                <a:close/>
              </a:path>
            </a:pathLst>
          </a:custGeom>
          <a:solidFill>
            <a:srgbClr val="447C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34">
            <a:extLst>
              <a:ext uri="{FF2B5EF4-FFF2-40B4-BE49-F238E27FC236}">
                <a16:creationId xmlns:a16="http://schemas.microsoft.com/office/drawing/2014/main" id="{B0992639-1CDA-4FE6-BB95-E13221490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716860" y="4682362"/>
            <a:ext cx="4475140" cy="2174680"/>
          </a:xfrm>
          <a:custGeom>
            <a:avLst/>
            <a:gdLst>
              <a:gd name="connsiteX0" fmla="*/ 3468199 w 4475140"/>
              <a:gd name="connsiteY0" fmla="*/ 2174680 h 2174680"/>
              <a:gd name="connsiteX1" fmla="*/ 0 w 4475140"/>
              <a:gd name="connsiteY1" fmla="*/ 2174680 h 2174680"/>
              <a:gd name="connsiteX2" fmla="*/ 0 w 4475140"/>
              <a:gd name="connsiteY2" fmla="*/ 0 h 2174680"/>
              <a:gd name="connsiteX3" fmla="*/ 1074821 w 4475140"/>
              <a:gd name="connsiteY3" fmla="*/ 0 h 2174680"/>
              <a:gd name="connsiteX4" fmla="*/ 1074821 w 4475140"/>
              <a:gd name="connsiteY4" fmla="*/ 478 h 2174680"/>
              <a:gd name="connsiteX5" fmla="*/ 4475140 w 4475140"/>
              <a:gd name="connsiteY5" fmla="*/ 478 h 217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74680">
                <a:moveTo>
                  <a:pt x="3468199" y="2174680"/>
                </a:moveTo>
                <a:lnTo>
                  <a:pt x="0" y="2174680"/>
                </a:lnTo>
                <a:lnTo>
                  <a:pt x="0" y="0"/>
                </a:lnTo>
                <a:lnTo>
                  <a:pt x="1074821" y="0"/>
                </a:lnTo>
                <a:lnTo>
                  <a:pt x="1074821" y="478"/>
                </a:lnTo>
                <a:lnTo>
                  <a:pt x="4475140" y="478"/>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31D2CDA4-0696-4731-8E3C-1836F2EC71B1}"/>
              </a:ext>
            </a:extLst>
          </p:cNvPr>
          <p:cNvPicPr>
            <a:picLocks noChangeAspect="1"/>
          </p:cNvPicPr>
          <p:nvPr/>
        </p:nvPicPr>
        <p:blipFill rotWithShape="1">
          <a:blip r:embed="rId2"/>
          <a:srcRect t="23968" r="-2" b="27184"/>
          <a:stretch/>
        </p:blipFill>
        <p:spPr>
          <a:xfrm>
            <a:off x="20" y="4715035"/>
            <a:ext cx="8563356" cy="2175160"/>
          </a:xfrm>
          <a:custGeom>
            <a:avLst/>
            <a:gdLst/>
            <a:ahLst/>
            <a:cxnLst/>
            <a:rect l="l" t="t" r="r" b="b"/>
            <a:pathLst>
              <a:path w="8563376" h="2175160">
                <a:moveTo>
                  <a:pt x="0" y="0"/>
                </a:moveTo>
                <a:lnTo>
                  <a:pt x="8563376" y="0"/>
                </a:lnTo>
                <a:lnTo>
                  <a:pt x="7555992" y="2175160"/>
                </a:lnTo>
                <a:lnTo>
                  <a:pt x="0" y="2175160"/>
                </a:lnTo>
                <a:close/>
              </a:path>
            </a:pathLst>
          </a:custGeom>
        </p:spPr>
      </p:pic>
      <p:pic>
        <p:nvPicPr>
          <p:cNvPr id="7" name="Picture 6">
            <a:extLst>
              <a:ext uri="{FF2B5EF4-FFF2-40B4-BE49-F238E27FC236}">
                <a16:creationId xmlns:a16="http://schemas.microsoft.com/office/drawing/2014/main" id="{994CA4A8-CA5C-4DA0-BBB2-094F6393E049}"/>
              </a:ext>
            </a:extLst>
          </p:cNvPr>
          <p:cNvPicPr>
            <a:picLocks noChangeAspect="1"/>
          </p:cNvPicPr>
          <p:nvPr/>
        </p:nvPicPr>
        <p:blipFill>
          <a:blip r:embed="rId3"/>
          <a:stretch>
            <a:fillRect/>
          </a:stretch>
        </p:blipFill>
        <p:spPr>
          <a:xfrm>
            <a:off x="10501008" y="0"/>
            <a:ext cx="1690972" cy="595191"/>
          </a:xfrm>
          <a:prstGeom prst="rect">
            <a:avLst/>
          </a:prstGeom>
        </p:spPr>
      </p:pic>
      <p:pic>
        <p:nvPicPr>
          <p:cNvPr id="3074" name="Picture 2">
            <a:extLst>
              <a:ext uri="{FF2B5EF4-FFF2-40B4-BE49-F238E27FC236}">
                <a16:creationId xmlns:a16="http://schemas.microsoft.com/office/drawing/2014/main" id="{337909EB-6421-D1D8-A174-5CA1BD1EB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584" y="2008113"/>
            <a:ext cx="3133725" cy="14573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18DBAF7-17CF-969F-1322-DF944C61A647}"/>
              </a:ext>
            </a:extLst>
          </p:cNvPr>
          <p:cNvSpPr txBox="1">
            <a:spLocks/>
          </p:cNvSpPr>
          <p:nvPr/>
        </p:nvSpPr>
        <p:spPr>
          <a:xfrm>
            <a:off x="7344814" y="1770743"/>
            <a:ext cx="4639977" cy="138830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5000" b="1" dirty="0">
                <a:ln w="22225">
                  <a:solidFill>
                    <a:schemeClr val="tx1"/>
                  </a:solidFill>
                  <a:miter lim="800000"/>
                </a:ln>
                <a:ea typeface="+mj-lt"/>
                <a:cs typeface="+mj-lt"/>
              </a:rPr>
              <a:t>for data analytics</a:t>
            </a:r>
            <a:endParaRPr lang="en-US" sz="5000" b="1" dirty="0">
              <a:ea typeface="+mj-lt"/>
              <a:cs typeface="+mj-lt"/>
            </a:endParaRPr>
          </a:p>
        </p:txBody>
      </p:sp>
    </p:spTree>
    <p:extLst>
      <p:ext uri="{BB962C8B-B14F-4D97-AF65-F5344CB8AC3E}">
        <p14:creationId xmlns:p14="http://schemas.microsoft.com/office/powerpoint/2010/main" val="12254319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 calcmode="lin" valueType="num">
                                      <p:cBhvr additive="base">
                                        <p:cTn id="15" dur="500" fill="hold"/>
                                        <p:tgtEl>
                                          <p:spTgt spid="3074"/>
                                        </p:tgtEl>
                                        <p:attrNameLst>
                                          <p:attrName>ppt_x</p:attrName>
                                        </p:attrNameLst>
                                      </p:cBhvr>
                                      <p:tavLst>
                                        <p:tav tm="0">
                                          <p:val>
                                            <p:strVal val="#ppt_x"/>
                                          </p:val>
                                        </p:tav>
                                        <p:tav tm="100000">
                                          <p:val>
                                            <p:strVal val="#ppt_x"/>
                                          </p:val>
                                        </p:tav>
                                      </p:tavLst>
                                    </p:anim>
                                    <p:anim calcmode="lin" valueType="num">
                                      <p:cBhvr additive="base">
                                        <p:cTn id="16" dur="500" fill="hold"/>
                                        <p:tgtEl>
                                          <p:spTgt spid="307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90892" cy="1226419"/>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712479" y="113552"/>
            <a:ext cx="1427420" cy="536222"/>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1679" y="156347"/>
            <a:ext cx="11250655" cy="98540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3600" b="1">
                <a:solidFill>
                  <a:schemeClr val="bg1"/>
                </a:solidFill>
                <a:latin typeface="Calibri" panose="020F0502020204030204" charset="0"/>
                <a:cs typeface="Calibri" panose="020F0502020204030204" charset="0"/>
              </a:rPr>
              <a:t>How </a:t>
            </a:r>
            <a:r>
              <a:rPr lang="en" sz="3600" b="1" err="1">
                <a:solidFill>
                  <a:schemeClr val="bg1"/>
                </a:solidFill>
                <a:latin typeface="Calibri" panose="020F0502020204030204" charset="0"/>
                <a:cs typeface="Calibri" panose="020F0502020204030204" charset="0"/>
              </a:rPr>
              <a:t>upGrad</a:t>
            </a:r>
            <a:r>
              <a:rPr lang="en" sz="3600" b="1">
                <a:solidFill>
                  <a:schemeClr val="bg1"/>
                </a:solidFill>
                <a:latin typeface="Calibri" panose="020F0502020204030204" charset="0"/>
                <a:cs typeface="Calibri" panose="020F0502020204030204" charset="0"/>
              </a:rPr>
              <a:t> helps in building a career in Data Science domain</a:t>
            </a:r>
            <a:endParaRPr lang="en-IN" sz="3600" b="1">
              <a:solidFill>
                <a:schemeClr val="bg1"/>
              </a:solidFill>
              <a:latin typeface="Calibri" panose="020F0502020204030204" charset="0"/>
              <a:cs typeface="Calibri" panose="020F0502020204030204" charset="0"/>
            </a:endParaRPr>
          </a:p>
          <a:p>
            <a:pPr>
              <a:spcBef>
                <a:spcPts val="0"/>
              </a:spcBef>
              <a:buSzPts val="4200"/>
              <a:buFont typeface="Century Gothic" panose="020B0502020202020204"/>
              <a:buNone/>
            </a:pPr>
            <a:endParaRPr lang="en-IN" sz="3600" b="1">
              <a:solidFill>
                <a:schemeClr val="bg1"/>
              </a:solidFill>
              <a:latin typeface="Calibri" panose="020F0502020204030204" charset="0"/>
              <a:cs typeface="Calibri" panose="020F0502020204030204" charset="0"/>
            </a:endParaRPr>
          </a:p>
        </p:txBody>
      </p:sp>
      <p:grpSp>
        <p:nvGrpSpPr>
          <p:cNvPr id="58" name="Google Shape;78;p18">
            <a:extLst>
              <a:ext uri="{FF2B5EF4-FFF2-40B4-BE49-F238E27FC236}">
                <a16:creationId xmlns:a16="http://schemas.microsoft.com/office/drawing/2014/main" id="{386924D7-6949-7F66-3445-4F656B329F57}"/>
              </a:ext>
            </a:extLst>
          </p:cNvPr>
          <p:cNvGrpSpPr/>
          <p:nvPr/>
        </p:nvGrpSpPr>
        <p:grpSpPr>
          <a:xfrm>
            <a:off x="7180804" y="3403465"/>
            <a:ext cx="3295246" cy="1479897"/>
            <a:chOff x="6275522" y="2582849"/>
            <a:chExt cx="3041246" cy="1284513"/>
          </a:xfrm>
        </p:grpSpPr>
        <p:sp>
          <p:nvSpPr>
            <p:cNvPr id="272" name="Google Shape;79;p18">
              <a:extLst>
                <a:ext uri="{FF2B5EF4-FFF2-40B4-BE49-F238E27FC236}">
                  <a16:creationId xmlns:a16="http://schemas.microsoft.com/office/drawing/2014/main" id="{AAFA14C9-8B5A-431C-C4C5-7249067D3B45}"/>
                </a:ext>
              </a:extLst>
            </p:cNvPr>
            <p:cNvSpPr/>
            <p:nvPr/>
          </p:nvSpPr>
          <p:spPr>
            <a:xfrm rot="2700000">
              <a:off x="7525616" y="1339148"/>
              <a:ext cx="489601" cy="2989789"/>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3" name="Google Shape;80;p18">
              <a:extLst>
                <a:ext uri="{FF2B5EF4-FFF2-40B4-BE49-F238E27FC236}">
                  <a16:creationId xmlns:a16="http://schemas.microsoft.com/office/drawing/2014/main" id="{32D86072-0B1C-4AD2-A53F-09EC4867D970}"/>
                </a:ext>
              </a:extLst>
            </p:cNvPr>
            <p:cNvSpPr/>
            <p:nvPr/>
          </p:nvSpPr>
          <p:spPr>
            <a:xfrm>
              <a:off x="6729712" y="354126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900" b="1">
                  <a:solidFill>
                    <a:srgbClr val="307BF3"/>
                  </a:solidFill>
                  <a:latin typeface="Roboto"/>
                  <a:ea typeface="Roboto"/>
                  <a:cs typeface="Roboto"/>
                  <a:sym typeface="Roboto"/>
                </a:rPr>
                <a:t>5</a:t>
              </a:r>
              <a:endParaRPr sz="900" b="1">
                <a:solidFill>
                  <a:srgbClr val="307BF3"/>
                </a:solidFill>
                <a:latin typeface="Roboto"/>
                <a:ea typeface="Roboto"/>
                <a:cs typeface="Roboto"/>
                <a:sym typeface="Roboto"/>
              </a:endParaRPr>
            </a:p>
          </p:txBody>
        </p:sp>
        <p:sp>
          <p:nvSpPr>
            <p:cNvPr id="274" name="Google Shape;81;p18">
              <a:extLst>
                <a:ext uri="{FF2B5EF4-FFF2-40B4-BE49-F238E27FC236}">
                  <a16:creationId xmlns:a16="http://schemas.microsoft.com/office/drawing/2014/main" id="{1FFE7F5B-D351-3E11-861A-6E2587E364D4}"/>
                </a:ext>
              </a:extLst>
            </p:cNvPr>
            <p:cNvSpPr txBox="1"/>
            <p:nvPr/>
          </p:nvSpPr>
          <p:spPr>
            <a:xfrm rot="-2700000">
              <a:off x="6661513" y="2582849"/>
              <a:ext cx="2378424" cy="342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Mentorship and Placement Services</a:t>
              </a:r>
              <a:endParaRPr sz="1100" b="1">
                <a:solidFill>
                  <a:srgbClr val="FFFFFF"/>
                </a:solidFill>
                <a:latin typeface="Roboto"/>
                <a:ea typeface="Roboto"/>
                <a:cs typeface="Roboto"/>
                <a:sym typeface="Roboto"/>
              </a:endParaRPr>
            </a:p>
          </p:txBody>
        </p:sp>
        <p:sp>
          <p:nvSpPr>
            <p:cNvPr id="275" name="Google Shape;82;p18">
              <a:extLst>
                <a:ext uri="{FF2B5EF4-FFF2-40B4-BE49-F238E27FC236}">
                  <a16:creationId xmlns:a16="http://schemas.microsoft.com/office/drawing/2014/main" id="{575DBB5D-F547-717D-A86E-93BECA9C0E8D}"/>
                </a:ext>
              </a:extLst>
            </p:cNvPr>
            <p:cNvSpPr txBox="1"/>
            <p:nvPr/>
          </p:nvSpPr>
          <p:spPr>
            <a:xfrm rot="-2700000">
              <a:off x="7074108" y="2856811"/>
              <a:ext cx="2242660" cy="442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sz="800">
                  <a:latin typeface="Roboto"/>
                  <a:ea typeface="Roboto"/>
                  <a:cs typeface="Roboto"/>
                  <a:sym typeface="Roboto"/>
                </a:rPr>
                <a:t>Don’t just learn the skills, but get placement support and all-round development for applying and cracking the job roles</a:t>
              </a:r>
              <a:endParaRPr sz="800" b="1">
                <a:latin typeface="Roboto"/>
                <a:ea typeface="Roboto"/>
                <a:cs typeface="Roboto"/>
                <a:sym typeface="Roboto"/>
              </a:endParaRPr>
            </a:p>
          </p:txBody>
        </p:sp>
      </p:grpSp>
      <p:grpSp>
        <p:nvGrpSpPr>
          <p:cNvPr id="59" name="Google Shape;83;p18">
            <a:extLst>
              <a:ext uri="{FF2B5EF4-FFF2-40B4-BE49-F238E27FC236}">
                <a16:creationId xmlns:a16="http://schemas.microsoft.com/office/drawing/2014/main" id="{FD039AE1-2206-BA8D-6F11-9475682F1C0B}"/>
              </a:ext>
            </a:extLst>
          </p:cNvPr>
          <p:cNvGrpSpPr/>
          <p:nvPr/>
        </p:nvGrpSpPr>
        <p:grpSpPr>
          <a:xfrm>
            <a:off x="5687705" y="3409165"/>
            <a:ext cx="3295247" cy="1474197"/>
            <a:chOff x="4782423" y="2588549"/>
            <a:chExt cx="3041247" cy="1278813"/>
          </a:xfrm>
        </p:grpSpPr>
        <p:sp>
          <p:nvSpPr>
            <p:cNvPr id="268" name="Google Shape;84;p18">
              <a:extLst>
                <a:ext uri="{FF2B5EF4-FFF2-40B4-BE49-F238E27FC236}">
                  <a16:creationId xmlns:a16="http://schemas.microsoft.com/office/drawing/2014/main" id="{F13160EF-FE34-FA83-8AA9-4E0399B18D5A}"/>
                </a:ext>
              </a:extLst>
            </p:cNvPr>
            <p:cNvSpPr/>
            <p:nvPr/>
          </p:nvSpPr>
          <p:spPr>
            <a:xfrm rot="2700000">
              <a:off x="6032517" y="1339148"/>
              <a:ext cx="489601" cy="2989789"/>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9" name="Google Shape;85;p18">
              <a:extLst>
                <a:ext uri="{FF2B5EF4-FFF2-40B4-BE49-F238E27FC236}">
                  <a16:creationId xmlns:a16="http://schemas.microsoft.com/office/drawing/2014/main" id="{D173454A-B6BF-6311-2330-9D9EE2447BD4}"/>
                </a:ext>
              </a:extLst>
            </p:cNvPr>
            <p:cNvSpPr/>
            <p:nvPr/>
          </p:nvSpPr>
          <p:spPr>
            <a:xfrm>
              <a:off x="5236613" y="354126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900" b="1">
                  <a:solidFill>
                    <a:srgbClr val="0E65F0"/>
                  </a:solidFill>
                  <a:latin typeface="Roboto"/>
                  <a:ea typeface="Roboto"/>
                  <a:cs typeface="Roboto"/>
                  <a:sym typeface="Roboto"/>
                </a:rPr>
                <a:t>4</a:t>
              </a:r>
              <a:endParaRPr sz="900" b="1">
                <a:solidFill>
                  <a:srgbClr val="0E65F0"/>
                </a:solidFill>
                <a:latin typeface="Roboto"/>
                <a:ea typeface="Roboto"/>
                <a:cs typeface="Roboto"/>
                <a:sym typeface="Roboto"/>
              </a:endParaRPr>
            </a:p>
          </p:txBody>
        </p:sp>
        <p:sp>
          <p:nvSpPr>
            <p:cNvPr id="270" name="Google Shape;86;p18">
              <a:extLst>
                <a:ext uri="{FF2B5EF4-FFF2-40B4-BE49-F238E27FC236}">
                  <a16:creationId xmlns:a16="http://schemas.microsoft.com/office/drawing/2014/main" id="{0EE75880-F520-9491-124F-EC86650DF9AE}"/>
                </a:ext>
              </a:extLst>
            </p:cNvPr>
            <p:cNvSpPr txBox="1"/>
            <p:nvPr/>
          </p:nvSpPr>
          <p:spPr>
            <a:xfrm rot="-2700000">
              <a:off x="5182174" y="2588549"/>
              <a:ext cx="2362302" cy="342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Daily  Doubt Resolution Support</a:t>
              </a:r>
              <a:endParaRPr sz="1100" b="1">
                <a:solidFill>
                  <a:srgbClr val="FFFFFF"/>
                </a:solidFill>
                <a:latin typeface="Roboto"/>
                <a:ea typeface="Roboto"/>
                <a:cs typeface="Roboto"/>
                <a:sym typeface="Roboto"/>
              </a:endParaRPr>
            </a:p>
          </p:txBody>
        </p:sp>
        <p:sp>
          <p:nvSpPr>
            <p:cNvPr id="271" name="Google Shape;87;p18">
              <a:extLst>
                <a:ext uri="{FF2B5EF4-FFF2-40B4-BE49-F238E27FC236}">
                  <a16:creationId xmlns:a16="http://schemas.microsoft.com/office/drawing/2014/main" id="{F669C83F-7DB2-C275-8C92-AF92BBAD3A4C}"/>
                </a:ext>
              </a:extLst>
            </p:cNvPr>
            <p:cNvSpPr txBox="1"/>
            <p:nvPr/>
          </p:nvSpPr>
          <p:spPr>
            <a:xfrm rot="-2700000">
              <a:off x="5581010" y="2856811"/>
              <a:ext cx="2242660" cy="442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sz="800">
                  <a:latin typeface="Roboto"/>
                  <a:ea typeface="Roboto"/>
                  <a:cs typeface="Roboto"/>
                  <a:sym typeface="Roboto"/>
                </a:rPr>
                <a:t>Learn at the time of your own convenience and get your  doubts resolved on the same day in the daily doubt resolution sessions </a:t>
              </a:r>
              <a:endParaRPr sz="800" b="1">
                <a:latin typeface="Roboto"/>
                <a:ea typeface="Roboto"/>
                <a:cs typeface="Roboto"/>
                <a:sym typeface="Roboto"/>
              </a:endParaRPr>
            </a:p>
          </p:txBody>
        </p:sp>
      </p:grpSp>
      <p:grpSp>
        <p:nvGrpSpPr>
          <p:cNvPr id="60" name="Google Shape;88;p18">
            <a:extLst>
              <a:ext uri="{FF2B5EF4-FFF2-40B4-BE49-F238E27FC236}">
                <a16:creationId xmlns:a16="http://schemas.microsoft.com/office/drawing/2014/main" id="{9474250B-6DE4-D8FB-376C-676BE946F5C1}"/>
              </a:ext>
            </a:extLst>
          </p:cNvPr>
          <p:cNvGrpSpPr/>
          <p:nvPr/>
        </p:nvGrpSpPr>
        <p:grpSpPr>
          <a:xfrm>
            <a:off x="4196038" y="3409165"/>
            <a:ext cx="3295247" cy="1474197"/>
            <a:chOff x="3290756" y="2588549"/>
            <a:chExt cx="3041247" cy="1278813"/>
          </a:xfrm>
        </p:grpSpPr>
        <p:sp>
          <p:nvSpPr>
            <p:cNvPr id="264" name="Google Shape;89;p18">
              <a:extLst>
                <a:ext uri="{FF2B5EF4-FFF2-40B4-BE49-F238E27FC236}">
                  <a16:creationId xmlns:a16="http://schemas.microsoft.com/office/drawing/2014/main" id="{72875D0F-ECF9-DDC6-CD6B-75A44084B77A}"/>
                </a:ext>
              </a:extLst>
            </p:cNvPr>
            <p:cNvSpPr/>
            <p:nvPr/>
          </p:nvSpPr>
          <p:spPr>
            <a:xfrm rot="2700000">
              <a:off x="4540850" y="1339148"/>
              <a:ext cx="489601" cy="2989789"/>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5" name="Google Shape;90;p18">
              <a:extLst>
                <a:ext uri="{FF2B5EF4-FFF2-40B4-BE49-F238E27FC236}">
                  <a16:creationId xmlns:a16="http://schemas.microsoft.com/office/drawing/2014/main" id="{1F421268-A2AA-F428-BD3B-CC5C8ABA1B6B}"/>
                </a:ext>
              </a:extLst>
            </p:cNvPr>
            <p:cNvSpPr/>
            <p:nvPr/>
          </p:nvSpPr>
          <p:spPr>
            <a:xfrm>
              <a:off x="3744947" y="354126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900" b="1">
                  <a:solidFill>
                    <a:srgbClr val="0D5DDF"/>
                  </a:solidFill>
                  <a:latin typeface="Roboto"/>
                  <a:ea typeface="Roboto"/>
                  <a:cs typeface="Roboto"/>
                  <a:sym typeface="Roboto"/>
                </a:rPr>
                <a:t>3</a:t>
              </a:r>
              <a:endParaRPr sz="900" b="1">
                <a:solidFill>
                  <a:srgbClr val="0D5DDF"/>
                </a:solidFill>
                <a:latin typeface="Roboto"/>
                <a:ea typeface="Roboto"/>
                <a:cs typeface="Roboto"/>
                <a:sym typeface="Roboto"/>
              </a:endParaRPr>
            </a:p>
          </p:txBody>
        </p:sp>
        <p:sp>
          <p:nvSpPr>
            <p:cNvPr id="266" name="Google Shape;91;p18">
              <a:extLst>
                <a:ext uri="{FF2B5EF4-FFF2-40B4-BE49-F238E27FC236}">
                  <a16:creationId xmlns:a16="http://schemas.microsoft.com/office/drawing/2014/main" id="{0C03C499-7810-C588-F82E-D3DE4DBA2CD1}"/>
                </a:ext>
              </a:extLst>
            </p:cNvPr>
            <p:cNvSpPr txBox="1"/>
            <p:nvPr/>
          </p:nvSpPr>
          <p:spPr>
            <a:xfrm rot="-2700000">
              <a:off x="3690474" y="2588549"/>
              <a:ext cx="2362302" cy="342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Best-in class faculty</a:t>
              </a:r>
              <a:endParaRPr sz="1100" b="1">
                <a:solidFill>
                  <a:srgbClr val="FFFFFF"/>
                </a:solidFill>
                <a:latin typeface="Roboto"/>
                <a:ea typeface="Roboto"/>
                <a:cs typeface="Roboto"/>
                <a:sym typeface="Roboto"/>
              </a:endParaRPr>
            </a:p>
          </p:txBody>
        </p:sp>
        <p:sp>
          <p:nvSpPr>
            <p:cNvPr id="267" name="Google Shape;92;p18">
              <a:extLst>
                <a:ext uri="{FF2B5EF4-FFF2-40B4-BE49-F238E27FC236}">
                  <a16:creationId xmlns:a16="http://schemas.microsoft.com/office/drawing/2014/main" id="{B17C0342-FF72-9E43-D979-42FC1F6CC54B}"/>
                </a:ext>
              </a:extLst>
            </p:cNvPr>
            <p:cNvSpPr txBox="1"/>
            <p:nvPr/>
          </p:nvSpPr>
          <p:spPr>
            <a:xfrm rot="-2700000">
              <a:off x="4089343" y="2856811"/>
              <a:ext cx="2242660" cy="442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sz="800">
                  <a:latin typeface="Roboto"/>
                  <a:ea typeface="Roboto"/>
                  <a:cs typeface="Roboto"/>
                  <a:sym typeface="Roboto"/>
                </a:rPr>
                <a:t>The courses are  taught by best faculty from industry and institutes to give an all-round exposure to the students</a:t>
              </a:r>
              <a:endParaRPr sz="800" b="1">
                <a:latin typeface="Roboto"/>
                <a:ea typeface="Roboto"/>
                <a:cs typeface="Roboto"/>
                <a:sym typeface="Roboto"/>
              </a:endParaRPr>
            </a:p>
          </p:txBody>
        </p:sp>
      </p:grpSp>
      <p:grpSp>
        <p:nvGrpSpPr>
          <p:cNvPr id="61" name="Google Shape;93;p18">
            <a:extLst>
              <a:ext uri="{FF2B5EF4-FFF2-40B4-BE49-F238E27FC236}">
                <a16:creationId xmlns:a16="http://schemas.microsoft.com/office/drawing/2014/main" id="{DDAE3E27-FC08-E950-EFFE-300E70A6DA12}"/>
              </a:ext>
            </a:extLst>
          </p:cNvPr>
          <p:cNvGrpSpPr/>
          <p:nvPr/>
        </p:nvGrpSpPr>
        <p:grpSpPr>
          <a:xfrm>
            <a:off x="2702913" y="3404215"/>
            <a:ext cx="3295247" cy="1479147"/>
            <a:chOff x="1797631" y="2583599"/>
            <a:chExt cx="3041247" cy="1283763"/>
          </a:xfrm>
        </p:grpSpPr>
        <p:grpSp>
          <p:nvGrpSpPr>
            <p:cNvPr id="259" name="Google Shape;94;p18">
              <a:extLst>
                <a:ext uri="{FF2B5EF4-FFF2-40B4-BE49-F238E27FC236}">
                  <a16:creationId xmlns:a16="http://schemas.microsoft.com/office/drawing/2014/main" id="{A922073E-0101-9724-E942-0F9F57764A2B}"/>
                </a:ext>
              </a:extLst>
            </p:cNvPr>
            <p:cNvGrpSpPr/>
            <p:nvPr/>
          </p:nvGrpSpPr>
          <p:grpSpPr>
            <a:xfrm>
              <a:off x="1797631" y="2583599"/>
              <a:ext cx="3041247" cy="715719"/>
              <a:chOff x="1797631" y="2583599"/>
              <a:chExt cx="3041247" cy="715719"/>
            </a:xfrm>
          </p:grpSpPr>
          <p:sp>
            <p:nvSpPr>
              <p:cNvPr id="261" name="Google Shape;95;p18">
                <a:extLst>
                  <a:ext uri="{FF2B5EF4-FFF2-40B4-BE49-F238E27FC236}">
                    <a16:creationId xmlns:a16="http://schemas.microsoft.com/office/drawing/2014/main" id="{5F85C60D-A09B-3A87-E56F-7E4B92F4EED5}"/>
                  </a:ext>
                </a:extLst>
              </p:cNvPr>
              <p:cNvSpPr/>
              <p:nvPr/>
            </p:nvSpPr>
            <p:spPr>
              <a:xfrm rot="2700000">
                <a:off x="3047725" y="1339148"/>
                <a:ext cx="489601" cy="2989789"/>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2" name="Google Shape;96;p18">
                <a:extLst>
                  <a:ext uri="{FF2B5EF4-FFF2-40B4-BE49-F238E27FC236}">
                    <a16:creationId xmlns:a16="http://schemas.microsoft.com/office/drawing/2014/main" id="{69770ECC-540E-4F40-518A-FDC12827725E}"/>
                  </a:ext>
                </a:extLst>
              </p:cNvPr>
              <p:cNvSpPr txBox="1"/>
              <p:nvPr/>
            </p:nvSpPr>
            <p:spPr>
              <a:xfrm rot="-2700000">
                <a:off x="2185299" y="2583599"/>
                <a:ext cx="2376303" cy="342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Cutting-edge curriculum</a:t>
                </a:r>
                <a:endParaRPr sz="1100" b="1">
                  <a:solidFill>
                    <a:srgbClr val="FFFFFF"/>
                  </a:solidFill>
                  <a:latin typeface="Roboto"/>
                  <a:ea typeface="Roboto"/>
                  <a:cs typeface="Roboto"/>
                  <a:sym typeface="Roboto"/>
                </a:endParaRPr>
              </a:p>
            </p:txBody>
          </p:sp>
          <p:sp>
            <p:nvSpPr>
              <p:cNvPr id="263" name="Google Shape;97;p18">
                <a:extLst>
                  <a:ext uri="{FF2B5EF4-FFF2-40B4-BE49-F238E27FC236}">
                    <a16:creationId xmlns:a16="http://schemas.microsoft.com/office/drawing/2014/main" id="{720DFBED-1C33-B9B8-3675-2F971051D3A1}"/>
                  </a:ext>
                </a:extLst>
              </p:cNvPr>
              <p:cNvSpPr txBox="1"/>
              <p:nvPr/>
            </p:nvSpPr>
            <p:spPr>
              <a:xfrm rot="-2700000">
                <a:off x="2596218" y="2856811"/>
                <a:ext cx="2242660" cy="442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sz="800">
                    <a:latin typeface="Roboto"/>
                    <a:ea typeface="Roboto"/>
                    <a:cs typeface="Roboto"/>
                    <a:sym typeface="Roboto"/>
                  </a:rPr>
                  <a:t>The curriculum of the programs are built by industry leaders and academians  keeping industry at the center</a:t>
                </a:r>
                <a:endParaRPr sz="800" b="1">
                  <a:latin typeface="Roboto"/>
                  <a:ea typeface="Roboto"/>
                  <a:cs typeface="Roboto"/>
                  <a:sym typeface="Roboto"/>
                </a:endParaRPr>
              </a:p>
            </p:txBody>
          </p:sp>
        </p:grpSp>
        <p:sp>
          <p:nvSpPr>
            <p:cNvPr id="260" name="Google Shape;98;p18">
              <a:extLst>
                <a:ext uri="{FF2B5EF4-FFF2-40B4-BE49-F238E27FC236}">
                  <a16:creationId xmlns:a16="http://schemas.microsoft.com/office/drawing/2014/main" id="{490C0C14-06CC-ACD9-4876-77754AB816C6}"/>
                </a:ext>
              </a:extLst>
            </p:cNvPr>
            <p:cNvSpPr/>
            <p:nvPr/>
          </p:nvSpPr>
          <p:spPr>
            <a:xfrm>
              <a:off x="2251822" y="354126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900" b="1">
                  <a:solidFill>
                    <a:srgbClr val="0C58D3"/>
                  </a:solidFill>
                  <a:latin typeface="Roboto"/>
                  <a:ea typeface="Roboto"/>
                  <a:cs typeface="Roboto"/>
                  <a:sym typeface="Roboto"/>
                </a:rPr>
                <a:t>2</a:t>
              </a:r>
              <a:endParaRPr sz="900" b="1">
                <a:solidFill>
                  <a:srgbClr val="0C58D3"/>
                </a:solidFill>
                <a:latin typeface="Roboto"/>
                <a:ea typeface="Roboto"/>
                <a:cs typeface="Roboto"/>
                <a:sym typeface="Roboto"/>
              </a:endParaRPr>
            </a:p>
          </p:txBody>
        </p:sp>
      </p:grpSp>
      <p:grpSp>
        <p:nvGrpSpPr>
          <p:cNvPr id="62" name="Google Shape;99;p18">
            <a:extLst>
              <a:ext uri="{FF2B5EF4-FFF2-40B4-BE49-F238E27FC236}">
                <a16:creationId xmlns:a16="http://schemas.microsoft.com/office/drawing/2014/main" id="{D916F9EE-D20C-D0F5-5FFB-5A1FC60B8844}"/>
              </a:ext>
            </a:extLst>
          </p:cNvPr>
          <p:cNvGrpSpPr/>
          <p:nvPr/>
        </p:nvGrpSpPr>
        <p:grpSpPr>
          <a:xfrm>
            <a:off x="1207297" y="3315736"/>
            <a:ext cx="3295246" cy="1476447"/>
            <a:chOff x="360630" y="2586299"/>
            <a:chExt cx="3041246" cy="1281063"/>
          </a:xfrm>
        </p:grpSpPr>
        <p:sp>
          <p:nvSpPr>
            <p:cNvPr id="63" name="Google Shape;100;p18">
              <a:extLst>
                <a:ext uri="{FF2B5EF4-FFF2-40B4-BE49-F238E27FC236}">
                  <a16:creationId xmlns:a16="http://schemas.microsoft.com/office/drawing/2014/main" id="{A1B41EE8-9F54-DDA9-7CCD-B53191FC1900}"/>
                </a:ext>
              </a:extLst>
            </p:cNvPr>
            <p:cNvSpPr/>
            <p:nvPr/>
          </p:nvSpPr>
          <p:spPr>
            <a:xfrm rot="2700000">
              <a:off x="1610724" y="1339148"/>
              <a:ext cx="489601" cy="2989789"/>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6" name="Google Shape;101;p18">
              <a:extLst>
                <a:ext uri="{FF2B5EF4-FFF2-40B4-BE49-F238E27FC236}">
                  <a16:creationId xmlns:a16="http://schemas.microsoft.com/office/drawing/2014/main" id="{451D95D3-279B-F79F-2791-0F8B4478E403}"/>
                </a:ext>
              </a:extLst>
            </p:cNvPr>
            <p:cNvSpPr/>
            <p:nvPr/>
          </p:nvSpPr>
          <p:spPr>
            <a:xfrm>
              <a:off x="813370" y="354126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900" b="1">
                  <a:solidFill>
                    <a:srgbClr val="0944A1"/>
                  </a:solidFill>
                  <a:latin typeface="Roboto"/>
                  <a:ea typeface="Roboto"/>
                  <a:cs typeface="Roboto"/>
                  <a:sym typeface="Roboto"/>
                </a:rPr>
                <a:t>1</a:t>
              </a:r>
              <a:endParaRPr sz="900" b="1">
                <a:solidFill>
                  <a:srgbClr val="0944A1"/>
                </a:solidFill>
                <a:latin typeface="Roboto"/>
                <a:ea typeface="Roboto"/>
                <a:cs typeface="Roboto"/>
                <a:sym typeface="Roboto"/>
              </a:endParaRPr>
            </a:p>
          </p:txBody>
        </p:sp>
        <p:sp>
          <p:nvSpPr>
            <p:cNvPr id="257" name="Google Shape;102;p18">
              <a:extLst>
                <a:ext uri="{FF2B5EF4-FFF2-40B4-BE49-F238E27FC236}">
                  <a16:creationId xmlns:a16="http://schemas.microsoft.com/office/drawing/2014/main" id="{13D65614-0242-3AF0-A890-5BC965EC74E9}"/>
                </a:ext>
              </a:extLst>
            </p:cNvPr>
            <p:cNvSpPr txBox="1"/>
            <p:nvPr/>
          </p:nvSpPr>
          <p:spPr>
            <a:xfrm rot="-2700000">
              <a:off x="754732" y="2586299"/>
              <a:ext cx="2368666" cy="342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1100" b="1" dirty="0">
                  <a:solidFill>
                    <a:srgbClr val="FFFFFF"/>
                  </a:solidFill>
                  <a:latin typeface="Roboto"/>
                  <a:ea typeface="Roboto"/>
                  <a:cs typeface="Roboto"/>
                  <a:sym typeface="Roboto"/>
                </a:rPr>
                <a:t>Certification from Best Institutes round the globe</a:t>
              </a:r>
              <a:endParaRPr sz="1100" b="1" dirty="0">
                <a:solidFill>
                  <a:srgbClr val="FFFFFF"/>
                </a:solidFill>
                <a:latin typeface="Roboto"/>
                <a:ea typeface="Roboto"/>
                <a:cs typeface="Roboto"/>
                <a:sym typeface="Roboto"/>
              </a:endParaRPr>
            </a:p>
          </p:txBody>
        </p:sp>
        <p:sp>
          <p:nvSpPr>
            <p:cNvPr id="258" name="Google Shape;103;p18">
              <a:extLst>
                <a:ext uri="{FF2B5EF4-FFF2-40B4-BE49-F238E27FC236}">
                  <a16:creationId xmlns:a16="http://schemas.microsoft.com/office/drawing/2014/main" id="{016A9FD6-F66D-5B85-C952-DC3E33A5FD7C}"/>
                </a:ext>
              </a:extLst>
            </p:cNvPr>
            <p:cNvSpPr txBox="1"/>
            <p:nvPr/>
          </p:nvSpPr>
          <p:spPr>
            <a:xfrm rot="-2700000">
              <a:off x="1159216" y="2856811"/>
              <a:ext cx="2242660" cy="442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1600"/>
                </a:spcAft>
                <a:buClr>
                  <a:schemeClr val="dk1"/>
                </a:buClr>
                <a:buSzPts val="1100"/>
                <a:buFont typeface="Arial"/>
                <a:buNone/>
              </a:pPr>
              <a:r>
                <a:rPr lang="en" sz="800">
                  <a:solidFill>
                    <a:schemeClr val="dk1"/>
                  </a:solidFill>
                  <a:latin typeface="Roboto"/>
                  <a:ea typeface="Roboto"/>
                  <a:cs typeface="Roboto"/>
                  <a:sym typeface="Roboto"/>
                </a:rPr>
                <a:t>Earn certifications from best universities like IIIT-Bangalore, IIMK, University of Arizona, University of Maryland etc</a:t>
              </a:r>
              <a:endParaRPr sz="800" b="1">
                <a:latin typeface="Roboto"/>
                <a:ea typeface="Roboto"/>
                <a:cs typeface="Roboto"/>
                <a:sym typeface="Roboto"/>
              </a:endParaRPr>
            </a:p>
          </p:txBody>
        </p:sp>
      </p:grpSp>
    </p:spTree>
    <p:extLst>
      <p:ext uri="{BB962C8B-B14F-4D97-AF65-F5344CB8AC3E}">
        <p14:creationId xmlns:p14="http://schemas.microsoft.com/office/powerpoint/2010/main" val="84464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0-#ppt_w/2"/>
                                          </p:val>
                                        </p:tav>
                                        <p:tav tm="100000">
                                          <p:val>
                                            <p:strVal val="#ppt_x"/>
                                          </p:val>
                                        </p:tav>
                                      </p:tavLst>
                                    </p:anim>
                                    <p:anim calcmode="lin" valueType="num">
                                      <p:cBhvr additive="base">
                                        <p:cTn id="14"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ppt_x"/>
                                          </p:val>
                                        </p:tav>
                                        <p:tav tm="100000">
                                          <p:val>
                                            <p:strVal val="#ppt_x"/>
                                          </p:val>
                                        </p:tav>
                                      </p:tavLst>
                                    </p:anim>
                                    <p:anim calcmode="lin" valueType="num">
                                      <p:cBhvr additive="base">
                                        <p:cTn id="2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additive="base">
                                        <p:cTn id="25" dur="500" fill="hold"/>
                                        <p:tgtEl>
                                          <p:spTgt spid="59"/>
                                        </p:tgtEl>
                                        <p:attrNameLst>
                                          <p:attrName>ppt_x</p:attrName>
                                        </p:attrNameLst>
                                      </p:cBhvr>
                                      <p:tavLst>
                                        <p:tav tm="0">
                                          <p:val>
                                            <p:strVal val="1+#ppt_w/2"/>
                                          </p:val>
                                        </p:tav>
                                        <p:tav tm="100000">
                                          <p:val>
                                            <p:strVal val="#ppt_x"/>
                                          </p:val>
                                        </p:tav>
                                      </p:tavLst>
                                    </p:anim>
                                    <p:anim calcmode="lin" valueType="num">
                                      <p:cBhvr additive="base">
                                        <p:cTn id="26"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fill="hold"/>
                                        <p:tgtEl>
                                          <p:spTgt spid="58"/>
                                        </p:tgtEl>
                                        <p:attrNameLst>
                                          <p:attrName>ppt_x</p:attrName>
                                        </p:attrNameLst>
                                      </p:cBhvr>
                                      <p:tavLst>
                                        <p:tav tm="0">
                                          <p:val>
                                            <p:strVal val="0-#ppt_w/2"/>
                                          </p:val>
                                        </p:tav>
                                        <p:tav tm="100000">
                                          <p:val>
                                            <p:strVal val="#ppt_x"/>
                                          </p:val>
                                        </p:tav>
                                      </p:tavLst>
                                    </p:anim>
                                    <p:anim calcmode="lin" valueType="num">
                                      <p:cBhvr additive="base">
                                        <p:cTn id="3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100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66772"/>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3" name="TextBox 2">
            <a:extLst>
              <a:ext uri="{FF2B5EF4-FFF2-40B4-BE49-F238E27FC236}">
                <a16:creationId xmlns:a16="http://schemas.microsoft.com/office/drawing/2014/main" id="{90731D42-57C8-5625-1C03-EB1B11A5CB00}"/>
              </a:ext>
            </a:extLst>
          </p:cNvPr>
          <p:cNvSpPr txBox="1"/>
          <p:nvPr/>
        </p:nvSpPr>
        <p:spPr>
          <a:xfrm>
            <a:off x="186744" y="54937"/>
            <a:ext cx="8126569" cy="707886"/>
          </a:xfrm>
          <a:prstGeom prst="rect">
            <a:avLst/>
          </a:prstGeom>
          <a:noFill/>
        </p:spPr>
        <p:txBody>
          <a:bodyPr wrap="square" rtlCol="0">
            <a:spAutoFit/>
          </a:bodyPr>
          <a:lstStyle/>
          <a:p>
            <a:r>
              <a:rPr lang="en-IN" sz="4000" b="1" dirty="0">
                <a:solidFill>
                  <a:schemeClr val="bg1"/>
                </a:solidFill>
                <a:latin typeface="Calibri"/>
                <a:ea typeface="+mj-ea"/>
                <a:cs typeface="Calibri"/>
              </a:rPr>
              <a:t>SQL Basic commands and Syntax</a:t>
            </a:r>
          </a:p>
        </p:txBody>
      </p:sp>
      <p:sp>
        <p:nvSpPr>
          <p:cNvPr id="5" name="TextBox 4">
            <a:extLst>
              <a:ext uri="{FF2B5EF4-FFF2-40B4-BE49-F238E27FC236}">
                <a16:creationId xmlns:a16="http://schemas.microsoft.com/office/drawing/2014/main" id="{586119ED-A7BB-57C4-41A0-314FDBE22BAB}"/>
              </a:ext>
            </a:extLst>
          </p:cNvPr>
          <p:cNvSpPr txBox="1"/>
          <p:nvPr/>
        </p:nvSpPr>
        <p:spPr>
          <a:xfrm>
            <a:off x="318752" y="1106441"/>
            <a:ext cx="6111024" cy="369332"/>
          </a:xfrm>
          <a:prstGeom prst="rect">
            <a:avLst/>
          </a:prstGeom>
          <a:noFill/>
        </p:spPr>
        <p:txBody>
          <a:bodyPr wrap="square">
            <a:spAutoFit/>
          </a:bodyPr>
          <a:lstStyle/>
          <a:p>
            <a:pPr algn="l">
              <a:buFont typeface="+mj-lt"/>
              <a:buAutoNum type="arabicPeriod"/>
            </a:pPr>
            <a:r>
              <a:rPr lang="en-GB" b="0" i="0" dirty="0">
                <a:solidFill>
                  <a:srgbClr val="374151"/>
                </a:solidFill>
                <a:effectLst/>
                <a:latin typeface="Söhne"/>
              </a:rPr>
              <a:t>Retrieving all columns from a table:</a:t>
            </a:r>
          </a:p>
        </p:txBody>
      </p:sp>
      <p:sp>
        <p:nvSpPr>
          <p:cNvPr id="9" name="TextBox 8">
            <a:extLst>
              <a:ext uri="{FF2B5EF4-FFF2-40B4-BE49-F238E27FC236}">
                <a16:creationId xmlns:a16="http://schemas.microsoft.com/office/drawing/2014/main" id="{76863929-B34B-F471-953C-28278FD1765D}"/>
              </a:ext>
            </a:extLst>
          </p:cNvPr>
          <p:cNvSpPr txBox="1"/>
          <p:nvPr/>
        </p:nvSpPr>
        <p:spPr>
          <a:xfrm>
            <a:off x="6497419" y="1772122"/>
            <a:ext cx="4517264" cy="369332"/>
          </a:xfrm>
          <a:prstGeom prst="rect">
            <a:avLst/>
          </a:prstGeom>
          <a:noFill/>
        </p:spPr>
        <p:txBody>
          <a:bodyPr wrap="square">
            <a:spAutoFit/>
          </a:bodyPr>
          <a:lstStyle/>
          <a:p>
            <a:pPr algn="l">
              <a:buFont typeface="+mj-lt"/>
              <a:buAutoNum type="arabicPeriod" startAt="2"/>
            </a:pPr>
            <a:r>
              <a:rPr lang="en-GB" b="0" i="0" dirty="0">
                <a:solidFill>
                  <a:srgbClr val="374151"/>
                </a:solidFill>
                <a:effectLst/>
                <a:latin typeface="Söhne"/>
              </a:rPr>
              <a:t>Retrieving specific columns from a table:</a:t>
            </a:r>
          </a:p>
        </p:txBody>
      </p:sp>
      <p:sp>
        <p:nvSpPr>
          <p:cNvPr id="13" name="TextBox 12">
            <a:extLst>
              <a:ext uri="{FF2B5EF4-FFF2-40B4-BE49-F238E27FC236}">
                <a16:creationId xmlns:a16="http://schemas.microsoft.com/office/drawing/2014/main" id="{4CB7C290-101B-648F-EF75-EA3FD2A316E8}"/>
              </a:ext>
            </a:extLst>
          </p:cNvPr>
          <p:cNvSpPr txBox="1"/>
          <p:nvPr/>
        </p:nvSpPr>
        <p:spPr>
          <a:xfrm>
            <a:off x="318752" y="3283968"/>
            <a:ext cx="4137337" cy="369332"/>
          </a:xfrm>
          <a:prstGeom prst="rect">
            <a:avLst/>
          </a:prstGeom>
          <a:noFill/>
        </p:spPr>
        <p:txBody>
          <a:bodyPr wrap="square">
            <a:spAutoFit/>
          </a:bodyPr>
          <a:lstStyle/>
          <a:p>
            <a:pPr algn="l">
              <a:buFont typeface="+mj-lt"/>
              <a:buAutoNum type="arabicPeriod" startAt="3"/>
            </a:pPr>
            <a:r>
              <a:rPr lang="en-GB" b="0" i="0" dirty="0">
                <a:solidFill>
                  <a:srgbClr val="374151"/>
                </a:solidFill>
                <a:effectLst/>
                <a:latin typeface="Söhne"/>
              </a:rPr>
              <a:t>Filtering data using a WHERE clause:</a:t>
            </a:r>
          </a:p>
        </p:txBody>
      </p:sp>
      <p:sp>
        <p:nvSpPr>
          <p:cNvPr id="17" name="TextBox 16">
            <a:extLst>
              <a:ext uri="{FF2B5EF4-FFF2-40B4-BE49-F238E27FC236}">
                <a16:creationId xmlns:a16="http://schemas.microsoft.com/office/drawing/2014/main" id="{E1CD66B4-E68B-A7AC-AE9F-2700DCF8A49E}"/>
              </a:ext>
            </a:extLst>
          </p:cNvPr>
          <p:cNvSpPr txBox="1"/>
          <p:nvPr/>
        </p:nvSpPr>
        <p:spPr>
          <a:xfrm>
            <a:off x="6429776" y="4332196"/>
            <a:ext cx="4864994" cy="369332"/>
          </a:xfrm>
          <a:prstGeom prst="rect">
            <a:avLst/>
          </a:prstGeom>
          <a:noFill/>
        </p:spPr>
        <p:txBody>
          <a:bodyPr wrap="square">
            <a:spAutoFit/>
          </a:bodyPr>
          <a:lstStyle/>
          <a:p>
            <a:pPr algn="l">
              <a:buFont typeface="+mj-lt"/>
              <a:buAutoNum type="arabicPeriod" startAt="4"/>
            </a:pPr>
            <a:r>
              <a:rPr lang="en-GB" b="0" i="0" dirty="0">
                <a:solidFill>
                  <a:srgbClr val="374151"/>
                </a:solidFill>
                <a:effectLst/>
                <a:latin typeface="Söhne"/>
              </a:rPr>
              <a:t>Sorting data using the ORDER BY clause:</a:t>
            </a:r>
          </a:p>
        </p:txBody>
      </p:sp>
      <p:sp>
        <p:nvSpPr>
          <p:cNvPr id="25" name="TextBox 24">
            <a:extLst>
              <a:ext uri="{FF2B5EF4-FFF2-40B4-BE49-F238E27FC236}">
                <a16:creationId xmlns:a16="http://schemas.microsoft.com/office/drawing/2014/main" id="{C431B4D8-64C9-3DCC-64F4-018802BEAD5D}"/>
              </a:ext>
            </a:extLst>
          </p:cNvPr>
          <p:cNvSpPr txBox="1"/>
          <p:nvPr/>
        </p:nvSpPr>
        <p:spPr>
          <a:xfrm>
            <a:off x="376708" y="1544671"/>
            <a:ext cx="3274454" cy="369332"/>
          </a:xfrm>
          <a:prstGeom prst="rect">
            <a:avLst/>
          </a:prstGeom>
          <a:noFill/>
        </p:spPr>
        <p:txBody>
          <a:bodyPr wrap="square">
            <a:spAutoFit/>
          </a:bodyPr>
          <a:lstStyle/>
          <a:p>
            <a:r>
              <a:rPr lang="en-IN" b="0" i="0" dirty="0">
                <a:solidFill>
                  <a:srgbClr val="FF0000"/>
                </a:solidFill>
                <a:effectLst/>
                <a:latin typeface="Söhne Mono"/>
              </a:rPr>
              <a:t>SELECT * FROM </a:t>
            </a:r>
            <a:r>
              <a:rPr lang="en-IN" dirty="0">
                <a:solidFill>
                  <a:srgbClr val="FF0000"/>
                </a:solidFill>
                <a:latin typeface="Söhne Mono"/>
              </a:rPr>
              <a:t>sales</a:t>
            </a:r>
            <a:r>
              <a:rPr lang="en-IN" b="0" i="0" dirty="0">
                <a:solidFill>
                  <a:srgbClr val="FF0000"/>
                </a:solidFill>
                <a:effectLst/>
                <a:latin typeface="Söhne Mono"/>
              </a:rPr>
              <a:t>;</a:t>
            </a:r>
            <a:endParaRPr lang="en-IN" dirty="0">
              <a:solidFill>
                <a:srgbClr val="FF0000"/>
              </a:solidFill>
            </a:endParaRPr>
          </a:p>
        </p:txBody>
      </p:sp>
      <p:sp>
        <p:nvSpPr>
          <p:cNvPr id="27" name="TextBox 26">
            <a:extLst>
              <a:ext uri="{FF2B5EF4-FFF2-40B4-BE49-F238E27FC236}">
                <a16:creationId xmlns:a16="http://schemas.microsoft.com/office/drawing/2014/main" id="{477BF58A-9C24-F140-954E-B24FF2BD2C3A}"/>
              </a:ext>
            </a:extLst>
          </p:cNvPr>
          <p:cNvSpPr txBox="1"/>
          <p:nvPr/>
        </p:nvSpPr>
        <p:spPr>
          <a:xfrm>
            <a:off x="6555375" y="2153776"/>
            <a:ext cx="5461712" cy="646331"/>
          </a:xfrm>
          <a:prstGeom prst="rect">
            <a:avLst/>
          </a:prstGeom>
          <a:noFill/>
        </p:spPr>
        <p:txBody>
          <a:bodyPr wrap="square">
            <a:spAutoFit/>
          </a:bodyPr>
          <a:lstStyle/>
          <a:p>
            <a:r>
              <a:rPr lang="en-GB" b="0" i="0" dirty="0">
                <a:solidFill>
                  <a:srgbClr val="FF0000"/>
                </a:solidFill>
                <a:effectLst/>
                <a:latin typeface="Söhne Mono"/>
              </a:rPr>
              <a:t>SELECT </a:t>
            </a:r>
            <a:r>
              <a:rPr lang="en-GB" b="0" i="0" dirty="0" err="1">
                <a:solidFill>
                  <a:srgbClr val="FF0000"/>
                </a:solidFill>
                <a:effectLst/>
                <a:latin typeface="Söhne Mono"/>
              </a:rPr>
              <a:t>customer_id</a:t>
            </a:r>
            <a:r>
              <a:rPr lang="en-GB" b="0" i="0" dirty="0">
                <a:solidFill>
                  <a:srgbClr val="FF0000"/>
                </a:solidFill>
                <a:effectLst/>
                <a:latin typeface="Söhne Mono"/>
              </a:rPr>
              <a:t>, </a:t>
            </a:r>
            <a:r>
              <a:rPr lang="en-GB" b="0" i="0" dirty="0" err="1">
                <a:solidFill>
                  <a:srgbClr val="FF0000"/>
                </a:solidFill>
                <a:effectLst/>
                <a:latin typeface="Söhne Mono"/>
              </a:rPr>
              <a:t>first_name</a:t>
            </a:r>
            <a:r>
              <a:rPr lang="en-GB" b="0" i="0" dirty="0">
                <a:solidFill>
                  <a:srgbClr val="FF0000"/>
                </a:solidFill>
                <a:effectLst/>
                <a:latin typeface="Söhne Mono"/>
              </a:rPr>
              <a:t>, </a:t>
            </a:r>
            <a:r>
              <a:rPr lang="en-GB" b="0" i="0" dirty="0" err="1">
                <a:solidFill>
                  <a:srgbClr val="FF0000"/>
                </a:solidFill>
                <a:effectLst/>
                <a:latin typeface="Söhne Mono"/>
              </a:rPr>
              <a:t>last_name</a:t>
            </a:r>
            <a:r>
              <a:rPr lang="en-GB" b="0" i="0" dirty="0">
                <a:solidFill>
                  <a:srgbClr val="FF0000"/>
                </a:solidFill>
                <a:effectLst/>
                <a:latin typeface="Söhne Mono"/>
              </a:rPr>
              <a:t> </a:t>
            </a:r>
          </a:p>
          <a:p>
            <a:r>
              <a:rPr lang="en-GB" b="0" i="0" dirty="0">
                <a:solidFill>
                  <a:srgbClr val="FF0000"/>
                </a:solidFill>
                <a:effectLst/>
                <a:latin typeface="Söhne Mono"/>
              </a:rPr>
              <a:t>FROM sales;</a:t>
            </a:r>
            <a:endParaRPr lang="en-IN" dirty="0">
              <a:solidFill>
                <a:srgbClr val="FF0000"/>
              </a:solidFill>
            </a:endParaRPr>
          </a:p>
        </p:txBody>
      </p:sp>
      <p:sp>
        <p:nvSpPr>
          <p:cNvPr id="29" name="TextBox 28">
            <a:extLst>
              <a:ext uri="{FF2B5EF4-FFF2-40B4-BE49-F238E27FC236}">
                <a16:creationId xmlns:a16="http://schemas.microsoft.com/office/drawing/2014/main" id="{93FEBF9E-40B3-565A-BEE9-4704B9FB9B0C}"/>
              </a:ext>
            </a:extLst>
          </p:cNvPr>
          <p:cNvSpPr txBox="1"/>
          <p:nvPr/>
        </p:nvSpPr>
        <p:spPr>
          <a:xfrm>
            <a:off x="318752" y="3778198"/>
            <a:ext cx="5199845" cy="923330"/>
          </a:xfrm>
          <a:prstGeom prst="rect">
            <a:avLst/>
          </a:prstGeom>
          <a:noFill/>
        </p:spPr>
        <p:txBody>
          <a:bodyPr wrap="square">
            <a:spAutoFit/>
          </a:bodyPr>
          <a:lstStyle/>
          <a:p>
            <a:r>
              <a:rPr lang="en-GB" b="0" i="0" dirty="0">
                <a:solidFill>
                  <a:srgbClr val="FF0000"/>
                </a:solidFill>
                <a:effectLst/>
                <a:latin typeface="Söhne Mono"/>
              </a:rPr>
              <a:t>SELECT * FROM orders </a:t>
            </a:r>
          </a:p>
          <a:p>
            <a:r>
              <a:rPr lang="en-GB" b="0" i="0" dirty="0">
                <a:solidFill>
                  <a:srgbClr val="FF0000"/>
                </a:solidFill>
                <a:effectLst/>
                <a:latin typeface="Söhne Mono"/>
              </a:rPr>
              <a:t>WHERE </a:t>
            </a:r>
            <a:r>
              <a:rPr lang="en-GB" b="0" i="0" dirty="0" err="1">
                <a:solidFill>
                  <a:srgbClr val="FF0000"/>
                </a:solidFill>
                <a:effectLst/>
                <a:latin typeface="Söhne Mono"/>
              </a:rPr>
              <a:t>customer_id</a:t>
            </a:r>
            <a:r>
              <a:rPr lang="en-GB" b="0" i="0" dirty="0">
                <a:solidFill>
                  <a:srgbClr val="FF0000"/>
                </a:solidFill>
                <a:effectLst/>
                <a:latin typeface="Söhne Mono"/>
              </a:rPr>
              <a:t> = ‘123’ </a:t>
            </a:r>
          </a:p>
          <a:p>
            <a:r>
              <a:rPr lang="en-GB" b="0" i="0" dirty="0">
                <a:solidFill>
                  <a:srgbClr val="FF0000"/>
                </a:solidFill>
                <a:effectLst/>
                <a:latin typeface="Söhne Mono"/>
              </a:rPr>
              <a:t>AND </a:t>
            </a:r>
            <a:r>
              <a:rPr lang="en-GB" b="0" i="0" dirty="0" err="1">
                <a:solidFill>
                  <a:srgbClr val="FF0000"/>
                </a:solidFill>
                <a:effectLst/>
                <a:latin typeface="Söhne Mono"/>
              </a:rPr>
              <a:t>total_amount</a:t>
            </a:r>
            <a:r>
              <a:rPr lang="en-GB" b="0" i="0" dirty="0">
                <a:solidFill>
                  <a:srgbClr val="FF0000"/>
                </a:solidFill>
                <a:effectLst/>
                <a:latin typeface="Söhne Mono"/>
              </a:rPr>
              <a:t> &gt; 100;</a:t>
            </a:r>
            <a:endParaRPr lang="en-IN" dirty="0">
              <a:solidFill>
                <a:srgbClr val="FF0000"/>
              </a:solidFill>
            </a:endParaRPr>
          </a:p>
        </p:txBody>
      </p:sp>
      <p:sp>
        <p:nvSpPr>
          <p:cNvPr id="31" name="TextBox 30">
            <a:extLst>
              <a:ext uri="{FF2B5EF4-FFF2-40B4-BE49-F238E27FC236}">
                <a16:creationId xmlns:a16="http://schemas.microsoft.com/office/drawing/2014/main" id="{E5EDAAC2-BAE9-6CE0-3E16-8A26B82892A4}"/>
              </a:ext>
            </a:extLst>
          </p:cNvPr>
          <p:cNvSpPr txBox="1"/>
          <p:nvPr/>
        </p:nvSpPr>
        <p:spPr>
          <a:xfrm>
            <a:off x="6497419" y="4901212"/>
            <a:ext cx="4864994" cy="646331"/>
          </a:xfrm>
          <a:prstGeom prst="rect">
            <a:avLst/>
          </a:prstGeom>
          <a:noFill/>
        </p:spPr>
        <p:txBody>
          <a:bodyPr wrap="square">
            <a:spAutoFit/>
          </a:bodyPr>
          <a:lstStyle/>
          <a:p>
            <a:r>
              <a:rPr lang="en-GB" b="0" i="0" dirty="0">
                <a:solidFill>
                  <a:srgbClr val="FF0000"/>
                </a:solidFill>
                <a:effectLst/>
                <a:latin typeface="Söhne Mono"/>
              </a:rPr>
              <a:t>SELECT * FROM sales </a:t>
            </a:r>
          </a:p>
          <a:p>
            <a:r>
              <a:rPr lang="en-GB" b="0" i="0" dirty="0">
                <a:solidFill>
                  <a:srgbClr val="FF0000"/>
                </a:solidFill>
                <a:effectLst/>
                <a:latin typeface="Söhne Mono"/>
              </a:rPr>
              <a:t>ORDER BY date ASC, amount DESC;</a:t>
            </a:r>
            <a:endParaRPr lang="en-IN" dirty="0">
              <a:solidFill>
                <a:srgbClr val="FF0000"/>
              </a:solidFill>
            </a:endParaRPr>
          </a:p>
        </p:txBody>
      </p:sp>
    </p:spTree>
    <p:extLst>
      <p:ext uri="{BB962C8B-B14F-4D97-AF65-F5344CB8AC3E}">
        <p14:creationId xmlns:p14="http://schemas.microsoft.com/office/powerpoint/2010/main" val="101216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1+#ppt_w/2"/>
                                          </p:val>
                                        </p:tav>
                                        <p:tav tm="100000">
                                          <p:val>
                                            <p:strVal val="#ppt_x"/>
                                          </p:val>
                                        </p:tav>
                                      </p:tavLst>
                                    </p:anim>
                                    <p:anim calcmode="lin" valueType="num">
                                      <p:cBhvr additive="base">
                                        <p:cTn id="22"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ppt_x"/>
                                          </p:val>
                                        </p:tav>
                                        <p:tav tm="100000">
                                          <p:val>
                                            <p:strVal val="#ppt_x"/>
                                          </p:val>
                                        </p:tav>
                                      </p:tavLst>
                                    </p:anim>
                                    <p:anim calcmode="lin" valueType="num">
                                      <p:cBhvr additive="base">
                                        <p:cTn id="42"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P spid="17" grpId="0"/>
      <p:bldP spid="25" grpId="0"/>
      <p:bldP spid="27" grpId="0"/>
      <p:bldP spid="29"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66772"/>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3" name="TextBox 2">
            <a:extLst>
              <a:ext uri="{FF2B5EF4-FFF2-40B4-BE49-F238E27FC236}">
                <a16:creationId xmlns:a16="http://schemas.microsoft.com/office/drawing/2014/main" id="{90731D42-57C8-5625-1C03-EB1B11A5CB00}"/>
              </a:ext>
            </a:extLst>
          </p:cNvPr>
          <p:cNvSpPr txBox="1"/>
          <p:nvPr/>
        </p:nvSpPr>
        <p:spPr>
          <a:xfrm>
            <a:off x="186744" y="54937"/>
            <a:ext cx="8126569" cy="707886"/>
          </a:xfrm>
          <a:prstGeom prst="rect">
            <a:avLst/>
          </a:prstGeom>
          <a:noFill/>
        </p:spPr>
        <p:txBody>
          <a:bodyPr wrap="square" rtlCol="0">
            <a:spAutoFit/>
          </a:bodyPr>
          <a:lstStyle/>
          <a:p>
            <a:r>
              <a:rPr lang="en-IN" sz="4000" b="1" dirty="0">
                <a:solidFill>
                  <a:schemeClr val="bg1"/>
                </a:solidFill>
                <a:latin typeface="Calibri"/>
                <a:ea typeface="+mj-ea"/>
                <a:cs typeface="Calibri"/>
              </a:rPr>
              <a:t>SQL Basic commands and Syntax</a:t>
            </a:r>
          </a:p>
        </p:txBody>
      </p:sp>
      <p:sp>
        <p:nvSpPr>
          <p:cNvPr id="21" name="TextBox 20">
            <a:extLst>
              <a:ext uri="{FF2B5EF4-FFF2-40B4-BE49-F238E27FC236}">
                <a16:creationId xmlns:a16="http://schemas.microsoft.com/office/drawing/2014/main" id="{C91309CE-6A30-D6AA-91E9-D28B41871F7F}"/>
              </a:ext>
            </a:extLst>
          </p:cNvPr>
          <p:cNvSpPr txBox="1"/>
          <p:nvPr/>
        </p:nvSpPr>
        <p:spPr>
          <a:xfrm>
            <a:off x="186744" y="1200396"/>
            <a:ext cx="4736205" cy="369332"/>
          </a:xfrm>
          <a:prstGeom prst="rect">
            <a:avLst/>
          </a:prstGeom>
          <a:noFill/>
        </p:spPr>
        <p:txBody>
          <a:bodyPr wrap="square">
            <a:spAutoFit/>
          </a:bodyPr>
          <a:lstStyle/>
          <a:p>
            <a:pPr algn="l">
              <a:buFont typeface="+mj-lt"/>
              <a:buAutoNum type="arabicPeriod" startAt="5"/>
            </a:pPr>
            <a:r>
              <a:rPr lang="en-GB" b="0" i="0" dirty="0">
                <a:solidFill>
                  <a:srgbClr val="374151"/>
                </a:solidFill>
                <a:effectLst/>
                <a:latin typeface="Söhne"/>
              </a:rPr>
              <a:t>Aggregating data using the GROUP BY clause:</a:t>
            </a:r>
          </a:p>
        </p:txBody>
      </p:sp>
      <p:sp>
        <p:nvSpPr>
          <p:cNvPr id="23" name="TextBox 22">
            <a:extLst>
              <a:ext uri="{FF2B5EF4-FFF2-40B4-BE49-F238E27FC236}">
                <a16:creationId xmlns:a16="http://schemas.microsoft.com/office/drawing/2014/main" id="{D48A7E1D-3740-E5FD-2583-C5CFEA9135CF}"/>
              </a:ext>
            </a:extLst>
          </p:cNvPr>
          <p:cNvSpPr txBox="1"/>
          <p:nvPr/>
        </p:nvSpPr>
        <p:spPr>
          <a:xfrm>
            <a:off x="244700" y="1739972"/>
            <a:ext cx="4604196" cy="923330"/>
          </a:xfrm>
          <a:prstGeom prst="rect">
            <a:avLst/>
          </a:prstGeom>
          <a:noFill/>
        </p:spPr>
        <p:txBody>
          <a:bodyPr wrap="square">
            <a:spAutoFit/>
          </a:bodyPr>
          <a:lstStyle/>
          <a:p>
            <a:r>
              <a:rPr lang="en-GB" b="0" i="0" dirty="0">
                <a:solidFill>
                  <a:srgbClr val="FF0000"/>
                </a:solidFill>
                <a:effectLst/>
                <a:latin typeface="Söhne Mono"/>
              </a:rPr>
              <a:t>SELECT </a:t>
            </a:r>
            <a:r>
              <a:rPr lang="en-GB" b="0" i="0" dirty="0" err="1">
                <a:solidFill>
                  <a:srgbClr val="FF0000"/>
                </a:solidFill>
                <a:effectLst/>
                <a:latin typeface="Söhne Mono"/>
              </a:rPr>
              <a:t>product_id</a:t>
            </a:r>
            <a:r>
              <a:rPr lang="en-GB" b="0" i="0" dirty="0">
                <a:solidFill>
                  <a:srgbClr val="FF0000"/>
                </a:solidFill>
                <a:effectLst/>
                <a:latin typeface="Söhne Mono"/>
              </a:rPr>
              <a:t>, COUNT(*) AS </a:t>
            </a:r>
            <a:r>
              <a:rPr lang="en-GB" b="0" i="0" dirty="0" err="1">
                <a:solidFill>
                  <a:srgbClr val="FF0000"/>
                </a:solidFill>
                <a:effectLst/>
                <a:latin typeface="Söhne Mono"/>
              </a:rPr>
              <a:t>sales_count</a:t>
            </a:r>
            <a:r>
              <a:rPr lang="en-GB" b="0" i="0" dirty="0">
                <a:solidFill>
                  <a:srgbClr val="FF0000"/>
                </a:solidFill>
                <a:effectLst/>
                <a:latin typeface="Söhne Mono"/>
              </a:rPr>
              <a:t> </a:t>
            </a:r>
          </a:p>
          <a:p>
            <a:r>
              <a:rPr lang="en-GB" b="0" i="0" dirty="0">
                <a:solidFill>
                  <a:srgbClr val="FF0000"/>
                </a:solidFill>
                <a:effectLst/>
                <a:latin typeface="Söhne Mono"/>
              </a:rPr>
              <a:t>FROM sales </a:t>
            </a:r>
          </a:p>
          <a:p>
            <a:r>
              <a:rPr lang="en-GB" b="0" i="0" dirty="0">
                <a:solidFill>
                  <a:srgbClr val="FF0000"/>
                </a:solidFill>
                <a:effectLst/>
                <a:latin typeface="Söhne Mono"/>
              </a:rPr>
              <a:t>GROUP BY </a:t>
            </a:r>
            <a:r>
              <a:rPr lang="en-GB" b="0" i="0" dirty="0" err="1">
                <a:solidFill>
                  <a:srgbClr val="FF0000"/>
                </a:solidFill>
                <a:effectLst/>
                <a:latin typeface="Söhne Mono"/>
              </a:rPr>
              <a:t>product_id</a:t>
            </a:r>
            <a:endParaRPr lang="en-IN" dirty="0">
              <a:solidFill>
                <a:srgbClr val="FF0000"/>
              </a:solidFill>
            </a:endParaRPr>
          </a:p>
        </p:txBody>
      </p:sp>
      <p:sp>
        <p:nvSpPr>
          <p:cNvPr id="33" name="TextBox 32">
            <a:extLst>
              <a:ext uri="{FF2B5EF4-FFF2-40B4-BE49-F238E27FC236}">
                <a16:creationId xmlns:a16="http://schemas.microsoft.com/office/drawing/2014/main" id="{1B8F2107-BDC9-42B0-A3B3-585EE8B2B02C}"/>
              </a:ext>
            </a:extLst>
          </p:cNvPr>
          <p:cNvSpPr txBox="1"/>
          <p:nvPr/>
        </p:nvSpPr>
        <p:spPr>
          <a:xfrm>
            <a:off x="6371283" y="2016600"/>
            <a:ext cx="5576017" cy="646331"/>
          </a:xfrm>
          <a:prstGeom prst="rect">
            <a:avLst/>
          </a:prstGeom>
          <a:noFill/>
        </p:spPr>
        <p:txBody>
          <a:bodyPr wrap="square">
            <a:spAutoFit/>
          </a:bodyPr>
          <a:lstStyle/>
          <a:p>
            <a:pPr algn="l"/>
            <a:r>
              <a:rPr lang="en-GB" b="0" i="0" dirty="0">
                <a:solidFill>
                  <a:srgbClr val="374151"/>
                </a:solidFill>
                <a:effectLst/>
                <a:latin typeface="Söhne"/>
              </a:rPr>
              <a:t>6.Using the LIMIT clause to limit the number of rows returned:</a:t>
            </a:r>
          </a:p>
        </p:txBody>
      </p:sp>
      <p:sp>
        <p:nvSpPr>
          <p:cNvPr id="35" name="TextBox 34">
            <a:extLst>
              <a:ext uri="{FF2B5EF4-FFF2-40B4-BE49-F238E27FC236}">
                <a16:creationId xmlns:a16="http://schemas.microsoft.com/office/drawing/2014/main" id="{70A75D5F-F4D0-03A3-5A96-2719E23C0B7E}"/>
              </a:ext>
            </a:extLst>
          </p:cNvPr>
          <p:cNvSpPr txBox="1"/>
          <p:nvPr/>
        </p:nvSpPr>
        <p:spPr>
          <a:xfrm>
            <a:off x="6380970" y="2783111"/>
            <a:ext cx="4156658" cy="369332"/>
          </a:xfrm>
          <a:prstGeom prst="rect">
            <a:avLst/>
          </a:prstGeom>
          <a:noFill/>
        </p:spPr>
        <p:txBody>
          <a:bodyPr wrap="square">
            <a:spAutoFit/>
          </a:bodyPr>
          <a:lstStyle/>
          <a:p>
            <a:r>
              <a:rPr lang="en-GB" b="0" i="0" dirty="0">
                <a:solidFill>
                  <a:srgbClr val="FF0000"/>
                </a:solidFill>
                <a:effectLst/>
                <a:latin typeface="Söhne Mono"/>
              </a:rPr>
              <a:t>SELECT * FROM customers LIMIT 10;</a:t>
            </a:r>
            <a:endParaRPr lang="en-IN" dirty="0">
              <a:solidFill>
                <a:srgbClr val="FF0000"/>
              </a:solidFill>
            </a:endParaRPr>
          </a:p>
        </p:txBody>
      </p:sp>
      <p:sp>
        <p:nvSpPr>
          <p:cNvPr id="37" name="TextBox 36">
            <a:extLst>
              <a:ext uri="{FF2B5EF4-FFF2-40B4-BE49-F238E27FC236}">
                <a16:creationId xmlns:a16="http://schemas.microsoft.com/office/drawing/2014/main" id="{A8338B04-01BE-006A-5785-4CC722EC9703}"/>
              </a:ext>
            </a:extLst>
          </p:cNvPr>
          <p:cNvSpPr txBox="1"/>
          <p:nvPr/>
        </p:nvSpPr>
        <p:spPr>
          <a:xfrm>
            <a:off x="186744" y="3871904"/>
            <a:ext cx="4736205" cy="646331"/>
          </a:xfrm>
          <a:prstGeom prst="rect">
            <a:avLst/>
          </a:prstGeom>
          <a:noFill/>
        </p:spPr>
        <p:txBody>
          <a:bodyPr wrap="square">
            <a:spAutoFit/>
          </a:bodyPr>
          <a:lstStyle/>
          <a:p>
            <a:pPr algn="l"/>
            <a:r>
              <a:rPr lang="en-GB" b="0" i="0" dirty="0">
                <a:solidFill>
                  <a:srgbClr val="374151"/>
                </a:solidFill>
                <a:effectLst/>
                <a:latin typeface="Söhne"/>
              </a:rPr>
              <a:t>7.Calculating aggregates on subsets of data using the HAVING clause:</a:t>
            </a:r>
          </a:p>
        </p:txBody>
      </p:sp>
      <p:sp>
        <p:nvSpPr>
          <p:cNvPr id="39" name="TextBox 38">
            <a:extLst>
              <a:ext uri="{FF2B5EF4-FFF2-40B4-BE49-F238E27FC236}">
                <a16:creationId xmlns:a16="http://schemas.microsoft.com/office/drawing/2014/main" id="{CD48BB1B-515E-A3D2-8DC5-123D19AC5EF1}"/>
              </a:ext>
            </a:extLst>
          </p:cNvPr>
          <p:cNvSpPr txBox="1"/>
          <p:nvPr/>
        </p:nvSpPr>
        <p:spPr>
          <a:xfrm>
            <a:off x="186744" y="4544701"/>
            <a:ext cx="5000223" cy="1200329"/>
          </a:xfrm>
          <a:prstGeom prst="rect">
            <a:avLst/>
          </a:prstGeom>
          <a:noFill/>
        </p:spPr>
        <p:txBody>
          <a:bodyPr wrap="square">
            <a:spAutoFit/>
          </a:bodyPr>
          <a:lstStyle/>
          <a:p>
            <a:r>
              <a:rPr lang="en-GB" b="0" i="0" dirty="0">
                <a:solidFill>
                  <a:srgbClr val="FF0000"/>
                </a:solidFill>
                <a:effectLst/>
                <a:latin typeface="Söhne Mono"/>
              </a:rPr>
              <a:t>SELECT </a:t>
            </a:r>
            <a:r>
              <a:rPr lang="en-GB" b="0" i="0" dirty="0" err="1">
                <a:solidFill>
                  <a:srgbClr val="FF0000"/>
                </a:solidFill>
                <a:effectLst/>
                <a:latin typeface="Söhne Mono"/>
              </a:rPr>
              <a:t>product_id</a:t>
            </a:r>
            <a:r>
              <a:rPr lang="en-GB" b="0" i="0" dirty="0">
                <a:solidFill>
                  <a:srgbClr val="FF0000"/>
                </a:solidFill>
                <a:effectLst/>
                <a:latin typeface="Söhne Mono"/>
              </a:rPr>
              <a:t>, COUNT(*) AS </a:t>
            </a:r>
            <a:r>
              <a:rPr lang="en-GB" b="0" i="0" dirty="0" err="1">
                <a:solidFill>
                  <a:srgbClr val="FF0000"/>
                </a:solidFill>
                <a:effectLst/>
                <a:latin typeface="Söhne Mono"/>
              </a:rPr>
              <a:t>sales_count</a:t>
            </a:r>
            <a:r>
              <a:rPr lang="en-GB" b="0" i="0" dirty="0">
                <a:solidFill>
                  <a:srgbClr val="FF0000"/>
                </a:solidFill>
                <a:effectLst/>
                <a:latin typeface="Söhne Mono"/>
              </a:rPr>
              <a:t> FROM sales </a:t>
            </a:r>
          </a:p>
          <a:p>
            <a:r>
              <a:rPr lang="en-GB" b="0" i="0" dirty="0">
                <a:solidFill>
                  <a:srgbClr val="FF0000"/>
                </a:solidFill>
                <a:effectLst/>
                <a:latin typeface="Söhne Mono"/>
              </a:rPr>
              <a:t>GROUP BY </a:t>
            </a:r>
            <a:r>
              <a:rPr lang="en-GB" b="0" i="0" dirty="0" err="1">
                <a:solidFill>
                  <a:srgbClr val="FF0000"/>
                </a:solidFill>
                <a:effectLst/>
                <a:latin typeface="Söhne Mono"/>
              </a:rPr>
              <a:t>product_id</a:t>
            </a:r>
            <a:r>
              <a:rPr lang="en-GB" b="0" i="0" dirty="0">
                <a:solidFill>
                  <a:srgbClr val="FF0000"/>
                </a:solidFill>
                <a:effectLst/>
                <a:latin typeface="Söhne Mono"/>
              </a:rPr>
              <a:t> </a:t>
            </a:r>
          </a:p>
          <a:p>
            <a:r>
              <a:rPr lang="en-GB" b="0" i="0" dirty="0">
                <a:solidFill>
                  <a:srgbClr val="FF0000"/>
                </a:solidFill>
                <a:effectLst/>
                <a:latin typeface="Söhne Mono"/>
              </a:rPr>
              <a:t>HAVING COUNT(*) &gt; 10;</a:t>
            </a:r>
            <a:endParaRPr lang="en-IN" dirty="0">
              <a:solidFill>
                <a:srgbClr val="FF0000"/>
              </a:solidFill>
            </a:endParaRPr>
          </a:p>
        </p:txBody>
      </p:sp>
      <p:sp>
        <p:nvSpPr>
          <p:cNvPr id="6" name="TextBox 5">
            <a:extLst>
              <a:ext uri="{FF2B5EF4-FFF2-40B4-BE49-F238E27FC236}">
                <a16:creationId xmlns:a16="http://schemas.microsoft.com/office/drawing/2014/main" id="{1A6C018D-36D8-A525-0C95-70D1229B9B43}"/>
              </a:ext>
            </a:extLst>
          </p:cNvPr>
          <p:cNvSpPr txBox="1"/>
          <p:nvPr/>
        </p:nvSpPr>
        <p:spPr>
          <a:xfrm>
            <a:off x="6380970" y="4132564"/>
            <a:ext cx="5345540" cy="646331"/>
          </a:xfrm>
          <a:prstGeom prst="rect">
            <a:avLst/>
          </a:prstGeom>
          <a:noFill/>
        </p:spPr>
        <p:txBody>
          <a:bodyPr wrap="square">
            <a:spAutoFit/>
          </a:bodyPr>
          <a:lstStyle/>
          <a:p>
            <a:pPr algn="l"/>
            <a:r>
              <a:rPr lang="en-GB" b="0" i="0" dirty="0">
                <a:solidFill>
                  <a:srgbClr val="374151"/>
                </a:solidFill>
                <a:effectLst/>
                <a:latin typeface="Söhne"/>
              </a:rPr>
              <a:t>8.Using wildcards to search for data using the LIKE operator:</a:t>
            </a:r>
          </a:p>
        </p:txBody>
      </p:sp>
      <p:sp>
        <p:nvSpPr>
          <p:cNvPr id="8" name="TextBox 7">
            <a:extLst>
              <a:ext uri="{FF2B5EF4-FFF2-40B4-BE49-F238E27FC236}">
                <a16:creationId xmlns:a16="http://schemas.microsoft.com/office/drawing/2014/main" id="{6573DEF6-9F6C-AA21-51DF-4C2A8D22ACAE}"/>
              </a:ext>
            </a:extLst>
          </p:cNvPr>
          <p:cNvSpPr txBox="1"/>
          <p:nvPr/>
        </p:nvSpPr>
        <p:spPr>
          <a:xfrm>
            <a:off x="6380970" y="4945242"/>
            <a:ext cx="6111024" cy="646331"/>
          </a:xfrm>
          <a:prstGeom prst="rect">
            <a:avLst/>
          </a:prstGeom>
          <a:noFill/>
        </p:spPr>
        <p:txBody>
          <a:bodyPr wrap="square">
            <a:spAutoFit/>
          </a:bodyPr>
          <a:lstStyle/>
          <a:p>
            <a:r>
              <a:rPr lang="en-GB" b="0" i="0" dirty="0">
                <a:solidFill>
                  <a:srgbClr val="FF0000"/>
                </a:solidFill>
                <a:effectLst/>
                <a:latin typeface="Söhne Mono"/>
              </a:rPr>
              <a:t>SELECT * FROM products </a:t>
            </a:r>
          </a:p>
          <a:p>
            <a:r>
              <a:rPr lang="en-GB" b="0" i="0" dirty="0">
                <a:solidFill>
                  <a:srgbClr val="FF0000"/>
                </a:solidFill>
                <a:effectLst/>
                <a:latin typeface="Söhne Mono"/>
              </a:rPr>
              <a:t>WHERE </a:t>
            </a:r>
            <a:r>
              <a:rPr lang="en-GB" b="0" i="0" dirty="0" err="1">
                <a:solidFill>
                  <a:srgbClr val="FF0000"/>
                </a:solidFill>
                <a:effectLst/>
                <a:latin typeface="Söhne Mono"/>
              </a:rPr>
              <a:t>product_name</a:t>
            </a:r>
            <a:r>
              <a:rPr lang="en-GB" b="0" i="0" dirty="0">
                <a:solidFill>
                  <a:srgbClr val="FF0000"/>
                </a:solidFill>
                <a:effectLst/>
                <a:latin typeface="Söhne Mono"/>
              </a:rPr>
              <a:t> LIKE '%phone%';</a:t>
            </a:r>
            <a:endParaRPr lang="en-IN" dirty="0">
              <a:solidFill>
                <a:srgbClr val="FF0000"/>
              </a:solidFill>
            </a:endParaRPr>
          </a:p>
        </p:txBody>
      </p:sp>
    </p:spTree>
    <p:extLst>
      <p:ext uri="{BB962C8B-B14F-4D97-AF65-F5344CB8AC3E}">
        <p14:creationId xmlns:p14="http://schemas.microsoft.com/office/powerpoint/2010/main" val="253535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0-#ppt_w/2"/>
                                          </p:val>
                                        </p:tav>
                                        <p:tav tm="100000">
                                          <p:val>
                                            <p:strVal val="#ppt_x"/>
                                          </p:val>
                                        </p:tav>
                                      </p:tavLst>
                                    </p:anim>
                                    <p:anim calcmode="lin" valueType="num">
                                      <p:cBhvr additive="base">
                                        <p:cTn id="18" dur="500" fill="hold"/>
                                        <p:tgtEl>
                                          <p:spTgt spid="33"/>
                                        </p:tgtEl>
                                        <p:attrNameLst>
                                          <p:attrName>ppt_y</p:attrName>
                                        </p:attrNameLst>
                                      </p:cBhvr>
                                      <p:tavLst>
                                        <p:tav tm="0">
                                          <p:val>
                                            <p:strVal val="1+#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0-#ppt_w/2"/>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1+#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3" grpId="0"/>
      <p:bldP spid="35" grpId="0"/>
      <p:bldP spid="37" grpId="0"/>
      <p:bldP spid="39"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90892" cy="1070111"/>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712479" y="113552"/>
            <a:ext cx="1427420" cy="536222"/>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1679" y="156347"/>
            <a:ext cx="10840348" cy="711867"/>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2800" b="1">
                <a:solidFill>
                  <a:schemeClr val="bg1"/>
                </a:solidFill>
                <a:latin typeface="30"/>
                <a:cs typeface="Calibri"/>
              </a:rPr>
              <a:t>Value: Most Comprehensive &amp; Personalized Learning Experience in entire higher ed. ecosystem</a:t>
            </a:r>
          </a:p>
          <a:p>
            <a:pPr>
              <a:buFontTx/>
              <a:buNone/>
            </a:pPr>
            <a:endParaRPr lang="en" sz="2800" b="1">
              <a:solidFill>
                <a:schemeClr val="bg1"/>
              </a:solidFill>
              <a:latin typeface="30"/>
              <a:cs typeface="Calibri" panose="020F0502020204030204" charset="0"/>
            </a:endParaRPr>
          </a:p>
        </p:txBody>
      </p:sp>
      <p:sp>
        <p:nvSpPr>
          <p:cNvPr id="15" name="Google Shape;108;p19">
            <a:extLst>
              <a:ext uri="{FF2B5EF4-FFF2-40B4-BE49-F238E27FC236}">
                <a16:creationId xmlns:a16="http://schemas.microsoft.com/office/drawing/2014/main" id="{628EFAA4-245F-8D90-1D0B-1D06CFDF1BA2}"/>
              </a:ext>
            </a:extLst>
          </p:cNvPr>
          <p:cNvSpPr/>
          <p:nvPr/>
        </p:nvSpPr>
        <p:spPr>
          <a:xfrm>
            <a:off x="752796" y="4624383"/>
            <a:ext cx="7453130" cy="197641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09;p19">
            <a:extLst>
              <a:ext uri="{FF2B5EF4-FFF2-40B4-BE49-F238E27FC236}">
                <a16:creationId xmlns:a16="http://schemas.microsoft.com/office/drawing/2014/main" id="{F5758A60-B829-2BF9-1255-F186F359F219}"/>
              </a:ext>
            </a:extLst>
          </p:cNvPr>
          <p:cNvSpPr/>
          <p:nvPr/>
        </p:nvSpPr>
        <p:spPr>
          <a:xfrm>
            <a:off x="755157" y="1608292"/>
            <a:ext cx="7449179" cy="214739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11;p19">
            <a:extLst>
              <a:ext uri="{FF2B5EF4-FFF2-40B4-BE49-F238E27FC236}">
                <a16:creationId xmlns:a16="http://schemas.microsoft.com/office/drawing/2014/main" id="{796C72DC-8336-567B-DD4E-04BBEAD5E681}"/>
              </a:ext>
            </a:extLst>
          </p:cNvPr>
          <p:cNvSpPr txBox="1"/>
          <p:nvPr/>
        </p:nvSpPr>
        <p:spPr>
          <a:xfrm>
            <a:off x="1001527" y="1550707"/>
            <a:ext cx="7783566" cy="253912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lang="en-US" sz="900" dirty="0">
              <a:solidFill>
                <a:schemeClr val="dk1"/>
              </a:solidFill>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Get practical usable skills + a degree/certificate</a:t>
            </a:r>
            <a:endParaRPr sz="1600" dirty="0">
              <a:solidFill>
                <a:schemeClr val="tx1"/>
              </a:solidFill>
              <a:latin typeface="+mn-lt"/>
              <a:ea typeface="Calibri"/>
              <a:cs typeface="Calibri"/>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Online videos allow watching/rewatching at own pace &amp; deepen conceptual understanding</a:t>
            </a:r>
            <a:endParaRPr sz="1600" dirty="0">
              <a:solidFill>
                <a:schemeClr val="tx1"/>
              </a:solidFill>
              <a:latin typeface="+mn-lt"/>
              <a:ea typeface="Calibri"/>
              <a:cs typeface="Calibri"/>
            </a:endParaRPr>
          </a:p>
          <a:p>
            <a:pPr marL="441325" indent="-285750">
              <a:buClr>
                <a:schemeClr val="dk1"/>
              </a:buClr>
              <a:buSzPts val="1150"/>
              <a:buChar char="•"/>
            </a:pPr>
            <a:r>
              <a:rPr lang="en" sz="1600" dirty="0">
                <a:solidFill>
                  <a:schemeClr val="tx1"/>
                </a:solidFill>
                <a:latin typeface="+mn-lt"/>
                <a:ea typeface="+mn-ea"/>
                <a:cs typeface="+mn-cs"/>
              </a:rPr>
              <a:t>Live learning helps address doubts and  learn in classroom setting</a:t>
            </a:r>
            <a:endParaRPr sz="1600" dirty="0">
              <a:solidFill>
                <a:schemeClr val="tx1"/>
              </a:solidFill>
              <a:latin typeface="+mn-lt"/>
              <a:ea typeface="Calibri"/>
              <a:cs typeface="Calibri"/>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Personalized elements such as PI sessions &amp; industry mentors help deepen personalized understanding &amp; address individual learning gaps</a:t>
            </a:r>
            <a:endParaRPr sz="1600" dirty="0">
              <a:solidFill>
                <a:schemeClr val="tx1"/>
              </a:solidFill>
              <a:latin typeface="+mn-lt"/>
              <a:ea typeface="Calibri"/>
              <a:cs typeface="Calibri"/>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Doubt clearing sessions Q&amp;A forums ensure one gets every small doubt resolved</a:t>
            </a:r>
            <a:endParaRPr sz="1600" dirty="0">
              <a:solidFill>
                <a:schemeClr val="tx1"/>
              </a:solidFill>
              <a:latin typeface="+mn-lt"/>
              <a:ea typeface="Calibri"/>
              <a:cs typeface="Calibri"/>
            </a:endParaRPr>
          </a:p>
          <a:p>
            <a:pPr marL="0" lvl="0" indent="0" algn="l" rtl="0">
              <a:spcBef>
                <a:spcPts val="0"/>
              </a:spcBef>
              <a:spcAft>
                <a:spcPts val="0"/>
              </a:spcAft>
              <a:buNone/>
            </a:pPr>
            <a:endParaRPr sz="1600" dirty="0">
              <a:solidFill>
                <a:schemeClr val="tx1"/>
              </a:solidFill>
              <a:latin typeface="+mn-lt"/>
              <a:ea typeface="+mn-ea"/>
              <a:cs typeface="Calibri"/>
            </a:endParaRPr>
          </a:p>
          <a:p>
            <a:pPr marL="0" lvl="0" indent="0" algn="l" rtl="0">
              <a:spcBef>
                <a:spcPts val="0"/>
              </a:spcBef>
              <a:spcAft>
                <a:spcPts val="0"/>
              </a:spcAft>
              <a:buNone/>
            </a:pPr>
            <a:endParaRPr sz="1600" dirty="0">
              <a:solidFill>
                <a:schemeClr val="tx1"/>
              </a:solidFill>
              <a:latin typeface="+mn-lt"/>
              <a:ea typeface="+mn-ea"/>
              <a:cs typeface="Calibri"/>
            </a:endParaRPr>
          </a:p>
        </p:txBody>
      </p:sp>
      <p:sp>
        <p:nvSpPr>
          <p:cNvPr id="18" name="Google Shape;113;p19">
            <a:extLst>
              <a:ext uri="{FF2B5EF4-FFF2-40B4-BE49-F238E27FC236}">
                <a16:creationId xmlns:a16="http://schemas.microsoft.com/office/drawing/2014/main" id="{97489950-BA39-F59D-1679-8832A399D243}"/>
              </a:ext>
            </a:extLst>
          </p:cNvPr>
          <p:cNvSpPr txBox="1"/>
          <p:nvPr/>
        </p:nvSpPr>
        <p:spPr>
          <a:xfrm>
            <a:off x="1106665" y="4660379"/>
            <a:ext cx="6999391" cy="208515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1325" indent="-285750">
              <a:buClr>
                <a:schemeClr val="dk1"/>
              </a:buClr>
              <a:buSzPts val="1150"/>
              <a:buChar char="•"/>
            </a:pPr>
            <a:r>
              <a:rPr lang="en" sz="1600" dirty="0">
                <a:solidFill>
                  <a:schemeClr val="tx1"/>
                </a:solidFill>
                <a:latin typeface="+mn-lt"/>
                <a:ea typeface="+mn-ea"/>
                <a:cs typeface="+mn-cs"/>
              </a:rPr>
              <a:t>A  powerful mix of recorded content and live sessions</a:t>
            </a:r>
            <a:endParaRPr lang="en-US" sz="1600" dirty="0">
              <a:solidFill>
                <a:schemeClr val="tx1"/>
              </a:solidFill>
              <a:latin typeface="+mn-lt"/>
              <a:ea typeface="Calibri"/>
              <a:cs typeface="Calibri"/>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1-15 PI sessions</a:t>
            </a:r>
            <a:endParaRPr sz="1600" dirty="0">
              <a:solidFill>
                <a:schemeClr val="tx1"/>
              </a:solidFill>
              <a:latin typeface="+mn-lt"/>
              <a:ea typeface="Calibri"/>
              <a:cs typeface="Calibri"/>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1-1 Industry Mentor Sessions</a:t>
            </a:r>
            <a:endParaRPr sz="1600" dirty="0">
              <a:solidFill>
                <a:schemeClr val="tx1"/>
              </a:solidFill>
              <a:latin typeface="+mn-lt"/>
              <a:ea typeface="Calibri"/>
              <a:cs typeface="Calibri"/>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Doubt Solving Sessions</a:t>
            </a:r>
            <a:endParaRPr sz="1600" dirty="0">
              <a:solidFill>
                <a:schemeClr val="tx1"/>
              </a:solidFill>
              <a:latin typeface="+mn-lt"/>
              <a:ea typeface="Calibri"/>
              <a:cs typeface="Calibri"/>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Integrations of hands on /practical elements such as simulations/case studies/capstone projects</a:t>
            </a:r>
            <a:endParaRPr sz="1600" dirty="0">
              <a:solidFill>
                <a:schemeClr val="tx1"/>
              </a:solidFill>
              <a:latin typeface="+mn-lt"/>
              <a:ea typeface="Calibri"/>
              <a:cs typeface="Calibri"/>
            </a:endParaRPr>
          </a:p>
          <a:p>
            <a:pPr marL="742950" lvl="0" indent="-285750" algn="l" rtl="0">
              <a:spcBef>
                <a:spcPts val="0"/>
              </a:spcBef>
              <a:spcAft>
                <a:spcPts val="0"/>
              </a:spcAft>
              <a:buChar char="•"/>
            </a:pPr>
            <a:endParaRPr sz="1600">
              <a:solidFill>
                <a:schemeClr val="tx1"/>
              </a:solidFill>
              <a:latin typeface="+mn-lt"/>
              <a:ea typeface="Calibri"/>
              <a:cs typeface="Calibri"/>
            </a:endParaRPr>
          </a:p>
          <a:p>
            <a:pPr marL="457200" lvl="0" indent="0" algn="l" rtl="0">
              <a:spcBef>
                <a:spcPts val="0"/>
              </a:spcBef>
              <a:spcAft>
                <a:spcPts val="0"/>
              </a:spcAft>
              <a:buNone/>
            </a:pPr>
            <a:endParaRPr sz="1150">
              <a:solidFill>
                <a:schemeClr val="dk1"/>
              </a:solidFill>
            </a:endParaRPr>
          </a:p>
        </p:txBody>
      </p:sp>
      <p:pic>
        <p:nvPicPr>
          <p:cNvPr id="19" name="Google Shape;114;p19">
            <a:extLst>
              <a:ext uri="{FF2B5EF4-FFF2-40B4-BE49-F238E27FC236}">
                <a16:creationId xmlns:a16="http://schemas.microsoft.com/office/drawing/2014/main" id="{FF999B4A-DAC2-B83B-67A7-E06576D3AFBB}"/>
              </a:ext>
            </a:extLst>
          </p:cNvPr>
          <p:cNvPicPr preferRelativeResize="0"/>
          <p:nvPr/>
        </p:nvPicPr>
        <p:blipFill>
          <a:blip r:embed="rId5">
            <a:alphaModFix/>
          </a:blip>
          <a:stretch>
            <a:fillRect/>
          </a:stretch>
        </p:blipFill>
        <p:spPr>
          <a:xfrm>
            <a:off x="9806917" y="1523722"/>
            <a:ext cx="993735" cy="961171"/>
          </a:xfrm>
          <a:prstGeom prst="rect">
            <a:avLst/>
          </a:prstGeom>
          <a:noFill/>
          <a:ln>
            <a:noFill/>
          </a:ln>
        </p:spPr>
      </p:pic>
      <p:sp>
        <p:nvSpPr>
          <p:cNvPr id="20" name="Google Shape;115;p19">
            <a:extLst>
              <a:ext uri="{FF2B5EF4-FFF2-40B4-BE49-F238E27FC236}">
                <a16:creationId xmlns:a16="http://schemas.microsoft.com/office/drawing/2014/main" id="{54CD9856-5D09-39E2-350C-B8F12BBFF068}"/>
              </a:ext>
            </a:extLst>
          </p:cNvPr>
          <p:cNvSpPr txBox="1"/>
          <p:nvPr/>
        </p:nvSpPr>
        <p:spPr>
          <a:xfrm>
            <a:off x="3840120" y="4082542"/>
            <a:ext cx="1197000" cy="4616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800" b="1">
                <a:solidFill>
                  <a:schemeClr val="dk1"/>
                </a:solidFill>
                <a:highlight>
                  <a:srgbClr val="FFFFFF"/>
                </a:highlight>
                <a:ea typeface="+mn-ea"/>
              </a:rPr>
              <a:t>Features</a:t>
            </a:r>
            <a:endParaRPr sz="1800" b="1">
              <a:solidFill>
                <a:schemeClr val="dk1"/>
              </a:solidFill>
              <a:highlight>
                <a:srgbClr val="FFFFFF"/>
              </a:highlight>
              <a:ea typeface="+mn-ea"/>
            </a:endParaRPr>
          </a:p>
        </p:txBody>
      </p:sp>
      <p:sp>
        <p:nvSpPr>
          <p:cNvPr id="21" name="Google Shape;116;p19">
            <a:extLst>
              <a:ext uri="{FF2B5EF4-FFF2-40B4-BE49-F238E27FC236}">
                <a16:creationId xmlns:a16="http://schemas.microsoft.com/office/drawing/2014/main" id="{D0A1174F-E9D4-1F40-D2B6-434926EC88AB}"/>
              </a:ext>
            </a:extLst>
          </p:cNvPr>
          <p:cNvSpPr txBox="1"/>
          <p:nvPr/>
        </p:nvSpPr>
        <p:spPr>
          <a:xfrm>
            <a:off x="3563164" y="1226458"/>
            <a:ext cx="1838674" cy="4616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800" b="1">
                <a:solidFill>
                  <a:schemeClr val="dk1"/>
                </a:solidFill>
                <a:highlight>
                  <a:srgbClr val="FFFFFF"/>
                </a:highlight>
              </a:rPr>
              <a:t>A</a:t>
            </a:r>
            <a:r>
              <a:rPr lang="en" sz="1800" b="1">
                <a:solidFill>
                  <a:schemeClr val="dk1"/>
                </a:solidFill>
                <a:highlight>
                  <a:srgbClr val="FFFFFF"/>
                </a:highlight>
                <a:ea typeface="+mn-ea"/>
              </a:rPr>
              <a:t>dvantages</a:t>
            </a:r>
            <a:endParaRPr lang="en-US" sz="1800" b="1">
              <a:solidFill>
                <a:schemeClr val="dk1"/>
              </a:solidFill>
              <a:highlight>
                <a:srgbClr val="FFFFFF"/>
              </a:highlight>
              <a:ea typeface="+mn-ea"/>
            </a:endParaRPr>
          </a:p>
        </p:txBody>
      </p:sp>
      <p:sp>
        <p:nvSpPr>
          <p:cNvPr id="22" name="Google Shape;117;p19">
            <a:extLst>
              <a:ext uri="{FF2B5EF4-FFF2-40B4-BE49-F238E27FC236}">
                <a16:creationId xmlns:a16="http://schemas.microsoft.com/office/drawing/2014/main" id="{4A6791A7-9BF3-997A-AD89-F2D1FC82379B}"/>
              </a:ext>
            </a:extLst>
          </p:cNvPr>
          <p:cNvSpPr txBox="1"/>
          <p:nvPr/>
        </p:nvSpPr>
        <p:spPr>
          <a:xfrm>
            <a:off x="9442499" y="2703863"/>
            <a:ext cx="1895182" cy="4616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800" b="1">
                <a:solidFill>
                  <a:schemeClr val="dk1"/>
                </a:solidFill>
                <a:highlight>
                  <a:srgbClr val="FFFFFF"/>
                </a:highlight>
                <a:ea typeface="+mn-ea"/>
              </a:rPr>
              <a:t>Learner Need</a:t>
            </a:r>
            <a:endParaRPr sz="1800" b="1">
              <a:solidFill>
                <a:schemeClr val="dk1"/>
              </a:solidFill>
              <a:highlight>
                <a:srgbClr val="FFFFFF"/>
              </a:highlight>
              <a:ea typeface="+mn-ea"/>
            </a:endParaRPr>
          </a:p>
        </p:txBody>
      </p:sp>
      <p:sp>
        <p:nvSpPr>
          <p:cNvPr id="23" name="Google Shape;118;p19">
            <a:extLst>
              <a:ext uri="{FF2B5EF4-FFF2-40B4-BE49-F238E27FC236}">
                <a16:creationId xmlns:a16="http://schemas.microsoft.com/office/drawing/2014/main" id="{462D1804-D5CA-DFCD-C8E8-306B5CB568C4}"/>
              </a:ext>
            </a:extLst>
          </p:cNvPr>
          <p:cNvSpPr/>
          <p:nvPr/>
        </p:nvSpPr>
        <p:spPr>
          <a:xfrm>
            <a:off x="8874518" y="3245391"/>
            <a:ext cx="2858534" cy="2992968"/>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19;p19">
            <a:extLst>
              <a:ext uri="{FF2B5EF4-FFF2-40B4-BE49-F238E27FC236}">
                <a16:creationId xmlns:a16="http://schemas.microsoft.com/office/drawing/2014/main" id="{43918C83-DB4F-F9B5-8461-7CD4E7941B4B}"/>
              </a:ext>
            </a:extLst>
          </p:cNvPr>
          <p:cNvSpPr txBox="1"/>
          <p:nvPr/>
        </p:nvSpPr>
        <p:spPr>
          <a:xfrm>
            <a:off x="8875834" y="3351550"/>
            <a:ext cx="2896297" cy="289306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To have in depth learning of all concepts/no learning gap</a:t>
            </a:r>
            <a:endParaRPr lang="en-US" sz="1600" dirty="0">
              <a:solidFill>
                <a:schemeClr val="tx1"/>
              </a:solidFill>
              <a:latin typeface="+mn-lt"/>
              <a:ea typeface="Calibri"/>
              <a:cs typeface="Calibri"/>
            </a:endParaRPr>
          </a:p>
          <a:p>
            <a:pPr marL="441325" indent="-285750">
              <a:buSzPts val="1150"/>
              <a:buChar char="•"/>
            </a:pPr>
            <a:endParaRPr lang="en" sz="1600" dirty="0">
              <a:solidFill>
                <a:schemeClr val="tx1"/>
              </a:solidFill>
              <a:latin typeface="+mn-lt"/>
              <a:ea typeface="+mn-ea"/>
              <a:cs typeface="+mn-cs"/>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To have a learning experience similar to the offline they have experienced earlier</a:t>
            </a:r>
            <a:endParaRPr sz="1600" dirty="0">
              <a:solidFill>
                <a:schemeClr val="tx1"/>
              </a:solidFill>
              <a:latin typeface="+mn-lt"/>
              <a:ea typeface="Calibri"/>
              <a:cs typeface="Calibri"/>
            </a:endParaRPr>
          </a:p>
          <a:p>
            <a:pPr marL="441325" indent="-285750">
              <a:buSzPts val="1150"/>
              <a:buChar char="•"/>
            </a:pPr>
            <a:endParaRPr lang="en" sz="1600" dirty="0">
              <a:solidFill>
                <a:schemeClr val="tx1"/>
              </a:solidFill>
              <a:latin typeface="+mn-lt"/>
              <a:ea typeface="+mn-ea"/>
              <a:cs typeface="+mn-cs"/>
            </a:endParaRPr>
          </a:p>
          <a:p>
            <a:pPr marL="441325" lvl="0" indent="-285750" algn="l" rtl="0">
              <a:spcBef>
                <a:spcPts val="0"/>
              </a:spcBef>
              <a:spcAft>
                <a:spcPts val="0"/>
              </a:spcAft>
              <a:buClr>
                <a:schemeClr val="dk1"/>
              </a:buClr>
              <a:buSzPts val="1150"/>
              <a:buChar char="•"/>
            </a:pPr>
            <a:r>
              <a:rPr lang="en" sz="1600" dirty="0">
                <a:solidFill>
                  <a:schemeClr val="tx1"/>
                </a:solidFill>
                <a:latin typeface="+mn-lt"/>
                <a:ea typeface="+mn-ea"/>
                <a:cs typeface="+mn-cs"/>
              </a:rPr>
              <a:t>But with more hands on skill based learning</a:t>
            </a:r>
            <a:endParaRPr sz="1600" dirty="0">
              <a:solidFill>
                <a:schemeClr val="tx1"/>
              </a:solidFill>
              <a:latin typeface="+mn-lt"/>
              <a:ea typeface="Calibri"/>
              <a:cs typeface="Calibri"/>
            </a:endParaRPr>
          </a:p>
        </p:txBody>
      </p:sp>
      <p:sp>
        <p:nvSpPr>
          <p:cNvPr id="25" name="Google Shape;120;p19">
            <a:extLst>
              <a:ext uri="{FF2B5EF4-FFF2-40B4-BE49-F238E27FC236}">
                <a16:creationId xmlns:a16="http://schemas.microsoft.com/office/drawing/2014/main" id="{909FB0AE-36A5-C949-24D7-211BDD926C8F}"/>
              </a:ext>
            </a:extLst>
          </p:cNvPr>
          <p:cNvSpPr/>
          <p:nvPr/>
        </p:nvSpPr>
        <p:spPr>
          <a:xfrm rot="5520000">
            <a:off x="1119580" y="4114700"/>
            <a:ext cx="306600" cy="320700"/>
          </a:xfrm>
          <a:prstGeom prst="upArrow">
            <a:avLst>
              <a:gd name="adj1" fmla="val 50000"/>
              <a:gd name="adj2" fmla="val 50000"/>
            </a:avLst>
          </a:prstGeom>
          <a:solidFill>
            <a:srgbClr val="F5333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1;p19">
            <a:extLst>
              <a:ext uri="{FF2B5EF4-FFF2-40B4-BE49-F238E27FC236}">
                <a16:creationId xmlns:a16="http://schemas.microsoft.com/office/drawing/2014/main" id="{5CD9851A-415E-30FA-EE15-609B798E557B}"/>
              </a:ext>
            </a:extLst>
          </p:cNvPr>
          <p:cNvSpPr/>
          <p:nvPr/>
        </p:nvSpPr>
        <p:spPr>
          <a:xfrm rot="5400000">
            <a:off x="1119580" y="1287700"/>
            <a:ext cx="306600" cy="320700"/>
          </a:xfrm>
          <a:prstGeom prst="upArrow">
            <a:avLst>
              <a:gd name="adj1" fmla="val 50000"/>
              <a:gd name="adj2" fmla="val 50000"/>
            </a:avLst>
          </a:prstGeom>
          <a:solidFill>
            <a:srgbClr val="F5333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0-#ppt_h/2"/>
                                          </p:val>
                                        </p:tav>
                                        <p:tav tm="100000">
                                          <p:val>
                                            <p:strVal val="#ppt_y"/>
                                          </p:val>
                                        </p:tav>
                                      </p:tavLst>
                                    </p:anim>
                                  </p:childTnLst>
                                </p:cTn>
                              </p:par>
                              <p:par>
                                <p:cTn id="35" presetID="2" presetClass="entr" presetSubtype="9"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0-#ppt_w/2"/>
                                          </p:val>
                                        </p:tav>
                                        <p:tav tm="100000">
                                          <p:val>
                                            <p:strVal val="#ppt_x"/>
                                          </p:val>
                                        </p:tav>
                                      </p:tavLst>
                                    </p:anim>
                                    <p:anim calcmode="lin" valueType="num">
                                      <p:cBhvr additive="base">
                                        <p:cTn id="46" dur="500" fill="hold"/>
                                        <p:tgtEl>
                                          <p:spTgt spid="21"/>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0-#ppt_w/2"/>
                                          </p:val>
                                        </p:tav>
                                        <p:tav tm="100000">
                                          <p:val>
                                            <p:strVal val="#ppt_x"/>
                                          </p:val>
                                        </p:tav>
                                      </p:tavLst>
                                    </p:anim>
                                    <p:anim calcmode="lin" valueType="num">
                                      <p:cBhvr additive="base">
                                        <p:cTn id="50" dur="500" fill="hold"/>
                                        <p:tgtEl>
                                          <p:spTgt spid="25"/>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20" grpId="0"/>
      <p:bldP spid="21" grpId="0"/>
      <p:bldP spid="22" grpId="0"/>
      <p:bldP spid="23" grpId="0" animBg="1"/>
      <p:bldP spid="24" grpId="0"/>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66772"/>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3" name="TextBox 2">
            <a:extLst>
              <a:ext uri="{FF2B5EF4-FFF2-40B4-BE49-F238E27FC236}">
                <a16:creationId xmlns:a16="http://schemas.microsoft.com/office/drawing/2014/main" id="{90731D42-57C8-5625-1C03-EB1B11A5CB00}"/>
              </a:ext>
            </a:extLst>
          </p:cNvPr>
          <p:cNvSpPr txBox="1"/>
          <p:nvPr/>
        </p:nvSpPr>
        <p:spPr>
          <a:xfrm>
            <a:off x="186744" y="54937"/>
            <a:ext cx="8126569" cy="707886"/>
          </a:xfrm>
          <a:prstGeom prst="rect">
            <a:avLst/>
          </a:prstGeom>
          <a:noFill/>
        </p:spPr>
        <p:txBody>
          <a:bodyPr wrap="square" rtlCol="0">
            <a:spAutoFit/>
          </a:bodyPr>
          <a:lstStyle/>
          <a:p>
            <a:r>
              <a:rPr lang="en-IN" sz="4000" b="1" dirty="0">
                <a:solidFill>
                  <a:schemeClr val="bg1"/>
                </a:solidFill>
                <a:latin typeface="Calibri"/>
                <a:ea typeface="+mj-ea"/>
                <a:cs typeface="Calibri"/>
              </a:rPr>
              <a:t>SQL Advanced queries and Syntax</a:t>
            </a:r>
          </a:p>
        </p:txBody>
      </p:sp>
      <p:sp>
        <p:nvSpPr>
          <p:cNvPr id="5" name="TextBox 4">
            <a:extLst>
              <a:ext uri="{FF2B5EF4-FFF2-40B4-BE49-F238E27FC236}">
                <a16:creationId xmlns:a16="http://schemas.microsoft.com/office/drawing/2014/main" id="{D3D30FF8-F453-64F9-46E8-E7D163B7F444}"/>
              </a:ext>
            </a:extLst>
          </p:cNvPr>
          <p:cNvSpPr txBox="1"/>
          <p:nvPr/>
        </p:nvSpPr>
        <p:spPr>
          <a:xfrm>
            <a:off x="241479" y="1186883"/>
            <a:ext cx="6111024" cy="646331"/>
          </a:xfrm>
          <a:prstGeom prst="rect">
            <a:avLst/>
          </a:prstGeom>
          <a:noFill/>
        </p:spPr>
        <p:txBody>
          <a:bodyPr wrap="square">
            <a:spAutoFit/>
          </a:bodyPr>
          <a:lstStyle/>
          <a:p>
            <a:pPr algn="l"/>
            <a:r>
              <a:rPr lang="en-GB" b="0" i="0" dirty="0">
                <a:solidFill>
                  <a:srgbClr val="374151"/>
                </a:solidFill>
                <a:effectLst/>
                <a:latin typeface="Söhne"/>
              </a:rPr>
              <a:t>9.Using the CASE statement to create custom conditions and calculated fields:</a:t>
            </a:r>
          </a:p>
        </p:txBody>
      </p:sp>
      <p:sp>
        <p:nvSpPr>
          <p:cNvPr id="9" name="TextBox 8">
            <a:extLst>
              <a:ext uri="{FF2B5EF4-FFF2-40B4-BE49-F238E27FC236}">
                <a16:creationId xmlns:a16="http://schemas.microsoft.com/office/drawing/2014/main" id="{118BD503-5F92-47E3-E25F-D70DF63721E6}"/>
              </a:ext>
            </a:extLst>
          </p:cNvPr>
          <p:cNvSpPr txBox="1"/>
          <p:nvPr/>
        </p:nvSpPr>
        <p:spPr>
          <a:xfrm>
            <a:off x="241479" y="2046496"/>
            <a:ext cx="6111024" cy="1754326"/>
          </a:xfrm>
          <a:prstGeom prst="rect">
            <a:avLst/>
          </a:prstGeom>
          <a:noFill/>
        </p:spPr>
        <p:txBody>
          <a:bodyPr wrap="square">
            <a:spAutoFit/>
          </a:bodyPr>
          <a:lstStyle/>
          <a:p>
            <a:r>
              <a:rPr lang="en-GB" b="0" i="0" dirty="0">
                <a:solidFill>
                  <a:srgbClr val="FF0000"/>
                </a:solidFill>
                <a:effectLst/>
                <a:latin typeface="Söhne Mono"/>
              </a:rPr>
              <a:t>SELECT </a:t>
            </a:r>
            <a:r>
              <a:rPr lang="en-GB" b="0" i="0" dirty="0" err="1">
                <a:solidFill>
                  <a:srgbClr val="FF0000"/>
                </a:solidFill>
                <a:effectLst/>
                <a:latin typeface="Söhne Mono"/>
              </a:rPr>
              <a:t>employee_id</a:t>
            </a:r>
            <a:r>
              <a:rPr lang="en-GB" b="0" i="0" dirty="0">
                <a:solidFill>
                  <a:srgbClr val="FF0000"/>
                </a:solidFill>
                <a:effectLst/>
                <a:latin typeface="Söhne Mono"/>
              </a:rPr>
              <a:t>, </a:t>
            </a:r>
            <a:r>
              <a:rPr lang="en-GB" b="0" i="0" dirty="0" err="1">
                <a:solidFill>
                  <a:srgbClr val="FF0000"/>
                </a:solidFill>
                <a:effectLst/>
                <a:latin typeface="Söhne Mono"/>
              </a:rPr>
              <a:t>first_name</a:t>
            </a:r>
            <a:r>
              <a:rPr lang="en-GB" b="0" i="0" dirty="0">
                <a:solidFill>
                  <a:srgbClr val="FF0000"/>
                </a:solidFill>
                <a:effectLst/>
                <a:latin typeface="Söhne Mono"/>
              </a:rPr>
              <a:t>, </a:t>
            </a:r>
            <a:r>
              <a:rPr lang="en-GB" b="0" i="0" dirty="0" err="1">
                <a:solidFill>
                  <a:srgbClr val="FF0000"/>
                </a:solidFill>
                <a:effectLst/>
                <a:latin typeface="Söhne Mono"/>
              </a:rPr>
              <a:t>last_name</a:t>
            </a:r>
            <a:r>
              <a:rPr lang="en-GB" b="0" i="0" dirty="0">
                <a:solidFill>
                  <a:srgbClr val="FF0000"/>
                </a:solidFill>
                <a:effectLst/>
                <a:latin typeface="Söhne Mono"/>
              </a:rPr>
              <a:t>, salary, </a:t>
            </a:r>
          </a:p>
          <a:p>
            <a:r>
              <a:rPr lang="en-GB" b="0" i="0" dirty="0">
                <a:solidFill>
                  <a:srgbClr val="FF0000"/>
                </a:solidFill>
                <a:effectLst/>
                <a:latin typeface="Söhne Mono"/>
              </a:rPr>
              <a:t>       CASE </a:t>
            </a:r>
          </a:p>
          <a:p>
            <a:r>
              <a:rPr lang="en-GB" dirty="0">
                <a:solidFill>
                  <a:srgbClr val="FF0000"/>
                </a:solidFill>
                <a:latin typeface="Söhne Mono"/>
              </a:rPr>
              <a:t>	</a:t>
            </a:r>
            <a:r>
              <a:rPr lang="en-GB" b="0" i="0" dirty="0">
                <a:solidFill>
                  <a:srgbClr val="FF0000"/>
                </a:solidFill>
                <a:effectLst/>
                <a:latin typeface="Söhne Mono"/>
              </a:rPr>
              <a:t>WHEN salary &gt; 50000 THEN 'High’ </a:t>
            </a:r>
          </a:p>
          <a:p>
            <a:r>
              <a:rPr lang="en-GB" b="0" i="0" dirty="0">
                <a:solidFill>
                  <a:srgbClr val="FF0000"/>
                </a:solidFill>
                <a:effectLst/>
                <a:latin typeface="Söhne Mono"/>
              </a:rPr>
              <a:t>	ELSE 'Low’ </a:t>
            </a:r>
          </a:p>
          <a:p>
            <a:r>
              <a:rPr lang="en-GB" b="0" i="0" dirty="0">
                <a:solidFill>
                  <a:srgbClr val="FF0000"/>
                </a:solidFill>
                <a:effectLst/>
                <a:latin typeface="Söhne Mono"/>
              </a:rPr>
              <a:t>      END AS </a:t>
            </a:r>
            <a:r>
              <a:rPr lang="en-GB" b="0" i="0" dirty="0" err="1">
                <a:solidFill>
                  <a:srgbClr val="FF0000"/>
                </a:solidFill>
                <a:effectLst/>
                <a:latin typeface="Söhne Mono"/>
              </a:rPr>
              <a:t>salary_category</a:t>
            </a:r>
            <a:r>
              <a:rPr lang="en-GB" b="0" i="0" dirty="0">
                <a:solidFill>
                  <a:srgbClr val="FF0000"/>
                </a:solidFill>
                <a:effectLst/>
                <a:latin typeface="Söhne Mono"/>
              </a:rPr>
              <a:t> </a:t>
            </a:r>
          </a:p>
          <a:p>
            <a:r>
              <a:rPr lang="en-GB" b="0" i="0" dirty="0">
                <a:solidFill>
                  <a:srgbClr val="FF0000"/>
                </a:solidFill>
                <a:effectLst/>
                <a:latin typeface="Söhne Mono"/>
              </a:rPr>
              <a:t>FROM employees;</a:t>
            </a:r>
            <a:endParaRPr lang="en-IN" dirty="0">
              <a:solidFill>
                <a:srgbClr val="FF0000"/>
              </a:solidFill>
            </a:endParaRPr>
          </a:p>
        </p:txBody>
      </p:sp>
      <p:sp>
        <p:nvSpPr>
          <p:cNvPr id="11" name="TextBox 10">
            <a:extLst>
              <a:ext uri="{FF2B5EF4-FFF2-40B4-BE49-F238E27FC236}">
                <a16:creationId xmlns:a16="http://schemas.microsoft.com/office/drawing/2014/main" id="{D83A5C31-71DF-76AF-66F9-E6F402D04001}"/>
              </a:ext>
            </a:extLst>
          </p:cNvPr>
          <p:cNvSpPr txBox="1"/>
          <p:nvPr/>
        </p:nvSpPr>
        <p:spPr>
          <a:xfrm>
            <a:off x="6080976" y="4229568"/>
            <a:ext cx="3673699" cy="369332"/>
          </a:xfrm>
          <a:prstGeom prst="rect">
            <a:avLst/>
          </a:prstGeom>
          <a:noFill/>
        </p:spPr>
        <p:txBody>
          <a:bodyPr wrap="square">
            <a:spAutoFit/>
          </a:bodyPr>
          <a:lstStyle/>
          <a:p>
            <a:pPr algn="l"/>
            <a:r>
              <a:rPr lang="en-IN" b="0" i="0" dirty="0">
                <a:solidFill>
                  <a:srgbClr val="374151"/>
                </a:solidFill>
                <a:effectLst/>
                <a:latin typeface="Söhne"/>
              </a:rPr>
              <a:t>10. Using subqueries:</a:t>
            </a:r>
          </a:p>
        </p:txBody>
      </p:sp>
      <p:sp>
        <p:nvSpPr>
          <p:cNvPr id="13" name="TextBox 12">
            <a:extLst>
              <a:ext uri="{FF2B5EF4-FFF2-40B4-BE49-F238E27FC236}">
                <a16:creationId xmlns:a16="http://schemas.microsoft.com/office/drawing/2014/main" id="{F0EFEE0A-6CAF-B4EB-C339-F88F424C2D60}"/>
              </a:ext>
            </a:extLst>
          </p:cNvPr>
          <p:cNvSpPr txBox="1"/>
          <p:nvPr/>
        </p:nvSpPr>
        <p:spPr>
          <a:xfrm>
            <a:off x="6080976" y="4805847"/>
            <a:ext cx="5902816" cy="1477328"/>
          </a:xfrm>
          <a:prstGeom prst="rect">
            <a:avLst/>
          </a:prstGeom>
          <a:noFill/>
        </p:spPr>
        <p:txBody>
          <a:bodyPr wrap="square">
            <a:spAutoFit/>
          </a:bodyPr>
          <a:lstStyle/>
          <a:p>
            <a:r>
              <a:rPr lang="en-GB" b="0" i="0" dirty="0">
                <a:solidFill>
                  <a:srgbClr val="FF0000"/>
                </a:solidFill>
                <a:effectLst/>
                <a:latin typeface="Söhne Mono"/>
              </a:rPr>
              <a:t>SELECT * FROM orders </a:t>
            </a:r>
          </a:p>
          <a:p>
            <a:r>
              <a:rPr lang="en-GB" b="0" i="0" dirty="0">
                <a:solidFill>
                  <a:srgbClr val="FF0000"/>
                </a:solidFill>
                <a:effectLst/>
                <a:latin typeface="Söhne Mono"/>
              </a:rPr>
              <a:t>WHERE </a:t>
            </a:r>
            <a:r>
              <a:rPr lang="en-GB" b="0" i="0" dirty="0" err="1">
                <a:solidFill>
                  <a:srgbClr val="FF0000"/>
                </a:solidFill>
                <a:effectLst/>
                <a:latin typeface="Söhne Mono"/>
              </a:rPr>
              <a:t>customer_id</a:t>
            </a:r>
            <a:r>
              <a:rPr lang="en-GB" b="0" i="0" dirty="0">
                <a:solidFill>
                  <a:srgbClr val="FF0000"/>
                </a:solidFill>
                <a:effectLst/>
                <a:latin typeface="Söhne Mono"/>
              </a:rPr>
              <a:t> IN </a:t>
            </a:r>
          </a:p>
          <a:p>
            <a:r>
              <a:rPr lang="en-GB" dirty="0">
                <a:solidFill>
                  <a:srgbClr val="FF0000"/>
                </a:solidFill>
                <a:latin typeface="Söhne Mono"/>
              </a:rPr>
              <a:t>	</a:t>
            </a:r>
            <a:r>
              <a:rPr lang="en-GB" b="0" i="0" dirty="0">
                <a:solidFill>
                  <a:srgbClr val="FF0000"/>
                </a:solidFill>
                <a:effectLst/>
                <a:latin typeface="Söhne Mono"/>
              </a:rPr>
              <a:t>(SELECT </a:t>
            </a:r>
            <a:r>
              <a:rPr lang="en-GB" b="0" i="0" dirty="0" err="1">
                <a:solidFill>
                  <a:srgbClr val="FF0000"/>
                </a:solidFill>
                <a:effectLst/>
                <a:latin typeface="Söhne Mono"/>
              </a:rPr>
              <a:t>customer_id</a:t>
            </a:r>
            <a:r>
              <a:rPr lang="en-GB" b="0" i="0" dirty="0">
                <a:solidFill>
                  <a:srgbClr val="FF0000"/>
                </a:solidFill>
                <a:effectLst/>
                <a:latin typeface="Söhne Mono"/>
              </a:rPr>
              <a:t> </a:t>
            </a:r>
          </a:p>
          <a:p>
            <a:r>
              <a:rPr lang="en-GB" dirty="0">
                <a:solidFill>
                  <a:srgbClr val="FF0000"/>
                </a:solidFill>
                <a:latin typeface="Söhne Mono"/>
              </a:rPr>
              <a:t>	</a:t>
            </a:r>
            <a:r>
              <a:rPr lang="en-GB" b="0" i="0" dirty="0">
                <a:solidFill>
                  <a:srgbClr val="FF0000"/>
                </a:solidFill>
                <a:effectLst/>
                <a:latin typeface="Söhne Mono"/>
              </a:rPr>
              <a:t>FROM customers </a:t>
            </a:r>
          </a:p>
          <a:p>
            <a:r>
              <a:rPr lang="en-GB" dirty="0">
                <a:solidFill>
                  <a:srgbClr val="FF0000"/>
                </a:solidFill>
                <a:latin typeface="Söhne Mono"/>
              </a:rPr>
              <a:t>	</a:t>
            </a:r>
            <a:r>
              <a:rPr lang="en-GB" b="0" i="0" dirty="0">
                <a:solidFill>
                  <a:srgbClr val="FF0000"/>
                </a:solidFill>
                <a:effectLst/>
                <a:latin typeface="Söhne Mono"/>
              </a:rPr>
              <a:t>WHERE </a:t>
            </a:r>
            <a:r>
              <a:rPr lang="en-GB" b="0" i="0" dirty="0" err="1">
                <a:solidFill>
                  <a:srgbClr val="FF0000"/>
                </a:solidFill>
                <a:effectLst/>
                <a:latin typeface="Söhne Mono"/>
              </a:rPr>
              <a:t>last_name</a:t>
            </a:r>
            <a:r>
              <a:rPr lang="en-GB" b="0" i="0" dirty="0">
                <a:solidFill>
                  <a:srgbClr val="FF0000"/>
                </a:solidFill>
                <a:effectLst/>
                <a:latin typeface="Söhne Mono"/>
              </a:rPr>
              <a:t> = 'Smith');</a:t>
            </a:r>
            <a:endParaRPr lang="en-IN" dirty="0">
              <a:solidFill>
                <a:srgbClr val="FF0000"/>
              </a:solidFill>
            </a:endParaRPr>
          </a:p>
        </p:txBody>
      </p:sp>
    </p:spTree>
    <p:extLst>
      <p:ext uri="{BB962C8B-B14F-4D97-AF65-F5344CB8AC3E}">
        <p14:creationId xmlns:p14="http://schemas.microsoft.com/office/powerpoint/2010/main" val="66273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66772"/>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3" name="TextBox 2">
            <a:extLst>
              <a:ext uri="{FF2B5EF4-FFF2-40B4-BE49-F238E27FC236}">
                <a16:creationId xmlns:a16="http://schemas.microsoft.com/office/drawing/2014/main" id="{90731D42-57C8-5625-1C03-EB1B11A5CB00}"/>
              </a:ext>
            </a:extLst>
          </p:cNvPr>
          <p:cNvSpPr txBox="1"/>
          <p:nvPr/>
        </p:nvSpPr>
        <p:spPr>
          <a:xfrm>
            <a:off x="186744" y="54937"/>
            <a:ext cx="8126569" cy="707886"/>
          </a:xfrm>
          <a:prstGeom prst="rect">
            <a:avLst/>
          </a:prstGeom>
          <a:noFill/>
        </p:spPr>
        <p:txBody>
          <a:bodyPr wrap="square" rtlCol="0">
            <a:spAutoFit/>
          </a:bodyPr>
          <a:lstStyle/>
          <a:p>
            <a:r>
              <a:rPr lang="en-IN" sz="4000" b="1" dirty="0">
                <a:solidFill>
                  <a:schemeClr val="bg1"/>
                </a:solidFill>
                <a:latin typeface="Calibri"/>
                <a:ea typeface="+mj-ea"/>
                <a:cs typeface="Calibri"/>
              </a:rPr>
              <a:t>SQL Advanced queries and Syntax</a:t>
            </a:r>
          </a:p>
        </p:txBody>
      </p:sp>
      <p:sp>
        <p:nvSpPr>
          <p:cNvPr id="5" name="TextBox 4">
            <a:extLst>
              <a:ext uri="{FF2B5EF4-FFF2-40B4-BE49-F238E27FC236}">
                <a16:creationId xmlns:a16="http://schemas.microsoft.com/office/drawing/2014/main" id="{D3D30FF8-F453-64F9-46E8-E7D163B7F444}"/>
              </a:ext>
            </a:extLst>
          </p:cNvPr>
          <p:cNvSpPr txBox="1"/>
          <p:nvPr/>
        </p:nvSpPr>
        <p:spPr>
          <a:xfrm>
            <a:off x="241479" y="1186883"/>
            <a:ext cx="6111024" cy="369332"/>
          </a:xfrm>
          <a:prstGeom prst="rect">
            <a:avLst/>
          </a:prstGeom>
          <a:noFill/>
        </p:spPr>
        <p:txBody>
          <a:bodyPr wrap="square">
            <a:spAutoFit/>
          </a:bodyPr>
          <a:lstStyle/>
          <a:p>
            <a:pPr algn="l"/>
            <a:r>
              <a:rPr lang="en-IN" dirty="0">
                <a:solidFill>
                  <a:srgbClr val="374151"/>
                </a:solidFill>
                <a:latin typeface="Söhne"/>
              </a:rPr>
              <a:t>11. </a:t>
            </a:r>
            <a:r>
              <a:rPr lang="en-IN" b="0" i="0" dirty="0">
                <a:solidFill>
                  <a:srgbClr val="374151"/>
                </a:solidFill>
                <a:effectLst/>
                <a:latin typeface="Söhne"/>
              </a:rPr>
              <a:t>Using joins:</a:t>
            </a:r>
          </a:p>
        </p:txBody>
      </p:sp>
      <p:sp>
        <p:nvSpPr>
          <p:cNvPr id="9" name="TextBox 8">
            <a:extLst>
              <a:ext uri="{FF2B5EF4-FFF2-40B4-BE49-F238E27FC236}">
                <a16:creationId xmlns:a16="http://schemas.microsoft.com/office/drawing/2014/main" id="{118BD503-5F92-47E3-E25F-D70DF63721E6}"/>
              </a:ext>
            </a:extLst>
          </p:cNvPr>
          <p:cNvSpPr txBox="1"/>
          <p:nvPr/>
        </p:nvSpPr>
        <p:spPr>
          <a:xfrm>
            <a:off x="241479" y="1866192"/>
            <a:ext cx="9907734" cy="1200329"/>
          </a:xfrm>
          <a:prstGeom prst="rect">
            <a:avLst/>
          </a:prstGeom>
          <a:noFill/>
        </p:spPr>
        <p:txBody>
          <a:bodyPr wrap="square">
            <a:spAutoFit/>
          </a:bodyPr>
          <a:lstStyle/>
          <a:p>
            <a:r>
              <a:rPr lang="en-GB" b="0" i="0" dirty="0">
                <a:solidFill>
                  <a:srgbClr val="FF0000"/>
                </a:solidFill>
                <a:effectLst/>
                <a:latin typeface="Söhne Mono"/>
              </a:rPr>
              <a:t>SELECT </a:t>
            </a:r>
            <a:r>
              <a:rPr lang="en-GB" b="0" i="0" dirty="0" err="1">
                <a:solidFill>
                  <a:srgbClr val="FF0000"/>
                </a:solidFill>
                <a:effectLst/>
                <a:latin typeface="Söhne Mono"/>
              </a:rPr>
              <a:t>employees.first_name</a:t>
            </a:r>
            <a:r>
              <a:rPr lang="en-GB" b="0" i="0" dirty="0">
                <a:solidFill>
                  <a:srgbClr val="FF0000"/>
                </a:solidFill>
                <a:effectLst/>
                <a:latin typeface="Söhne Mono"/>
              </a:rPr>
              <a:t>, </a:t>
            </a:r>
            <a:r>
              <a:rPr lang="en-GB" b="0" i="0" dirty="0" err="1">
                <a:solidFill>
                  <a:srgbClr val="FF0000"/>
                </a:solidFill>
                <a:effectLst/>
                <a:latin typeface="Söhne Mono"/>
              </a:rPr>
              <a:t>employees.last_name</a:t>
            </a:r>
            <a:r>
              <a:rPr lang="en-GB" b="0" i="0" dirty="0">
                <a:solidFill>
                  <a:srgbClr val="FF0000"/>
                </a:solidFill>
                <a:effectLst/>
                <a:latin typeface="Söhne Mono"/>
              </a:rPr>
              <a:t>, </a:t>
            </a:r>
            <a:r>
              <a:rPr lang="en-GB" b="0" i="0" dirty="0" err="1">
                <a:solidFill>
                  <a:srgbClr val="FF0000"/>
                </a:solidFill>
                <a:effectLst/>
                <a:latin typeface="Söhne Mono"/>
              </a:rPr>
              <a:t>departments.department_name</a:t>
            </a:r>
            <a:r>
              <a:rPr lang="en-GB" b="0" i="0" dirty="0">
                <a:solidFill>
                  <a:srgbClr val="FF0000"/>
                </a:solidFill>
                <a:effectLst/>
                <a:latin typeface="Söhne Mono"/>
              </a:rPr>
              <a:t> </a:t>
            </a:r>
          </a:p>
          <a:p>
            <a:r>
              <a:rPr lang="en-GB" b="0" i="0" dirty="0">
                <a:solidFill>
                  <a:srgbClr val="FF0000"/>
                </a:solidFill>
                <a:effectLst/>
                <a:latin typeface="Söhne Mono"/>
              </a:rPr>
              <a:t>FROM employees </a:t>
            </a:r>
          </a:p>
          <a:p>
            <a:r>
              <a:rPr lang="en-GB" b="0" i="0" dirty="0">
                <a:solidFill>
                  <a:srgbClr val="FF0000"/>
                </a:solidFill>
                <a:effectLst/>
                <a:latin typeface="Söhne Mono"/>
              </a:rPr>
              <a:t>INNER JOIN departments </a:t>
            </a:r>
          </a:p>
          <a:p>
            <a:r>
              <a:rPr lang="en-GB" b="0" i="0" dirty="0">
                <a:solidFill>
                  <a:srgbClr val="FF0000"/>
                </a:solidFill>
                <a:effectLst/>
                <a:latin typeface="Söhne Mono"/>
              </a:rPr>
              <a:t>ON </a:t>
            </a:r>
            <a:r>
              <a:rPr lang="en-GB" b="0" i="0" dirty="0" err="1">
                <a:solidFill>
                  <a:srgbClr val="FF0000"/>
                </a:solidFill>
                <a:effectLst/>
                <a:latin typeface="Söhne Mono"/>
              </a:rPr>
              <a:t>employees.department_id</a:t>
            </a:r>
            <a:r>
              <a:rPr lang="en-GB" b="0" i="0" dirty="0">
                <a:solidFill>
                  <a:srgbClr val="FF0000"/>
                </a:solidFill>
                <a:effectLst/>
                <a:latin typeface="Söhne Mono"/>
              </a:rPr>
              <a:t> = </a:t>
            </a:r>
            <a:r>
              <a:rPr lang="en-GB" b="0" i="0" dirty="0" err="1">
                <a:solidFill>
                  <a:srgbClr val="FF0000"/>
                </a:solidFill>
                <a:effectLst/>
                <a:latin typeface="Söhne Mono"/>
              </a:rPr>
              <a:t>departments.department_id</a:t>
            </a:r>
            <a:r>
              <a:rPr lang="en-GB" b="0" i="0" dirty="0">
                <a:solidFill>
                  <a:srgbClr val="FF0000"/>
                </a:solidFill>
                <a:effectLst/>
                <a:latin typeface="Söhne Mono"/>
              </a:rPr>
              <a:t>;</a:t>
            </a:r>
            <a:endParaRPr lang="en-IN" dirty="0">
              <a:solidFill>
                <a:srgbClr val="FF0000"/>
              </a:solidFill>
            </a:endParaRPr>
          </a:p>
        </p:txBody>
      </p:sp>
    </p:spTree>
    <p:extLst>
      <p:ext uri="{BB962C8B-B14F-4D97-AF65-F5344CB8AC3E}">
        <p14:creationId xmlns:p14="http://schemas.microsoft.com/office/powerpoint/2010/main" val="319987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304423" y="188912"/>
            <a:ext cx="10423735" cy="65976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4000" b="1" dirty="0">
                <a:solidFill>
                  <a:schemeClr val="bg1"/>
                </a:solidFill>
                <a:latin typeface="Calibri" panose="020F0502020204030204" charset="0"/>
                <a:cs typeface="Calibri" panose="020F0502020204030204" charset="0"/>
              </a:rPr>
              <a:t>Value: Constant Hand Holding &amp; Support</a:t>
            </a:r>
            <a:endParaRPr lang="en-US" sz="4000" b="1" dirty="0">
              <a:solidFill>
                <a:schemeClr val="bg1"/>
              </a:solidFill>
              <a:latin typeface="Calibri" panose="020F0502020204030204" charset="0"/>
              <a:cs typeface="Calibri" panose="020F0502020204030204" charset="0"/>
            </a:endParaRPr>
          </a:p>
        </p:txBody>
      </p:sp>
      <p:sp>
        <p:nvSpPr>
          <p:cNvPr id="3" name="Google Shape;126;p20">
            <a:extLst>
              <a:ext uri="{FF2B5EF4-FFF2-40B4-BE49-F238E27FC236}">
                <a16:creationId xmlns:a16="http://schemas.microsoft.com/office/drawing/2014/main" id="{AFFB1774-7532-07A9-57C5-4B55164ED531}"/>
              </a:ext>
            </a:extLst>
          </p:cNvPr>
          <p:cNvSpPr/>
          <p:nvPr/>
        </p:nvSpPr>
        <p:spPr>
          <a:xfrm>
            <a:off x="959252" y="4788506"/>
            <a:ext cx="6678105" cy="176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127;p20">
            <a:extLst>
              <a:ext uri="{FF2B5EF4-FFF2-40B4-BE49-F238E27FC236}">
                <a16:creationId xmlns:a16="http://schemas.microsoft.com/office/drawing/2014/main" id="{925890D7-905C-9415-B230-CA7B2089EED3}"/>
              </a:ext>
            </a:extLst>
          </p:cNvPr>
          <p:cNvSpPr/>
          <p:nvPr/>
        </p:nvSpPr>
        <p:spPr>
          <a:xfrm>
            <a:off x="961613" y="2009784"/>
            <a:ext cx="6661127" cy="177616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129;p20">
            <a:extLst>
              <a:ext uri="{FF2B5EF4-FFF2-40B4-BE49-F238E27FC236}">
                <a16:creationId xmlns:a16="http://schemas.microsoft.com/office/drawing/2014/main" id="{67B2CA7E-860B-4D6B-07D6-3A03D19A1E63}"/>
              </a:ext>
            </a:extLst>
          </p:cNvPr>
          <p:cNvSpPr txBox="1"/>
          <p:nvPr/>
        </p:nvSpPr>
        <p:spPr>
          <a:xfrm>
            <a:off x="1045163" y="2354399"/>
            <a:ext cx="6396335" cy="116952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We ensure that learner keeps pace with learning and not gets stuck</a:t>
            </a:r>
            <a:endParaRPr sz="1600" dirty="0">
              <a:solidFill>
                <a:schemeClr val="tx1"/>
              </a:solidFill>
              <a:latin typeface="+mn-lt"/>
              <a:ea typeface="+mn-ea"/>
              <a:cs typeface="+mn-cs"/>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Quick resolutions of issues whenever learner gets suck studying at home</a:t>
            </a:r>
            <a:endParaRPr sz="1600" dirty="0">
              <a:solidFill>
                <a:schemeClr val="tx1"/>
              </a:solidFill>
              <a:latin typeface="+mn-lt"/>
              <a:ea typeface="+mn-ea"/>
              <a:cs typeface="+mn-cs"/>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Stress and hassle free experience of learning anywhere and anytime</a:t>
            </a:r>
            <a:endParaRPr sz="1600" dirty="0">
              <a:solidFill>
                <a:schemeClr val="tx1"/>
              </a:solidFill>
              <a:latin typeface="+mn-lt"/>
              <a:ea typeface="+mn-ea"/>
              <a:cs typeface="+mn-cs"/>
            </a:endParaRPr>
          </a:p>
        </p:txBody>
      </p:sp>
      <p:sp>
        <p:nvSpPr>
          <p:cNvPr id="8" name="Google Shape;131;p20">
            <a:extLst>
              <a:ext uri="{FF2B5EF4-FFF2-40B4-BE49-F238E27FC236}">
                <a16:creationId xmlns:a16="http://schemas.microsoft.com/office/drawing/2014/main" id="{BC8AB9CD-8FBD-E320-253D-1108BBF117D9}"/>
              </a:ext>
            </a:extLst>
          </p:cNvPr>
          <p:cNvSpPr txBox="1"/>
          <p:nvPr/>
        </p:nvSpPr>
        <p:spPr>
          <a:xfrm>
            <a:off x="1046096" y="4916909"/>
            <a:ext cx="5937802" cy="15927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01625" algn="l" rtl="0">
              <a:spcBef>
                <a:spcPts val="0"/>
              </a:spcBef>
              <a:spcAft>
                <a:spcPts val="0"/>
              </a:spcAft>
              <a:buClr>
                <a:schemeClr val="dk1"/>
              </a:buClr>
              <a:buSzPts val="1150"/>
              <a:buChar char="●"/>
            </a:pPr>
            <a:r>
              <a:rPr lang="en" sz="1600" dirty="0" err="1">
                <a:solidFill>
                  <a:schemeClr val="tx1"/>
                </a:solidFill>
                <a:latin typeface="+mn-lt"/>
                <a:ea typeface="+mn-ea"/>
                <a:cs typeface="+mn-cs"/>
              </a:rPr>
              <a:t>upGrad</a:t>
            </a:r>
            <a:r>
              <a:rPr lang="en" sz="1600" dirty="0">
                <a:solidFill>
                  <a:schemeClr val="tx1"/>
                </a:solidFill>
                <a:latin typeface="+mn-lt"/>
                <a:ea typeface="+mn-ea"/>
                <a:cs typeface="+mn-cs"/>
              </a:rPr>
              <a:t> Buddy for your cohort</a:t>
            </a:r>
            <a:endParaRPr sz="1600" dirty="0">
              <a:solidFill>
                <a:schemeClr val="tx1"/>
              </a:solidFill>
              <a:latin typeface="+mn-lt"/>
              <a:ea typeface="+mn-ea"/>
              <a:cs typeface="+mn-cs"/>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Constant Tech Support</a:t>
            </a:r>
            <a:endParaRPr sz="1600" dirty="0">
              <a:solidFill>
                <a:schemeClr val="tx1"/>
              </a:solidFill>
              <a:latin typeface="+mn-lt"/>
              <a:ea typeface="+mn-ea"/>
              <a:cs typeface="+mn-cs"/>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Dedicated Grievance Handling team</a:t>
            </a:r>
            <a:endParaRPr sz="1600" dirty="0">
              <a:solidFill>
                <a:schemeClr val="tx1"/>
              </a:solidFill>
              <a:latin typeface="+mn-lt"/>
              <a:ea typeface="+mn-ea"/>
              <a:cs typeface="+mn-cs"/>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Q&amp;A forum</a:t>
            </a:r>
            <a:endParaRPr sz="1600" dirty="0">
              <a:solidFill>
                <a:schemeClr val="tx1"/>
              </a:solidFill>
              <a:latin typeface="+mn-lt"/>
              <a:ea typeface="+mn-ea"/>
              <a:cs typeface="+mn-cs"/>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Doubt Resolution Sessions</a:t>
            </a:r>
            <a:endParaRPr sz="1600" dirty="0">
              <a:solidFill>
                <a:schemeClr val="tx1"/>
              </a:solidFill>
              <a:latin typeface="+mn-lt"/>
              <a:ea typeface="+mn-ea"/>
              <a:cs typeface="+mn-cs"/>
            </a:endParaRPr>
          </a:p>
          <a:p>
            <a:pPr marL="457200" lvl="0" indent="0" algn="l" rtl="0">
              <a:spcBef>
                <a:spcPts val="0"/>
              </a:spcBef>
              <a:spcAft>
                <a:spcPts val="0"/>
              </a:spcAft>
              <a:buNone/>
            </a:pPr>
            <a:endParaRPr sz="1150">
              <a:solidFill>
                <a:schemeClr val="dk1"/>
              </a:solidFill>
            </a:endParaRPr>
          </a:p>
        </p:txBody>
      </p:sp>
      <p:pic>
        <p:nvPicPr>
          <p:cNvPr id="9" name="Google Shape;132;p20">
            <a:extLst>
              <a:ext uri="{FF2B5EF4-FFF2-40B4-BE49-F238E27FC236}">
                <a16:creationId xmlns:a16="http://schemas.microsoft.com/office/drawing/2014/main" id="{2324F7AB-D8A3-831A-AE3E-2882F8577EBA}"/>
              </a:ext>
            </a:extLst>
          </p:cNvPr>
          <p:cNvPicPr preferRelativeResize="0"/>
          <p:nvPr/>
        </p:nvPicPr>
        <p:blipFill>
          <a:blip r:embed="rId5">
            <a:alphaModFix/>
          </a:blip>
          <a:stretch>
            <a:fillRect/>
          </a:stretch>
        </p:blipFill>
        <p:spPr>
          <a:xfrm>
            <a:off x="9414195" y="1416911"/>
            <a:ext cx="1137017" cy="1097941"/>
          </a:xfrm>
          <a:prstGeom prst="rect">
            <a:avLst/>
          </a:prstGeom>
          <a:noFill/>
          <a:ln>
            <a:noFill/>
          </a:ln>
        </p:spPr>
      </p:pic>
      <p:sp>
        <p:nvSpPr>
          <p:cNvPr id="14" name="Google Shape;133;p20">
            <a:extLst>
              <a:ext uri="{FF2B5EF4-FFF2-40B4-BE49-F238E27FC236}">
                <a16:creationId xmlns:a16="http://schemas.microsoft.com/office/drawing/2014/main" id="{2511FE8C-84F7-93A8-C2B3-408FB1EA27A1}"/>
              </a:ext>
            </a:extLst>
          </p:cNvPr>
          <p:cNvSpPr txBox="1"/>
          <p:nvPr/>
        </p:nvSpPr>
        <p:spPr>
          <a:xfrm>
            <a:off x="3440884" y="4353952"/>
            <a:ext cx="1197000" cy="4616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800" b="1" dirty="0">
                <a:solidFill>
                  <a:schemeClr val="dk1"/>
                </a:solidFill>
                <a:highlight>
                  <a:srgbClr val="FFFFFF"/>
                </a:highlight>
              </a:rPr>
              <a:t>Features</a:t>
            </a:r>
            <a:endParaRPr sz="1800" b="1" dirty="0">
              <a:solidFill>
                <a:schemeClr val="dk1"/>
              </a:solidFill>
              <a:highlight>
                <a:srgbClr val="FFFFFF"/>
              </a:highlight>
            </a:endParaRPr>
          </a:p>
        </p:txBody>
      </p:sp>
      <p:sp>
        <p:nvSpPr>
          <p:cNvPr id="15" name="Google Shape;134;p20">
            <a:extLst>
              <a:ext uri="{FF2B5EF4-FFF2-40B4-BE49-F238E27FC236}">
                <a16:creationId xmlns:a16="http://schemas.microsoft.com/office/drawing/2014/main" id="{44B24221-E3E0-DA99-2AAE-9327B27AA56F}"/>
              </a:ext>
            </a:extLst>
          </p:cNvPr>
          <p:cNvSpPr txBox="1"/>
          <p:nvPr/>
        </p:nvSpPr>
        <p:spPr>
          <a:xfrm>
            <a:off x="3378851" y="1419714"/>
            <a:ext cx="2522520" cy="4616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800" b="1" dirty="0">
                <a:solidFill>
                  <a:schemeClr val="dk1"/>
                </a:solidFill>
                <a:highlight>
                  <a:srgbClr val="FFFFFF"/>
                </a:highlight>
              </a:rPr>
              <a:t>Advantages</a:t>
            </a:r>
            <a:endParaRPr sz="1800" b="1" dirty="0">
              <a:solidFill>
                <a:schemeClr val="dk1"/>
              </a:solidFill>
              <a:highlight>
                <a:srgbClr val="FFFFFF"/>
              </a:highlight>
            </a:endParaRPr>
          </a:p>
        </p:txBody>
      </p:sp>
      <p:sp>
        <p:nvSpPr>
          <p:cNvPr id="16" name="Google Shape;135;p20">
            <a:extLst>
              <a:ext uri="{FF2B5EF4-FFF2-40B4-BE49-F238E27FC236}">
                <a16:creationId xmlns:a16="http://schemas.microsoft.com/office/drawing/2014/main" id="{A7781F44-0D09-6FFF-2DAF-5755742DB9E3}"/>
              </a:ext>
            </a:extLst>
          </p:cNvPr>
          <p:cNvSpPr txBox="1"/>
          <p:nvPr/>
        </p:nvSpPr>
        <p:spPr>
          <a:xfrm>
            <a:off x="9186545" y="2610078"/>
            <a:ext cx="2058002" cy="4616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800" b="1" dirty="0">
                <a:solidFill>
                  <a:schemeClr val="dk1"/>
                </a:solidFill>
                <a:highlight>
                  <a:srgbClr val="FFFFFF"/>
                </a:highlight>
              </a:rPr>
              <a:t>Learner</a:t>
            </a:r>
            <a:r>
              <a:rPr lang="en" b="1" dirty="0">
                <a:solidFill>
                  <a:schemeClr val="dk1"/>
                </a:solidFill>
                <a:highlight>
                  <a:srgbClr val="FFFFFF"/>
                </a:highlight>
              </a:rPr>
              <a:t> </a:t>
            </a:r>
            <a:r>
              <a:rPr lang="en" sz="1800" b="1" dirty="0">
                <a:solidFill>
                  <a:schemeClr val="dk1"/>
                </a:solidFill>
                <a:highlight>
                  <a:srgbClr val="FFFFFF"/>
                </a:highlight>
              </a:rPr>
              <a:t>Need</a:t>
            </a:r>
            <a:endParaRPr sz="1800" b="1" dirty="0">
              <a:solidFill>
                <a:schemeClr val="dk1"/>
              </a:solidFill>
              <a:highlight>
                <a:srgbClr val="FFFFFF"/>
              </a:highlight>
            </a:endParaRPr>
          </a:p>
        </p:txBody>
      </p:sp>
      <p:sp>
        <p:nvSpPr>
          <p:cNvPr id="17" name="Google Shape;136;p20">
            <a:extLst>
              <a:ext uri="{FF2B5EF4-FFF2-40B4-BE49-F238E27FC236}">
                <a16:creationId xmlns:a16="http://schemas.microsoft.com/office/drawing/2014/main" id="{33BD7042-C5CF-44FE-24C7-036A0F630A5E}"/>
              </a:ext>
            </a:extLst>
          </p:cNvPr>
          <p:cNvSpPr/>
          <p:nvPr/>
        </p:nvSpPr>
        <p:spPr>
          <a:xfrm>
            <a:off x="8533897" y="3081919"/>
            <a:ext cx="2969254" cy="2628251"/>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37;p20">
            <a:extLst>
              <a:ext uri="{FF2B5EF4-FFF2-40B4-BE49-F238E27FC236}">
                <a16:creationId xmlns:a16="http://schemas.microsoft.com/office/drawing/2014/main" id="{ADC952F2-3A17-0766-C83B-50BF7FF2AF3D}"/>
              </a:ext>
            </a:extLst>
          </p:cNvPr>
          <p:cNvSpPr txBox="1"/>
          <p:nvPr/>
        </p:nvSpPr>
        <p:spPr>
          <a:xfrm>
            <a:off x="8593827" y="3615970"/>
            <a:ext cx="2779066" cy="190818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01625">
              <a:buClr>
                <a:schemeClr val="dk1"/>
              </a:buClr>
              <a:buSzPts val="1150"/>
              <a:buChar char="●"/>
            </a:pPr>
            <a:r>
              <a:rPr lang="en" sz="1600" dirty="0">
                <a:solidFill>
                  <a:schemeClr val="tx1"/>
                </a:solidFill>
                <a:latin typeface="+mn-lt"/>
                <a:ea typeface="+mn-ea"/>
                <a:cs typeface="+mn-cs"/>
              </a:rPr>
              <a:t>Fear of lagging/getting lost /mission out on important deliverables.</a:t>
            </a:r>
            <a:endParaRPr lang="en-US" sz="1600" dirty="0">
              <a:solidFill>
                <a:schemeClr val="tx1"/>
              </a:solidFill>
              <a:latin typeface="+mn-lt"/>
              <a:ea typeface="+mn-ea"/>
              <a:cs typeface="+mn-cs"/>
            </a:endParaRPr>
          </a:p>
          <a:p>
            <a:pPr marL="457200" lvl="0" indent="-301625" algn="l">
              <a:spcBef>
                <a:spcPts val="0"/>
              </a:spcBef>
              <a:spcAft>
                <a:spcPts val="0"/>
              </a:spcAft>
              <a:buSzPts val="1150"/>
              <a:buChar char="●"/>
            </a:pPr>
            <a:endParaRPr lang="en" sz="1600" dirty="0">
              <a:solidFill>
                <a:schemeClr val="tx1"/>
              </a:solidFill>
              <a:latin typeface="+mn-lt"/>
              <a:ea typeface="Calibri"/>
              <a:cs typeface="Calibri"/>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For a human companion to guide in the journey</a:t>
            </a:r>
            <a:endParaRPr sz="1600" dirty="0">
              <a:solidFill>
                <a:schemeClr val="tx1"/>
              </a:solidFill>
              <a:latin typeface="+mn-lt"/>
              <a:ea typeface="+mn-ea"/>
              <a:cs typeface="+mn-cs"/>
            </a:endParaRPr>
          </a:p>
          <a:p>
            <a:pPr marL="457200" lvl="0" indent="0" algn="l" rtl="0">
              <a:spcBef>
                <a:spcPts val="0"/>
              </a:spcBef>
              <a:spcAft>
                <a:spcPts val="0"/>
              </a:spcAft>
              <a:buNone/>
            </a:pPr>
            <a:endParaRPr sz="1600">
              <a:solidFill>
                <a:schemeClr val="tx1"/>
              </a:solidFill>
              <a:latin typeface="+mn-lt"/>
              <a:ea typeface="+mn-ea"/>
              <a:cs typeface="+mn-cs"/>
            </a:endParaRPr>
          </a:p>
        </p:txBody>
      </p:sp>
      <p:sp>
        <p:nvSpPr>
          <p:cNvPr id="19" name="Google Shape;138;p20">
            <a:extLst>
              <a:ext uri="{FF2B5EF4-FFF2-40B4-BE49-F238E27FC236}">
                <a16:creationId xmlns:a16="http://schemas.microsoft.com/office/drawing/2014/main" id="{101396D2-056F-A199-3B53-AE8DE9D12F6B}"/>
              </a:ext>
            </a:extLst>
          </p:cNvPr>
          <p:cNvSpPr/>
          <p:nvPr/>
        </p:nvSpPr>
        <p:spPr>
          <a:xfrm rot="5400000">
            <a:off x="1397677" y="4340519"/>
            <a:ext cx="306600" cy="320700"/>
          </a:xfrm>
          <a:prstGeom prst="upArrow">
            <a:avLst>
              <a:gd name="adj1" fmla="val 50000"/>
              <a:gd name="adj2" fmla="val 50000"/>
            </a:avLst>
          </a:prstGeom>
          <a:solidFill>
            <a:srgbClr val="F5333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39;p20">
            <a:extLst>
              <a:ext uri="{FF2B5EF4-FFF2-40B4-BE49-F238E27FC236}">
                <a16:creationId xmlns:a16="http://schemas.microsoft.com/office/drawing/2014/main" id="{6E7C7DD2-9DAE-4FC8-DBC4-6374D0DF6580}"/>
              </a:ext>
            </a:extLst>
          </p:cNvPr>
          <p:cNvSpPr/>
          <p:nvPr/>
        </p:nvSpPr>
        <p:spPr>
          <a:xfrm rot="5400000">
            <a:off x="1365113" y="1520033"/>
            <a:ext cx="306600" cy="320700"/>
          </a:xfrm>
          <a:prstGeom prst="upArrow">
            <a:avLst>
              <a:gd name="adj1" fmla="val 50000"/>
              <a:gd name="adj2" fmla="val 50000"/>
            </a:avLst>
          </a:prstGeom>
          <a:solidFill>
            <a:srgbClr val="F5333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067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8" grpId="0"/>
      <p:bldP spid="14" grpId="0"/>
      <p:bldP spid="15" grpId="0"/>
      <p:bldP spid="16" grpId="0"/>
      <p:bldP spid="17" grpId="0" animBg="1"/>
      <p:bldP spid="18" grpId="0"/>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3743972" y="2258561"/>
            <a:ext cx="4941547" cy="65976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N" sz="5400" b="1" dirty="0">
                <a:solidFill>
                  <a:schemeClr val="accent1">
                    <a:lumMod val="50000"/>
                  </a:schemeClr>
                </a:solidFill>
                <a:latin typeface="Calibri"/>
                <a:cs typeface="Calibri"/>
              </a:rPr>
              <a:t>Hands-on Demo</a:t>
            </a:r>
            <a:endParaRPr lang="en-US" dirty="0">
              <a:solidFill>
                <a:schemeClr val="accent1">
                  <a:lumMod val="50000"/>
                </a:schemeClr>
              </a:solidFill>
            </a:endParaRPr>
          </a:p>
        </p:txBody>
      </p:sp>
      <p:sp>
        <p:nvSpPr>
          <p:cNvPr id="3" name="Google Shape;239;p39">
            <a:extLst>
              <a:ext uri="{FF2B5EF4-FFF2-40B4-BE49-F238E27FC236}">
                <a16:creationId xmlns:a16="http://schemas.microsoft.com/office/drawing/2014/main" id="{6A32FBB2-B0C4-08A1-6018-7940F42182DA}"/>
              </a:ext>
            </a:extLst>
          </p:cNvPr>
          <p:cNvSpPr txBox="1">
            <a:spLocks/>
          </p:cNvSpPr>
          <p:nvPr/>
        </p:nvSpPr>
        <p:spPr>
          <a:xfrm>
            <a:off x="1996960" y="3802255"/>
            <a:ext cx="9735694" cy="65976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N" sz="5400" b="1" dirty="0">
                <a:solidFill>
                  <a:schemeClr val="accent1">
                    <a:lumMod val="50000"/>
                  </a:schemeClr>
                </a:solidFill>
                <a:latin typeface="Calibri"/>
                <a:cs typeface="Calibri"/>
              </a:rPr>
              <a:t>Analytics Case Study using SQL</a:t>
            </a:r>
            <a:endParaRPr lang="en-US" dirty="0">
              <a:solidFill>
                <a:schemeClr val="accent1">
                  <a:lumMod val="50000"/>
                </a:schemeClr>
              </a:solidFill>
            </a:endParaRPr>
          </a:p>
        </p:txBody>
      </p:sp>
    </p:spTree>
    <p:extLst>
      <p:ext uri="{BB962C8B-B14F-4D97-AF65-F5344CB8AC3E}">
        <p14:creationId xmlns:p14="http://schemas.microsoft.com/office/powerpoint/2010/main" val="797313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122065" y="117271"/>
            <a:ext cx="10307429" cy="65976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b="1" dirty="0">
                <a:solidFill>
                  <a:schemeClr val="bg1"/>
                </a:solidFill>
                <a:latin typeface="Calibri" panose="020F0502020204030204" charset="0"/>
                <a:cs typeface="Calibri" panose="020F0502020204030204" charset="0"/>
              </a:rPr>
              <a:t>Value: 100% Career Outcome Oriented Learning</a:t>
            </a:r>
            <a:endParaRPr lang="en-US" sz="4000" b="1" dirty="0">
              <a:solidFill>
                <a:schemeClr val="bg1"/>
              </a:solidFill>
              <a:latin typeface="Calibri" panose="020F0502020204030204" charset="0"/>
              <a:cs typeface="Calibri" panose="020F0502020204030204" charset="0"/>
            </a:endParaRPr>
          </a:p>
          <a:p>
            <a:pPr>
              <a:spcBef>
                <a:spcPts val="0"/>
              </a:spcBef>
              <a:buSzPts val="4200"/>
              <a:buFont typeface="Century Gothic" panose="020B0502020202020204"/>
              <a:buNone/>
            </a:pPr>
            <a:endParaRPr lang="en-US" sz="4000" b="1" dirty="0">
              <a:solidFill>
                <a:schemeClr val="bg1"/>
              </a:solidFill>
              <a:latin typeface="Calibri" panose="020F0502020204030204" charset="0"/>
              <a:ea typeface="Calibri"/>
              <a:cs typeface="Calibri" panose="020F0502020204030204" charset="0"/>
            </a:endParaRPr>
          </a:p>
        </p:txBody>
      </p:sp>
      <p:sp>
        <p:nvSpPr>
          <p:cNvPr id="23" name="Google Shape;144;p21">
            <a:extLst>
              <a:ext uri="{FF2B5EF4-FFF2-40B4-BE49-F238E27FC236}">
                <a16:creationId xmlns:a16="http://schemas.microsoft.com/office/drawing/2014/main" id="{807F3BE6-2B1F-1A10-B870-FBA1358F81FF}"/>
              </a:ext>
            </a:extLst>
          </p:cNvPr>
          <p:cNvSpPr/>
          <p:nvPr/>
        </p:nvSpPr>
        <p:spPr>
          <a:xfrm>
            <a:off x="677247" y="4369733"/>
            <a:ext cx="6932105" cy="176148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45;p21">
            <a:extLst>
              <a:ext uri="{FF2B5EF4-FFF2-40B4-BE49-F238E27FC236}">
                <a16:creationId xmlns:a16="http://schemas.microsoft.com/office/drawing/2014/main" id="{83ACD297-FC72-DD8C-5152-994BD5ECB640}"/>
              </a:ext>
            </a:extLst>
          </p:cNvPr>
          <p:cNvSpPr/>
          <p:nvPr/>
        </p:nvSpPr>
        <p:spPr>
          <a:xfrm>
            <a:off x="679608" y="1675676"/>
            <a:ext cx="6856512" cy="183477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47;p21">
            <a:extLst>
              <a:ext uri="{FF2B5EF4-FFF2-40B4-BE49-F238E27FC236}">
                <a16:creationId xmlns:a16="http://schemas.microsoft.com/office/drawing/2014/main" id="{C41055D9-BBDB-A412-AB29-A43B03ED6360}"/>
              </a:ext>
            </a:extLst>
          </p:cNvPr>
          <p:cNvSpPr txBox="1"/>
          <p:nvPr/>
        </p:nvSpPr>
        <p:spPr>
          <a:xfrm>
            <a:off x="769671" y="1942138"/>
            <a:ext cx="6441926" cy="141574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Learn only the key skills that will lead to tangible career benefits and not useless content</a:t>
            </a:r>
            <a:endParaRPr sz="1600" dirty="0">
              <a:solidFill>
                <a:schemeClr val="tx1"/>
              </a:solidFill>
              <a:latin typeface="+mn-lt"/>
              <a:ea typeface="+mn-ea"/>
              <a:cs typeface="+mn-cs"/>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Learn Hands on applications on skills and not just theoretical knowledge</a:t>
            </a:r>
            <a:endParaRPr sz="1600" dirty="0">
              <a:solidFill>
                <a:schemeClr val="tx1"/>
              </a:solidFill>
              <a:latin typeface="+mn-lt"/>
              <a:ea typeface="+mn-ea"/>
              <a:cs typeface="+mn-cs"/>
            </a:endParaRPr>
          </a:p>
          <a:p>
            <a:pPr marL="0" lvl="0" indent="0" algn="l" rtl="0">
              <a:spcBef>
                <a:spcPts val="0"/>
              </a:spcBef>
              <a:spcAft>
                <a:spcPts val="0"/>
              </a:spcAft>
              <a:buNone/>
            </a:pPr>
            <a:endParaRPr sz="1600">
              <a:solidFill>
                <a:schemeClr val="tx1"/>
              </a:solidFill>
              <a:latin typeface="+mn-lt"/>
              <a:ea typeface="+mn-ea"/>
              <a:cs typeface="+mn-cs"/>
            </a:endParaRPr>
          </a:p>
        </p:txBody>
      </p:sp>
      <p:sp>
        <p:nvSpPr>
          <p:cNvPr id="26" name="Google Shape;149;p21">
            <a:extLst>
              <a:ext uri="{FF2B5EF4-FFF2-40B4-BE49-F238E27FC236}">
                <a16:creationId xmlns:a16="http://schemas.microsoft.com/office/drawing/2014/main" id="{2D27BD87-355D-1026-B624-029B1478E470}"/>
              </a:ext>
            </a:extLst>
          </p:cNvPr>
          <p:cNvSpPr txBox="1"/>
          <p:nvPr/>
        </p:nvSpPr>
        <p:spPr>
          <a:xfrm>
            <a:off x="711988" y="4700033"/>
            <a:ext cx="6550007" cy="116952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01625">
              <a:buClr>
                <a:schemeClr val="dk1"/>
              </a:buClr>
              <a:buSzPts val="1150"/>
              <a:buChar char="●"/>
            </a:pPr>
            <a:r>
              <a:rPr lang="en" sz="1600" dirty="0">
                <a:solidFill>
                  <a:schemeClr val="tx1"/>
                </a:solidFill>
                <a:latin typeface="+mn-lt"/>
                <a:ea typeface="+mn-ea"/>
                <a:cs typeface="+mn-cs"/>
              </a:rPr>
              <a:t>Curriculum based on Industry Needs (SME+ Recruiters)</a:t>
            </a:r>
            <a:endParaRPr sz="1600" dirty="0">
              <a:solidFill>
                <a:schemeClr val="tx1"/>
              </a:solidFill>
              <a:latin typeface="+mn-lt"/>
              <a:ea typeface="+mn-ea"/>
              <a:cs typeface="+mn-cs"/>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High Level of Industry Projects/Case Studies/Simulations</a:t>
            </a:r>
            <a:endParaRPr sz="1600" dirty="0">
              <a:solidFill>
                <a:schemeClr val="tx1"/>
              </a:solidFill>
              <a:latin typeface="+mn-lt"/>
              <a:ea typeface="+mn-ea"/>
              <a:cs typeface="+mn-cs"/>
            </a:endParaRPr>
          </a:p>
          <a:p>
            <a:pPr marL="457200" lvl="0" indent="-301625" algn="l" rtl="0">
              <a:spcBef>
                <a:spcPts val="0"/>
              </a:spcBef>
              <a:spcAft>
                <a:spcPts val="0"/>
              </a:spcAft>
              <a:buClr>
                <a:schemeClr val="dk1"/>
              </a:buClr>
              <a:buSzPts val="1150"/>
              <a:buChar char="●"/>
            </a:pPr>
            <a:r>
              <a:rPr lang="en" sz="1600" dirty="0">
                <a:solidFill>
                  <a:schemeClr val="tx1"/>
                </a:solidFill>
                <a:latin typeface="+mn-lt"/>
                <a:ea typeface="+mn-ea"/>
                <a:cs typeface="+mn-cs"/>
              </a:rPr>
              <a:t>Career Oriented PI sessions, 1-1 Mentorship sessions, 1-1 Coaching Sessions</a:t>
            </a:r>
            <a:endParaRPr sz="1600" dirty="0">
              <a:solidFill>
                <a:schemeClr val="tx1"/>
              </a:solidFill>
              <a:latin typeface="+mn-lt"/>
              <a:ea typeface="+mn-ea"/>
              <a:cs typeface="+mn-cs"/>
            </a:endParaRPr>
          </a:p>
        </p:txBody>
      </p:sp>
      <p:pic>
        <p:nvPicPr>
          <p:cNvPr id="27" name="Google Shape;150;p21">
            <a:extLst>
              <a:ext uri="{FF2B5EF4-FFF2-40B4-BE49-F238E27FC236}">
                <a16:creationId xmlns:a16="http://schemas.microsoft.com/office/drawing/2014/main" id="{99FB0D29-7459-1E61-B05A-B313CCA490E4}"/>
              </a:ext>
            </a:extLst>
          </p:cNvPr>
          <p:cNvPicPr preferRelativeResize="0"/>
          <p:nvPr/>
        </p:nvPicPr>
        <p:blipFill>
          <a:blip r:embed="rId5">
            <a:alphaModFix/>
          </a:blip>
          <a:stretch>
            <a:fillRect/>
          </a:stretch>
        </p:blipFill>
        <p:spPr>
          <a:xfrm>
            <a:off x="9642144" y="1460548"/>
            <a:ext cx="1071889" cy="1006761"/>
          </a:xfrm>
          <a:prstGeom prst="rect">
            <a:avLst/>
          </a:prstGeom>
          <a:noFill/>
          <a:ln>
            <a:noFill/>
          </a:ln>
        </p:spPr>
      </p:pic>
      <p:sp>
        <p:nvSpPr>
          <p:cNvPr id="28" name="Google Shape;151;p21">
            <a:extLst>
              <a:ext uri="{FF2B5EF4-FFF2-40B4-BE49-F238E27FC236}">
                <a16:creationId xmlns:a16="http://schemas.microsoft.com/office/drawing/2014/main" id="{E2B6C591-1797-290A-B60A-AAB2228169DD}"/>
              </a:ext>
            </a:extLst>
          </p:cNvPr>
          <p:cNvSpPr txBox="1"/>
          <p:nvPr/>
        </p:nvSpPr>
        <p:spPr>
          <a:xfrm>
            <a:off x="3478007" y="3941691"/>
            <a:ext cx="1197000" cy="4616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800" b="1">
                <a:solidFill>
                  <a:schemeClr val="dk1"/>
                </a:solidFill>
                <a:highlight>
                  <a:srgbClr val="FFFFFF"/>
                </a:highlight>
              </a:rPr>
              <a:t>Features</a:t>
            </a:r>
            <a:endParaRPr sz="1800" b="1">
              <a:solidFill>
                <a:schemeClr val="dk1"/>
              </a:solidFill>
              <a:highlight>
                <a:srgbClr val="FFFFFF"/>
              </a:highlight>
            </a:endParaRPr>
          </a:p>
        </p:txBody>
      </p:sp>
      <p:sp>
        <p:nvSpPr>
          <p:cNvPr id="29" name="Google Shape;152;p21">
            <a:extLst>
              <a:ext uri="{FF2B5EF4-FFF2-40B4-BE49-F238E27FC236}">
                <a16:creationId xmlns:a16="http://schemas.microsoft.com/office/drawing/2014/main" id="{F11FED75-7F27-336C-8CBD-61196A62138D}"/>
              </a:ext>
            </a:extLst>
          </p:cNvPr>
          <p:cNvSpPr txBox="1"/>
          <p:nvPr/>
        </p:nvSpPr>
        <p:spPr>
          <a:xfrm>
            <a:off x="3188025" y="1144222"/>
            <a:ext cx="2079648" cy="4616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800" b="1" dirty="0">
                <a:solidFill>
                  <a:schemeClr val="dk1"/>
                </a:solidFill>
                <a:highlight>
                  <a:srgbClr val="FFFFFF"/>
                </a:highlight>
              </a:rPr>
              <a:t>Advantages</a:t>
            </a:r>
            <a:endParaRPr sz="1800" b="1" dirty="0">
              <a:solidFill>
                <a:schemeClr val="dk1"/>
              </a:solidFill>
              <a:highlight>
                <a:srgbClr val="FFFFFF"/>
              </a:highlight>
            </a:endParaRPr>
          </a:p>
        </p:txBody>
      </p:sp>
      <p:sp>
        <p:nvSpPr>
          <p:cNvPr id="30" name="Google Shape;153;p21">
            <a:extLst>
              <a:ext uri="{FF2B5EF4-FFF2-40B4-BE49-F238E27FC236}">
                <a16:creationId xmlns:a16="http://schemas.microsoft.com/office/drawing/2014/main" id="{A5514984-E067-4205-1615-040443CCC75F}"/>
              </a:ext>
            </a:extLst>
          </p:cNvPr>
          <p:cNvSpPr txBox="1"/>
          <p:nvPr/>
        </p:nvSpPr>
        <p:spPr>
          <a:xfrm>
            <a:off x="9368904" y="2595099"/>
            <a:ext cx="2025438" cy="46163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800" b="1" dirty="0">
                <a:solidFill>
                  <a:schemeClr val="dk1"/>
                </a:solidFill>
                <a:highlight>
                  <a:srgbClr val="FFFFFF"/>
                </a:highlight>
              </a:rPr>
              <a:t>Learner</a:t>
            </a:r>
            <a:r>
              <a:rPr lang="en" b="1" dirty="0">
                <a:solidFill>
                  <a:schemeClr val="dk1"/>
                </a:solidFill>
                <a:highlight>
                  <a:srgbClr val="FFFFFF"/>
                </a:highlight>
              </a:rPr>
              <a:t> </a:t>
            </a:r>
            <a:r>
              <a:rPr lang="en" sz="1800" b="1" dirty="0">
                <a:solidFill>
                  <a:schemeClr val="dk1"/>
                </a:solidFill>
                <a:highlight>
                  <a:srgbClr val="FFFFFF"/>
                </a:highlight>
              </a:rPr>
              <a:t>Need</a:t>
            </a:r>
            <a:endParaRPr sz="1800" b="1" dirty="0">
              <a:solidFill>
                <a:schemeClr val="dk1"/>
              </a:solidFill>
              <a:highlight>
                <a:srgbClr val="FFFFFF"/>
              </a:highlight>
            </a:endParaRPr>
          </a:p>
        </p:txBody>
      </p:sp>
      <p:sp>
        <p:nvSpPr>
          <p:cNvPr id="31" name="Google Shape;154;p21">
            <a:extLst>
              <a:ext uri="{FF2B5EF4-FFF2-40B4-BE49-F238E27FC236}">
                <a16:creationId xmlns:a16="http://schemas.microsoft.com/office/drawing/2014/main" id="{192477BD-6745-08DB-B2E5-2D66838D3088}"/>
              </a:ext>
            </a:extLst>
          </p:cNvPr>
          <p:cNvSpPr/>
          <p:nvPr/>
        </p:nvSpPr>
        <p:spPr>
          <a:xfrm>
            <a:off x="8920107" y="3138581"/>
            <a:ext cx="2617561" cy="2074661"/>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55;p21">
            <a:extLst>
              <a:ext uri="{FF2B5EF4-FFF2-40B4-BE49-F238E27FC236}">
                <a16:creationId xmlns:a16="http://schemas.microsoft.com/office/drawing/2014/main" id="{2DF9CFC8-0930-704E-A555-446137DD147D}"/>
              </a:ext>
            </a:extLst>
          </p:cNvPr>
          <p:cNvSpPr txBox="1"/>
          <p:nvPr/>
        </p:nvSpPr>
        <p:spPr>
          <a:xfrm>
            <a:off x="8878431" y="3525493"/>
            <a:ext cx="2746502" cy="116952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5575">
              <a:buClr>
                <a:schemeClr val="dk1"/>
              </a:buClr>
              <a:buSzPts val="1150"/>
            </a:pPr>
            <a:r>
              <a:rPr lang="en" sz="1600" dirty="0">
                <a:solidFill>
                  <a:schemeClr val="tx1"/>
                </a:solidFill>
                <a:latin typeface="+mn-lt"/>
                <a:ea typeface="+mn-ea"/>
                <a:cs typeface="+mn-cs"/>
              </a:rPr>
              <a:t>To feel secured that the study investment </a:t>
            </a:r>
            <a:endParaRPr lang="en-US" sz="1600" dirty="0">
              <a:solidFill>
                <a:schemeClr val="tx1"/>
              </a:solidFill>
              <a:latin typeface="+mn-lt"/>
              <a:ea typeface="+mn-ea"/>
              <a:cs typeface="+mn-cs"/>
            </a:endParaRPr>
          </a:p>
          <a:p>
            <a:pPr marL="155575">
              <a:buSzPts val="1150"/>
            </a:pPr>
            <a:r>
              <a:rPr lang="en" sz="1600" dirty="0">
                <a:solidFill>
                  <a:schemeClr val="tx1"/>
                </a:solidFill>
                <a:latin typeface="+mn-lt"/>
                <a:ea typeface="+mn-ea"/>
                <a:cs typeface="+mn-cs"/>
              </a:rPr>
              <a:t>(money, time, effort) will yield career returns</a:t>
            </a:r>
            <a:endParaRPr lang="en-US" sz="1600">
              <a:solidFill>
                <a:schemeClr val="tx1"/>
              </a:solidFill>
              <a:latin typeface="+mn-lt"/>
              <a:ea typeface="Calibri"/>
              <a:cs typeface="Calibri"/>
            </a:endParaRPr>
          </a:p>
        </p:txBody>
      </p:sp>
      <p:sp>
        <p:nvSpPr>
          <p:cNvPr id="33" name="Google Shape;156;p21">
            <a:extLst>
              <a:ext uri="{FF2B5EF4-FFF2-40B4-BE49-F238E27FC236}">
                <a16:creationId xmlns:a16="http://schemas.microsoft.com/office/drawing/2014/main" id="{0BC9F05F-3824-1BD1-0662-0CC2568C2AFD}"/>
              </a:ext>
            </a:extLst>
          </p:cNvPr>
          <p:cNvSpPr/>
          <p:nvPr/>
        </p:nvSpPr>
        <p:spPr>
          <a:xfrm rot="5400000">
            <a:off x="1050544" y="3934771"/>
            <a:ext cx="306600" cy="320700"/>
          </a:xfrm>
          <a:prstGeom prst="upArrow">
            <a:avLst>
              <a:gd name="adj1" fmla="val 50000"/>
              <a:gd name="adj2" fmla="val 50000"/>
            </a:avLst>
          </a:prstGeom>
          <a:solidFill>
            <a:srgbClr val="F5333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57;p21">
            <a:extLst>
              <a:ext uri="{FF2B5EF4-FFF2-40B4-BE49-F238E27FC236}">
                <a16:creationId xmlns:a16="http://schemas.microsoft.com/office/drawing/2014/main" id="{8F5C460A-5FA9-8A11-C1A6-A72090E70A28}"/>
              </a:ext>
            </a:extLst>
          </p:cNvPr>
          <p:cNvSpPr/>
          <p:nvPr/>
        </p:nvSpPr>
        <p:spPr>
          <a:xfrm rot="5400000">
            <a:off x="1083108" y="1179413"/>
            <a:ext cx="306600" cy="320700"/>
          </a:xfrm>
          <a:prstGeom prst="upArrow">
            <a:avLst>
              <a:gd name="adj1" fmla="val 50000"/>
              <a:gd name="adj2" fmla="val 50000"/>
            </a:avLst>
          </a:prstGeom>
          <a:solidFill>
            <a:srgbClr val="F5333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31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p:bldP spid="28" grpId="0"/>
      <p:bldP spid="29" grpId="0"/>
      <p:bldP spid="30" grpId="0"/>
      <p:bldP spid="31" grpId="0" animBg="1"/>
      <p:bldP spid="32" grpId="0"/>
      <p:bldP spid="33"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34884"/>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304424" y="188912"/>
            <a:ext cx="6954629" cy="65976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4000" b="1">
                <a:solidFill>
                  <a:schemeClr val="bg1"/>
                </a:solidFill>
                <a:latin typeface="Calibri"/>
                <a:cs typeface="Calibri"/>
              </a:rPr>
              <a:t>Data Scientist Salaries in India</a:t>
            </a:r>
            <a:endParaRPr lang="en-US">
              <a:solidFill>
                <a:schemeClr val="bg1"/>
              </a:solidFill>
            </a:endParaRPr>
          </a:p>
        </p:txBody>
      </p:sp>
      <p:pic>
        <p:nvPicPr>
          <p:cNvPr id="3" name="Picture 3" descr="Chart, bar chart&#10;&#10;Description automatically generated">
            <a:extLst>
              <a:ext uri="{FF2B5EF4-FFF2-40B4-BE49-F238E27FC236}">
                <a16:creationId xmlns:a16="http://schemas.microsoft.com/office/drawing/2014/main" id="{C06B8B86-43D5-6262-5601-10DC1E4D91EC}"/>
              </a:ext>
            </a:extLst>
          </p:cNvPr>
          <p:cNvPicPr>
            <a:picLocks noChangeAspect="1"/>
          </p:cNvPicPr>
          <p:nvPr/>
        </p:nvPicPr>
        <p:blipFill>
          <a:blip r:embed="rId5"/>
          <a:stretch>
            <a:fillRect/>
          </a:stretch>
        </p:blipFill>
        <p:spPr>
          <a:xfrm>
            <a:off x="458503" y="1229210"/>
            <a:ext cx="6019148" cy="2133118"/>
          </a:xfrm>
          <a:prstGeom prst="rect">
            <a:avLst/>
          </a:prstGeom>
        </p:spPr>
      </p:pic>
      <p:pic>
        <p:nvPicPr>
          <p:cNvPr id="4" name="Picture 5" descr="Icon&#10;&#10;Description automatically generated">
            <a:extLst>
              <a:ext uri="{FF2B5EF4-FFF2-40B4-BE49-F238E27FC236}">
                <a16:creationId xmlns:a16="http://schemas.microsoft.com/office/drawing/2014/main" id="{AF4EDFA7-2665-C3CB-554A-4DE7ECB2C681}"/>
              </a:ext>
            </a:extLst>
          </p:cNvPr>
          <p:cNvPicPr>
            <a:picLocks noChangeAspect="1"/>
          </p:cNvPicPr>
          <p:nvPr/>
        </p:nvPicPr>
        <p:blipFill>
          <a:blip r:embed="rId6"/>
          <a:stretch>
            <a:fillRect/>
          </a:stretch>
        </p:blipFill>
        <p:spPr>
          <a:xfrm>
            <a:off x="7023426" y="1065907"/>
            <a:ext cx="1010790" cy="968289"/>
          </a:xfrm>
          <a:prstGeom prst="rect">
            <a:avLst/>
          </a:prstGeom>
        </p:spPr>
      </p:pic>
      <p:pic>
        <p:nvPicPr>
          <p:cNvPr id="6" name="Picture 7">
            <a:extLst>
              <a:ext uri="{FF2B5EF4-FFF2-40B4-BE49-F238E27FC236}">
                <a16:creationId xmlns:a16="http://schemas.microsoft.com/office/drawing/2014/main" id="{9E6011C5-1B48-AB8B-2412-B548303A253B}"/>
              </a:ext>
            </a:extLst>
          </p:cNvPr>
          <p:cNvPicPr>
            <a:picLocks noChangeAspect="1"/>
          </p:cNvPicPr>
          <p:nvPr/>
        </p:nvPicPr>
        <p:blipFill>
          <a:blip r:embed="rId7"/>
          <a:stretch>
            <a:fillRect/>
          </a:stretch>
        </p:blipFill>
        <p:spPr>
          <a:xfrm>
            <a:off x="6847581" y="3476680"/>
            <a:ext cx="4514686" cy="3271766"/>
          </a:xfrm>
          <a:prstGeom prst="rect">
            <a:avLst/>
          </a:prstGeom>
        </p:spPr>
      </p:pic>
      <p:pic>
        <p:nvPicPr>
          <p:cNvPr id="8" name="Picture 9">
            <a:extLst>
              <a:ext uri="{FF2B5EF4-FFF2-40B4-BE49-F238E27FC236}">
                <a16:creationId xmlns:a16="http://schemas.microsoft.com/office/drawing/2014/main" id="{13239C35-C83C-199B-89AE-93E68DE40944}"/>
              </a:ext>
            </a:extLst>
          </p:cNvPr>
          <p:cNvPicPr>
            <a:picLocks noChangeAspect="1"/>
          </p:cNvPicPr>
          <p:nvPr/>
        </p:nvPicPr>
        <p:blipFill>
          <a:blip r:embed="rId8"/>
          <a:stretch>
            <a:fillRect/>
          </a:stretch>
        </p:blipFill>
        <p:spPr>
          <a:xfrm>
            <a:off x="4594306" y="6053992"/>
            <a:ext cx="2247900" cy="533400"/>
          </a:xfrm>
          <a:prstGeom prst="rect">
            <a:avLst/>
          </a:prstGeom>
        </p:spPr>
      </p:pic>
    </p:spTree>
    <p:extLst>
      <p:ext uri="{BB962C8B-B14F-4D97-AF65-F5344CB8AC3E}">
        <p14:creationId xmlns:p14="http://schemas.microsoft.com/office/powerpoint/2010/main" val="308265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304424" y="188912"/>
            <a:ext cx="3862513" cy="65976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2"/>
              </a:buClr>
              <a:buSzPts val="4200"/>
              <a:buFont typeface="Century Gothic" panose="020B0502020202020204"/>
              <a:buNone/>
            </a:pPr>
            <a:r>
              <a:rPr lang="en-US" sz="4000" b="1">
                <a:solidFill>
                  <a:schemeClr val="bg1"/>
                </a:solidFill>
                <a:latin typeface="Calibri" panose="020F0502020204030204" charset="0"/>
                <a:cs typeface="Calibri" panose="020F0502020204030204" charset="0"/>
              </a:rPr>
              <a:t>Topics</a:t>
            </a:r>
          </a:p>
        </p:txBody>
      </p:sp>
      <p:sp>
        <p:nvSpPr>
          <p:cNvPr id="3" name="TextBox 2">
            <a:extLst>
              <a:ext uri="{FF2B5EF4-FFF2-40B4-BE49-F238E27FC236}">
                <a16:creationId xmlns:a16="http://schemas.microsoft.com/office/drawing/2014/main" id="{5A3ED40C-E405-4F1B-8499-92CCA05D130C}"/>
              </a:ext>
            </a:extLst>
          </p:cNvPr>
          <p:cNvSpPr txBox="1"/>
          <p:nvPr/>
        </p:nvSpPr>
        <p:spPr>
          <a:xfrm>
            <a:off x="502360" y="1377419"/>
            <a:ext cx="10860053" cy="4524315"/>
          </a:xfrm>
          <a:prstGeom prst="rect">
            <a:avLst/>
          </a:prstGeom>
          <a:noFill/>
        </p:spPr>
        <p:txBody>
          <a:bodyPr wrap="square" lIns="91440" tIns="45720" rIns="91440" bIns="45720" rtlCol="0" anchor="t">
            <a:spAutoFit/>
          </a:bodyPr>
          <a:lstStyle/>
          <a:p>
            <a:pPr marL="457200" indent="-457200">
              <a:buFont typeface="Wingdings" panose="05000000000000000000" pitchFamily="2" charset="2"/>
              <a:buChar char="ü"/>
            </a:pPr>
            <a:r>
              <a:rPr lang="en-IN" sz="3200" dirty="0"/>
              <a:t>About me</a:t>
            </a:r>
          </a:p>
          <a:p>
            <a:pPr marL="457200" indent="-457200">
              <a:buFont typeface="Wingdings" panose="05000000000000000000" pitchFamily="2" charset="2"/>
              <a:buChar char="ü"/>
            </a:pPr>
            <a:r>
              <a:rPr lang="en-IN" sz="3200" dirty="0">
                <a:cs typeface="Calibri"/>
              </a:rPr>
              <a:t>Introduction to Analytics &amp; Data Science </a:t>
            </a:r>
            <a:endParaRPr lang="en-IN" sz="3200" dirty="0"/>
          </a:p>
          <a:p>
            <a:pPr marL="457200" indent="-457200">
              <a:buFont typeface="Wingdings" panose="05000000000000000000" pitchFamily="2" charset="2"/>
              <a:buChar char="ü"/>
            </a:pPr>
            <a:r>
              <a:rPr lang="en-IN" sz="3200" dirty="0">
                <a:cs typeface="Calibri"/>
              </a:rPr>
              <a:t>Introduction to SQL in Data Analytics</a:t>
            </a:r>
          </a:p>
          <a:p>
            <a:pPr marL="457200" indent="-457200">
              <a:buFont typeface="Wingdings" panose="05000000000000000000" pitchFamily="2" charset="2"/>
              <a:buChar char="ü"/>
            </a:pPr>
            <a:r>
              <a:rPr lang="en-IN" sz="3200" dirty="0">
                <a:cs typeface="Calibri"/>
              </a:rPr>
              <a:t>SQL Job Roles</a:t>
            </a:r>
          </a:p>
          <a:p>
            <a:pPr marL="457200" indent="-457200">
              <a:buFont typeface="Wingdings" panose="05000000000000000000" pitchFamily="2" charset="2"/>
              <a:buChar char="ü"/>
            </a:pPr>
            <a:r>
              <a:rPr lang="en-IN" sz="3200" dirty="0">
                <a:cs typeface="Calibri"/>
              </a:rPr>
              <a:t>SQL basic commands and syntax</a:t>
            </a:r>
          </a:p>
          <a:p>
            <a:pPr marL="457200" indent="-457200">
              <a:buFont typeface="Wingdings" panose="05000000000000000000" pitchFamily="2" charset="2"/>
              <a:buChar char="ü"/>
            </a:pPr>
            <a:r>
              <a:rPr lang="en-IN" sz="3200" dirty="0">
                <a:cs typeface="Calibri"/>
              </a:rPr>
              <a:t>Advanced queries</a:t>
            </a:r>
          </a:p>
          <a:p>
            <a:pPr marL="457200" indent="-457200">
              <a:buFont typeface="Wingdings" panose="05000000000000000000" pitchFamily="2" charset="2"/>
              <a:buChar char="ü"/>
            </a:pPr>
            <a:r>
              <a:rPr lang="en-IN" sz="3200" dirty="0">
                <a:cs typeface="Calibri"/>
              </a:rPr>
              <a:t>Handson – Analytics Case Study using SQL</a:t>
            </a:r>
          </a:p>
          <a:p>
            <a:pPr marL="457200" indent="-457200">
              <a:buFont typeface="Wingdings" panose="05000000000000000000" pitchFamily="2" charset="2"/>
              <a:buChar char="ü"/>
            </a:pPr>
            <a:r>
              <a:rPr lang="en-IN" sz="3200" dirty="0">
                <a:cs typeface="Calibri"/>
              </a:rPr>
              <a:t>Salary of a Data Scientist </a:t>
            </a:r>
            <a:endParaRPr lang="en-IN" sz="3200" dirty="0"/>
          </a:p>
          <a:p>
            <a:pPr marL="457200" indent="-457200">
              <a:buFont typeface="Wingdings" panose="05000000000000000000" pitchFamily="2" charset="2"/>
              <a:buChar char="ü"/>
            </a:pPr>
            <a:r>
              <a:rPr lang="en-IN" sz="3200" dirty="0"/>
              <a:t>Q&amp;A</a:t>
            </a:r>
            <a:endParaRPr lang="en-IN" sz="2000" dirty="0"/>
          </a:p>
        </p:txBody>
      </p:sp>
    </p:spTree>
    <p:extLst>
      <p:ext uri="{BB962C8B-B14F-4D97-AF65-F5344CB8AC3E}">
        <p14:creationId xmlns:p14="http://schemas.microsoft.com/office/powerpoint/2010/main" val="335608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122065" y="117271"/>
            <a:ext cx="10307429" cy="65976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b="1" dirty="0">
                <a:solidFill>
                  <a:schemeClr val="bg1"/>
                </a:solidFill>
                <a:latin typeface="Calibri"/>
                <a:ea typeface="Calibri"/>
                <a:cs typeface="Calibri"/>
              </a:rPr>
              <a:t>Summary &amp; Key Takeaway</a:t>
            </a:r>
            <a:endParaRPr lang="en-US" dirty="0">
              <a:solidFill>
                <a:schemeClr val="bg1"/>
              </a:solidFill>
            </a:endParaRPr>
          </a:p>
        </p:txBody>
      </p:sp>
      <p:pic>
        <p:nvPicPr>
          <p:cNvPr id="3" name="Picture 3">
            <a:extLst>
              <a:ext uri="{FF2B5EF4-FFF2-40B4-BE49-F238E27FC236}">
                <a16:creationId xmlns:a16="http://schemas.microsoft.com/office/drawing/2014/main" id="{00899F78-B213-AABB-7381-1F398B08D7D4}"/>
              </a:ext>
            </a:extLst>
          </p:cNvPr>
          <p:cNvPicPr>
            <a:picLocks noChangeAspect="1"/>
          </p:cNvPicPr>
          <p:nvPr/>
        </p:nvPicPr>
        <p:blipFill>
          <a:blip r:embed="rId5"/>
          <a:stretch>
            <a:fillRect/>
          </a:stretch>
        </p:blipFill>
        <p:spPr>
          <a:xfrm>
            <a:off x="227106" y="1186631"/>
            <a:ext cx="3609788" cy="1907386"/>
          </a:xfrm>
          <a:prstGeom prst="rect">
            <a:avLst/>
          </a:prstGeom>
        </p:spPr>
      </p:pic>
      <p:pic>
        <p:nvPicPr>
          <p:cNvPr id="8" name="Picture 7">
            <a:extLst>
              <a:ext uri="{FF2B5EF4-FFF2-40B4-BE49-F238E27FC236}">
                <a16:creationId xmlns:a16="http://schemas.microsoft.com/office/drawing/2014/main" id="{FE7C34DA-3F75-256F-BA81-713A95A45708}"/>
              </a:ext>
            </a:extLst>
          </p:cNvPr>
          <p:cNvPicPr>
            <a:picLocks noChangeAspect="1"/>
          </p:cNvPicPr>
          <p:nvPr/>
        </p:nvPicPr>
        <p:blipFill>
          <a:blip r:embed="rId6"/>
          <a:stretch>
            <a:fillRect/>
          </a:stretch>
        </p:blipFill>
        <p:spPr>
          <a:xfrm>
            <a:off x="4123725" y="1182017"/>
            <a:ext cx="3936929" cy="2195595"/>
          </a:xfrm>
          <a:prstGeom prst="rect">
            <a:avLst/>
          </a:prstGeom>
        </p:spPr>
      </p:pic>
      <p:pic>
        <p:nvPicPr>
          <p:cNvPr id="11" name="Picture 10">
            <a:extLst>
              <a:ext uri="{FF2B5EF4-FFF2-40B4-BE49-F238E27FC236}">
                <a16:creationId xmlns:a16="http://schemas.microsoft.com/office/drawing/2014/main" id="{972CD8C1-0776-6BCE-4ADF-6A76E0ACE71F}"/>
              </a:ext>
            </a:extLst>
          </p:cNvPr>
          <p:cNvPicPr>
            <a:picLocks noChangeAspect="1"/>
          </p:cNvPicPr>
          <p:nvPr/>
        </p:nvPicPr>
        <p:blipFill>
          <a:blip r:embed="rId7"/>
          <a:stretch>
            <a:fillRect/>
          </a:stretch>
        </p:blipFill>
        <p:spPr>
          <a:xfrm>
            <a:off x="8401893" y="1182017"/>
            <a:ext cx="3664057" cy="2050690"/>
          </a:xfrm>
          <a:prstGeom prst="rect">
            <a:avLst/>
          </a:prstGeom>
        </p:spPr>
      </p:pic>
      <p:pic>
        <p:nvPicPr>
          <p:cNvPr id="14" name="Picture 13">
            <a:extLst>
              <a:ext uri="{FF2B5EF4-FFF2-40B4-BE49-F238E27FC236}">
                <a16:creationId xmlns:a16="http://schemas.microsoft.com/office/drawing/2014/main" id="{921EDB33-8EFB-D81A-D4EF-35D4BC644E31}"/>
              </a:ext>
            </a:extLst>
          </p:cNvPr>
          <p:cNvPicPr>
            <a:picLocks noChangeAspect="1"/>
          </p:cNvPicPr>
          <p:nvPr/>
        </p:nvPicPr>
        <p:blipFill>
          <a:blip r:embed="rId8"/>
          <a:stretch>
            <a:fillRect/>
          </a:stretch>
        </p:blipFill>
        <p:spPr>
          <a:xfrm>
            <a:off x="227106" y="3984838"/>
            <a:ext cx="3659749" cy="2081111"/>
          </a:xfrm>
          <a:prstGeom prst="rect">
            <a:avLst/>
          </a:prstGeom>
        </p:spPr>
      </p:pic>
      <p:pic>
        <p:nvPicPr>
          <p:cNvPr id="17" name="Picture 16">
            <a:extLst>
              <a:ext uri="{FF2B5EF4-FFF2-40B4-BE49-F238E27FC236}">
                <a16:creationId xmlns:a16="http://schemas.microsoft.com/office/drawing/2014/main" id="{A6ABA02B-C554-B6B6-3662-CA37F5B0A530}"/>
              </a:ext>
            </a:extLst>
          </p:cNvPr>
          <p:cNvPicPr>
            <a:picLocks noChangeAspect="1"/>
          </p:cNvPicPr>
          <p:nvPr/>
        </p:nvPicPr>
        <p:blipFill>
          <a:blip r:embed="rId9"/>
          <a:stretch>
            <a:fillRect/>
          </a:stretch>
        </p:blipFill>
        <p:spPr>
          <a:xfrm>
            <a:off x="4123726" y="3984838"/>
            <a:ext cx="4088054" cy="2274294"/>
          </a:xfrm>
          <a:prstGeom prst="rect">
            <a:avLst/>
          </a:prstGeom>
        </p:spPr>
      </p:pic>
      <p:pic>
        <p:nvPicPr>
          <p:cNvPr id="19" name="Picture 18">
            <a:extLst>
              <a:ext uri="{FF2B5EF4-FFF2-40B4-BE49-F238E27FC236}">
                <a16:creationId xmlns:a16="http://schemas.microsoft.com/office/drawing/2014/main" id="{783C19EC-86EA-9883-5915-82712908E993}"/>
              </a:ext>
            </a:extLst>
          </p:cNvPr>
          <p:cNvPicPr>
            <a:picLocks noChangeAspect="1"/>
          </p:cNvPicPr>
          <p:nvPr/>
        </p:nvPicPr>
        <p:blipFill>
          <a:blip r:embed="rId10"/>
          <a:stretch>
            <a:fillRect/>
          </a:stretch>
        </p:blipFill>
        <p:spPr>
          <a:xfrm>
            <a:off x="8401893" y="3985199"/>
            <a:ext cx="3568097" cy="2003477"/>
          </a:xfrm>
          <a:prstGeom prst="rect">
            <a:avLst/>
          </a:prstGeom>
        </p:spPr>
      </p:pic>
    </p:spTree>
    <p:extLst>
      <p:ext uri="{BB962C8B-B14F-4D97-AF65-F5344CB8AC3E}">
        <p14:creationId xmlns:p14="http://schemas.microsoft.com/office/powerpoint/2010/main" val="143869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90892" cy="98544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122065" y="117271"/>
            <a:ext cx="10372557" cy="65976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2800" b="1" dirty="0">
                <a:solidFill>
                  <a:schemeClr val="bg1"/>
                </a:solidFill>
                <a:latin typeface="Calibri"/>
                <a:ea typeface="Calibri"/>
                <a:cs typeface="Calibri"/>
              </a:rPr>
              <a:t>A glance into your journey once you enroll with a Data Science &amp; Machine Learning course</a:t>
            </a:r>
          </a:p>
          <a:p>
            <a:endParaRPr lang="en" sz="2800" b="1" dirty="0">
              <a:solidFill>
                <a:schemeClr val="bg1"/>
              </a:solidFill>
              <a:latin typeface="Calibri"/>
              <a:ea typeface="Calibri"/>
              <a:cs typeface="Calibri"/>
            </a:endParaRPr>
          </a:p>
        </p:txBody>
      </p:sp>
      <p:grpSp>
        <p:nvGrpSpPr>
          <p:cNvPr id="58" name="Google Shape;165;p22">
            <a:extLst>
              <a:ext uri="{FF2B5EF4-FFF2-40B4-BE49-F238E27FC236}">
                <a16:creationId xmlns:a16="http://schemas.microsoft.com/office/drawing/2014/main" id="{C754AA75-7D24-EFD2-C785-C1E3186D0FA8}"/>
              </a:ext>
            </a:extLst>
          </p:cNvPr>
          <p:cNvGrpSpPr/>
          <p:nvPr/>
        </p:nvGrpSpPr>
        <p:grpSpPr>
          <a:xfrm>
            <a:off x="5194084" y="1712028"/>
            <a:ext cx="5036025" cy="801339"/>
            <a:chOff x="3862850" y="1088878"/>
            <a:chExt cx="5036025" cy="801339"/>
          </a:xfrm>
        </p:grpSpPr>
        <p:grpSp>
          <p:nvGrpSpPr>
            <p:cNvPr id="294" name="Google Shape;166;p22">
              <a:extLst>
                <a:ext uri="{FF2B5EF4-FFF2-40B4-BE49-F238E27FC236}">
                  <a16:creationId xmlns:a16="http://schemas.microsoft.com/office/drawing/2014/main" id="{C55CDC37-7088-FB19-86D7-589031050B6F}"/>
                </a:ext>
              </a:extLst>
            </p:cNvPr>
            <p:cNvGrpSpPr/>
            <p:nvPr/>
          </p:nvGrpSpPr>
          <p:grpSpPr>
            <a:xfrm>
              <a:off x="4875800" y="1283826"/>
              <a:ext cx="529800" cy="606391"/>
              <a:chOff x="4875800" y="1283826"/>
              <a:chExt cx="529800" cy="448746"/>
            </a:xfrm>
          </p:grpSpPr>
          <p:sp>
            <p:nvSpPr>
              <p:cNvPr id="298" name="Google Shape;167;p22">
                <a:extLst>
                  <a:ext uri="{FF2B5EF4-FFF2-40B4-BE49-F238E27FC236}">
                    <a16:creationId xmlns:a16="http://schemas.microsoft.com/office/drawing/2014/main" id="{5DA49E1B-F90A-6A1B-58C7-0CD5E61E62F4}"/>
                  </a:ext>
                </a:extLst>
              </p:cNvPr>
              <p:cNvSpPr/>
              <p:nvPr/>
            </p:nvSpPr>
            <p:spPr>
              <a:xfrm>
                <a:off x="5073950" y="1286472"/>
                <a:ext cx="133500" cy="446100"/>
              </a:xfrm>
              <a:prstGeom prst="rect">
                <a:avLst/>
              </a:prstGeom>
              <a:solidFill>
                <a:srgbClr val="840D3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cxnSp>
            <p:nvCxnSpPr>
              <p:cNvPr id="299" name="Google Shape;168;p22">
                <a:extLst>
                  <a:ext uri="{FF2B5EF4-FFF2-40B4-BE49-F238E27FC236}">
                    <a16:creationId xmlns:a16="http://schemas.microsoft.com/office/drawing/2014/main" id="{28169EF1-F655-F805-F987-D073C821FF36}"/>
                  </a:ext>
                </a:extLst>
              </p:cNvPr>
              <p:cNvCxnSpPr/>
              <p:nvPr/>
            </p:nvCxnSpPr>
            <p:spPr>
              <a:xfrm rot="10800000">
                <a:off x="4875800" y="1283826"/>
                <a:ext cx="529800" cy="0"/>
              </a:xfrm>
              <a:prstGeom prst="straightConnector1">
                <a:avLst/>
              </a:prstGeom>
              <a:noFill/>
              <a:ln w="9525" cap="flat" cmpd="sng">
                <a:solidFill>
                  <a:srgbClr val="840D35"/>
                </a:solidFill>
                <a:prstDash val="solid"/>
                <a:round/>
                <a:headEnd type="none" w="sm" len="sm"/>
                <a:tailEnd type="none" w="sm" len="sm"/>
              </a:ln>
            </p:spPr>
          </p:cxnSp>
        </p:grpSp>
        <p:sp>
          <p:nvSpPr>
            <p:cNvPr id="295" name="Google Shape;169;p22">
              <a:extLst>
                <a:ext uri="{FF2B5EF4-FFF2-40B4-BE49-F238E27FC236}">
                  <a16:creationId xmlns:a16="http://schemas.microsoft.com/office/drawing/2014/main" id="{A2E76FCE-DCCD-9896-8D01-3126AB0BF5D3}"/>
                </a:ext>
              </a:extLst>
            </p:cNvPr>
            <p:cNvSpPr txBox="1"/>
            <p:nvPr/>
          </p:nvSpPr>
          <p:spPr>
            <a:xfrm>
              <a:off x="5486375" y="1088878"/>
              <a:ext cx="2728200" cy="2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1100" b="1">
                  <a:solidFill>
                    <a:srgbClr val="840D35"/>
                  </a:solidFill>
                  <a:latin typeface="Roboto"/>
                  <a:ea typeface="Roboto"/>
                  <a:cs typeface="Roboto"/>
                  <a:sym typeface="Roboto"/>
                </a:rPr>
                <a:t>Alumni Phase</a:t>
              </a:r>
              <a:endParaRPr sz="1100" b="1">
                <a:solidFill>
                  <a:srgbClr val="840D35"/>
                </a:solidFill>
                <a:latin typeface="Roboto"/>
                <a:ea typeface="Roboto"/>
                <a:cs typeface="Roboto"/>
                <a:sym typeface="Roboto"/>
              </a:endParaRPr>
            </a:p>
          </p:txBody>
        </p:sp>
        <p:sp>
          <p:nvSpPr>
            <p:cNvPr id="296" name="Google Shape;170;p22">
              <a:extLst>
                <a:ext uri="{FF2B5EF4-FFF2-40B4-BE49-F238E27FC236}">
                  <a16:creationId xmlns:a16="http://schemas.microsoft.com/office/drawing/2014/main" id="{1D0CAEBF-0463-117B-93AF-0BCC90487A29}"/>
                </a:ext>
              </a:extLst>
            </p:cNvPr>
            <p:cNvSpPr txBox="1"/>
            <p:nvPr/>
          </p:nvSpPr>
          <p:spPr>
            <a:xfrm>
              <a:off x="5486375" y="1288925"/>
              <a:ext cx="3412500" cy="41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1600"/>
                </a:spcAft>
                <a:buNone/>
              </a:pPr>
              <a:r>
                <a:rPr lang="en" sz="800">
                  <a:solidFill>
                    <a:srgbClr val="840D35"/>
                  </a:solidFill>
                  <a:latin typeface="Roboto"/>
                  <a:ea typeface="Roboto"/>
                  <a:cs typeface="Roboto"/>
                  <a:sym typeface="Roboto"/>
                </a:rPr>
                <a:t>In this phase, the learners has access to course content for 3 years. Frequent  online meetups and sessions on trending topics in the field of Data Science are conducted for all alumnus of upGrad</a:t>
              </a:r>
              <a:endParaRPr sz="800">
                <a:solidFill>
                  <a:srgbClr val="840D35"/>
                </a:solidFill>
                <a:latin typeface="Roboto"/>
                <a:ea typeface="Roboto"/>
                <a:cs typeface="Roboto"/>
                <a:sym typeface="Roboto"/>
              </a:endParaRPr>
            </a:p>
          </p:txBody>
        </p:sp>
        <p:sp>
          <p:nvSpPr>
            <p:cNvPr id="297" name="Google Shape;171;p22">
              <a:extLst>
                <a:ext uri="{FF2B5EF4-FFF2-40B4-BE49-F238E27FC236}">
                  <a16:creationId xmlns:a16="http://schemas.microsoft.com/office/drawing/2014/main" id="{1F33A2DD-7FD6-253E-5FC2-F61D01107452}"/>
                </a:ext>
              </a:extLst>
            </p:cNvPr>
            <p:cNvSpPr txBox="1"/>
            <p:nvPr/>
          </p:nvSpPr>
          <p:spPr>
            <a:xfrm>
              <a:off x="3862850" y="1116575"/>
              <a:ext cx="1015800"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0"/>
                </a:spcAft>
                <a:buNone/>
              </a:pPr>
              <a:r>
                <a:rPr lang="en" sz="900">
                  <a:solidFill>
                    <a:srgbClr val="840D35"/>
                  </a:solidFill>
                  <a:latin typeface="Roboto"/>
                  <a:ea typeface="Roboto"/>
                  <a:cs typeface="Roboto"/>
                  <a:sym typeface="Roboto"/>
                </a:rPr>
                <a:t>6 months - ∞</a:t>
              </a:r>
              <a:endParaRPr sz="900">
                <a:solidFill>
                  <a:srgbClr val="840D35"/>
                </a:solidFill>
                <a:latin typeface="Roboto"/>
                <a:ea typeface="Roboto"/>
                <a:cs typeface="Roboto"/>
                <a:sym typeface="Roboto"/>
              </a:endParaRPr>
            </a:p>
          </p:txBody>
        </p:sp>
      </p:grpSp>
      <p:grpSp>
        <p:nvGrpSpPr>
          <p:cNvPr id="59" name="Google Shape;172;p22">
            <a:extLst>
              <a:ext uri="{FF2B5EF4-FFF2-40B4-BE49-F238E27FC236}">
                <a16:creationId xmlns:a16="http://schemas.microsoft.com/office/drawing/2014/main" id="{388FC779-F821-1B76-7B54-5055CADF7D4E}"/>
              </a:ext>
            </a:extLst>
          </p:cNvPr>
          <p:cNvGrpSpPr/>
          <p:nvPr/>
        </p:nvGrpSpPr>
        <p:grpSpPr>
          <a:xfrm>
            <a:off x="5239584" y="2377025"/>
            <a:ext cx="5232325" cy="1155414"/>
            <a:chOff x="3908350" y="1753875"/>
            <a:chExt cx="5232325" cy="1155414"/>
          </a:xfrm>
        </p:grpSpPr>
        <p:grpSp>
          <p:nvGrpSpPr>
            <p:cNvPr id="286" name="Google Shape;173;p22">
              <a:extLst>
                <a:ext uri="{FF2B5EF4-FFF2-40B4-BE49-F238E27FC236}">
                  <a16:creationId xmlns:a16="http://schemas.microsoft.com/office/drawing/2014/main" id="{0190BCE6-BE6D-C43C-2F5D-AA992D5734BA}"/>
                </a:ext>
              </a:extLst>
            </p:cNvPr>
            <p:cNvGrpSpPr/>
            <p:nvPr/>
          </p:nvGrpSpPr>
          <p:grpSpPr>
            <a:xfrm>
              <a:off x="4875800" y="1813925"/>
              <a:ext cx="529800" cy="1095364"/>
              <a:chOff x="4875800" y="1813925"/>
              <a:chExt cx="529800" cy="810600"/>
            </a:xfrm>
          </p:grpSpPr>
          <p:sp>
            <p:nvSpPr>
              <p:cNvPr id="292" name="Google Shape;174;p22">
                <a:extLst>
                  <a:ext uri="{FF2B5EF4-FFF2-40B4-BE49-F238E27FC236}">
                    <a16:creationId xmlns:a16="http://schemas.microsoft.com/office/drawing/2014/main" id="{A1E220B2-7A51-DA3B-8CA7-5984C9BDC2E5}"/>
                  </a:ext>
                </a:extLst>
              </p:cNvPr>
              <p:cNvSpPr/>
              <p:nvPr/>
            </p:nvSpPr>
            <p:spPr>
              <a:xfrm>
                <a:off x="5073950" y="1813925"/>
                <a:ext cx="133500" cy="810600"/>
              </a:xfrm>
              <a:prstGeom prst="rect">
                <a:avLst/>
              </a:prstGeom>
              <a:solidFill>
                <a:srgbClr val="840D3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cxnSp>
            <p:nvCxnSpPr>
              <p:cNvPr id="293" name="Google Shape;175;p22">
                <a:extLst>
                  <a:ext uri="{FF2B5EF4-FFF2-40B4-BE49-F238E27FC236}">
                    <a16:creationId xmlns:a16="http://schemas.microsoft.com/office/drawing/2014/main" id="{98646189-49E1-487C-3345-6B6146C40D07}"/>
                  </a:ext>
                </a:extLst>
              </p:cNvPr>
              <p:cNvCxnSpPr/>
              <p:nvPr/>
            </p:nvCxnSpPr>
            <p:spPr>
              <a:xfrm rot="10800000">
                <a:off x="4875800" y="1834427"/>
                <a:ext cx="529800" cy="0"/>
              </a:xfrm>
              <a:prstGeom prst="straightConnector1">
                <a:avLst/>
              </a:prstGeom>
              <a:noFill/>
              <a:ln w="9525" cap="flat" cmpd="sng">
                <a:solidFill>
                  <a:srgbClr val="840D35"/>
                </a:solidFill>
                <a:prstDash val="solid"/>
                <a:round/>
                <a:headEnd type="none" w="sm" len="sm"/>
                <a:tailEnd type="none" w="sm" len="sm"/>
              </a:ln>
            </p:spPr>
          </p:cxnSp>
        </p:grpSp>
        <p:sp>
          <p:nvSpPr>
            <p:cNvPr id="287" name="Google Shape;176;p22">
              <a:extLst>
                <a:ext uri="{FF2B5EF4-FFF2-40B4-BE49-F238E27FC236}">
                  <a16:creationId xmlns:a16="http://schemas.microsoft.com/office/drawing/2014/main" id="{326B3AB0-1E69-70B9-406E-78D8565955EF}"/>
                </a:ext>
              </a:extLst>
            </p:cNvPr>
            <p:cNvSpPr txBox="1"/>
            <p:nvPr/>
          </p:nvSpPr>
          <p:spPr>
            <a:xfrm>
              <a:off x="5486375" y="1813925"/>
              <a:ext cx="3654300" cy="2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1100" b="1" dirty="0">
                  <a:solidFill>
                    <a:srgbClr val="840D35"/>
                  </a:solidFill>
                  <a:latin typeface="Roboto"/>
                  <a:ea typeface="Roboto"/>
                  <a:cs typeface="Roboto"/>
                  <a:sym typeface="Roboto"/>
                </a:rPr>
                <a:t>Career Phase (3-6 months after program completion)</a:t>
              </a:r>
              <a:endParaRPr sz="1100" b="1" dirty="0">
                <a:solidFill>
                  <a:srgbClr val="840D35"/>
                </a:solidFill>
                <a:latin typeface="Roboto"/>
                <a:ea typeface="Roboto"/>
                <a:cs typeface="Roboto"/>
                <a:sym typeface="Roboto"/>
              </a:endParaRPr>
            </a:p>
          </p:txBody>
        </p:sp>
        <p:sp>
          <p:nvSpPr>
            <p:cNvPr id="288" name="Google Shape;177;p22">
              <a:extLst>
                <a:ext uri="{FF2B5EF4-FFF2-40B4-BE49-F238E27FC236}">
                  <a16:creationId xmlns:a16="http://schemas.microsoft.com/office/drawing/2014/main" id="{DD3C5985-3536-0661-C5D9-61433C6260DC}"/>
                </a:ext>
              </a:extLst>
            </p:cNvPr>
            <p:cNvSpPr txBox="1"/>
            <p:nvPr/>
          </p:nvSpPr>
          <p:spPr>
            <a:xfrm>
              <a:off x="5486375" y="2090175"/>
              <a:ext cx="3654300" cy="41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spcAft>
                  <a:spcPts val="1600"/>
                </a:spcAft>
              </a:pPr>
              <a:r>
                <a:rPr lang="en" sz="800" dirty="0">
                  <a:solidFill>
                    <a:srgbClr val="840D35"/>
                  </a:solidFill>
                  <a:latin typeface="Roboto"/>
                  <a:ea typeface="Roboto"/>
                  <a:cs typeface="Roboto"/>
                  <a:sym typeface="Roboto"/>
                </a:rPr>
                <a:t>In this phase, every learner is assigned a career coach to provide  to personalized guidance and action plan to achieve the desired outcomes. Mock-interviews can be scheduled on request basis in a very short time.</a:t>
              </a:r>
              <a:endParaRPr sz="800" dirty="0">
                <a:solidFill>
                  <a:srgbClr val="840D35"/>
                </a:solidFill>
                <a:latin typeface="Roboto"/>
                <a:ea typeface="Roboto"/>
                <a:cs typeface="Roboto"/>
                <a:sym typeface="Roboto"/>
              </a:endParaRPr>
            </a:p>
          </p:txBody>
        </p:sp>
        <p:sp>
          <p:nvSpPr>
            <p:cNvPr id="290" name="Google Shape;178;p22">
              <a:extLst>
                <a:ext uri="{FF2B5EF4-FFF2-40B4-BE49-F238E27FC236}">
                  <a16:creationId xmlns:a16="http://schemas.microsoft.com/office/drawing/2014/main" id="{C289FC37-6C31-094D-0542-901E232DB825}"/>
                </a:ext>
              </a:extLst>
            </p:cNvPr>
            <p:cNvSpPr txBox="1"/>
            <p:nvPr/>
          </p:nvSpPr>
          <p:spPr>
            <a:xfrm>
              <a:off x="3908350" y="1753875"/>
              <a:ext cx="948600"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0"/>
                </a:spcAft>
                <a:buNone/>
              </a:pPr>
              <a:r>
                <a:rPr lang="en" sz="900">
                  <a:solidFill>
                    <a:srgbClr val="840D35"/>
                  </a:solidFill>
                  <a:latin typeface="Roboto"/>
                  <a:ea typeface="Roboto"/>
                  <a:cs typeface="Roboto"/>
                  <a:sym typeface="Roboto"/>
                </a:rPr>
                <a:t>3-6 months</a:t>
              </a:r>
              <a:endParaRPr sz="900">
                <a:solidFill>
                  <a:srgbClr val="840D35"/>
                </a:solidFill>
                <a:latin typeface="Roboto"/>
                <a:ea typeface="Roboto"/>
                <a:cs typeface="Roboto"/>
                <a:sym typeface="Roboto"/>
              </a:endParaRPr>
            </a:p>
          </p:txBody>
        </p:sp>
      </p:grpSp>
      <p:grpSp>
        <p:nvGrpSpPr>
          <p:cNvPr id="60" name="Google Shape;179;p22">
            <a:extLst>
              <a:ext uri="{FF2B5EF4-FFF2-40B4-BE49-F238E27FC236}">
                <a16:creationId xmlns:a16="http://schemas.microsoft.com/office/drawing/2014/main" id="{28ADEA6F-1954-259A-3C3E-1A6F27C31366}"/>
              </a:ext>
            </a:extLst>
          </p:cNvPr>
          <p:cNvGrpSpPr/>
          <p:nvPr/>
        </p:nvGrpSpPr>
        <p:grpSpPr>
          <a:xfrm>
            <a:off x="5261234" y="3314539"/>
            <a:ext cx="5049575" cy="1970092"/>
            <a:chOff x="3930000" y="2691389"/>
            <a:chExt cx="5049575" cy="1970092"/>
          </a:xfrm>
        </p:grpSpPr>
        <p:grpSp>
          <p:nvGrpSpPr>
            <p:cNvPr id="280" name="Google Shape;180;p22">
              <a:extLst>
                <a:ext uri="{FF2B5EF4-FFF2-40B4-BE49-F238E27FC236}">
                  <a16:creationId xmlns:a16="http://schemas.microsoft.com/office/drawing/2014/main" id="{665BCC7A-6D1E-F27C-8E52-9F9F0066F446}"/>
                </a:ext>
              </a:extLst>
            </p:cNvPr>
            <p:cNvGrpSpPr/>
            <p:nvPr/>
          </p:nvGrpSpPr>
          <p:grpSpPr>
            <a:xfrm>
              <a:off x="4875800" y="2886337"/>
              <a:ext cx="529800" cy="1775144"/>
              <a:chOff x="4875800" y="2886337"/>
              <a:chExt cx="529800" cy="1313656"/>
            </a:xfrm>
          </p:grpSpPr>
          <p:sp>
            <p:nvSpPr>
              <p:cNvPr id="284" name="Google Shape;181;p22">
                <a:extLst>
                  <a:ext uri="{FF2B5EF4-FFF2-40B4-BE49-F238E27FC236}">
                    <a16:creationId xmlns:a16="http://schemas.microsoft.com/office/drawing/2014/main" id="{558FEDE4-EC1E-D85F-1A69-72650A4D6928}"/>
                  </a:ext>
                </a:extLst>
              </p:cNvPr>
              <p:cNvSpPr/>
              <p:nvPr/>
            </p:nvSpPr>
            <p:spPr>
              <a:xfrm>
                <a:off x="5073950" y="2888993"/>
                <a:ext cx="133500" cy="1311000"/>
              </a:xfrm>
              <a:prstGeom prst="rect">
                <a:avLst/>
              </a:prstGeom>
              <a:solidFill>
                <a:srgbClr val="C2C2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cxnSp>
            <p:nvCxnSpPr>
              <p:cNvPr id="285" name="Google Shape;182;p22">
                <a:extLst>
                  <a:ext uri="{FF2B5EF4-FFF2-40B4-BE49-F238E27FC236}">
                    <a16:creationId xmlns:a16="http://schemas.microsoft.com/office/drawing/2014/main" id="{BA165477-083E-CEFC-592F-900753A8A9E8}"/>
                  </a:ext>
                </a:extLst>
              </p:cNvPr>
              <p:cNvCxnSpPr/>
              <p:nvPr/>
            </p:nvCxnSpPr>
            <p:spPr>
              <a:xfrm rot="10800000">
                <a:off x="4875800" y="2886337"/>
                <a:ext cx="529800" cy="0"/>
              </a:xfrm>
              <a:prstGeom prst="straightConnector1">
                <a:avLst/>
              </a:prstGeom>
              <a:noFill/>
              <a:ln w="9525" cap="flat" cmpd="sng">
                <a:solidFill>
                  <a:srgbClr val="C2C2C2"/>
                </a:solidFill>
                <a:prstDash val="solid"/>
                <a:round/>
                <a:headEnd type="none" w="sm" len="sm"/>
                <a:tailEnd type="none" w="sm" len="sm"/>
              </a:ln>
            </p:spPr>
          </p:cxnSp>
        </p:grpSp>
        <p:sp>
          <p:nvSpPr>
            <p:cNvPr id="281" name="Google Shape;183;p22">
              <a:extLst>
                <a:ext uri="{FF2B5EF4-FFF2-40B4-BE49-F238E27FC236}">
                  <a16:creationId xmlns:a16="http://schemas.microsoft.com/office/drawing/2014/main" id="{2D57F172-0850-EA66-7E5B-E4B26A5CF878}"/>
                </a:ext>
              </a:extLst>
            </p:cNvPr>
            <p:cNvSpPr txBox="1"/>
            <p:nvPr/>
          </p:nvSpPr>
          <p:spPr>
            <a:xfrm>
              <a:off x="5486375" y="2691389"/>
              <a:ext cx="2728200" cy="2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1100" b="1">
                  <a:solidFill>
                    <a:srgbClr val="858585"/>
                  </a:solidFill>
                  <a:latin typeface="Roboto"/>
                  <a:ea typeface="Roboto"/>
                  <a:cs typeface="Roboto"/>
                  <a:sym typeface="Roboto"/>
                </a:rPr>
                <a:t>In-program Phase</a:t>
              </a:r>
              <a:endParaRPr sz="1100" b="1">
                <a:solidFill>
                  <a:srgbClr val="858585"/>
                </a:solidFill>
                <a:latin typeface="Roboto"/>
                <a:ea typeface="Roboto"/>
                <a:cs typeface="Roboto"/>
                <a:sym typeface="Roboto"/>
              </a:endParaRPr>
            </a:p>
          </p:txBody>
        </p:sp>
        <p:sp>
          <p:nvSpPr>
            <p:cNvPr id="282" name="Google Shape;184;p22">
              <a:extLst>
                <a:ext uri="{FF2B5EF4-FFF2-40B4-BE49-F238E27FC236}">
                  <a16:creationId xmlns:a16="http://schemas.microsoft.com/office/drawing/2014/main" id="{1A4D1C4F-C43D-5671-E588-628255A96A1E}"/>
                </a:ext>
              </a:extLst>
            </p:cNvPr>
            <p:cNvSpPr txBox="1"/>
            <p:nvPr/>
          </p:nvSpPr>
          <p:spPr>
            <a:xfrm>
              <a:off x="5486375" y="2967626"/>
              <a:ext cx="3493200" cy="41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1600"/>
                </a:spcAft>
                <a:buNone/>
              </a:pPr>
              <a:r>
                <a:rPr lang="en" sz="800" dirty="0">
                  <a:solidFill>
                    <a:srgbClr val="858585"/>
                  </a:solidFill>
                  <a:latin typeface="Roboto"/>
                  <a:ea typeface="Roboto"/>
                  <a:cs typeface="Roboto"/>
                  <a:sym typeface="Roboto"/>
                </a:rPr>
                <a:t>Every week the learner learns a new concept, practices the concept, and clears graded questions  at the time of his/her convenience (through recorded videos and </a:t>
              </a:r>
              <a:r>
                <a:rPr lang="en" sz="800" dirty="0" err="1">
                  <a:solidFill>
                    <a:srgbClr val="858585"/>
                  </a:solidFill>
                  <a:latin typeface="Roboto"/>
                  <a:ea typeface="Roboto"/>
                  <a:cs typeface="Roboto"/>
                  <a:sym typeface="Roboto"/>
                </a:rPr>
                <a:t>upGrad</a:t>
              </a:r>
              <a:r>
                <a:rPr lang="en" sz="800" dirty="0">
                  <a:solidFill>
                    <a:srgbClr val="858585"/>
                  </a:solidFill>
                  <a:latin typeface="Roboto"/>
                  <a:ea typeface="Roboto"/>
                  <a:cs typeface="Roboto"/>
                  <a:sym typeface="Roboto"/>
                </a:rPr>
                <a:t> platform). Exams are conducted twice in the entire program to test the learnings and help learners revise the concepts learnt                                                                                                                    The learner gets access to job portal and can start applying to  the roles of interest. The curriculum is designed in  a manner to help gain both hard skills and soft skills to crack the interviews. </a:t>
              </a:r>
              <a:endParaRPr sz="800" dirty="0">
                <a:solidFill>
                  <a:srgbClr val="858585"/>
                </a:solidFill>
                <a:latin typeface="Roboto"/>
                <a:ea typeface="Roboto"/>
                <a:cs typeface="Roboto"/>
                <a:sym typeface="Roboto"/>
              </a:endParaRPr>
            </a:p>
          </p:txBody>
        </p:sp>
        <p:sp>
          <p:nvSpPr>
            <p:cNvPr id="283" name="Google Shape;185;p22">
              <a:extLst>
                <a:ext uri="{FF2B5EF4-FFF2-40B4-BE49-F238E27FC236}">
                  <a16:creationId xmlns:a16="http://schemas.microsoft.com/office/drawing/2014/main" id="{83E23F58-B894-2BB7-D5C4-AEF9652EC900}"/>
                </a:ext>
              </a:extLst>
            </p:cNvPr>
            <p:cNvSpPr txBox="1"/>
            <p:nvPr/>
          </p:nvSpPr>
          <p:spPr>
            <a:xfrm>
              <a:off x="3930000" y="2719076"/>
              <a:ext cx="948600"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0"/>
                </a:spcAft>
                <a:buNone/>
              </a:pPr>
              <a:r>
                <a:rPr lang="en" sz="900">
                  <a:solidFill>
                    <a:srgbClr val="858585"/>
                  </a:solidFill>
                  <a:latin typeface="Roboto"/>
                  <a:ea typeface="Roboto"/>
                  <a:cs typeface="Roboto"/>
                  <a:sym typeface="Roboto"/>
                </a:rPr>
                <a:t>9-12 months</a:t>
              </a:r>
              <a:endParaRPr sz="900">
                <a:solidFill>
                  <a:srgbClr val="858585"/>
                </a:solidFill>
                <a:latin typeface="Roboto"/>
                <a:ea typeface="Roboto"/>
                <a:cs typeface="Roboto"/>
                <a:sym typeface="Roboto"/>
              </a:endParaRPr>
            </a:p>
          </p:txBody>
        </p:sp>
      </p:grpSp>
      <p:grpSp>
        <p:nvGrpSpPr>
          <p:cNvPr id="61" name="Google Shape;186;p22">
            <a:extLst>
              <a:ext uri="{FF2B5EF4-FFF2-40B4-BE49-F238E27FC236}">
                <a16:creationId xmlns:a16="http://schemas.microsoft.com/office/drawing/2014/main" id="{CEF37DBB-F6AF-F687-CE73-B4A623687B68}"/>
              </a:ext>
            </a:extLst>
          </p:cNvPr>
          <p:cNvGrpSpPr/>
          <p:nvPr/>
        </p:nvGrpSpPr>
        <p:grpSpPr>
          <a:xfrm>
            <a:off x="5451509" y="4917049"/>
            <a:ext cx="4859300" cy="993947"/>
            <a:chOff x="4120275" y="4293899"/>
            <a:chExt cx="4859300" cy="993947"/>
          </a:xfrm>
        </p:grpSpPr>
        <p:grpSp>
          <p:nvGrpSpPr>
            <p:cNvPr id="274" name="Google Shape;187;p22">
              <a:extLst>
                <a:ext uri="{FF2B5EF4-FFF2-40B4-BE49-F238E27FC236}">
                  <a16:creationId xmlns:a16="http://schemas.microsoft.com/office/drawing/2014/main" id="{A2E04422-3E0F-8374-D373-A2412B87EE93}"/>
                </a:ext>
              </a:extLst>
            </p:cNvPr>
            <p:cNvGrpSpPr/>
            <p:nvPr/>
          </p:nvGrpSpPr>
          <p:grpSpPr>
            <a:xfrm>
              <a:off x="4875800" y="4641244"/>
              <a:ext cx="529800" cy="646602"/>
              <a:chOff x="4875800" y="4641247"/>
              <a:chExt cx="529800" cy="478504"/>
            </a:xfrm>
          </p:grpSpPr>
          <p:sp>
            <p:nvSpPr>
              <p:cNvPr id="278" name="Google Shape;188;p22">
                <a:extLst>
                  <a:ext uri="{FF2B5EF4-FFF2-40B4-BE49-F238E27FC236}">
                    <a16:creationId xmlns:a16="http://schemas.microsoft.com/office/drawing/2014/main" id="{79E6816E-A5A5-52C7-0D76-F4B3E2259FB8}"/>
                  </a:ext>
                </a:extLst>
              </p:cNvPr>
              <p:cNvSpPr/>
              <p:nvPr/>
            </p:nvSpPr>
            <p:spPr>
              <a:xfrm>
                <a:off x="5073950" y="4641251"/>
                <a:ext cx="133500" cy="478500"/>
              </a:xfrm>
              <a:prstGeom prst="rect">
                <a:avLst/>
              </a:prstGeom>
              <a:solidFill>
                <a:srgbClr val="C2C2C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cxnSp>
            <p:nvCxnSpPr>
              <p:cNvPr id="279" name="Google Shape;189;p22">
                <a:extLst>
                  <a:ext uri="{FF2B5EF4-FFF2-40B4-BE49-F238E27FC236}">
                    <a16:creationId xmlns:a16="http://schemas.microsoft.com/office/drawing/2014/main" id="{5153E0E4-2B1E-D1DB-9219-C91021520672}"/>
                  </a:ext>
                </a:extLst>
              </p:cNvPr>
              <p:cNvCxnSpPr/>
              <p:nvPr/>
            </p:nvCxnSpPr>
            <p:spPr>
              <a:xfrm rot="10800000">
                <a:off x="4875800" y="4641247"/>
                <a:ext cx="529800" cy="0"/>
              </a:xfrm>
              <a:prstGeom prst="straightConnector1">
                <a:avLst/>
              </a:prstGeom>
              <a:noFill/>
              <a:ln w="9525" cap="flat" cmpd="sng">
                <a:solidFill>
                  <a:srgbClr val="C2C2C2"/>
                </a:solidFill>
                <a:prstDash val="solid"/>
                <a:round/>
                <a:headEnd type="none" w="sm" len="sm"/>
                <a:tailEnd type="none" w="sm" len="sm"/>
              </a:ln>
            </p:spPr>
          </p:cxnSp>
        </p:grpSp>
        <p:sp>
          <p:nvSpPr>
            <p:cNvPr id="275" name="Google Shape;190;p22">
              <a:extLst>
                <a:ext uri="{FF2B5EF4-FFF2-40B4-BE49-F238E27FC236}">
                  <a16:creationId xmlns:a16="http://schemas.microsoft.com/office/drawing/2014/main" id="{FB674F20-7669-9883-3CFF-B5432DC8145D}"/>
                </a:ext>
              </a:extLst>
            </p:cNvPr>
            <p:cNvSpPr txBox="1"/>
            <p:nvPr/>
          </p:nvSpPr>
          <p:spPr>
            <a:xfrm>
              <a:off x="5486375" y="4293899"/>
              <a:ext cx="2728200" cy="2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1100" b="1">
                  <a:solidFill>
                    <a:srgbClr val="858585"/>
                  </a:solidFill>
                  <a:latin typeface="Roboto"/>
                  <a:ea typeface="Roboto"/>
                  <a:cs typeface="Roboto"/>
                  <a:sym typeface="Roboto"/>
                </a:rPr>
                <a:t>Pre-Launch Preparatory Phase</a:t>
              </a:r>
              <a:endParaRPr sz="1100" b="1">
                <a:solidFill>
                  <a:srgbClr val="858585"/>
                </a:solidFill>
                <a:latin typeface="Roboto"/>
                <a:ea typeface="Roboto"/>
                <a:cs typeface="Roboto"/>
                <a:sym typeface="Roboto"/>
              </a:endParaRPr>
            </a:p>
          </p:txBody>
        </p:sp>
        <p:sp>
          <p:nvSpPr>
            <p:cNvPr id="276" name="Google Shape;191;p22">
              <a:extLst>
                <a:ext uri="{FF2B5EF4-FFF2-40B4-BE49-F238E27FC236}">
                  <a16:creationId xmlns:a16="http://schemas.microsoft.com/office/drawing/2014/main" id="{A5C9F207-6158-F6D3-6503-C946C5233757}"/>
                </a:ext>
              </a:extLst>
            </p:cNvPr>
            <p:cNvSpPr txBox="1"/>
            <p:nvPr/>
          </p:nvSpPr>
          <p:spPr>
            <a:xfrm>
              <a:off x="5486375" y="4570151"/>
              <a:ext cx="3493200" cy="41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1600"/>
                </a:spcAft>
                <a:buNone/>
              </a:pPr>
              <a:r>
                <a:rPr lang="en" sz="800" dirty="0">
                  <a:solidFill>
                    <a:srgbClr val="858585"/>
                  </a:solidFill>
                  <a:latin typeface="Roboto"/>
                  <a:ea typeface="Roboto"/>
                  <a:cs typeface="Roboto"/>
                  <a:sym typeface="Roboto"/>
                </a:rPr>
                <a:t>Once the learner clears entrance test and enrolls into the program, the learner has access to preparatory content to help revise the important concepts and come into the zone of studying and learning</a:t>
              </a:r>
              <a:endParaRPr sz="800" dirty="0">
                <a:solidFill>
                  <a:srgbClr val="858585"/>
                </a:solidFill>
                <a:latin typeface="Roboto"/>
                <a:ea typeface="Roboto"/>
                <a:cs typeface="Roboto"/>
                <a:sym typeface="Roboto"/>
              </a:endParaRPr>
            </a:p>
          </p:txBody>
        </p:sp>
        <p:sp>
          <p:nvSpPr>
            <p:cNvPr id="277" name="Google Shape;192;p22">
              <a:extLst>
                <a:ext uri="{FF2B5EF4-FFF2-40B4-BE49-F238E27FC236}">
                  <a16:creationId xmlns:a16="http://schemas.microsoft.com/office/drawing/2014/main" id="{88E67982-ACC3-16C6-2350-CC92CC06476C}"/>
                </a:ext>
              </a:extLst>
            </p:cNvPr>
            <p:cNvSpPr txBox="1"/>
            <p:nvPr/>
          </p:nvSpPr>
          <p:spPr>
            <a:xfrm>
              <a:off x="4120275" y="4509014"/>
              <a:ext cx="758400"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0"/>
                </a:spcAft>
                <a:buNone/>
              </a:pPr>
              <a:r>
                <a:rPr lang="en" sz="900">
                  <a:solidFill>
                    <a:srgbClr val="858585"/>
                  </a:solidFill>
                  <a:latin typeface="Roboto"/>
                  <a:ea typeface="Roboto"/>
                  <a:cs typeface="Roboto"/>
                  <a:sym typeface="Roboto"/>
                </a:rPr>
                <a:t>0-90 days</a:t>
              </a:r>
              <a:endParaRPr sz="900">
                <a:solidFill>
                  <a:srgbClr val="858585"/>
                </a:solidFill>
                <a:latin typeface="Roboto"/>
                <a:ea typeface="Roboto"/>
                <a:cs typeface="Roboto"/>
                <a:sym typeface="Roboto"/>
              </a:endParaRPr>
            </a:p>
          </p:txBody>
        </p:sp>
      </p:grpSp>
      <p:sp>
        <p:nvSpPr>
          <p:cNvPr id="62" name="Google Shape;193;p22">
            <a:extLst>
              <a:ext uri="{FF2B5EF4-FFF2-40B4-BE49-F238E27FC236}">
                <a16:creationId xmlns:a16="http://schemas.microsoft.com/office/drawing/2014/main" id="{4D3A6FF9-4941-131E-ED14-C3F92F82B213}"/>
              </a:ext>
            </a:extLst>
          </p:cNvPr>
          <p:cNvSpPr txBox="1"/>
          <p:nvPr/>
        </p:nvSpPr>
        <p:spPr>
          <a:xfrm>
            <a:off x="987275" y="1627543"/>
            <a:ext cx="35724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Calibri"/>
              <a:ea typeface="Calibri"/>
              <a:cs typeface="Calibri"/>
              <a:sym typeface="Calibri"/>
            </a:endParaRPr>
          </a:p>
        </p:txBody>
      </p:sp>
      <p:sp>
        <p:nvSpPr>
          <p:cNvPr id="63" name="Google Shape;194;p22">
            <a:extLst>
              <a:ext uri="{FF2B5EF4-FFF2-40B4-BE49-F238E27FC236}">
                <a16:creationId xmlns:a16="http://schemas.microsoft.com/office/drawing/2014/main" id="{6315BF80-53EF-4995-37B0-606742710481}"/>
              </a:ext>
            </a:extLst>
          </p:cNvPr>
          <p:cNvSpPr txBox="1"/>
          <p:nvPr/>
        </p:nvSpPr>
        <p:spPr>
          <a:xfrm>
            <a:off x="5750024" y="1346410"/>
            <a:ext cx="1007100" cy="38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1300" i="1">
                <a:latin typeface="Roboto"/>
                <a:ea typeface="Roboto"/>
                <a:cs typeface="Roboto"/>
                <a:sym typeface="Roboto"/>
              </a:rPr>
              <a:t>Duration</a:t>
            </a:r>
            <a:endParaRPr sz="1300" i="1">
              <a:latin typeface="Roboto"/>
              <a:ea typeface="Roboto"/>
              <a:cs typeface="Roboto"/>
              <a:sym typeface="Roboto"/>
            </a:endParaRPr>
          </a:p>
        </p:txBody>
      </p:sp>
      <p:sp>
        <p:nvSpPr>
          <p:cNvPr id="256" name="Google Shape;195;p22">
            <a:extLst>
              <a:ext uri="{FF2B5EF4-FFF2-40B4-BE49-F238E27FC236}">
                <a16:creationId xmlns:a16="http://schemas.microsoft.com/office/drawing/2014/main" id="{76958F42-BAE4-E7BE-74D2-36D70D810E2F}"/>
              </a:ext>
            </a:extLst>
          </p:cNvPr>
          <p:cNvSpPr txBox="1"/>
          <p:nvPr/>
        </p:nvSpPr>
        <p:spPr>
          <a:xfrm>
            <a:off x="8159565" y="1346410"/>
            <a:ext cx="2076900" cy="38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300" i="1">
                <a:latin typeface="Roboto"/>
                <a:ea typeface="Roboto"/>
                <a:cs typeface="Roboto"/>
                <a:sym typeface="Roboto"/>
              </a:rPr>
              <a:t>Program Phase</a:t>
            </a:r>
            <a:endParaRPr sz="1300" i="1">
              <a:latin typeface="Roboto"/>
              <a:ea typeface="Roboto"/>
              <a:cs typeface="Roboto"/>
              <a:sym typeface="Roboto"/>
            </a:endParaRPr>
          </a:p>
        </p:txBody>
      </p:sp>
      <p:sp>
        <p:nvSpPr>
          <p:cNvPr id="257" name="Google Shape;196;p22">
            <a:extLst>
              <a:ext uri="{FF2B5EF4-FFF2-40B4-BE49-F238E27FC236}">
                <a16:creationId xmlns:a16="http://schemas.microsoft.com/office/drawing/2014/main" id="{7154C73F-6BEC-A8D3-43D3-16336D1D3FC8}"/>
              </a:ext>
            </a:extLst>
          </p:cNvPr>
          <p:cNvSpPr/>
          <p:nvPr/>
        </p:nvSpPr>
        <p:spPr>
          <a:xfrm>
            <a:off x="2095325" y="5348368"/>
            <a:ext cx="1356300" cy="400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Access to learning platform</a:t>
            </a:r>
            <a:endParaRPr sz="1000">
              <a:latin typeface="Roboto"/>
              <a:ea typeface="Roboto"/>
              <a:cs typeface="Roboto"/>
              <a:sym typeface="Roboto"/>
            </a:endParaRPr>
          </a:p>
        </p:txBody>
      </p:sp>
      <p:sp>
        <p:nvSpPr>
          <p:cNvPr id="258" name="Google Shape;197;p22">
            <a:extLst>
              <a:ext uri="{FF2B5EF4-FFF2-40B4-BE49-F238E27FC236}">
                <a16:creationId xmlns:a16="http://schemas.microsoft.com/office/drawing/2014/main" id="{8086A833-9A35-7B8F-82C8-5619EC70EE5C}"/>
              </a:ext>
            </a:extLst>
          </p:cNvPr>
          <p:cNvSpPr/>
          <p:nvPr/>
        </p:nvSpPr>
        <p:spPr>
          <a:xfrm>
            <a:off x="3895200" y="3683493"/>
            <a:ext cx="1356300" cy="4002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Daily Doubt Resolution</a:t>
            </a:r>
            <a:endParaRPr sz="1000">
              <a:latin typeface="Roboto"/>
              <a:ea typeface="Roboto"/>
              <a:cs typeface="Roboto"/>
              <a:sym typeface="Roboto"/>
            </a:endParaRPr>
          </a:p>
        </p:txBody>
      </p:sp>
      <p:sp>
        <p:nvSpPr>
          <p:cNvPr id="259" name="Google Shape;198;p22">
            <a:extLst>
              <a:ext uri="{FF2B5EF4-FFF2-40B4-BE49-F238E27FC236}">
                <a16:creationId xmlns:a16="http://schemas.microsoft.com/office/drawing/2014/main" id="{DF0C6C84-0080-A7AB-69C4-6FF743F51E65}"/>
              </a:ext>
            </a:extLst>
          </p:cNvPr>
          <p:cNvSpPr/>
          <p:nvPr/>
        </p:nvSpPr>
        <p:spPr>
          <a:xfrm>
            <a:off x="1016600" y="4159893"/>
            <a:ext cx="1356300" cy="4002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dirty="0">
                <a:latin typeface="Roboto"/>
                <a:ea typeface="Roboto"/>
                <a:cs typeface="Roboto"/>
                <a:sym typeface="Roboto"/>
              </a:rPr>
              <a:t>Personalized Industry Mentorship</a:t>
            </a:r>
            <a:endParaRPr sz="1000" dirty="0">
              <a:latin typeface="Roboto"/>
              <a:ea typeface="Roboto"/>
              <a:cs typeface="Roboto"/>
              <a:sym typeface="Roboto"/>
            </a:endParaRPr>
          </a:p>
        </p:txBody>
      </p:sp>
      <p:sp>
        <p:nvSpPr>
          <p:cNvPr id="260" name="Google Shape;199;p22">
            <a:extLst>
              <a:ext uri="{FF2B5EF4-FFF2-40B4-BE49-F238E27FC236}">
                <a16:creationId xmlns:a16="http://schemas.microsoft.com/office/drawing/2014/main" id="{D96A6535-F753-FD62-4287-540BD546C4C1}"/>
              </a:ext>
            </a:extLst>
          </p:cNvPr>
          <p:cNvSpPr/>
          <p:nvPr/>
        </p:nvSpPr>
        <p:spPr>
          <a:xfrm>
            <a:off x="2355213" y="3733406"/>
            <a:ext cx="1356300" cy="4002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Live Sessions with top experts</a:t>
            </a:r>
            <a:endParaRPr sz="1000">
              <a:latin typeface="Roboto"/>
              <a:ea typeface="Roboto"/>
              <a:cs typeface="Roboto"/>
              <a:sym typeface="Roboto"/>
            </a:endParaRPr>
          </a:p>
        </p:txBody>
      </p:sp>
      <p:sp>
        <p:nvSpPr>
          <p:cNvPr id="261" name="Google Shape;200;p22">
            <a:extLst>
              <a:ext uri="{FF2B5EF4-FFF2-40B4-BE49-F238E27FC236}">
                <a16:creationId xmlns:a16="http://schemas.microsoft.com/office/drawing/2014/main" id="{AAAAC9AB-612C-CBD7-74B8-44327988C85E}"/>
              </a:ext>
            </a:extLst>
          </p:cNvPr>
          <p:cNvSpPr/>
          <p:nvPr/>
        </p:nvSpPr>
        <p:spPr>
          <a:xfrm>
            <a:off x="815225" y="3733418"/>
            <a:ext cx="1356300" cy="4002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Access to learning platform</a:t>
            </a:r>
            <a:endParaRPr sz="1000">
              <a:latin typeface="Roboto"/>
              <a:ea typeface="Roboto"/>
              <a:cs typeface="Roboto"/>
              <a:sym typeface="Roboto"/>
            </a:endParaRPr>
          </a:p>
        </p:txBody>
      </p:sp>
      <p:sp>
        <p:nvSpPr>
          <p:cNvPr id="262" name="Google Shape;201;p22">
            <a:extLst>
              <a:ext uri="{FF2B5EF4-FFF2-40B4-BE49-F238E27FC236}">
                <a16:creationId xmlns:a16="http://schemas.microsoft.com/office/drawing/2014/main" id="{97734982-83EE-9585-D43D-7543BC278060}"/>
              </a:ext>
            </a:extLst>
          </p:cNvPr>
          <p:cNvSpPr/>
          <p:nvPr/>
        </p:nvSpPr>
        <p:spPr>
          <a:xfrm>
            <a:off x="2540600" y="4159893"/>
            <a:ext cx="1356300" cy="4002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Access to Job portal</a:t>
            </a:r>
            <a:endParaRPr sz="1000">
              <a:latin typeface="Roboto"/>
              <a:ea typeface="Roboto"/>
              <a:cs typeface="Roboto"/>
              <a:sym typeface="Roboto"/>
            </a:endParaRPr>
          </a:p>
        </p:txBody>
      </p:sp>
      <p:sp>
        <p:nvSpPr>
          <p:cNvPr id="263" name="Google Shape;202;p22">
            <a:extLst>
              <a:ext uri="{FF2B5EF4-FFF2-40B4-BE49-F238E27FC236}">
                <a16:creationId xmlns:a16="http://schemas.microsoft.com/office/drawing/2014/main" id="{C651ACD2-8E91-1D7F-2F3E-327A91B82462}"/>
              </a:ext>
            </a:extLst>
          </p:cNvPr>
          <p:cNvSpPr/>
          <p:nvPr/>
        </p:nvSpPr>
        <p:spPr>
          <a:xfrm>
            <a:off x="3370538" y="4607843"/>
            <a:ext cx="1356300" cy="4002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1:1 Mock Interviews (on request)</a:t>
            </a:r>
            <a:endParaRPr sz="1000">
              <a:latin typeface="Roboto"/>
              <a:ea typeface="Roboto"/>
              <a:cs typeface="Roboto"/>
              <a:sym typeface="Roboto"/>
            </a:endParaRPr>
          </a:p>
        </p:txBody>
      </p:sp>
      <p:sp>
        <p:nvSpPr>
          <p:cNvPr id="264" name="Google Shape;203;p22">
            <a:extLst>
              <a:ext uri="{FF2B5EF4-FFF2-40B4-BE49-F238E27FC236}">
                <a16:creationId xmlns:a16="http://schemas.microsoft.com/office/drawing/2014/main" id="{DBFAC8D1-4EB7-50BE-31CF-FCD7195675E6}"/>
              </a:ext>
            </a:extLst>
          </p:cNvPr>
          <p:cNvSpPr/>
          <p:nvPr/>
        </p:nvSpPr>
        <p:spPr>
          <a:xfrm>
            <a:off x="4068325" y="4162056"/>
            <a:ext cx="1356300" cy="4002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Soft Skills module</a:t>
            </a:r>
            <a:endParaRPr sz="1000">
              <a:latin typeface="Roboto"/>
              <a:ea typeface="Roboto"/>
              <a:cs typeface="Roboto"/>
              <a:sym typeface="Roboto"/>
            </a:endParaRPr>
          </a:p>
        </p:txBody>
      </p:sp>
      <p:sp>
        <p:nvSpPr>
          <p:cNvPr id="265" name="Google Shape;204;p22">
            <a:extLst>
              <a:ext uri="{FF2B5EF4-FFF2-40B4-BE49-F238E27FC236}">
                <a16:creationId xmlns:a16="http://schemas.microsoft.com/office/drawing/2014/main" id="{3887FDD4-4CF4-D95B-F6E5-5B86153A8EC6}"/>
              </a:ext>
            </a:extLst>
          </p:cNvPr>
          <p:cNvSpPr/>
          <p:nvPr/>
        </p:nvSpPr>
        <p:spPr>
          <a:xfrm>
            <a:off x="1412900" y="4586368"/>
            <a:ext cx="1356300" cy="4002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Interview Prep</a:t>
            </a:r>
            <a:endParaRPr sz="1000">
              <a:latin typeface="Roboto"/>
              <a:ea typeface="Roboto"/>
              <a:cs typeface="Roboto"/>
              <a:sym typeface="Roboto"/>
            </a:endParaRPr>
          </a:p>
        </p:txBody>
      </p:sp>
      <p:sp>
        <p:nvSpPr>
          <p:cNvPr id="266" name="Google Shape;205;p22">
            <a:extLst>
              <a:ext uri="{FF2B5EF4-FFF2-40B4-BE49-F238E27FC236}">
                <a16:creationId xmlns:a16="http://schemas.microsoft.com/office/drawing/2014/main" id="{E2D77F12-E0E1-AA3E-C115-42120B9199F1}"/>
              </a:ext>
            </a:extLst>
          </p:cNvPr>
          <p:cNvSpPr/>
          <p:nvPr/>
        </p:nvSpPr>
        <p:spPr>
          <a:xfrm>
            <a:off x="3895200" y="2540493"/>
            <a:ext cx="1356300" cy="4002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1:1 Mock Interviews (on request) </a:t>
            </a:r>
            <a:endParaRPr sz="1000">
              <a:latin typeface="Roboto"/>
              <a:ea typeface="Roboto"/>
              <a:cs typeface="Roboto"/>
              <a:sym typeface="Roboto"/>
            </a:endParaRPr>
          </a:p>
        </p:txBody>
      </p:sp>
      <p:sp>
        <p:nvSpPr>
          <p:cNvPr id="267" name="Google Shape;206;p22">
            <a:extLst>
              <a:ext uri="{FF2B5EF4-FFF2-40B4-BE49-F238E27FC236}">
                <a16:creationId xmlns:a16="http://schemas.microsoft.com/office/drawing/2014/main" id="{BF3BE06C-DF13-4790-43FC-0557425DD48A}"/>
              </a:ext>
            </a:extLst>
          </p:cNvPr>
          <p:cNvSpPr/>
          <p:nvPr/>
        </p:nvSpPr>
        <p:spPr>
          <a:xfrm>
            <a:off x="2355213" y="2514206"/>
            <a:ext cx="1356300" cy="4002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000" dirty="0">
                <a:latin typeface="Roboto"/>
                <a:ea typeface="Roboto"/>
                <a:cs typeface="Roboto"/>
                <a:sym typeface="Roboto"/>
              </a:rPr>
              <a:t>LinkedIn Profile and Resume Builder </a:t>
            </a:r>
            <a:endParaRPr sz="1000">
              <a:latin typeface="Roboto"/>
              <a:ea typeface="Roboto"/>
              <a:cs typeface="Roboto"/>
              <a:sym typeface="Roboto"/>
            </a:endParaRPr>
          </a:p>
        </p:txBody>
      </p:sp>
      <p:sp>
        <p:nvSpPr>
          <p:cNvPr id="268" name="Google Shape;207;p22">
            <a:extLst>
              <a:ext uri="{FF2B5EF4-FFF2-40B4-BE49-F238E27FC236}">
                <a16:creationId xmlns:a16="http://schemas.microsoft.com/office/drawing/2014/main" id="{8236757A-F8D6-2B33-A997-908ED1CED2F6}"/>
              </a:ext>
            </a:extLst>
          </p:cNvPr>
          <p:cNvSpPr/>
          <p:nvPr/>
        </p:nvSpPr>
        <p:spPr>
          <a:xfrm>
            <a:off x="815225" y="2514218"/>
            <a:ext cx="1356300" cy="4002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dirty="0">
                <a:latin typeface="Roboto"/>
                <a:ea typeface="Roboto"/>
                <a:cs typeface="Roboto"/>
                <a:sym typeface="Roboto"/>
              </a:rPr>
              <a:t>Personalized career mentor</a:t>
            </a:r>
            <a:endParaRPr sz="1000" dirty="0">
              <a:latin typeface="Roboto"/>
              <a:ea typeface="Roboto"/>
              <a:cs typeface="Roboto"/>
              <a:sym typeface="Roboto"/>
            </a:endParaRPr>
          </a:p>
        </p:txBody>
      </p:sp>
      <p:sp>
        <p:nvSpPr>
          <p:cNvPr id="269" name="Google Shape;208;p22">
            <a:extLst>
              <a:ext uri="{FF2B5EF4-FFF2-40B4-BE49-F238E27FC236}">
                <a16:creationId xmlns:a16="http://schemas.microsoft.com/office/drawing/2014/main" id="{0A9A1C7D-83EE-8476-CFA3-2D832AAB7CFD}"/>
              </a:ext>
            </a:extLst>
          </p:cNvPr>
          <p:cNvSpPr/>
          <p:nvPr/>
        </p:nvSpPr>
        <p:spPr>
          <a:xfrm>
            <a:off x="1348625" y="2971418"/>
            <a:ext cx="1356300" cy="4002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Access to job portal</a:t>
            </a:r>
            <a:endParaRPr sz="1000">
              <a:latin typeface="Roboto"/>
              <a:ea typeface="Roboto"/>
              <a:cs typeface="Roboto"/>
              <a:sym typeface="Roboto"/>
            </a:endParaRPr>
          </a:p>
        </p:txBody>
      </p:sp>
      <p:sp>
        <p:nvSpPr>
          <p:cNvPr id="270" name="Google Shape;209;p22">
            <a:extLst>
              <a:ext uri="{FF2B5EF4-FFF2-40B4-BE49-F238E27FC236}">
                <a16:creationId xmlns:a16="http://schemas.microsoft.com/office/drawing/2014/main" id="{23644A47-8874-9354-89A0-1388A6A23B95}"/>
              </a:ext>
            </a:extLst>
          </p:cNvPr>
          <p:cNvSpPr/>
          <p:nvPr/>
        </p:nvSpPr>
        <p:spPr>
          <a:xfrm>
            <a:off x="3025025" y="2971418"/>
            <a:ext cx="1356300" cy="4002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High Performance Coaching</a:t>
            </a:r>
            <a:endParaRPr sz="1000">
              <a:latin typeface="Roboto"/>
              <a:ea typeface="Roboto"/>
              <a:cs typeface="Roboto"/>
              <a:sym typeface="Roboto"/>
            </a:endParaRPr>
          </a:p>
        </p:txBody>
      </p:sp>
      <p:sp>
        <p:nvSpPr>
          <p:cNvPr id="271" name="Google Shape;210;p22">
            <a:extLst>
              <a:ext uri="{FF2B5EF4-FFF2-40B4-BE49-F238E27FC236}">
                <a16:creationId xmlns:a16="http://schemas.microsoft.com/office/drawing/2014/main" id="{7AEC5FDE-A8D1-3A13-A57F-3A8FA316713D}"/>
              </a:ext>
            </a:extLst>
          </p:cNvPr>
          <p:cNvSpPr/>
          <p:nvPr/>
        </p:nvSpPr>
        <p:spPr>
          <a:xfrm>
            <a:off x="1501025" y="1828418"/>
            <a:ext cx="1356300" cy="400200"/>
          </a:xfrm>
          <a:prstGeom prst="flowChartAlternateProcess">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Access to job portal</a:t>
            </a:r>
            <a:endParaRPr sz="1000">
              <a:latin typeface="Roboto"/>
              <a:ea typeface="Roboto"/>
              <a:cs typeface="Roboto"/>
              <a:sym typeface="Roboto"/>
            </a:endParaRPr>
          </a:p>
        </p:txBody>
      </p:sp>
      <p:sp>
        <p:nvSpPr>
          <p:cNvPr id="272" name="Google Shape;211;p22">
            <a:extLst>
              <a:ext uri="{FF2B5EF4-FFF2-40B4-BE49-F238E27FC236}">
                <a16:creationId xmlns:a16="http://schemas.microsoft.com/office/drawing/2014/main" id="{5D8572F5-2DD4-91DD-66F6-7BECA7B06C3C}"/>
              </a:ext>
            </a:extLst>
          </p:cNvPr>
          <p:cNvSpPr/>
          <p:nvPr/>
        </p:nvSpPr>
        <p:spPr>
          <a:xfrm>
            <a:off x="3177425" y="1828418"/>
            <a:ext cx="1356300" cy="400200"/>
          </a:xfrm>
          <a:prstGeom prst="flowChartAlternateProcess">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00">
                <a:latin typeface="Roboto"/>
                <a:ea typeface="Roboto"/>
                <a:cs typeface="Roboto"/>
                <a:sym typeface="Roboto"/>
              </a:rPr>
              <a:t>High Performance Coaching</a:t>
            </a:r>
            <a:endParaRPr sz="1000">
              <a:latin typeface="Roboto"/>
              <a:ea typeface="Roboto"/>
              <a:cs typeface="Roboto"/>
              <a:sym typeface="Roboto"/>
            </a:endParaRPr>
          </a:p>
        </p:txBody>
      </p:sp>
      <p:sp>
        <p:nvSpPr>
          <p:cNvPr id="273" name="Google Shape;212;p22">
            <a:extLst>
              <a:ext uri="{FF2B5EF4-FFF2-40B4-BE49-F238E27FC236}">
                <a16:creationId xmlns:a16="http://schemas.microsoft.com/office/drawing/2014/main" id="{33BF63CF-7670-79AA-15A7-CF7931561284}"/>
              </a:ext>
            </a:extLst>
          </p:cNvPr>
          <p:cNvSpPr txBox="1"/>
          <p:nvPr/>
        </p:nvSpPr>
        <p:spPr>
          <a:xfrm>
            <a:off x="1675625" y="1349618"/>
            <a:ext cx="2776500" cy="38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300" i="1">
                <a:latin typeface="Roboto"/>
                <a:ea typeface="Roboto"/>
                <a:cs typeface="Roboto"/>
                <a:sym typeface="Roboto"/>
              </a:rPr>
              <a:t>Features Offered</a:t>
            </a:r>
            <a:endParaRPr sz="1300" i="1">
              <a:latin typeface="Roboto"/>
              <a:ea typeface="Roboto"/>
              <a:cs typeface="Roboto"/>
              <a:sym typeface="Roboto"/>
            </a:endParaRPr>
          </a:p>
        </p:txBody>
      </p:sp>
    </p:spTree>
    <p:extLst>
      <p:ext uri="{BB962C8B-B14F-4D97-AF65-F5344CB8AC3E}">
        <p14:creationId xmlns:p14="http://schemas.microsoft.com/office/powerpoint/2010/main" val="24035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fill="hold"/>
                                        <p:tgtEl>
                                          <p:spTgt spid="257"/>
                                        </p:tgtEl>
                                        <p:attrNameLst>
                                          <p:attrName>ppt_x</p:attrName>
                                        </p:attrNameLst>
                                      </p:cBhvr>
                                      <p:tavLst>
                                        <p:tav tm="0">
                                          <p:val>
                                            <p:strVal val="#ppt_x"/>
                                          </p:val>
                                        </p:tav>
                                        <p:tav tm="100000">
                                          <p:val>
                                            <p:strVal val="#ppt_x"/>
                                          </p:val>
                                        </p:tav>
                                      </p:tavLst>
                                    </p:anim>
                                    <p:anim calcmode="lin" valueType="num">
                                      <p:cBhvr additive="base">
                                        <p:cTn id="8" dur="500" fill="hold"/>
                                        <p:tgtEl>
                                          <p:spTgt spid="2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8"/>
                                        </p:tgtEl>
                                        <p:attrNameLst>
                                          <p:attrName>style.visibility</p:attrName>
                                        </p:attrNameLst>
                                      </p:cBhvr>
                                      <p:to>
                                        <p:strVal val="visible"/>
                                      </p:to>
                                    </p:set>
                                    <p:anim calcmode="lin" valueType="num">
                                      <p:cBhvr additive="base">
                                        <p:cTn id="17" dur="500" fill="hold"/>
                                        <p:tgtEl>
                                          <p:spTgt spid="258"/>
                                        </p:tgtEl>
                                        <p:attrNameLst>
                                          <p:attrName>ppt_x</p:attrName>
                                        </p:attrNameLst>
                                      </p:cBhvr>
                                      <p:tavLst>
                                        <p:tav tm="0">
                                          <p:val>
                                            <p:strVal val="#ppt_x"/>
                                          </p:val>
                                        </p:tav>
                                        <p:tav tm="100000">
                                          <p:val>
                                            <p:strVal val="#ppt_x"/>
                                          </p:val>
                                        </p:tav>
                                      </p:tavLst>
                                    </p:anim>
                                    <p:anim calcmode="lin" valueType="num">
                                      <p:cBhvr additive="base">
                                        <p:cTn id="18" dur="500" fill="hold"/>
                                        <p:tgtEl>
                                          <p:spTgt spid="25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9"/>
                                        </p:tgtEl>
                                        <p:attrNameLst>
                                          <p:attrName>style.visibility</p:attrName>
                                        </p:attrNameLst>
                                      </p:cBhvr>
                                      <p:to>
                                        <p:strVal val="visible"/>
                                      </p:to>
                                    </p:set>
                                    <p:anim calcmode="lin" valueType="num">
                                      <p:cBhvr additive="base">
                                        <p:cTn id="21" dur="500" fill="hold"/>
                                        <p:tgtEl>
                                          <p:spTgt spid="259"/>
                                        </p:tgtEl>
                                        <p:attrNameLst>
                                          <p:attrName>ppt_x</p:attrName>
                                        </p:attrNameLst>
                                      </p:cBhvr>
                                      <p:tavLst>
                                        <p:tav tm="0">
                                          <p:val>
                                            <p:strVal val="#ppt_x"/>
                                          </p:val>
                                        </p:tav>
                                        <p:tav tm="100000">
                                          <p:val>
                                            <p:strVal val="#ppt_x"/>
                                          </p:val>
                                        </p:tav>
                                      </p:tavLst>
                                    </p:anim>
                                    <p:anim calcmode="lin" valueType="num">
                                      <p:cBhvr additive="base">
                                        <p:cTn id="22" dur="500" fill="hold"/>
                                        <p:tgtEl>
                                          <p:spTgt spid="25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0"/>
                                        </p:tgtEl>
                                        <p:attrNameLst>
                                          <p:attrName>style.visibility</p:attrName>
                                        </p:attrNameLst>
                                      </p:cBhvr>
                                      <p:to>
                                        <p:strVal val="visible"/>
                                      </p:to>
                                    </p:set>
                                    <p:anim calcmode="lin" valueType="num">
                                      <p:cBhvr additive="base">
                                        <p:cTn id="25" dur="500" fill="hold"/>
                                        <p:tgtEl>
                                          <p:spTgt spid="260"/>
                                        </p:tgtEl>
                                        <p:attrNameLst>
                                          <p:attrName>ppt_x</p:attrName>
                                        </p:attrNameLst>
                                      </p:cBhvr>
                                      <p:tavLst>
                                        <p:tav tm="0">
                                          <p:val>
                                            <p:strVal val="#ppt_x"/>
                                          </p:val>
                                        </p:tav>
                                        <p:tav tm="100000">
                                          <p:val>
                                            <p:strVal val="#ppt_x"/>
                                          </p:val>
                                        </p:tav>
                                      </p:tavLst>
                                    </p:anim>
                                    <p:anim calcmode="lin" valueType="num">
                                      <p:cBhvr additive="base">
                                        <p:cTn id="26" dur="500" fill="hold"/>
                                        <p:tgtEl>
                                          <p:spTgt spid="26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1"/>
                                        </p:tgtEl>
                                        <p:attrNameLst>
                                          <p:attrName>style.visibility</p:attrName>
                                        </p:attrNameLst>
                                      </p:cBhvr>
                                      <p:to>
                                        <p:strVal val="visible"/>
                                      </p:to>
                                    </p:set>
                                    <p:anim calcmode="lin" valueType="num">
                                      <p:cBhvr additive="base">
                                        <p:cTn id="29" dur="500" fill="hold"/>
                                        <p:tgtEl>
                                          <p:spTgt spid="261"/>
                                        </p:tgtEl>
                                        <p:attrNameLst>
                                          <p:attrName>ppt_x</p:attrName>
                                        </p:attrNameLst>
                                      </p:cBhvr>
                                      <p:tavLst>
                                        <p:tav tm="0">
                                          <p:val>
                                            <p:strVal val="#ppt_x"/>
                                          </p:val>
                                        </p:tav>
                                        <p:tav tm="100000">
                                          <p:val>
                                            <p:strVal val="#ppt_x"/>
                                          </p:val>
                                        </p:tav>
                                      </p:tavLst>
                                    </p:anim>
                                    <p:anim calcmode="lin" valueType="num">
                                      <p:cBhvr additive="base">
                                        <p:cTn id="30" dur="500" fill="hold"/>
                                        <p:tgtEl>
                                          <p:spTgt spid="26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62"/>
                                        </p:tgtEl>
                                        <p:attrNameLst>
                                          <p:attrName>style.visibility</p:attrName>
                                        </p:attrNameLst>
                                      </p:cBhvr>
                                      <p:to>
                                        <p:strVal val="visible"/>
                                      </p:to>
                                    </p:set>
                                    <p:anim calcmode="lin" valueType="num">
                                      <p:cBhvr additive="base">
                                        <p:cTn id="33" dur="500" fill="hold"/>
                                        <p:tgtEl>
                                          <p:spTgt spid="262"/>
                                        </p:tgtEl>
                                        <p:attrNameLst>
                                          <p:attrName>ppt_x</p:attrName>
                                        </p:attrNameLst>
                                      </p:cBhvr>
                                      <p:tavLst>
                                        <p:tav tm="0">
                                          <p:val>
                                            <p:strVal val="#ppt_x"/>
                                          </p:val>
                                        </p:tav>
                                        <p:tav tm="100000">
                                          <p:val>
                                            <p:strVal val="#ppt_x"/>
                                          </p:val>
                                        </p:tav>
                                      </p:tavLst>
                                    </p:anim>
                                    <p:anim calcmode="lin" valueType="num">
                                      <p:cBhvr additive="base">
                                        <p:cTn id="34" dur="500" fill="hold"/>
                                        <p:tgtEl>
                                          <p:spTgt spid="26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3"/>
                                        </p:tgtEl>
                                        <p:attrNameLst>
                                          <p:attrName>style.visibility</p:attrName>
                                        </p:attrNameLst>
                                      </p:cBhvr>
                                      <p:to>
                                        <p:strVal val="visible"/>
                                      </p:to>
                                    </p:set>
                                    <p:anim calcmode="lin" valueType="num">
                                      <p:cBhvr additive="base">
                                        <p:cTn id="37" dur="500" fill="hold"/>
                                        <p:tgtEl>
                                          <p:spTgt spid="263"/>
                                        </p:tgtEl>
                                        <p:attrNameLst>
                                          <p:attrName>ppt_x</p:attrName>
                                        </p:attrNameLst>
                                      </p:cBhvr>
                                      <p:tavLst>
                                        <p:tav tm="0">
                                          <p:val>
                                            <p:strVal val="#ppt_x"/>
                                          </p:val>
                                        </p:tav>
                                        <p:tav tm="100000">
                                          <p:val>
                                            <p:strVal val="#ppt_x"/>
                                          </p:val>
                                        </p:tav>
                                      </p:tavLst>
                                    </p:anim>
                                    <p:anim calcmode="lin" valueType="num">
                                      <p:cBhvr additive="base">
                                        <p:cTn id="38" dur="500" fill="hold"/>
                                        <p:tgtEl>
                                          <p:spTgt spid="26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4"/>
                                        </p:tgtEl>
                                        <p:attrNameLst>
                                          <p:attrName>style.visibility</p:attrName>
                                        </p:attrNameLst>
                                      </p:cBhvr>
                                      <p:to>
                                        <p:strVal val="visible"/>
                                      </p:to>
                                    </p:set>
                                    <p:anim calcmode="lin" valueType="num">
                                      <p:cBhvr additive="base">
                                        <p:cTn id="41" dur="500" fill="hold"/>
                                        <p:tgtEl>
                                          <p:spTgt spid="264"/>
                                        </p:tgtEl>
                                        <p:attrNameLst>
                                          <p:attrName>ppt_x</p:attrName>
                                        </p:attrNameLst>
                                      </p:cBhvr>
                                      <p:tavLst>
                                        <p:tav tm="0">
                                          <p:val>
                                            <p:strVal val="#ppt_x"/>
                                          </p:val>
                                        </p:tav>
                                        <p:tav tm="100000">
                                          <p:val>
                                            <p:strVal val="#ppt_x"/>
                                          </p:val>
                                        </p:tav>
                                      </p:tavLst>
                                    </p:anim>
                                    <p:anim calcmode="lin" valueType="num">
                                      <p:cBhvr additive="base">
                                        <p:cTn id="42" dur="500" fill="hold"/>
                                        <p:tgtEl>
                                          <p:spTgt spid="26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65"/>
                                        </p:tgtEl>
                                        <p:attrNameLst>
                                          <p:attrName>style.visibility</p:attrName>
                                        </p:attrNameLst>
                                      </p:cBhvr>
                                      <p:to>
                                        <p:strVal val="visible"/>
                                      </p:to>
                                    </p:set>
                                    <p:anim calcmode="lin" valueType="num">
                                      <p:cBhvr additive="base">
                                        <p:cTn id="45" dur="500" fill="hold"/>
                                        <p:tgtEl>
                                          <p:spTgt spid="265"/>
                                        </p:tgtEl>
                                        <p:attrNameLst>
                                          <p:attrName>ppt_x</p:attrName>
                                        </p:attrNameLst>
                                      </p:cBhvr>
                                      <p:tavLst>
                                        <p:tav tm="0">
                                          <p:val>
                                            <p:strVal val="#ppt_x"/>
                                          </p:val>
                                        </p:tav>
                                        <p:tav tm="100000">
                                          <p:val>
                                            <p:strVal val="#ppt_x"/>
                                          </p:val>
                                        </p:tav>
                                      </p:tavLst>
                                    </p:anim>
                                    <p:anim calcmode="lin" valueType="num">
                                      <p:cBhvr additive="base">
                                        <p:cTn id="46" dur="500" fill="hold"/>
                                        <p:tgtEl>
                                          <p:spTgt spid="26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additive="base">
                                        <p:cTn id="49" dur="500" fill="hold"/>
                                        <p:tgtEl>
                                          <p:spTgt spid="60"/>
                                        </p:tgtEl>
                                        <p:attrNameLst>
                                          <p:attrName>ppt_x</p:attrName>
                                        </p:attrNameLst>
                                      </p:cBhvr>
                                      <p:tavLst>
                                        <p:tav tm="0">
                                          <p:val>
                                            <p:strVal val="#ppt_x"/>
                                          </p:val>
                                        </p:tav>
                                        <p:tav tm="100000">
                                          <p:val>
                                            <p:strVal val="#ppt_x"/>
                                          </p:val>
                                        </p:tav>
                                      </p:tavLst>
                                    </p:anim>
                                    <p:anim calcmode="lin" valueType="num">
                                      <p:cBhvr additive="base">
                                        <p:cTn id="5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6"/>
                                        </p:tgtEl>
                                        <p:attrNameLst>
                                          <p:attrName>style.visibility</p:attrName>
                                        </p:attrNameLst>
                                      </p:cBhvr>
                                      <p:to>
                                        <p:strVal val="visible"/>
                                      </p:to>
                                    </p:set>
                                    <p:anim calcmode="lin" valueType="num">
                                      <p:cBhvr additive="base">
                                        <p:cTn id="55" dur="500" fill="hold"/>
                                        <p:tgtEl>
                                          <p:spTgt spid="266"/>
                                        </p:tgtEl>
                                        <p:attrNameLst>
                                          <p:attrName>ppt_x</p:attrName>
                                        </p:attrNameLst>
                                      </p:cBhvr>
                                      <p:tavLst>
                                        <p:tav tm="0">
                                          <p:val>
                                            <p:strVal val="#ppt_x"/>
                                          </p:val>
                                        </p:tav>
                                        <p:tav tm="100000">
                                          <p:val>
                                            <p:strVal val="#ppt_x"/>
                                          </p:val>
                                        </p:tav>
                                      </p:tavLst>
                                    </p:anim>
                                    <p:anim calcmode="lin" valueType="num">
                                      <p:cBhvr additive="base">
                                        <p:cTn id="56" dur="500" fill="hold"/>
                                        <p:tgtEl>
                                          <p:spTgt spid="26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67"/>
                                        </p:tgtEl>
                                        <p:attrNameLst>
                                          <p:attrName>style.visibility</p:attrName>
                                        </p:attrNameLst>
                                      </p:cBhvr>
                                      <p:to>
                                        <p:strVal val="visible"/>
                                      </p:to>
                                    </p:set>
                                    <p:anim calcmode="lin" valueType="num">
                                      <p:cBhvr additive="base">
                                        <p:cTn id="59" dur="500" fill="hold"/>
                                        <p:tgtEl>
                                          <p:spTgt spid="267"/>
                                        </p:tgtEl>
                                        <p:attrNameLst>
                                          <p:attrName>ppt_x</p:attrName>
                                        </p:attrNameLst>
                                      </p:cBhvr>
                                      <p:tavLst>
                                        <p:tav tm="0">
                                          <p:val>
                                            <p:strVal val="#ppt_x"/>
                                          </p:val>
                                        </p:tav>
                                        <p:tav tm="100000">
                                          <p:val>
                                            <p:strVal val="#ppt_x"/>
                                          </p:val>
                                        </p:tav>
                                      </p:tavLst>
                                    </p:anim>
                                    <p:anim calcmode="lin" valueType="num">
                                      <p:cBhvr additive="base">
                                        <p:cTn id="60" dur="500" fill="hold"/>
                                        <p:tgtEl>
                                          <p:spTgt spid="26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8"/>
                                        </p:tgtEl>
                                        <p:attrNameLst>
                                          <p:attrName>style.visibility</p:attrName>
                                        </p:attrNameLst>
                                      </p:cBhvr>
                                      <p:to>
                                        <p:strVal val="visible"/>
                                      </p:to>
                                    </p:set>
                                    <p:anim calcmode="lin" valueType="num">
                                      <p:cBhvr additive="base">
                                        <p:cTn id="63" dur="500" fill="hold"/>
                                        <p:tgtEl>
                                          <p:spTgt spid="268"/>
                                        </p:tgtEl>
                                        <p:attrNameLst>
                                          <p:attrName>ppt_x</p:attrName>
                                        </p:attrNameLst>
                                      </p:cBhvr>
                                      <p:tavLst>
                                        <p:tav tm="0">
                                          <p:val>
                                            <p:strVal val="#ppt_x"/>
                                          </p:val>
                                        </p:tav>
                                        <p:tav tm="100000">
                                          <p:val>
                                            <p:strVal val="#ppt_x"/>
                                          </p:val>
                                        </p:tav>
                                      </p:tavLst>
                                    </p:anim>
                                    <p:anim calcmode="lin" valueType="num">
                                      <p:cBhvr additive="base">
                                        <p:cTn id="64" dur="500" fill="hold"/>
                                        <p:tgtEl>
                                          <p:spTgt spid="26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9"/>
                                        </p:tgtEl>
                                        <p:attrNameLst>
                                          <p:attrName>style.visibility</p:attrName>
                                        </p:attrNameLst>
                                      </p:cBhvr>
                                      <p:to>
                                        <p:strVal val="visible"/>
                                      </p:to>
                                    </p:set>
                                    <p:anim calcmode="lin" valueType="num">
                                      <p:cBhvr additive="base">
                                        <p:cTn id="67" dur="500" fill="hold"/>
                                        <p:tgtEl>
                                          <p:spTgt spid="269"/>
                                        </p:tgtEl>
                                        <p:attrNameLst>
                                          <p:attrName>ppt_x</p:attrName>
                                        </p:attrNameLst>
                                      </p:cBhvr>
                                      <p:tavLst>
                                        <p:tav tm="0">
                                          <p:val>
                                            <p:strVal val="#ppt_x"/>
                                          </p:val>
                                        </p:tav>
                                        <p:tav tm="100000">
                                          <p:val>
                                            <p:strVal val="#ppt_x"/>
                                          </p:val>
                                        </p:tav>
                                      </p:tavLst>
                                    </p:anim>
                                    <p:anim calcmode="lin" valueType="num">
                                      <p:cBhvr additive="base">
                                        <p:cTn id="68" dur="500" fill="hold"/>
                                        <p:tgtEl>
                                          <p:spTgt spid="26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0"/>
                                        </p:tgtEl>
                                        <p:attrNameLst>
                                          <p:attrName>style.visibility</p:attrName>
                                        </p:attrNameLst>
                                      </p:cBhvr>
                                      <p:to>
                                        <p:strVal val="visible"/>
                                      </p:to>
                                    </p:set>
                                    <p:anim calcmode="lin" valueType="num">
                                      <p:cBhvr additive="base">
                                        <p:cTn id="71" dur="500" fill="hold"/>
                                        <p:tgtEl>
                                          <p:spTgt spid="270"/>
                                        </p:tgtEl>
                                        <p:attrNameLst>
                                          <p:attrName>ppt_x</p:attrName>
                                        </p:attrNameLst>
                                      </p:cBhvr>
                                      <p:tavLst>
                                        <p:tav tm="0">
                                          <p:val>
                                            <p:strVal val="#ppt_x"/>
                                          </p:val>
                                        </p:tav>
                                        <p:tav tm="100000">
                                          <p:val>
                                            <p:strVal val="#ppt_x"/>
                                          </p:val>
                                        </p:tav>
                                      </p:tavLst>
                                    </p:anim>
                                    <p:anim calcmode="lin" valueType="num">
                                      <p:cBhvr additive="base">
                                        <p:cTn id="72" dur="500" fill="hold"/>
                                        <p:tgtEl>
                                          <p:spTgt spid="27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71"/>
                                        </p:tgtEl>
                                        <p:attrNameLst>
                                          <p:attrName>style.visibility</p:attrName>
                                        </p:attrNameLst>
                                      </p:cBhvr>
                                      <p:to>
                                        <p:strVal val="visible"/>
                                      </p:to>
                                    </p:set>
                                    <p:anim calcmode="lin" valueType="num">
                                      <p:cBhvr additive="base">
                                        <p:cTn id="81" dur="500" fill="hold"/>
                                        <p:tgtEl>
                                          <p:spTgt spid="271"/>
                                        </p:tgtEl>
                                        <p:attrNameLst>
                                          <p:attrName>ppt_x</p:attrName>
                                        </p:attrNameLst>
                                      </p:cBhvr>
                                      <p:tavLst>
                                        <p:tav tm="0">
                                          <p:val>
                                            <p:strVal val="#ppt_x"/>
                                          </p:val>
                                        </p:tav>
                                        <p:tav tm="100000">
                                          <p:val>
                                            <p:strVal val="#ppt_x"/>
                                          </p:val>
                                        </p:tav>
                                      </p:tavLst>
                                    </p:anim>
                                    <p:anim calcmode="lin" valueType="num">
                                      <p:cBhvr additive="base">
                                        <p:cTn id="82" dur="500" fill="hold"/>
                                        <p:tgtEl>
                                          <p:spTgt spid="27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2"/>
                                        </p:tgtEl>
                                        <p:attrNameLst>
                                          <p:attrName>style.visibility</p:attrName>
                                        </p:attrNameLst>
                                      </p:cBhvr>
                                      <p:to>
                                        <p:strVal val="visible"/>
                                      </p:to>
                                    </p:set>
                                    <p:anim calcmode="lin" valueType="num">
                                      <p:cBhvr additive="base">
                                        <p:cTn id="85" dur="500" fill="hold"/>
                                        <p:tgtEl>
                                          <p:spTgt spid="272"/>
                                        </p:tgtEl>
                                        <p:attrNameLst>
                                          <p:attrName>ppt_x</p:attrName>
                                        </p:attrNameLst>
                                      </p:cBhvr>
                                      <p:tavLst>
                                        <p:tav tm="0">
                                          <p:val>
                                            <p:strVal val="#ppt_x"/>
                                          </p:val>
                                        </p:tav>
                                        <p:tav tm="100000">
                                          <p:val>
                                            <p:strVal val="#ppt_x"/>
                                          </p:val>
                                        </p:tav>
                                      </p:tavLst>
                                    </p:anim>
                                    <p:anim calcmode="lin" valueType="num">
                                      <p:cBhvr additive="base">
                                        <p:cTn id="86" dur="500" fill="hold"/>
                                        <p:tgtEl>
                                          <p:spTgt spid="27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8"/>
                                        </p:tgtEl>
                                        <p:attrNameLst>
                                          <p:attrName>style.visibility</p:attrName>
                                        </p:attrNameLst>
                                      </p:cBhvr>
                                      <p:to>
                                        <p:strVal val="visible"/>
                                      </p:to>
                                    </p:set>
                                    <p:anim calcmode="lin" valueType="num">
                                      <p:cBhvr additive="base">
                                        <p:cTn id="89" dur="500" fill="hold"/>
                                        <p:tgtEl>
                                          <p:spTgt spid="58"/>
                                        </p:tgtEl>
                                        <p:attrNameLst>
                                          <p:attrName>ppt_x</p:attrName>
                                        </p:attrNameLst>
                                      </p:cBhvr>
                                      <p:tavLst>
                                        <p:tav tm="0">
                                          <p:val>
                                            <p:strVal val="#ppt_x"/>
                                          </p:val>
                                        </p:tav>
                                        <p:tav tm="100000">
                                          <p:val>
                                            <p:strVal val="#ppt_x"/>
                                          </p:val>
                                        </p:tav>
                                      </p:tavLst>
                                    </p:anim>
                                    <p:anim calcmode="lin" valueType="num">
                                      <p:cBhvr additive="base">
                                        <p:cTn id="9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pic>
        <p:nvPicPr>
          <p:cNvPr id="2050" name="Picture 2" descr="Mobile Industry Team members: See Ling Adele Li Xiang Lee Hau Rachel. - ppt  download">
            <a:extLst>
              <a:ext uri="{FF2B5EF4-FFF2-40B4-BE49-F238E27FC236}">
                <a16:creationId xmlns:a16="http://schemas.microsoft.com/office/drawing/2014/main" id="{A3108C79-F30F-46EB-889A-FE0296B86E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0852" y="923423"/>
            <a:ext cx="7411453" cy="555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aphicFrame>
        <p:nvGraphicFramePr>
          <p:cNvPr id="1028" name="Google Shape;240;p39">
            <a:extLst>
              <a:ext uri="{FF2B5EF4-FFF2-40B4-BE49-F238E27FC236}">
                <a16:creationId xmlns:a16="http://schemas.microsoft.com/office/drawing/2014/main" id="{A11FE15A-8E86-4ADE-808B-295630F701EE}"/>
              </a:ext>
            </a:extLst>
          </p:cNvPr>
          <p:cNvGraphicFramePr/>
          <p:nvPr>
            <p:extLst>
              <p:ext uri="{D42A27DB-BD31-4B8C-83A1-F6EECF244321}">
                <p14:modId xmlns:p14="http://schemas.microsoft.com/office/powerpoint/2010/main" val="1314907417"/>
              </p:ext>
            </p:extLst>
          </p:nvPr>
        </p:nvGraphicFramePr>
        <p:xfrm>
          <a:off x="304424" y="1037588"/>
          <a:ext cx="7640429" cy="5680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291;p46"/>
          <p:cNvSpPr/>
          <p:nvPr/>
        </p:nvSpPr>
        <p:spPr>
          <a:xfrm>
            <a:off x="0" y="-8201"/>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39"/>
          <p:cNvSpPr txBox="1">
            <a:spLocks noGrp="1"/>
          </p:cNvSpPr>
          <p:nvPr>
            <p:ph type="title"/>
          </p:nvPr>
        </p:nvSpPr>
        <p:spPr>
          <a:xfrm>
            <a:off x="304424" y="188912"/>
            <a:ext cx="3862513" cy="6597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US" sz="4000" b="1">
                <a:solidFill>
                  <a:schemeClr val="bg1"/>
                </a:solidFill>
                <a:latin typeface="Calibri" panose="020F0502020204030204" charset="0"/>
                <a:cs typeface="Calibri" panose="020F0502020204030204" charset="0"/>
              </a:rPr>
              <a:t>About me:</a:t>
            </a:r>
            <a:endParaRPr sz="4000" b="1">
              <a:solidFill>
                <a:schemeClr val="bg1"/>
              </a:solidFill>
              <a:latin typeface="Calibri" panose="020F0502020204030204" charset="0"/>
              <a:cs typeface="Calibri" panose="020F0502020204030204" charset="0"/>
            </a:endParaRPr>
          </a:p>
        </p:txBody>
      </p:sp>
      <p:pic>
        <p:nvPicPr>
          <p:cNvPr id="5" name="Picture 4"/>
          <p:cNvPicPr>
            <a:picLocks noChangeAspect="1"/>
          </p:cNvPicPr>
          <p:nvPr/>
        </p:nvPicPr>
        <p:blipFill>
          <a:blip r:embed="rId8"/>
          <a:stretch>
            <a:fillRect/>
          </a:stretch>
        </p:blipFill>
        <p:spPr>
          <a:xfrm>
            <a:off x="10200370" y="63854"/>
            <a:ext cx="1796481" cy="664698"/>
          </a:xfrm>
          <a:prstGeom prst="rect">
            <a:avLst/>
          </a:prstGeom>
        </p:spPr>
      </p:pic>
      <p:pic>
        <p:nvPicPr>
          <p:cNvPr id="1026" name="Picture 2" descr="Rohan Chikorde">
            <a:extLst>
              <a:ext uri="{FF2B5EF4-FFF2-40B4-BE49-F238E27FC236}">
                <a16:creationId xmlns:a16="http://schemas.microsoft.com/office/drawing/2014/main" id="{82F1C830-8DB2-4393-9014-EF7BF10356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7637" y="2083768"/>
            <a:ext cx="2539666" cy="253966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F4AA093-6850-4FA8-B14C-58AE66ACCCF4}"/>
              </a:ext>
            </a:extLst>
          </p:cNvPr>
          <p:cNvSpPr txBox="1"/>
          <p:nvPr/>
        </p:nvSpPr>
        <p:spPr>
          <a:xfrm>
            <a:off x="8648175" y="4996970"/>
            <a:ext cx="3536205" cy="307777"/>
          </a:xfrm>
          <a:prstGeom prst="rect">
            <a:avLst/>
          </a:prstGeom>
          <a:noFill/>
        </p:spPr>
        <p:txBody>
          <a:bodyPr wrap="square">
            <a:spAutoFit/>
          </a:bodyPr>
          <a:lstStyle/>
          <a:p>
            <a:r>
              <a:rPr lang="en-US" sz="1400" dirty="0">
                <a:solidFill>
                  <a:schemeClr val="accent5"/>
                </a:solidFill>
              </a:rPr>
              <a:t>https://www.linkedin.com/in/rohan-chikorde/</a:t>
            </a:r>
          </a:p>
        </p:txBody>
      </p:sp>
      <p:pic>
        <p:nvPicPr>
          <p:cNvPr id="7" name="Picture 6">
            <a:extLst>
              <a:ext uri="{FF2B5EF4-FFF2-40B4-BE49-F238E27FC236}">
                <a16:creationId xmlns:a16="http://schemas.microsoft.com/office/drawing/2014/main" id="{4E32EFFE-C17C-4BD6-8B2A-529422E374F1}"/>
              </a:ext>
            </a:extLst>
          </p:cNvPr>
          <p:cNvPicPr>
            <a:picLocks noChangeAspect="1"/>
          </p:cNvPicPr>
          <p:nvPr/>
        </p:nvPicPr>
        <p:blipFill>
          <a:blip r:embed="rId10"/>
          <a:stretch>
            <a:fillRect/>
          </a:stretch>
        </p:blipFill>
        <p:spPr>
          <a:xfrm>
            <a:off x="10135183" y="5417364"/>
            <a:ext cx="562188" cy="5621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28" grpId="0">
        <p:bldAsOne/>
      </p:bldGraphic>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54937"/>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3846096" y="3099118"/>
            <a:ext cx="3826042" cy="659764"/>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2"/>
              </a:buClr>
              <a:buSzPts val="4200"/>
              <a:buFont typeface="Century Gothic" panose="020B0502020202020204"/>
              <a:buNone/>
            </a:pPr>
            <a:r>
              <a:rPr lang="en-IN" sz="5400" b="1">
                <a:solidFill>
                  <a:schemeClr val="accent1">
                    <a:lumMod val="50000"/>
                  </a:schemeClr>
                </a:solidFill>
                <a:latin typeface="Calibri" panose="020F0502020204030204" charset="0"/>
                <a:cs typeface="Calibri" panose="020F0502020204030204" charset="0"/>
              </a:rPr>
              <a:t>Introduction</a:t>
            </a:r>
            <a:endParaRPr lang="en-US" sz="5400" b="1">
              <a:solidFill>
                <a:schemeClr val="accent1">
                  <a:lumMod val="50000"/>
                </a:schemeClr>
              </a:solidFill>
              <a:latin typeface="Calibri" panose="020F0502020204030204" charset="0"/>
              <a:cs typeface="Calibri" panose="020F0502020204030204" charset="0"/>
            </a:endParaRPr>
          </a:p>
        </p:txBody>
      </p:sp>
    </p:spTree>
    <p:extLst>
      <p:ext uri="{BB962C8B-B14F-4D97-AF65-F5344CB8AC3E}">
        <p14:creationId xmlns:p14="http://schemas.microsoft.com/office/powerpoint/2010/main" val="344344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69477"/>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300412" y="203452"/>
            <a:ext cx="9455333" cy="636197"/>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4000" b="1" dirty="0">
                <a:solidFill>
                  <a:schemeClr val="bg1"/>
                </a:solidFill>
                <a:latin typeface="Calibri"/>
                <a:cs typeface="Calibri"/>
              </a:rPr>
              <a:t>Introduction to Analytics &amp; Data Science</a:t>
            </a:r>
            <a:endParaRPr lang="en-US" dirty="0">
              <a:solidFill>
                <a:schemeClr val="bg1"/>
              </a:solidFill>
            </a:endParaRPr>
          </a:p>
        </p:txBody>
      </p:sp>
      <p:pic>
        <p:nvPicPr>
          <p:cNvPr id="9" name="Picture 8">
            <a:extLst>
              <a:ext uri="{FF2B5EF4-FFF2-40B4-BE49-F238E27FC236}">
                <a16:creationId xmlns:a16="http://schemas.microsoft.com/office/drawing/2014/main" id="{4AC64743-CDF9-4B38-B83B-990449CE7083}"/>
              </a:ext>
            </a:extLst>
          </p:cNvPr>
          <p:cNvPicPr>
            <a:picLocks noChangeAspect="1"/>
          </p:cNvPicPr>
          <p:nvPr/>
        </p:nvPicPr>
        <p:blipFill>
          <a:blip r:embed="rId5"/>
          <a:stretch>
            <a:fillRect/>
          </a:stretch>
        </p:blipFill>
        <p:spPr>
          <a:xfrm>
            <a:off x="633663" y="1181793"/>
            <a:ext cx="10587789" cy="5271395"/>
          </a:xfrm>
          <a:prstGeom prst="rect">
            <a:avLst/>
          </a:prstGeom>
        </p:spPr>
      </p:pic>
      <p:sp>
        <p:nvSpPr>
          <p:cNvPr id="3" name="TextBox 2">
            <a:extLst>
              <a:ext uri="{FF2B5EF4-FFF2-40B4-BE49-F238E27FC236}">
                <a16:creationId xmlns:a16="http://schemas.microsoft.com/office/drawing/2014/main" id="{D03F6338-8E52-44C0-9FA0-EE47E819E30C}"/>
              </a:ext>
            </a:extLst>
          </p:cNvPr>
          <p:cNvSpPr txBox="1"/>
          <p:nvPr/>
        </p:nvSpPr>
        <p:spPr>
          <a:xfrm>
            <a:off x="8598569" y="6300537"/>
            <a:ext cx="1628274" cy="369332"/>
          </a:xfrm>
          <a:prstGeom prst="rect">
            <a:avLst/>
          </a:prstGeom>
          <a:noFill/>
        </p:spPr>
        <p:txBody>
          <a:bodyPr wrap="square" rtlCol="0">
            <a:spAutoFit/>
          </a:bodyPr>
          <a:lstStyle/>
          <a:p>
            <a:r>
              <a:rPr lang="en-IN"/>
              <a:t>Skills Required</a:t>
            </a:r>
            <a:endParaRPr lang="en-US"/>
          </a:p>
        </p:txBody>
      </p:sp>
      <p:pic>
        <p:nvPicPr>
          <p:cNvPr id="5" name="Picture 4">
            <a:extLst>
              <a:ext uri="{FF2B5EF4-FFF2-40B4-BE49-F238E27FC236}">
                <a16:creationId xmlns:a16="http://schemas.microsoft.com/office/drawing/2014/main" id="{19779614-6CE0-4F76-967F-BC7B4CBDCC5A}"/>
              </a:ext>
            </a:extLst>
          </p:cNvPr>
          <p:cNvPicPr>
            <a:picLocks noChangeAspect="1"/>
          </p:cNvPicPr>
          <p:nvPr/>
        </p:nvPicPr>
        <p:blipFill>
          <a:blip r:embed="rId6"/>
          <a:stretch>
            <a:fillRect/>
          </a:stretch>
        </p:blipFill>
        <p:spPr>
          <a:xfrm>
            <a:off x="7438130" y="3040700"/>
            <a:ext cx="3949152" cy="3629169"/>
          </a:xfrm>
          <a:prstGeom prst="rect">
            <a:avLst/>
          </a:prstGeom>
        </p:spPr>
      </p:pic>
    </p:spTree>
    <p:extLst>
      <p:ext uri="{BB962C8B-B14F-4D97-AF65-F5344CB8AC3E}">
        <p14:creationId xmlns:p14="http://schemas.microsoft.com/office/powerpoint/2010/main" val="60843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1026" name="Picture 2" descr="The Best Way to Learn SQL - Learn to code in 30 Days!">
            <a:extLst>
              <a:ext uri="{FF2B5EF4-FFF2-40B4-BE49-F238E27FC236}">
                <a16:creationId xmlns:a16="http://schemas.microsoft.com/office/drawing/2014/main" id="{FC50C29B-3345-DC8B-4E09-AF611276A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273" y="2437266"/>
            <a:ext cx="3533313" cy="1857839"/>
          </a:xfrm>
          <a:prstGeom prst="rect">
            <a:avLst/>
          </a:prstGeom>
          <a:noFill/>
          <a:extLst>
            <a:ext uri="{909E8E84-426E-40DD-AFC4-6F175D3DCCD1}">
              <a14:hiddenFill xmlns:a14="http://schemas.microsoft.com/office/drawing/2010/main">
                <a:solidFill>
                  <a:srgbClr val="FFFFFF"/>
                </a:solidFill>
              </a14:hiddenFill>
            </a:ext>
          </a:extLst>
        </p:spPr>
      </p:pic>
      <p:sp>
        <p:nvSpPr>
          <p:cNvPr id="289" name="Google Shape;289;p46"/>
          <p:cNvSpPr/>
          <p:nvPr/>
        </p:nvSpPr>
        <p:spPr>
          <a:xfrm>
            <a:off x="10149213" y="404812"/>
            <a:ext cx="1213200" cy="324000"/>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5"/>
          <a:stretch>
            <a:fillRect/>
          </a:stretch>
        </p:blipFill>
        <p:spPr>
          <a:xfrm>
            <a:off x="10425916" y="54937"/>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2465960" y="3163093"/>
            <a:ext cx="4971589" cy="956708"/>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5400" b="1" dirty="0">
                <a:solidFill>
                  <a:schemeClr val="accent1">
                    <a:lumMod val="50000"/>
                  </a:schemeClr>
                </a:solidFill>
                <a:latin typeface="Calibri"/>
                <a:cs typeface="Calibri"/>
              </a:rPr>
              <a:t>Introduction to</a:t>
            </a:r>
            <a:endParaRPr lang="en-US" dirty="0">
              <a:solidFill>
                <a:schemeClr val="accent1">
                  <a:lumMod val="50000"/>
                </a:schemeClr>
              </a:solidFill>
            </a:endParaRPr>
          </a:p>
        </p:txBody>
      </p:sp>
    </p:spTree>
    <p:extLst>
      <p:ext uri="{BB962C8B-B14F-4D97-AF65-F5344CB8AC3E}">
        <p14:creationId xmlns:p14="http://schemas.microsoft.com/office/powerpoint/2010/main" val="409602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34884"/>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304424" y="188912"/>
            <a:ext cx="8195824" cy="644053"/>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4000" b="1" dirty="0">
                <a:solidFill>
                  <a:schemeClr val="bg1"/>
                </a:solidFill>
                <a:latin typeface="Calibri"/>
                <a:cs typeface="Calibri"/>
              </a:rPr>
              <a:t>Introduction to SQL</a:t>
            </a:r>
            <a:endParaRPr lang="en-US" dirty="0">
              <a:solidFill>
                <a:schemeClr val="bg1"/>
              </a:solidFill>
            </a:endParaRPr>
          </a:p>
        </p:txBody>
      </p:sp>
      <p:sp>
        <p:nvSpPr>
          <p:cNvPr id="5" name="TextBox 4">
            <a:extLst>
              <a:ext uri="{FF2B5EF4-FFF2-40B4-BE49-F238E27FC236}">
                <a16:creationId xmlns:a16="http://schemas.microsoft.com/office/drawing/2014/main" id="{2F5A1674-CBB1-8B32-C0DB-1BEF9685DD86}"/>
              </a:ext>
            </a:extLst>
          </p:cNvPr>
          <p:cNvSpPr txBox="1"/>
          <p:nvPr/>
        </p:nvSpPr>
        <p:spPr>
          <a:xfrm>
            <a:off x="4984124" y="1037588"/>
            <a:ext cx="66800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SQL (Structured Query Language) is a programming language that is commonly used for managing and manipulating relational databases. </a:t>
            </a:r>
          </a:p>
          <a:p>
            <a:endParaRPr lang="en-GB" dirty="0"/>
          </a:p>
          <a:p>
            <a:r>
              <a:rPr lang="en-GB" dirty="0"/>
              <a:t>In the world of data analytics, SQL is a powerful tool for accessing, querying, and </a:t>
            </a:r>
            <a:r>
              <a:rPr lang="en-GB" dirty="0" err="1"/>
              <a:t>analyzing</a:t>
            </a:r>
            <a:r>
              <a:rPr lang="en-GB" dirty="0"/>
              <a:t> large datasets.</a:t>
            </a:r>
            <a:endParaRPr lang="en-US" dirty="0"/>
          </a:p>
        </p:txBody>
      </p:sp>
      <p:sp>
        <p:nvSpPr>
          <p:cNvPr id="6" name="TextBox 5">
            <a:extLst>
              <a:ext uri="{FF2B5EF4-FFF2-40B4-BE49-F238E27FC236}">
                <a16:creationId xmlns:a16="http://schemas.microsoft.com/office/drawing/2014/main" id="{0EB6BDA3-65A5-6878-FBC2-E043445AE3FF}"/>
              </a:ext>
            </a:extLst>
          </p:cNvPr>
          <p:cNvSpPr txBox="1"/>
          <p:nvPr/>
        </p:nvSpPr>
        <p:spPr>
          <a:xfrm>
            <a:off x="6582882" y="2859602"/>
            <a:ext cx="54239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One of the primary benefits of using SQL for data analytics is that it allows you to quickly and easily extract specific data from a database, regardless of its size.</a:t>
            </a:r>
            <a:endParaRPr lang="en-US" dirty="0"/>
          </a:p>
        </p:txBody>
      </p:sp>
      <p:pic>
        <p:nvPicPr>
          <p:cNvPr id="1026" name="Picture 2" descr="284 Sql Laptop Stock Photos - Free &amp; Royalty-Free Stock Photos from  Dreamstime">
            <a:extLst>
              <a:ext uri="{FF2B5EF4-FFF2-40B4-BE49-F238E27FC236}">
                <a16:creationId xmlns:a16="http://schemas.microsoft.com/office/drawing/2014/main" id="{F2A28F58-C213-1018-4DE9-A898362B28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75681">
            <a:off x="471951" y="1861555"/>
            <a:ext cx="4076293" cy="27107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F923EFB-D7B7-E696-D687-5835BE0AA2AB}"/>
              </a:ext>
            </a:extLst>
          </p:cNvPr>
          <p:cNvSpPr txBox="1"/>
          <p:nvPr/>
        </p:nvSpPr>
        <p:spPr>
          <a:xfrm>
            <a:off x="4835063" y="4404618"/>
            <a:ext cx="6829115" cy="646331"/>
          </a:xfrm>
          <a:prstGeom prst="rect">
            <a:avLst/>
          </a:prstGeom>
          <a:noFill/>
        </p:spPr>
        <p:txBody>
          <a:bodyPr wrap="square">
            <a:spAutoFit/>
          </a:bodyPr>
          <a:lstStyle/>
          <a:p>
            <a:r>
              <a:rPr lang="en-GB" b="0" i="0" dirty="0">
                <a:solidFill>
                  <a:srgbClr val="374151"/>
                </a:solidFill>
                <a:effectLst/>
                <a:latin typeface="Söhne"/>
              </a:rPr>
              <a:t>SQL is also highly versatile and can be used for a wide range of data analysis tasks. </a:t>
            </a:r>
            <a:endParaRPr lang="en-IN" dirty="0"/>
          </a:p>
        </p:txBody>
      </p:sp>
      <p:sp>
        <p:nvSpPr>
          <p:cNvPr id="10" name="TextBox 9">
            <a:extLst>
              <a:ext uri="{FF2B5EF4-FFF2-40B4-BE49-F238E27FC236}">
                <a16:creationId xmlns:a16="http://schemas.microsoft.com/office/drawing/2014/main" id="{D8C745ED-BDA4-92B9-58C4-78C186B14F6B}"/>
              </a:ext>
            </a:extLst>
          </p:cNvPr>
          <p:cNvSpPr txBox="1"/>
          <p:nvPr/>
        </p:nvSpPr>
        <p:spPr>
          <a:xfrm>
            <a:off x="6665007" y="5522594"/>
            <a:ext cx="5025119" cy="1200329"/>
          </a:xfrm>
          <a:prstGeom prst="rect">
            <a:avLst/>
          </a:prstGeom>
          <a:noFill/>
        </p:spPr>
        <p:txBody>
          <a:bodyPr wrap="square">
            <a:spAutoFit/>
          </a:bodyPr>
          <a:lstStyle/>
          <a:p>
            <a:r>
              <a:rPr lang="en-GB" b="0" i="0" dirty="0">
                <a:solidFill>
                  <a:srgbClr val="374151"/>
                </a:solidFill>
                <a:effectLst/>
                <a:latin typeface="Söhne"/>
              </a:rPr>
              <a:t>Another key advantage of SQL is that it is widely supported and easy to learn. Many databases, such as MySQL, Microsoft SQL Server, and Oracle, support SQL natively</a:t>
            </a:r>
            <a:endParaRPr lang="en-IN" dirty="0"/>
          </a:p>
        </p:txBody>
      </p:sp>
    </p:spTree>
    <p:extLst>
      <p:ext uri="{BB962C8B-B14F-4D97-AF65-F5344CB8AC3E}">
        <p14:creationId xmlns:p14="http://schemas.microsoft.com/office/powerpoint/2010/main" val="5109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34884"/>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304424" y="188912"/>
            <a:ext cx="8195824" cy="644053"/>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4000" b="1" dirty="0">
                <a:solidFill>
                  <a:schemeClr val="bg1"/>
                </a:solidFill>
                <a:latin typeface="Calibri"/>
                <a:cs typeface="Calibri"/>
              </a:rPr>
              <a:t>Introduction to MySQL</a:t>
            </a:r>
            <a:endParaRPr lang="en-US" dirty="0">
              <a:solidFill>
                <a:schemeClr val="bg1"/>
              </a:solidFill>
            </a:endParaRPr>
          </a:p>
        </p:txBody>
      </p:sp>
      <p:pic>
        <p:nvPicPr>
          <p:cNvPr id="2050" name="Picture 2" descr="MySQL SVG Vector Logos - Vector Logo Zone">
            <a:extLst>
              <a:ext uri="{FF2B5EF4-FFF2-40B4-BE49-F238E27FC236}">
                <a16:creationId xmlns:a16="http://schemas.microsoft.com/office/drawing/2014/main" id="{B5ECAA60-F781-10CD-8777-31CDED34BF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8819" y="2163046"/>
            <a:ext cx="4495934" cy="2247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398F1E-83A9-DF4C-B892-E0D79A1E545B}"/>
              </a:ext>
            </a:extLst>
          </p:cNvPr>
          <p:cNvSpPr txBox="1"/>
          <p:nvPr/>
        </p:nvSpPr>
        <p:spPr>
          <a:xfrm>
            <a:off x="304424" y="1143126"/>
            <a:ext cx="6094926" cy="923330"/>
          </a:xfrm>
          <a:prstGeom prst="rect">
            <a:avLst/>
          </a:prstGeom>
          <a:noFill/>
        </p:spPr>
        <p:txBody>
          <a:bodyPr wrap="square">
            <a:spAutoFit/>
          </a:bodyPr>
          <a:lstStyle/>
          <a:p>
            <a:r>
              <a:rPr lang="en-GB" b="0" i="0" dirty="0">
                <a:solidFill>
                  <a:srgbClr val="374151"/>
                </a:solidFill>
                <a:effectLst/>
                <a:latin typeface="Söhne"/>
              </a:rPr>
              <a:t>MySQL is an open-source relational database management system (RDBMS) that is widely used for managing and manipulating data.</a:t>
            </a:r>
            <a:endParaRPr lang="en-IN" dirty="0"/>
          </a:p>
        </p:txBody>
      </p:sp>
      <p:sp>
        <p:nvSpPr>
          <p:cNvPr id="14" name="TextBox 13">
            <a:extLst>
              <a:ext uri="{FF2B5EF4-FFF2-40B4-BE49-F238E27FC236}">
                <a16:creationId xmlns:a16="http://schemas.microsoft.com/office/drawing/2014/main" id="{A301AC3D-4042-7C9C-C18A-2F41F17BD351}"/>
              </a:ext>
            </a:extLst>
          </p:cNvPr>
          <p:cNvSpPr txBox="1"/>
          <p:nvPr/>
        </p:nvSpPr>
        <p:spPr>
          <a:xfrm>
            <a:off x="1456924" y="2625742"/>
            <a:ext cx="6094926" cy="923330"/>
          </a:xfrm>
          <a:prstGeom prst="rect">
            <a:avLst/>
          </a:prstGeom>
          <a:noFill/>
        </p:spPr>
        <p:txBody>
          <a:bodyPr wrap="square">
            <a:spAutoFit/>
          </a:bodyPr>
          <a:lstStyle/>
          <a:p>
            <a:r>
              <a:rPr lang="en-GB" b="0" i="0" dirty="0">
                <a:solidFill>
                  <a:srgbClr val="374151"/>
                </a:solidFill>
                <a:effectLst/>
                <a:latin typeface="Söhne"/>
              </a:rPr>
              <a:t>One of the key advantages of MySQL is its scalability. It can be used for small projects or large-scale enterprise applications, and can handle multiple users and large volumes of data. </a:t>
            </a:r>
            <a:endParaRPr lang="en-IN" dirty="0"/>
          </a:p>
        </p:txBody>
      </p:sp>
      <p:sp>
        <p:nvSpPr>
          <p:cNvPr id="17" name="TextBox 16">
            <a:extLst>
              <a:ext uri="{FF2B5EF4-FFF2-40B4-BE49-F238E27FC236}">
                <a16:creationId xmlns:a16="http://schemas.microsoft.com/office/drawing/2014/main" id="{EE6E53C9-A143-E2C3-F3D5-37039B6E47CC}"/>
              </a:ext>
            </a:extLst>
          </p:cNvPr>
          <p:cNvSpPr txBox="1"/>
          <p:nvPr/>
        </p:nvSpPr>
        <p:spPr>
          <a:xfrm>
            <a:off x="404077" y="4135941"/>
            <a:ext cx="7204119" cy="923330"/>
          </a:xfrm>
          <a:prstGeom prst="rect">
            <a:avLst/>
          </a:prstGeom>
          <a:noFill/>
        </p:spPr>
        <p:txBody>
          <a:bodyPr wrap="square">
            <a:spAutoFit/>
          </a:bodyPr>
          <a:lstStyle/>
          <a:p>
            <a:r>
              <a:rPr lang="en-GB" b="0" i="0" dirty="0">
                <a:solidFill>
                  <a:srgbClr val="374151"/>
                </a:solidFill>
                <a:effectLst/>
                <a:latin typeface="Söhne"/>
              </a:rPr>
              <a:t>MySQL is also known for its ease of use and flexibility. It is compatible with a wide range of programming languages, platforms, and operating systems, and can be easily integrated with other tools and technologies. </a:t>
            </a:r>
            <a:endParaRPr lang="en-IN" dirty="0"/>
          </a:p>
        </p:txBody>
      </p:sp>
      <p:sp>
        <p:nvSpPr>
          <p:cNvPr id="19" name="TextBox 18">
            <a:extLst>
              <a:ext uri="{FF2B5EF4-FFF2-40B4-BE49-F238E27FC236}">
                <a16:creationId xmlns:a16="http://schemas.microsoft.com/office/drawing/2014/main" id="{09DEE2C1-3DD8-ABE5-F873-C2B849C30E49}"/>
              </a:ext>
            </a:extLst>
          </p:cNvPr>
          <p:cNvSpPr txBox="1"/>
          <p:nvPr/>
        </p:nvSpPr>
        <p:spPr>
          <a:xfrm>
            <a:off x="1513270" y="5646140"/>
            <a:ext cx="6094926" cy="923330"/>
          </a:xfrm>
          <a:prstGeom prst="rect">
            <a:avLst/>
          </a:prstGeom>
          <a:noFill/>
        </p:spPr>
        <p:txBody>
          <a:bodyPr wrap="square">
            <a:spAutoFit/>
          </a:bodyPr>
          <a:lstStyle/>
          <a:p>
            <a:r>
              <a:rPr lang="en-GB" b="0" i="0" dirty="0">
                <a:solidFill>
                  <a:srgbClr val="374151"/>
                </a:solidFill>
                <a:effectLst/>
                <a:latin typeface="Söhne"/>
              </a:rPr>
              <a:t>Additionally, because it is open-source software, it is freely available for download and use, making it an accessible and cost-effective solution for many organizations.</a:t>
            </a:r>
            <a:endParaRPr lang="en-IN" dirty="0"/>
          </a:p>
        </p:txBody>
      </p:sp>
    </p:spTree>
    <p:extLst>
      <p:ext uri="{BB962C8B-B14F-4D97-AF65-F5344CB8AC3E}">
        <p14:creationId xmlns:p14="http://schemas.microsoft.com/office/powerpoint/2010/main" val="356042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0-#ppt_h/2"/>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p:nvPr/>
        </p:nvSpPr>
        <p:spPr>
          <a:xfrm>
            <a:off x="10149213" y="404812"/>
            <a:ext cx="1213200" cy="3240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46"/>
          <p:cNvSpPr/>
          <p:nvPr/>
        </p:nvSpPr>
        <p:spPr>
          <a:xfrm>
            <a:off x="0" y="-28135"/>
            <a:ext cx="12184380" cy="848676"/>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10425916" y="34884"/>
            <a:ext cx="1766084" cy="653451"/>
          </a:xfrm>
          <a:prstGeom prst="rect">
            <a:avLst/>
          </a:prstGeom>
        </p:spPr>
      </p:pic>
      <p:sp>
        <p:nvSpPr>
          <p:cNvPr id="7" name="Google Shape;239;p39">
            <a:extLst>
              <a:ext uri="{FF2B5EF4-FFF2-40B4-BE49-F238E27FC236}">
                <a16:creationId xmlns:a16="http://schemas.microsoft.com/office/drawing/2014/main" id="{90458654-7562-42A3-8A4D-9934F320A8D6}"/>
              </a:ext>
            </a:extLst>
          </p:cNvPr>
          <p:cNvSpPr txBox="1">
            <a:spLocks/>
          </p:cNvSpPr>
          <p:nvPr/>
        </p:nvSpPr>
        <p:spPr>
          <a:xfrm>
            <a:off x="304424" y="188912"/>
            <a:ext cx="8195824" cy="644053"/>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4000" b="1" dirty="0">
                <a:solidFill>
                  <a:schemeClr val="bg1"/>
                </a:solidFill>
                <a:latin typeface="Calibri"/>
                <a:cs typeface="Calibri"/>
              </a:rPr>
              <a:t>SQL Job Roles</a:t>
            </a:r>
            <a:endParaRPr lang="en-US" dirty="0">
              <a:solidFill>
                <a:schemeClr val="bg1"/>
              </a:solidFill>
            </a:endParaRPr>
          </a:p>
        </p:txBody>
      </p:sp>
      <p:sp>
        <p:nvSpPr>
          <p:cNvPr id="3" name="TextBox 2">
            <a:extLst>
              <a:ext uri="{FF2B5EF4-FFF2-40B4-BE49-F238E27FC236}">
                <a16:creationId xmlns:a16="http://schemas.microsoft.com/office/drawing/2014/main" id="{3858E6D9-5CF0-4E16-8107-CCF989FE2FA8}"/>
              </a:ext>
            </a:extLst>
          </p:cNvPr>
          <p:cNvSpPr txBox="1"/>
          <p:nvPr/>
        </p:nvSpPr>
        <p:spPr>
          <a:xfrm>
            <a:off x="304424" y="991673"/>
            <a:ext cx="11101588" cy="5386090"/>
          </a:xfrm>
          <a:prstGeom prst="rect">
            <a:avLst/>
          </a:prstGeom>
          <a:noFill/>
        </p:spPr>
        <p:txBody>
          <a:bodyPr wrap="square" rtlCol="0">
            <a:spAutoFit/>
          </a:bodyPr>
          <a:lstStyle/>
          <a:p>
            <a:r>
              <a:rPr lang="en-IN" sz="3200" dirty="0"/>
              <a:t>There are multiple opportunities using SQL skills:</a:t>
            </a:r>
          </a:p>
          <a:p>
            <a:endParaRPr lang="en-IN" sz="3200" dirty="0"/>
          </a:p>
          <a:p>
            <a:pPr marL="742950" lvl="1" indent="-285750">
              <a:buFont typeface="Arial" panose="020B0604020202020204" pitchFamily="34" charset="0"/>
              <a:buChar char="•"/>
            </a:pPr>
            <a:r>
              <a:rPr lang="en-IN" sz="2800" dirty="0"/>
              <a:t>Data Scientist</a:t>
            </a:r>
          </a:p>
          <a:p>
            <a:pPr marL="742950" lvl="1" indent="-285750">
              <a:buFont typeface="Arial" panose="020B0604020202020204" pitchFamily="34" charset="0"/>
              <a:buChar char="•"/>
            </a:pPr>
            <a:r>
              <a:rPr lang="en-IN" sz="2800" dirty="0"/>
              <a:t>Data Analyst</a:t>
            </a:r>
          </a:p>
          <a:p>
            <a:pPr marL="742950" lvl="1" indent="-285750">
              <a:buFont typeface="Arial" panose="020B0604020202020204" pitchFamily="34" charset="0"/>
              <a:buChar char="•"/>
            </a:pPr>
            <a:r>
              <a:rPr lang="en-IN" sz="2800" dirty="0"/>
              <a:t>Business Analyst</a:t>
            </a:r>
          </a:p>
          <a:p>
            <a:pPr marL="742950" lvl="1" indent="-285750">
              <a:buFont typeface="Arial" panose="020B0604020202020204" pitchFamily="34" charset="0"/>
              <a:buChar char="•"/>
            </a:pPr>
            <a:r>
              <a:rPr lang="en-IN" sz="2800" dirty="0"/>
              <a:t>Web Designer</a:t>
            </a:r>
          </a:p>
          <a:p>
            <a:pPr marL="742950" lvl="1" indent="-285750">
              <a:buFont typeface="Arial" panose="020B0604020202020204" pitchFamily="34" charset="0"/>
              <a:buChar char="•"/>
            </a:pPr>
            <a:r>
              <a:rPr lang="en-IN" sz="2800" dirty="0"/>
              <a:t>Software Engineer</a:t>
            </a:r>
          </a:p>
          <a:p>
            <a:pPr marL="742950" lvl="1" indent="-285750">
              <a:buFont typeface="Arial" panose="020B0604020202020204" pitchFamily="34" charset="0"/>
              <a:buChar char="•"/>
            </a:pPr>
            <a:r>
              <a:rPr lang="en-IN" sz="2800" dirty="0"/>
              <a:t>SQL Developer</a:t>
            </a:r>
          </a:p>
          <a:p>
            <a:pPr marL="742950" lvl="1" indent="-285750">
              <a:buFont typeface="Arial" panose="020B0604020202020204" pitchFamily="34" charset="0"/>
              <a:buChar char="•"/>
            </a:pPr>
            <a:r>
              <a:rPr lang="en-IN" sz="2800" dirty="0"/>
              <a:t>Database Administrator</a:t>
            </a:r>
          </a:p>
          <a:p>
            <a:pPr marL="742950" lvl="1" indent="-285750">
              <a:buFont typeface="Arial" panose="020B0604020202020204" pitchFamily="34" charset="0"/>
              <a:buChar char="•"/>
            </a:pPr>
            <a:r>
              <a:rPr lang="en-IN" sz="2800" dirty="0"/>
              <a:t>Database Developer</a:t>
            </a:r>
          </a:p>
          <a:p>
            <a:pPr marL="742950" lvl="1" indent="-285750">
              <a:buFont typeface="Arial" panose="020B0604020202020204" pitchFamily="34" charset="0"/>
              <a:buChar char="•"/>
            </a:pPr>
            <a:r>
              <a:rPr lang="en-IN" sz="2800" dirty="0"/>
              <a:t>ETL Developer</a:t>
            </a:r>
          </a:p>
          <a:p>
            <a:pPr marL="742950" lvl="1" indent="-285750">
              <a:buFont typeface="Arial" panose="020B0604020202020204" pitchFamily="34" charset="0"/>
              <a:buChar char="•"/>
            </a:pPr>
            <a:r>
              <a:rPr lang="en-IN" sz="2800" dirty="0"/>
              <a:t>…</a:t>
            </a:r>
            <a:endParaRPr lang="en-IN" sz="3200" dirty="0"/>
          </a:p>
        </p:txBody>
      </p:sp>
      <p:pic>
        <p:nvPicPr>
          <p:cNvPr id="5" name="Picture 4">
            <a:extLst>
              <a:ext uri="{FF2B5EF4-FFF2-40B4-BE49-F238E27FC236}">
                <a16:creationId xmlns:a16="http://schemas.microsoft.com/office/drawing/2014/main" id="{92951CB1-BF9D-2953-35EC-346612C901B9}"/>
              </a:ext>
            </a:extLst>
          </p:cNvPr>
          <p:cNvPicPr>
            <a:picLocks noChangeAspect="1"/>
          </p:cNvPicPr>
          <p:nvPr/>
        </p:nvPicPr>
        <p:blipFill>
          <a:blip r:embed="rId5"/>
          <a:stretch>
            <a:fillRect/>
          </a:stretch>
        </p:blipFill>
        <p:spPr>
          <a:xfrm>
            <a:off x="8726442" y="1501635"/>
            <a:ext cx="3398948" cy="5167453"/>
          </a:xfrm>
          <a:prstGeom prst="rect">
            <a:avLst/>
          </a:prstGeom>
        </p:spPr>
      </p:pic>
      <p:sp>
        <p:nvSpPr>
          <p:cNvPr id="8" name="TextBox 7">
            <a:extLst>
              <a:ext uri="{FF2B5EF4-FFF2-40B4-BE49-F238E27FC236}">
                <a16:creationId xmlns:a16="http://schemas.microsoft.com/office/drawing/2014/main" id="{FDD8ACB8-AF35-24AE-2DE7-4F03BD3EB306}"/>
              </a:ext>
            </a:extLst>
          </p:cNvPr>
          <p:cNvSpPr txBox="1"/>
          <p:nvPr/>
        </p:nvSpPr>
        <p:spPr>
          <a:xfrm>
            <a:off x="8076664" y="6669088"/>
            <a:ext cx="1898023" cy="153888"/>
          </a:xfrm>
          <a:prstGeom prst="rect">
            <a:avLst/>
          </a:prstGeom>
          <a:noFill/>
        </p:spPr>
        <p:txBody>
          <a:bodyPr wrap="square">
            <a:spAutoFit/>
          </a:bodyPr>
          <a:lstStyle/>
          <a:p>
            <a:r>
              <a:rPr lang="en-IN" sz="400" dirty="0"/>
              <a:t>Ref: https://www.slideshare.net/weclouddata/sql-for-data-science-201969262</a:t>
            </a:r>
          </a:p>
        </p:txBody>
      </p:sp>
      <p:pic>
        <p:nvPicPr>
          <p:cNvPr id="10" name="Picture 9">
            <a:extLst>
              <a:ext uri="{FF2B5EF4-FFF2-40B4-BE49-F238E27FC236}">
                <a16:creationId xmlns:a16="http://schemas.microsoft.com/office/drawing/2014/main" id="{DA0CD726-60EB-54E2-126F-3B6A269EC1D3}"/>
              </a:ext>
            </a:extLst>
          </p:cNvPr>
          <p:cNvPicPr>
            <a:picLocks noChangeAspect="1"/>
          </p:cNvPicPr>
          <p:nvPr/>
        </p:nvPicPr>
        <p:blipFill>
          <a:blip r:embed="rId6"/>
          <a:stretch>
            <a:fillRect/>
          </a:stretch>
        </p:blipFill>
        <p:spPr>
          <a:xfrm>
            <a:off x="3857107" y="1931832"/>
            <a:ext cx="4720223" cy="2377964"/>
          </a:xfrm>
          <a:prstGeom prst="rect">
            <a:avLst/>
          </a:prstGeom>
        </p:spPr>
      </p:pic>
    </p:spTree>
    <p:extLst>
      <p:ext uri="{BB962C8B-B14F-4D97-AF65-F5344CB8AC3E}">
        <p14:creationId xmlns:p14="http://schemas.microsoft.com/office/powerpoint/2010/main" val="38736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1547</Words>
  <Application>Microsoft Office PowerPoint</Application>
  <PresentationFormat>Widescreen</PresentationFormat>
  <Paragraphs>198</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30</vt:lpstr>
      <vt:lpstr>Arial</vt:lpstr>
      <vt:lpstr>Calibri</vt:lpstr>
      <vt:lpstr>Calibri Light</vt:lpstr>
      <vt:lpstr>Century Gothic</vt:lpstr>
      <vt:lpstr>Roboto</vt:lpstr>
      <vt:lpstr>Söhne</vt:lpstr>
      <vt:lpstr>Söhne Mono</vt:lpstr>
      <vt:lpstr>Wingdings</vt:lpstr>
      <vt:lpstr>Office Theme</vt:lpstr>
      <vt:lpstr>Introduction to</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kick start your career in Data Science.</dc:title>
  <dc:creator>Arijit Mukherjee</dc:creator>
  <cp:lastModifiedBy>rohan chikorde</cp:lastModifiedBy>
  <cp:revision>720</cp:revision>
  <dcterms:created xsi:type="dcterms:W3CDTF">2021-04-14T10:19:00Z</dcterms:created>
  <dcterms:modified xsi:type="dcterms:W3CDTF">2023-03-27T13:54:09Z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