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Energy Efficiency Prediction Using 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research evaluates building heating and cooling load requirements, </a:t>
            </a:r>
            <a:r>
              <a:rPr lang="en-US" dirty="0" smtClean="0"/>
              <a:t>focusing </a:t>
            </a:r>
            <a:r>
              <a:rPr lang="en-US" dirty="0"/>
              <a:t>on energy efficiency as a function of several building parameters. </a:t>
            </a:r>
            <a:endParaRPr lang="en-US" dirty="0" smtClean="0"/>
          </a:p>
          <a:p>
            <a:pPr algn="just"/>
            <a:r>
              <a:rPr lang="en-US" dirty="0" smtClean="0"/>
              <a:t>Our </a:t>
            </a:r>
            <a:r>
              <a:rPr lang="en-US" dirty="0"/>
              <a:t>target variable, the average energy load of a structure, will be the focus of this study to understand its components.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use a variety </a:t>
            </a:r>
            <a:r>
              <a:rPr lang="en-US" dirty="0" smtClean="0"/>
              <a:t>of </a:t>
            </a:r>
            <a:r>
              <a:rPr lang="en-US" dirty="0"/>
              <a:t>modelling methods to gain insights that help improve building energy efficiency. </a:t>
            </a:r>
          </a:p>
        </p:txBody>
      </p:sp>
    </p:spTree>
    <p:extLst>
      <p:ext uri="{BB962C8B-B14F-4D97-AF65-F5344CB8AC3E}">
        <p14:creationId xmlns:p14="http://schemas.microsoft.com/office/powerpoint/2010/main" val="86994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&amp;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dataset did not contain any missing values, outliers, or data type incompatibilities.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additional target variable was developed as part of the analysis.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new variable represents the average of the heating load and the cooling load.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order to simplify the study, the variables that were originally used to represent the heating load and the cooling load were eliminated.</a:t>
            </a:r>
          </a:p>
        </p:txBody>
      </p:sp>
    </p:spTree>
    <p:extLst>
      <p:ext uri="{BB962C8B-B14F-4D97-AF65-F5344CB8AC3E}">
        <p14:creationId xmlns:p14="http://schemas.microsoft.com/office/powerpoint/2010/main" val="168448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According to the summary statistics of the dataset, the average load varies greatly, with the maximum recorded average load reaching 44.975.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indicates that the average load is highly variable.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50" y="3313971"/>
            <a:ext cx="4700588" cy="16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9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6780" y="2336800"/>
            <a:ext cx="4125927" cy="359886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/>
              <a:t>The overall height revealed a high positive association with the average load, whereas the surface area and roof area both exhibited large negative relationships with the load.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Wall Area variable displayed a weak positive association with the average load, however the other variables did not reveal any meaningful correlations with one another. </a:t>
            </a:r>
          </a:p>
        </p:txBody>
      </p:sp>
    </p:spTree>
    <p:extLst>
      <p:ext uri="{BB962C8B-B14F-4D97-AF65-F5344CB8AC3E}">
        <p14:creationId xmlns:p14="http://schemas.microsoft.com/office/powerpoint/2010/main" val="411386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Models &amp; 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Linear </a:t>
            </a:r>
            <a:r>
              <a:rPr lang="en-US" dirty="0"/>
              <a:t>Regression, Decision Trees, and Random Forests for </a:t>
            </a:r>
            <a:r>
              <a:rPr lang="en-US" dirty="0" smtClean="0"/>
              <a:t>analysis are trained. </a:t>
            </a:r>
          </a:p>
          <a:p>
            <a:pPr algn="just"/>
            <a:r>
              <a:rPr lang="en-US" dirty="0" smtClean="0"/>
              <a:t>Linear </a:t>
            </a:r>
            <a:r>
              <a:rPr lang="en-US" dirty="0"/>
              <a:t>Regression was chosen for its simplicity and interpretability to understand predictor elements and average load. </a:t>
            </a:r>
            <a:endParaRPr lang="en-US" dirty="0" smtClean="0"/>
          </a:p>
          <a:p>
            <a:pPr algn="just"/>
            <a:r>
              <a:rPr lang="en-US" dirty="0" smtClean="0"/>
              <a:t>Decision </a:t>
            </a:r>
            <a:r>
              <a:rPr lang="en-US" dirty="0"/>
              <a:t>Tree data modelling captures complicated variable interactions and is more flexible and non-linear. </a:t>
            </a:r>
            <a:endParaRPr lang="en-US" dirty="0" smtClean="0"/>
          </a:p>
          <a:p>
            <a:pPr algn="just"/>
            <a:r>
              <a:rPr lang="en-US" dirty="0" smtClean="0"/>
              <a:t>Multiple </a:t>
            </a:r>
            <a:r>
              <a:rPr lang="en-US" dirty="0"/>
              <a:t>decision trees were averaged in Random Forests to improve prediction accuracy and avoid overfitting. </a:t>
            </a:r>
            <a:endParaRPr lang="en-US" dirty="0" smtClean="0"/>
          </a:p>
          <a:p>
            <a:pPr algn="just"/>
            <a:r>
              <a:rPr lang="en-US" dirty="0" smtClean="0"/>
              <a:t>Cross validation </a:t>
            </a:r>
            <a:r>
              <a:rPr lang="en-US" dirty="0"/>
              <a:t>tuned Decision Tree and Random Forest </a:t>
            </a:r>
            <a:r>
              <a:rPr lang="en-US" dirty="0" smtClean="0"/>
              <a:t>hyper parameters </a:t>
            </a:r>
            <a:r>
              <a:rPr lang="en-US" dirty="0"/>
              <a:t>to improve model performance.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model was assessed using MAE, MSE, and R Square. </a:t>
            </a:r>
          </a:p>
        </p:txBody>
      </p:sp>
    </p:spTree>
    <p:extLst>
      <p:ext uri="{BB962C8B-B14F-4D97-AF65-F5344CB8AC3E}">
        <p14:creationId xmlns:p14="http://schemas.microsoft.com/office/powerpoint/2010/main" val="265717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Linear Regression model had an MAE of 1.88, an MSE of 6.70, and a R Square of 0.92. </a:t>
            </a:r>
            <a:endParaRPr lang="en-US" dirty="0" smtClean="0"/>
          </a:p>
          <a:p>
            <a:pPr algn="just"/>
            <a:r>
              <a:rPr lang="en-US" dirty="0" smtClean="0"/>
              <a:t>Decision </a:t>
            </a:r>
            <a:r>
              <a:rPr lang="en-US" dirty="0"/>
              <a:t>Tree results indicated a significant improvement in prediction performance, with an MAE of 1.40, MSE of 3.34, and R Square of 0.96.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Random Forest had excellent prediction accuracy with an MAE of 0.49, MSE of 0.61, and R Square of 0.99. This increase is due to its capacity to average numerous tree predictions, lowering Decision Tree variation. </a:t>
            </a:r>
            <a:endParaRPr lang="en-US" dirty="0" smtClean="0"/>
          </a:p>
          <a:p>
            <a:pPr algn="just"/>
            <a:r>
              <a:rPr lang="en-US" dirty="0" smtClean="0"/>
              <a:t>Random </a:t>
            </a:r>
            <a:r>
              <a:rPr lang="en-US" dirty="0"/>
              <a:t>Forests are less likely to </a:t>
            </a:r>
            <a:r>
              <a:rPr lang="en-US" dirty="0" smtClean="0"/>
              <a:t>over fit </a:t>
            </a:r>
            <a:r>
              <a:rPr lang="en-US" dirty="0"/>
              <a:t>since they randomly select tree features, which improves </a:t>
            </a:r>
            <a:r>
              <a:rPr lang="en-US" dirty="0" smtClean="0"/>
              <a:t>generalization </a:t>
            </a:r>
            <a:r>
              <a:rPr lang="en-US" dirty="0"/>
              <a:t>to new data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50" y="2575461"/>
            <a:ext cx="4700588" cy="31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3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Finally, this study showed how architectural features affect energy load requirements. </a:t>
            </a:r>
            <a:r>
              <a:rPr lang="en-US" dirty="0" smtClean="0"/>
              <a:t>As </a:t>
            </a:r>
            <a:r>
              <a:rPr lang="en-US" dirty="0"/>
              <a:t>shown by the Random Forest model’s better performance than Linear Regression and Decision Trees, adopting appropriate modelling methodologies is crucial. These insights can assist architects and engineers construct energy-efficient buildings by </a:t>
            </a:r>
            <a:r>
              <a:rPr lang="en-US" dirty="0" smtClean="0"/>
              <a:t>focusing </a:t>
            </a:r>
            <a:r>
              <a:rPr lang="en-US" dirty="0"/>
              <a:t>on key characteristics that affect energy loads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66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</TotalTime>
  <Words>503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Energy Efficiency Prediction Using ML</vt:lpstr>
      <vt:lpstr>Introduction</vt:lpstr>
      <vt:lpstr>Data Preparation &amp; Understanding</vt:lpstr>
      <vt:lpstr>Summary Statistics</vt:lpstr>
      <vt:lpstr>Correlation Analysis</vt:lpstr>
      <vt:lpstr>ML Models &amp; Performance Evaluation</vt:lpstr>
      <vt:lpstr>Performance of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 Prediction Using ML</dc:title>
  <dc:creator>h- Husnain</dc:creator>
  <cp:lastModifiedBy>h- Husnain</cp:lastModifiedBy>
  <cp:revision>2</cp:revision>
  <dcterms:created xsi:type="dcterms:W3CDTF">2024-10-31T10:24:22Z</dcterms:created>
  <dcterms:modified xsi:type="dcterms:W3CDTF">2024-10-31T10:30:51Z</dcterms:modified>
</cp:coreProperties>
</file>