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72" r:id="rId5"/>
    <p:sldId id="257" r:id="rId6"/>
    <p:sldId id="259" r:id="rId7"/>
    <p:sldId id="265" r:id="rId8"/>
    <p:sldId id="260" r:id="rId9"/>
    <p:sldId id="261" r:id="rId11"/>
    <p:sldId id="268" r:id="rId12"/>
    <p:sldId id="263" r:id="rId13"/>
    <p:sldId id="267" r:id="rId14"/>
    <p:sldId id="271" r:id="rId15"/>
    <p:sldId id="264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10"/>
    <a:srgbClr val="FD5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rgbClr val="FF881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995805" y="591820"/>
            <a:ext cx="820039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D5C0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Gramener Case Study</a:t>
            </a:r>
            <a:endParaRPr lang="en-US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D5C0C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442325" y="6216015"/>
            <a:ext cx="3749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  <a:latin typeface="Lucida Calligraphy" panose="03010101010101010101" charset="0"/>
                <a:cs typeface="Lucida Calligraphy" panose="03010101010101010101" charset="0"/>
              </a:rPr>
              <a:t>By: Rohan Daniel</a:t>
            </a:r>
            <a:endParaRPr lang="en-US" sz="2800">
              <a:solidFill>
                <a:schemeClr val="bg1"/>
              </a:solidFill>
              <a:latin typeface="Lucida Calligraphy" panose="03010101010101010101" charset="0"/>
              <a:cs typeface="Lucida Calligraphy" panose="03010101010101010101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3985" y="231140"/>
            <a:ext cx="1077468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D5C0C"/>
                </a:solidFill>
              </a:rPr>
              <a:t>Applicants Work Experience Analysis</a:t>
            </a:r>
            <a:endParaRPr lang="en-US" sz="4400">
              <a:solidFill>
                <a:srgbClr val="FD5C0C"/>
              </a:solidFill>
            </a:endParaRPr>
          </a:p>
        </p:txBody>
      </p:sp>
      <p:pic>
        <p:nvPicPr>
          <p:cNvPr id="10" name="Content Placeholder 9" descr="7"/>
          <p:cNvPicPr>
            <a:picLocks noChangeAspect="1"/>
          </p:cNvPicPr>
          <p:nvPr>
            <p:ph sz="half" idx="1"/>
          </p:nvPr>
        </p:nvPicPr>
        <p:blipFill>
          <a:blip r:embed="rId1"/>
          <a:srcRect l="1291" t="8692" r="6915" b="6782"/>
          <a:stretch>
            <a:fillRect/>
          </a:stretch>
        </p:blipFill>
        <p:spPr>
          <a:xfrm>
            <a:off x="403225" y="999490"/>
            <a:ext cx="5821680" cy="3432810"/>
          </a:xfrm>
          <a:prstGeom prst="rect">
            <a:avLst/>
          </a:prstGeom>
        </p:spPr>
      </p:pic>
      <p:pic>
        <p:nvPicPr>
          <p:cNvPr id="12" name="Content Placeholder 11" descr="8"/>
          <p:cNvPicPr>
            <a:picLocks noChangeAspect="1"/>
          </p:cNvPicPr>
          <p:nvPr>
            <p:ph sz="half" idx="2"/>
          </p:nvPr>
        </p:nvPicPr>
        <p:blipFill>
          <a:blip r:embed="rId2"/>
          <a:srcRect l="1309" t="8148" r="4493" b="10017"/>
          <a:stretch>
            <a:fillRect/>
          </a:stretch>
        </p:blipFill>
        <p:spPr>
          <a:xfrm>
            <a:off x="6498590" y="999490"/>
            <a:ext cx="5577840" cy="386461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39445" y="4640580"/>
            <a:ext cx="109124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Conclusions:</a:t>
            </a:r>
            <a:endParaRPr lang="en-US"/>
          </a:p>
          <a:p>
            <a:r>
              <a:rPr lang="en-US">
                <a:sym typeface="+mn-ea"/>
              </a:rPr>
              <a:t> 1. From the plot we can see that majority of the loans who are applied have more than 10 years work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experience. </a:t>
            </a:r>
            <a:endParaRPr lang="en-US"/>
          </a:p>
          <a:p>
            <a:r>
              <a:rPr lang="en-US">
                <a:sym typeface="+mn-ea"/>
              </a:rPr>
              <a:t> 2. But if we see in the next plot loans having more than 10 years work experience are defaulting more as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compare to other work experience loans, so people with more than 10 years work experience should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be given less number of loans.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26060" y="230505"/>
            <a:ext cx="109239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D5C0C"/>
                </a:solidFill>
                <a:sym typeface="+mn-ea"/>
              </a:rPr>
              <a:t> Analysis on </a:t>
            </a:r>
            <a:r>
              <a:rPr lang="en-US" sz="4400">
                <a:solidFill>
                  <a:srgbClr val="FD5C0C"/>
                </a:solidFill>
              </a:rPr>
              <a:t>Purpose for applying Loan</a:t>
            </a:r>
            <a:endParaRPr lang="en-US" sz="4400">
              <a:solidFill>
                <a:srgbClr val="FD5C0C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35280" y="5150485"/>
            <a:ext cx="10912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Conclusions:</a:t>
            </a:r>
            <a:endParaRPr lang="en-US"/>
          </a:p>
          <a:p>
            <a:r>
              <a:rPr lang="en-US">
                <a:sym typeface="+mn-ea"/>
              </a:rPr>
              <a:t> 1. Maximum number of the loans are granted were for Debt Consolidation.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2. </a:t>
            </a:r>
            <a:r>
              <a:rPr lang="en-US">
                <a:sym typeface="+mn-ea"/>
              </a:rPr>
              <a:t>Maximum number of the defaulters are also from Debt Consolidation.</a:t>
            </a:r>
            <a:endParaRPr lang="en-US">
              <a:sym typeface="+mn-ea"/>
            </a:endParaRPr>
          </a:p>
        </p:txBody>
      </p:sp>
      <p:pic>
        <p:nvPicPr>
          <p:cNvPr id="12" name="Content Placeholder 11" descr="W-1"/>
          <p:cNvPicPr>
            <a:picLocks noChangeAspect="1"/>
          </p:cNvPicPr>
          <p:nvPr>
            <p:ph sz="half" idx="2"/>
          </p:nvPr>
        </p:nvPicPr>
        <p:blipFill>
          <a:blip r:embed="rId1"/>
          <a:srcRect l="429" t="6441" r="19504" b="10007"/>
          <a:stretch>
            <a:fillRect/>
          </a:stretch>
        </p:blipFill>
        <p:spPr>
          <a:xfrm>
            <a:off x="226060" y="998855"/>
            <a:ext cx="6346825" cy="4151630"/>
          </a:xfrm>
          <a:prstGeom prst="rect">
            <a:avLst/>
          </a:prstGeom>
        </p:spPr>
      </p:pic>
      <p:pic>
        <p:nvPicPr>
          <p:cNvPr id="17" name="Content Placeholder 16" descr="13"/>
          <p:cNvPicPr>
            <a:picLocks noChangeAspect="1"/>
          </p:cNvPicPr>
          <p:nvPr>
            <p:ph sz="half" idx="1"/>
          </p:nvPr>
        </p:nvPicPr>
        <p:blipFill>
          <a:blip r:embed="rId2"/>
          <a:srcRect l="1150" t="7779" r="19342" b="11660"/>
          <a:stretch>
            <a:fillRect/>
          </a:stretch>
        </p:blipFill>
        <p:spPr>
          <a:xfrm>
            <a:off x="6724650" y="998855"/>
            <a:ext cx="5467350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18745" y="140970"/>
            <a:ext cx="1195514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D5C0C"/>
                </a:solidFill>
              </a:rPr>
              <a:t>Analysis on Home Ownership with Loan Status</a:t>
            </a:r>
            <a:endParaRPr lang="en-US" sz="4400">
              <a:solidFill>
                <a:srgbClr val="FD5C0C"/>
              </a:solidFill>
            </a:endParaRPr>
          </a:p>
        </p:txBody>
      </p:sp>
      <p:pic>
        <p:nvPicPr>
          <p:cNvPr id="6" name="Content Placeholder 5" descr="17"/>
          <p:cNvPicPr>
            <a:picLocks noChangeAspect="1"/>
          </p:cNvPicPr>
          <p:nvPr>
            <p:ph idx="1"/>
          </p:nvPr>
        </p:nvPicPr>
        <p:blipFill>
          <a:blip r:embed="rId1"/>
          <a:srcRect l="1334" t="8462" r="19238" b="9103"/>
          <a:stretch>
            <a:fillRect/>
          </a:stretch>
        </p:blipFill>
        <p:spPr>
          <a:xfrm>
            <a:off x="1621790" y="1010285"/>
            <a:ext cx="7981950" cy="40830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69570" y="5093335"/>
            <a:ext cx="10912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Conclusions:</a:t>
            </a:r>
            <a:endParaRPr lang="en-US"/>
          </a:p>
          <a:p>
            <a:r>
              <a:rPr lang="en-US">
                <a:sym typeface="+mn-ea"/>
              </a:rPr>
              <a:t> 1. Loans having Mortgage and Rent as their Home Ownership have almost similar tendency to default as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compare to other values present in the column.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96850" y="173355"/>
            <a:ext cx="1125855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D5C0C"/>
                </a:solidFill>
              </a:rPr>
              <a:t>Loan Applicants According to State Analysis</a:t>
            </a:r>
            <a:endParaRPr lang="en-US" sz="4400">
              <a:solidFill>
                <a:srgbClr val="FD5C0C"/>
              </a:solidFill>
            </a:endParaRPr>
          </a:p>
        </p:txBody>
      </p:sp>
      <p:pic>
        <p:nvPicPr>
          <p:cNvPr id="7" name="Content Placeholder 6" descr="11"/>
          <p:cNvPicPr>
            <a:picLocks noChangeAspect="1"/>
          </p:cNvPicPr>
          <p:nvPr>
            <p:ph idx="1"/>
          </p:nvPr>
        </p:nvPicPr>
        <p:blipFill>
          <a:blip r:embed="rId1"/>
          <a:srcRect l="878" t="8923" b="7244"/>
          <a:stretch>
            <a:fillRect/>
          </a:stretch>
        </p:blipFill>
        <p:spPr>
          <a:xfrm>
            <a:off x="93345" y="941705"/>
            <a:ext cx="11362690" cy="425259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70205" y="5273675"/>
            <a:ext cx="10912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Conclusions:</a:t>
            </a:r>
            <a:endParaRPr lang="en-US"/>
          </a:p>
          <a:p>
            <a:r>
              <a:rPr lang="en-US">
                <a:sym typeface="+mn-ea"/>
              </a:rPr>
              <a:t> 1. Most of the loan applicants are from the state Carlifornia 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0495" y="150495"/>
            <a:ext cx="1189101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D5C0C"/>
                </a:solidFill>
              </a:rPr>
              <a:t>Loan Defaulter Applicants According to State Analysis</a:t>
            </a:r>
            <a:endParaRPr lang="en-US" sz="4400">
              <a:solidFill>
                <a:srgbClr val="FD5C0C"/>
              </a:solidFill>
            </a:endParaRPr>
          </a:p>
        </p:txBody>
      </p:sp>
      <p:pic>
        <p:nvPicPr>
          <p:cNvPr id="5" name="Content Placeholder 4" descr="12"/>
          <p:cNvPicPr>
            <a:picLocks noChangeAspect="1"/>
          </p:cNvPicPr>
          <p:nvPr>
            <p:ph idx="1"/>
          </p:nvPr>
        </p:nvPicPr>
        <p:blipFill>
          <a:blip r:embed="rId1"/>
          <a:srcRect l="938" t="6402" r="-480" b="9882"/>
          <a:stretch>
            <a:fillRect/>
          </a:stretch>
        </p:blipFill>
        <p:spPr>
          <a:xfrm>
            <a:off x="150495" y="1595755"/>
            <a:ext cx="11582400" cy="391096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93065" y="5506720"/>
            <a:ext cx="10912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Conclusions:</a:t>
            </a:r>
            <a:endParaRPr lang="en-US"/>
          </a:p>
          <a:p>
            <a:r>
              <a:rPr lang="en-US">
                <a:sym typeface="+mn-ea"/>
              </a:rPr>
              <a:t> 1. Most of the defaulters are also from the state Carlifornia 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167005"/>
            <a:ext cx="115246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rgbClr val="FD5C0C"/>
                </a:solidFill>
              </a:rPr>
              <a:t>Final Conclusions / Recommendations:</a:t>
            </a:r>
            <a:endParaRPr lang="en-US" sz="4400">
              <a:solidFill>
                <a:srgbClr val="FD5C0C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4945" y="1196340"/>
            <a:ext cx="1199705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ym typeface="+mn-ea"/>
              </a:rPr>
              <a:t>1. Low Grade loans are highly tends to default. Less loans should be given to the loans having low </a:t>
            </a:r>
            <a:endParaRPr lang="en-US" sz="2000"/>
          </a:p>
          <a:p>
            <a:r>
              <a:rPr lang="en-US" sz="2000">
                <a:sym typeface="+mn-ea"/>
              </a:rPr>
              <a:t>    grades, it might be because of higher interest rate.</a:t>
            </a:r>
            <a:endParaRPr lang="en-US" sz="2000"/>
          </a:p>
          <a:p>
            <a:endParaRPr lang="en-US" sz="2000"/>
          </a:p>
          <a:p>
            <a:r>
              <a:rPr lang="en-US" sz="2000"/>
              <a:t>2. Loans having higher interest rate are more to default. History of the applicants should be checked by </a:t>
            </a:r>
            <a:endParaRPr lang="en-US" sz="2000"/>
          </a:p>
          <a:p>
            <a:r>
              <a:rPr lang="en-US" sz="2000"/>
              <a:t>    company before giving loans at higher interest rate.</a:t>
            </a:r>
            <a:endParaRPr lang="en-US" sz="20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3. Applicants having work experiene more than 10 years should be given less loan amount as there are</a:t>
            </a:r>
            <a:endParaRPr lang="en-US" sz="2000"/>
          </a:p>
          <a:p>
            <a:r>
              <a:rPr lang="en-US" sz="2000">
                <a:sym typeface="+mn-ea"/>
              </a:rPr>
              <a:t>   more likely tend to default in terms of loan and on applicants having home ownership as Rent an</a:t>
            </a:r>
            <a:endParaRPr lang="en-US" sz="2000"/>
          </a:p>
          <a:p>
            <a:r>
              <a:rPr lang="en-US" sz="2000">
                <a:sym typeface="+mn-ea"/>
              </a:rPr>
              <a:t>   Mortgage are having high tendency to default. </a:t>
            </a:r>
            <a:endParaRPr lang="en-US" sz="2000"/>
          </a:p>
          <a:p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4. Purpose having Debt Conslidation should be given less loan amount as they have high tendency to </a:t>
            </a:r>
            <a:endParaRPr lang="en-US" sz="2000"/>
          </a:p>
          <a:p>
            <a:r>
              <a:rPr lang="en-US" sz="2000">
                <a:sym typeface="+mn-ea"/>
              </a:rPr>
              <a:t>   default.</a:t>
            </a:r>
            <a:endParaRPr lang="en-US" sz="2000"/>
          </a:p>
          <a:p>
            <a:endParaRPr lang="en-US" sz="2000"/>
          </a:p>
          <a:p>
            <a:r>
              <a:rPr lang="en-US" sz="2000"/>
              <a:t>5. Careful Examination should be done for applicants belonging to Carlifornia state, as applicants from </a:t>
            </a:r>
            <a:endParaRPr lang="en-US" sz="2000"/>
          </a:p>
          <a:p>
            <a:r>
              <a:rPr lang="en-US" sz="2000"/>
              <a:t>    that state are more likely to default in term of loans.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75932" y="990533"/>
            <a:ext cx="3505200" cy="4555913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900" y="0"/>
                </a:lnTo>
                <a:lnTo>
                  <a:pt x="2628900" y="3416400"/>
                </a:lnTo>
                <a:lnTo>
                  <a:pt x="0" y="341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75932" y="990322"/>
            <a:ext cx="3505200" cy="514350"/>
          </a:xfrm>
          <a:prstGeom prst="rect">
            <a:avLst/>
          </a:prstGeom>
          <a:solidFill>
            <a:srgbClr val="FD5C0C"/>
          </a:solidFill>
        </p:spPr>
        <p:txBody>
          <a:bodyPr vert="horz" wrap="square" lIns="0" tIns="145626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860"/>
              </a:spcBef>
            </a:pPr>
            <a:r>
              <a:rPr sz="2400" spc="80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Company</a:t>
            </a:r>
            <a:endParaRPr sz="2400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932" y="1740154"/>
            <a:ext cx="3505200" cy="3625850"/>
          </a:xfrm>
          <a:prstGeom prst="rect">
            <a:avLst/>
          </a:prstGeom>
        </p:spPr>
        <p:txBody>
          <a:bodyPr vert="horz" wrap="square" lIns="0" tIns="28786" rIns="0" bIns="0" rtlCol="0">
            <a:spAutoFit/>
          </a:bodyPr>
          <a:lstStyle/>
          <a:p>
            <a:pPr marL="167640" marR="360045">
              <a:lnSpc>
                <a:spcPct val="116000"/>
              </a:lnSpc>
              <a:spcBef>
                <a:spcPts val="170"/>
              </a:spcBef>
            </a:pPr>
            <a:r>
              <a:rPr sz="1865" spc="8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Lending</a:t>
            </a:r>
            <a:r>
              <a:rPr sz="1865" spc="-6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2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Club</a:t>
            </a:r>
            <a:r>
              <a:rPr sz="1865" spc="-6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10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is</a:t>
            </a:r>
            <a:r>
              <a:rPr sz="1865" spc="-5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4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the</a:t>
            </a:r>
            <a:r>
              <a:rPr sz="1865" spc="-6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7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largest  </a:t>
            </a:r>
            <a:r>
              <a:rPr sz="1865" spc="4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online </a:t>
            </a:r>
            <a:r>
              <a:rPr sz="1865" spc="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loan </a:t>
            </a:r>
            <a:r>
              <a:rPr sz="1865" spc="6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marketplace,  </a:t>
            </a:r>
            <a:r>
              <a:rPr sz="1865" spc="7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facilitating </a:t>
            </a:r>
            <a:r>
              <a:rPr sz="1865" spc="6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personal</a:t>
            </a:r>
            <a:r>
              <a:rPr sz="1865" spc="-1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loans,  </a:t>
            </a:r>
            <a:r>
              <a:rPr sz="1865" spc="10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business </a:t>
            </a:r>
            <a:r>
              <a:rPr sz="1865" spc="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loans, </a:t>
            </a:r>
            <a:r>
              <a:rPr sz="1865" spc="10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and  </a:t>
            </a:r>
            <a:r>
              <a:rPr sz="1865" spc="9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financing </a:t>
            </a:r>
            <a:r>
              <a:rPr sz="1865" spc="8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of </a:t>
            </a:r>
            <a:r>
              <a:rPr sz="1865" spc="8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medical  </a:t>
            </a:r>
            <a:r>
              <a:rPr sz="1865" spc="5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procedures.</a:t>
            </a:r>
            <a:endParaRPr sz="1865">
              <a:latin typeface="Gill Sans MT" panose="020B0502020104020203"/>
              <a:cs typeface="Gill Sans MT" panose="020B0502020104020203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35">
              <a:latin typeface="Times New Roman" panose="02020603050405020304"/>
              <a:cs typeface="Times New Roman" panose="02020603050405020304"/>
            </a:endParaRPr>
          </a:p>
          <a:p>
            <a:pPr marL="167640" marR="158115" indent="44450">
              <a:lnSpc>
                <a:spcPct val="115000"/>
              </a:lnSpc>
            </a:pPr>
            <a:r>
              <a:rPr sz="1865" spc="2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Borrowers</a:t>
            </a:r>
            <a:r>
              <a:rPr sz="1865" spc="-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12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can</a:t>
            </a:r>
            <a:r>
              <a:rPr sz="1865" spc="-6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8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easily</a:t>
            </a:r>
            <a:r>
              <a:rPr sz="1865" spc="-6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14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access  </a:t>
            </a:r>
            <a:r>
              <a:rPr sz="1865" spc="1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lower </a:t>
            </a:r>
            <a:r>
              <a:rPr sz="1865" spc="3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interest rate </a:t>
            </a:r>
            <a:r>
              <a:rPr sz="1865" spc="9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loans  </a:t>
            </a:r>
            <a:r>
              <a:rPr sz="1865" spc="4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through </a:t>
            </a:r>
            <a:r>
              <a:rPr sz="1865" spc="16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 </a:t>
            </a:r>
            <a:r>
              <a:rPr sz="1865" spc="114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fast </a:t>
            </a:r>
            <a:r>
              <a:rPr sz="1865" spc="4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online  </a:t>
            </a:r>
            <a:r>
              <a:rPr sz="1865" spc="6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interface.</a:t>
            </a:r>
            <a:endParaRPr sz="1865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265" y="990533"/>
            <a:ext cx="3505200" cy="4555913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900" y="0"/>
                </a:lnTo>
                <a:lnTo>
                  <a:pt x="2628900" y="3416400"/>
                </a:lnTo>
                <a:lnTo>
                  <a:pt x="0" y="341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4427265" y="1740154"/>
            <a:ext cx="3505200" cy="3277235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7640" marR="290830">
              <a:lnSpc>
                <a:spcPct val="116000"/>
              </a:lnSpc>
              <a:spcBef>
                <a:spcPts val="160"/>
              </a:spcBef>
            </a:pPr>
            <a:r>
              <a:rPr sz="1865" spc="8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Lending </a:t>
            </a:r>
            <a:r>
              <a:rPr sz="1865" spc="2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Club </a:t>
            </a:r>
            <a:r>
              <a:rPr sz="1865" spc="9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wants </a:t>
            </a:r>
            <a:r>
              <a:rPr sz="1865" spc="1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to  </a:t>
            </a:r>
            <a:r>
              <a:rPr sz="1865" spc="6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understand </a:t>
            </a:r>
            <a:r>
              <a:rPr sz="1865" spc="4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the </a:t>
            </a:r>
            <a:r>
              <a:rPr sz="1865" b="1" spc="-5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driving  </a:t>
            </a:r>
            <a:r>
              <a:rPr sz="1865" b="1" spc="-3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factors </a:t>
            </a:r>
            <a:r>
              <a:rPr sz="1865" spc="6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behind </a:t>
            </a:r>
            <a:r>
              <a:rPr sz="1865" spc="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loan</a:t>
            </a:r>
            <a:r>
              <a:rPr sz="1865" spc="-1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6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default,</a:t>
            </a:r>
            <a:endParaRPr sz="1865">
              <a:latin typeface="Gill Sans MT" panose="020B0502020104020203"/>
              <a:cs typeface="Gill Sans MT" panose="020B0502020104020203"/>
            </a:endParaRPr>
          </a:p>
          <a:p>
            <a:pPr marL="167640">
              <a:lnSpc>
                <a:spcPct val="100000"/>
              </a:lnSpc>
              <a:spcBef>
                <a:spcPts val="215"/>
              </a:spcBef>
            </a:pPr>
            <a:r>
              <a:rPr sz="1865" spc="5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i.e. </a:t>
            </a:r>
            <a:r>
              <a:rPr sz="1865" spc="4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the </a:t>
            </a:r>
            <a:r>
              <a:rPr sz="1865" b="1" spc="-4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1865" b="1" spc="-23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65" b="1" spc="-4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1865">
              <a:latin typeface="Arial" panose="020B0604020202020204"/>
              <a:cs typeface="Arial" panose="020B0604020202020204"/>
            </a:endParaRPr>
          </a:p>
          <a:p>
            <a:pPr marL="167640" marR="304165">
              <a:lnSpc>
                <a:spcPct val="114000"/>
              </a:lnSpc>
              <a:spcBef>
                <a:spcPts val="70"/>
              </a:spcBef>
            </a:pPr>
            <a:r>
              <a:rPr sz="1865" spc="6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which</a:t>
            </a:r>
            <a:r>
              <a:rPr sz="1865" spc="-29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5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are </a:t>
            </a:r>
            <a:r>
              <a:rPr sz="1865" spc="6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strong indicators  </a:t>
            </a:r>
            <a:r>
              <a:rPr sz="1865" spc="8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of</a:t>
            </a:r>
            <a:r>
              <a:rPr sz="1865" spc="-4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default.</a:t>
            </a:r>
            <a:endParaRPr sz="1865">
              <a:latin typeface="Gill Sans MT" panose="020B0502020104020203"/>
              <a:cs typeface="Gill Sans MT" panose="020B05020201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35">
              <a:latin typeface="Times New Roman" panose="02020603050405020304"/>
              <a:cs typeface="Times New Roman" panose="02020603050405020304"/>
            </a:endParaRPr>
          </a:p>
          <a:p>
            <a:pPr marL="167640" marR="194310">
              <a:lnSpc>
                <a:spcPct val="116000"/>
              </a:lnSpc>
            </a:pPr>
            <a:r>
              <a:rPr sz="1865" spc="4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The</a:t>
            </a:r>
            <a:r>
              <a:rPr sz="1865" spc="-5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9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company</a:t>
            </a:r>
            <a:r>
              <a:rPr sz="1865" spc="-4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12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can</a:t>
            </a:r>
            <a:r>
              <a:rPr sz="1865" spc="-4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5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utilise</a:t>
            </a:r>
            <a:r>
              <a:rPr sz="1865" spc="-5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6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this  knowledge </a:t>
            </a:r>
            <a:r>
              <a:rPr sz="1865" spc="2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for </a:t>
            </a:r>
            <a:r>
              <a:rPr sz="1865" spc="6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its </a:t>
            </a:r>
            <a:r>
              <a:rPr sz="1865" spc="3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portfolio  </a:t>
            </a:r>
            <a:r>
              <a:rPr sz="1865" spc="10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and </a:t>
            </a:r>
            <a:r>
              <a:rPr sz="1865" spc="4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risk</a:t>
            </a:r>
            <a:r>
              <a:rPr sz="1865" spc="-19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114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assessment.</a:t>
            </a:r>
            <a:endParaRPr sz="1865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19255" y="990533"/>
            <a:ext cx="3505200" cy="4555913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900" y="0"/>
                </a:lnTo>
                <a:lnTo>
                  <a:pt x="2628900" y="3416400"/>
                </a:lnTo>
                <a:lnTo>
                  <a:pt x="0" y="341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8219255" y="1740154"/>
            <a:ext cx="3505200" cy="3006725"/>
          </a:xfrm>
          <a:prstGeom prst="rect">
            <a:avLst/>
          </a:prstGeom>
        </p:spPr>
        <p:txBody>
          <a:bodyPr vert="horz" wrap="square" lIns="0" tIns="29633" rIns="0" bIns="0" rtlCol="0">
            <a:spAutoFit/>
          </a:bodyPr>
          <a:lstStyle/>
          <a:p>
            <a:pPr marL="161925" marR="209550">
              <a:lnSpc>
                <a:spcPct val="115000"/>
              </a:lnSpc>
              <a:spcBef>
                <a:spcPts val="175"/>
              </a:spcBef>
            </a:pPr>
            <a:r>
              <a:rPr sz="1865" spc="7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As </a:t>
            </a:r>
            <a:r>
              <a:rPr sz="1865" spc="16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 </a:t>
            </a:r>
            <a:r>
              <a:rPr sz="1865" spc="9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data </a:t>
            </a:r>
            <a:r>
              <a:rPr sz="1865" spc="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scientist </a:t>
            </a:r>
            <a:r>
              <a:rPr sz="1865" spc="4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working  </a:t>
            </a:r>
            <a:r>
              <a:rPr sz="1865" spc="2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for</a:t>
            </a:r>
            <a:r>
              <a:rPr sz="1865" spc="-5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8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Lending</a:t>
            </a:r>
            <a:r>
              <a:rPr sz="1865" spc="-5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2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Club</a:t>
            </a:r>
            <a:r>
              <a:rPr sz="1865" spc="-5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9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analyze</a:t>
            </a:r>
            <a:r>
              <a:rPr sz="1865" spc="-5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65" spc="4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the  </a:t>
            </a:r>
            <a:r>
              <a:rPr sz="1865" spc="9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dataset </a:t>
            </a:r>
            <a:r>
              <a:rPr sz="1865" spc="7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containing  </a:t>
            </a:r>
            <a:r>
              <a:rPr sz="1865" spc="5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information </a:t>
            </a:r>
            <a:r>
              <a:rPr sz="1865" spc="6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about </a:t>
            </a:r>
            <a:r>
              <a:rPr sz="1865" spc="10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past </a:t>
            </a:r>
            <a:r>
              <a:rPr sz="1865" spc="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loan  </a:t>
            </a:r>
            <a:r>
              <a:rPr sz="1865" spc="9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applicants </a:t>
            </a:r>
            <a:r>
              <a:rPr sz="1865" spc="10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using </a:t>
            </a:r>
            <a:r>
              <a:rPr sz="1865" spc="-2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EDA </a:t>
            </a:r>
            <a:r>
              <a:rPr sz="1865" spc="1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to  </a:t>
            </a:r>
            <a:r>
              <a:rPr sz="1865" spc="6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understand </a:t>
            </a:r>
            <a:r>
              <a:rPr sz="1865" spc="45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how </a:t>
            </a:r>
            <a:r>
              <a:rPr sz="1865" i="1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 panose="020B0604020202020204"/>
                <a:cs typeface="Arial" panose="020B0604020202020204"/>
              </a:rPr>
              <a:t>consumer </a:t>
            </a:r>
            <a:r>
              <a:rPr sz="1865" i="1" spc="-1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65" i="1" u="sng" spc="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 panose="020B0604020202020204"/>
                <a:cs typeface="Arial" panose="020B0604020202020204"/>
              </a:rPr>
              <a:t>attributes</a:t>
            </a:r>
            <a:r>
              <a:rPr sz="1865" i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65" spc="10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and </a:t>
            </a:r>
            <a:r>
              <a:rPr sz="1865" i="1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 panose="020B0604020202020204"/>
                <a:cs typeface="Arial" panose="020B0604020202020204"/>
              </a:rPr>
              <a:t>loan</a:t>
            </a:r>
            <a:r>
              <a:rPr sz="1865" i="1" u="sng" spc="-27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65" i="1" u="sng" spc="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 panose="020B0604020202020204"/>
                <a:cs typeface="Arial" panose="020B0604020202020204"/>
              </a:rPr>
              <a:t>attributes </a:t>
            </a:r>
            <a:r>
              <a:rPr sz="1865" i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65" spc="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influence </a:t>
            </a:r>
            <a:r>
              <a:rPr sz="1865" spc="4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the </a:t>
            </a:r>
            <a:r>
              <a:rPr sz="1865" spc="6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tendency </a:t>
            </a:r>
            <a:r>
              <a:rPr sz="1865" spc="8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of  </a:t>
            </a:r>
            <a:r>
              <a:rPr sz="1865" spc="70" dirty="0">
                <a:solidFill>
                  <a:srgbClr val="434343"/>
                </a:solidFill>
                <a:latin typeface="Gill Sans MT" panose="020B0502020104020203"/>
                <a:cs typeface="Gill Sans MT" panose="020B0502020104020203"/>
              </a:rPr>
              <a:t>default</a:t>
            </a:r>
            <a:endParaRPr sz="1865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4427207" y="990322"/>
            <a:ext cx="3505200" cy="514350"/>
          </a:xfrm>
          <a:prstGeom prst="rect">
            <a:avLst/>
          </a:prstGeom>
          <a:solidFill>
            <a:srgbClr val="FD5C0C"/>
          </a:solidFill>
        </p:spPr>
        <p:txBody>
          <a:bodyPr vert="horz" wrap="square" lIns="0" tIns="145626" rIns="0" bIns="0" rtlCol="0">
            <a:spAutoFit/>
          </a:bodyPr>
          <a:p>
            <a:pPr marL="165735">
              <a:lnSpc>
                <a:spcPct val="100000"/>
              </a:lnSpc>
              <a:spcBef>
                <a:spcPts val="860"/>
              </a:spcBef>
            </a:pPr>
            <a:r>
              <a:rPr sz="2400" spc="80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C</a:t>
            </a:r>
            <a:r>
              <a:rPr lang="en-US" sz="2400" spc="80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ontext</a:t>
            </a:r>
            <a:endParaRPr lang="en-US" sz="2400" spc="80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8219427" y="990322"/>
            <a:ext cx="3505200" cy="514350"/>
          </a:xfrm>
          <a:prstGeom prst="rect">
            <a:avLst/>
          </a:prstGeom>
          <a:solidFill>
            <a:srgbClr val="FD5C0C"/>
          </a:solidFill>
        </p:spPr>
        <p:txBody>
          <a:bodyPr vert="horz" wrap="square" lIns="0" tIns="145626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860"/>
              </a:spcBef>
            </a:pPr>
            <a:r>
              <a:rPr lang="en-US" sz="240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rPr>
              <a:t>Problem Statement</a:t>
            </a:r>
            <a:endParaRPr lang="en-US" sz="2400">
              <a:solidFill>
                <a:schemeClr val="bg1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75945" y="172720"/>
            <a:ext cx="44945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90" dirty="0">
                <a:solidFill>
                  <a:srgbClr val="FD5C0C"/>
                </a:solidFill>
                <a:sym typeface="+mn-ea"/>
              </a:rPr>
              <a:t>The</a:t>
            </a:r>
            <a:r>
              <a:rPr sz="3200" b="1" spc="-180" dirty="0">
                <a:solidFill>
                  <a:srgbClr val="FD5C0C"/>
                </a:solidFill>
                <a:sym typeface="+mn-ea"/>
              </a:rPr>
              <a:t> </a:t>
            </a:r>
            <a:r>
              <a:rPr lang="en-US" sz="3200" b="1" spc="-180" dirty="0">
                <a:solidFill>
                  <a:srgbClr val="FD5C0C"/>
                </a:solidFill>
                <a:sym typeface="+mn-ea"/>
              </a:rPr>
              <a:t>Problem Statement</a:t>
            </a:r>
            <a:r>
              <a:rPr lang="en-US" sz="3200" b="1" spc="110" dirty="0">
                <a:solidFill>
                  <a:srgbClr val="FD5C0C"/>
                </a:solidFill>
                <a:sym typeface="+mn-ea"/>
              </a:rPr>
              <a:t>:</a:t>
            </a:r>
            <a:endParaRPr lang="en-US" sz="3200" b="1" spc="110" dirty="0">
              <a:solidFill>
                <a:srgbClr val="FD5C0C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161925"/>
            <a:ext cx="548449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D5C0C"/>
                </a:solidFill>
              </a:rPr>
              <a:t>Data Cleaning Steps</a:t>
            </a:r>
            <a:endParaRPr lang="en-US" sz="4400">
              <a:solidFill>
                <a:srgbClr val="FD5C0C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0220" y="1382395"/>
            <a:ext cx="1013015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D5C0C"/>
                </a:solidFill>
              </a:rPr>
              <a:t>•</a:t>
            </a:r>
            <a:r>
              <a:rPr lang="en-US" sz="2000"/>
              <a:t> Delete columns: Delete unnecessary columns.</a:t>
            </a:r>
            <a:endParaRPr lang="en-US" sz="2000"/>
          </a:p>
          <a:p>
            <a:endParaRPr lang="en-US" sz="2000"/>
          </a:p>
          <a:p>
            <a:r>
              <a:rPr lang="en-US" sz="2800" b="1">
                <a:solidFill>
                  <a:srgbClr val="FD5C0C"/>
                </a:solidFill>
              </a:rPr>
              <a:t>•</a:t>
            </a:r>
            <a:r>
              <a:rPr lang="en-US" sz="2000"/>
              <a:t> Remove outliers: Remove high and low values that would disproportionately affect the </a:t>
            </a:r>
            <a:endParaRPr lang="en-US" sz="2000"/>
          </a:p>
          <a:p>
            <a:r>
              <a:rPr lang="en-US" sz="2000"/>
              <a:t>   results of your analysis.</a:t>
            </a:r>
            <a:endParaRPr lang="en-US" sz="2000"/>
          </a:p>
          <a:p>
            <a:endParaRPr lang="en-US" sz="2000"/>
          </a:p>
          <a:p>
            <a:r>
              <a:rPr lang="en-US" sz="2800" b="1">
                <a:solidFill>
                  <a:srgbClr val="FD5C0C"/>
                </a:solidFill>
              </a:rPr>
              <a:t>•</a:t>
            </a:r>
            <a:r>
              <a:rPr lang="en-US" sz="2000"/>
              <a:t> Missing values: Treat missing values with appropriate approach.</a:t>
            </a:r>
            <a:endParaRPr lang="en-US" sz="2000"/>
          </a:p>
          <a:p>
            <a:endParaRPr lang="en-US" sz="2000"/>
          </a:p>
          <a:p>
            <a:r>
              <a:rPr lang="en-US" sz="2800" b="1">
                <a:solidFill>
                  <a:srgbClr val="FD5C0C"/>
                </a:solidFill>
              </a:rPr>
              <a:t>•</a:t>
            </a:r>
            <a:r>
              <a:rPr lang="en-US" sz="2000"/>
              <a:t> Duplicate data: Remove identical rows, remove rows where some columns are </a:t>
            </a:r>
            <a:endParaRPr lang="en-US" sz="2000"/>
          </a:p>
          <a:p>
            <a:r>
              <a:rPr lang="en-US" sz="2000"/>
              <a:t>   identical.</a:t>
            </a:r>
            <a:endParaRPr lang="en-US" sz="2000"/>
          </a:p>
          <a:p>
            <a:endParaRPr lang="en-US" sz="2000"/>
          </a:p>
          <a:p>
            <a:r>
              <a:rPr lang="en-US" sz="2800" b="1">
                <a:solidFill>
                  <a:srgbClr val="FD5C0C"/>
                </a:solidFill>
              </a:rPr>
              <a:t>•</a:t>
            </a:r>
            <a:r>
              <a:rPr lang="en-US" sz="2000"/>
              <a:t> Filter rows: Filter by segment, filter by date period to get only the rows relevant to the </a:t>
            </a:r>
            <a:endParaRPr lang="en-US" sz="2000"/>
          </a:p>
          <a:p>
            <a:r>
              <a:rPr lang="en-US" sz="2000"/>
              <a:t>  analysis.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462145" y="185420"/>
            <a:ext cx="32677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D5C0C"/>
                </a:solidFill>
                <a:latin typeface="Matura MT Script Capitals" panose="03020802060602070202" charset="0"/>
                <a:ea typeface="STHupo" panose="02010800040101010101" charset="-122"/>
                <a:cs typeface="Matura MT Script Capitals" panose="03020802060602070202" charset="0"/>
              </a:rPr>
              <a:t>Analysis</a:t>
            </a:r>
            <a:endParaRPr lang="en-US" sz="4400">
              <a:solidFill>
                <a:srgbClr val="FD5C0C"/>
              </a:solidFill>
              <a:latin typeface="Matura MT Script Capitals" panose="03020802060602070202" charset="0"/>
              <a:ea typeface="STHupo" panose="02010800040101010101" charset="-122"/>
              <a:cs typeface="Matura MT Script Capitals" panose="03020802060602070202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34010" y="1396365"/>
            <a:ext cx="11751945" cy="4677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● </a:t>
            </a:r>
            <a:r>
              <a:rPr lang="en-US" sz="2000"/>
              <a:t>The essence of the whole project is to analyze and understand how consumer attributes and loan </a:t>
            </a:r>
            <a:endParaRPr lang="en-US" sz="2000"/>
          </a:p>
          <a:p>
            <a:r>
              <a:rPr lang="en-US" sz="2000"/>
              <a:t>     attributes are influencing the tendency of defaulting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● </a:t>
            </a:r>
            <a:r>
              <a:rPr lang="en-US" sz="2000"/>
              <a:t>We performed data cleaning and preparation on the Loan dataset:</a:t>
            </a:r>
            <a:endParaRPr lang="en-US" sz="2000"/>
          </a:p>
          <a:p>
            <a:r>
              <a:rPr lang="en-US"/>
              <a:t>	</a:t>
            </a:r>
            <a:r>
              <a:rPr lang="en-US">
                <a:solidFill>
                  <a:srgbClr val="FD5C0C"/>
                </a:solidFill>
              </a:rPr>
              <a:t>○</a:t>
            </a:r>
            <a:r>
              <a:rPr lang="en-US"/>
              <a:t> </a:t>
            </a:r>
            <a:r>
              <a:rPr lang="en-US" sz="2000"/>
              <a:t>Created two new columns:</a:t>
            </a:r>
            <a:endParaRPr lang="en-US" sz="2000"/>
          </a:p>
          <a:p>
            <a:r>
              <a:rPr lang="en-US"/>
              <a:t>		■ </a:t>
            </a:r>
            <a:r>
              <a:rPr lang="en-US" sz="2000"/>
              <a:t>First called Balance Paymnent in which we know how much amount is pending to 		    particular loans.</a:t>
            </a:r>
            <a:endParaRPr lang="en-US" sz="2000"/>
          </a:p>
          <a:p>
            <a:r>
              <a:rPr lang="en-US"/>
              <a:t>		■ </a:t>
            </a:r>
            <a:r>
              <a:rPr lang="en-US" sz="2000"/>
              <a:t>Second made year and month columns of all the datatime columns.</a:t>
            </a:r>
            <a:endParaRPr lang="en-US" sz="2000"/>
          </a:p>
          <a:p>
            <a:endParaRPr lang="en-US" sz="2000"/>
          </a:p>
          <a:p>
            <a:r>
              <a:rPr lang="en-US" sz="2000"/>
              <a:t>●</a:t>
            </a:r>
            <a:r>
              <a:rPr lang="en-US"/>
              <a:t> </a:t>
            </a:r>
            <a:r>
              <a:rPr lang="en-US" sz="2000"/>
              <a:t>During analysis we have created:</a:t>
            </a:r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FD5C0C"/>
                </a:solidFill>
              </a:rPr>
              <a:t>○</a:t>
            </a:r>
            <a:r>
              <a:rPr lang="en-US" sz="2000"/>
              <a:t> </a:t>
            </a:r>
            <a:r>
              <a:rPr lang="en-US" sz="2000">
                <a:sym typeface="+mn-ea"/>
              </a:rPr>
              <a:t>Performed the Univariate Analysis, made h</a:t>
            </a:r>
            <a:r>
              <a:rPr lang="en-US" sz="2000"/>
              <a:t>istograms and Bar charts to check out the 		    distribution of all the driver variables</a:t>
            </a:r>
            <a:endParaRPr lang="en-US" sz="2000"/>
          </a:p>
          <a:p>
            <a:r>
              <a:rPr lang="en-US"/>
              <a:t>	</a:t>
            </a:r>
            <a:r>
              <a:rPr lang="en-US">
                <a:solidFill>
                  <a:srgbClr val="FD5C0C"/>
                </a:solidFill>
              </a:rPr>
              <a:t>○</a:t>
            </a:r>
            <a:r>
              <a:rPr lang="en-US"/>
              <a:t> </a:t>
            </a:r>
            <a:r>
              <a:rPr lang="en-US" sz="2000">
                <a:sym typeface="+mn-ea"/>
              </a:rPr>
              <a:t>Performed the Segmented Analysis, made b</a:t>
            </a:r>
            <a:r>
              <a:rPr lang="en-US" sz="2000"/>
              <a:t>ox plots to detect the Outliers</a:t>
            </a:r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FD5C0C"/>
                </a:solidFill>
              </a:rPr>
              <a:t>○</a:t>
            </a:r>
            <a:r>
              <a:rPr lang="en-US"/>
              <a:t> </a:t>
            </a:r>
            <a:r>
              <a:rPr lang="en-US" sz="2000"/>
              <a:t>Performed the Bivariate analysis to understand how different variables interact with each 	    other</a:t>
            </a:r>
            <a:endParaRPr lang="en-US" sz="2000"/>
          </a:p>
        </p:txBody>
      </p:sp>
      <p:sp>
        <p:nvSpPr>
          <p:cNvPr id="8" name="Oval 7"/>
          <p:cNvSpPr/>
          <p:nvPr/>
        </p:nvSpPr>
        <p:spPr>
          <a:xfrm>
            <a:off x="476250" y="1541780"/>
            <a:ext cx="125095" cy="1136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6250" y="2425065"/>
            <a:ext cx="125095" cy="1136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7045" y="4248150"/>
            <a:ext cx="125095" cy="11366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306320" y="3648710"/>
            <a:ext cx="136525" cy="1250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303780" y="3030855"/>
            <a:ext cx="136525" cy="1250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38480" y="185420"/>
            <a:ext cx="536067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D5C0C"/>
                </a:solidFill>
              </a:rPr>
              <a:t>Overall Loan Status</a:t>
            </a:r>
            <a:endParaRPr lang="en-US" sz="4400">
              <a:solidFill>
                <a:srgbClr val="FD5C0C"/>
              </a:solidFill>
            </a:endParaRPr>
          </a:p>
        </p:txBody>
      </p:sp>
      <p:pic>
        <p:nvPicPr>
          <p:cNvPr id="7" name="Content Placeholder 6" descr="2"/>
          <p:cNvPicPr>
            <a:picLocks noChangeAspect="1"/>
          </p:cNvPicPr>
          <p:nvPr>
            <p:ph sz="half" idx="1"/>
          </p:nvPr>
        </p:nvPicPr>
        <p:blipFill>
          <a:blip r:embed="rId1"/>
          <a:srcRect l="-708" t="7122" r="36636" b="12833"/>
          <a:stretch>
            <a:fillRect/>
          </a:stretch>
        </p:blipFill>
        <p:spPr>
          <a:xfrm>
            <a:off x="7806055" y="0"/>
            <a:ext cx="4224655" cy="57219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38480" y="5025390"/>
            <a:ext cx="10906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Conclusions:</a:t>
            </a:r>
            <a:endParaRPr lang="en-US"/>
          </a:p>
          <a:p>
            <a:r>
              <a:rPr lang="en-US"/>
              <a:t> 1. If we see above plots 83.35% of the loans have been paid.</a:t>
            </a:r>
            <a:endParaRPr lang="en-US"/>
          </a:p>
          <a:p>
            <a:r>
              <a:rPr lang="en-US"/>
              <a:t> 2. Around 13.75% of the loans have defaulted in this dataset.</a:t>
            </a:r>
            <a:endParaRPr lang="en-US"/>
          </a:p>
          <a:p>
            <a:r>
              <a:rPr lang="en-US"/>
              <a:t> 3. Over the years there has been significant increase in number of loans. </a:t>
            </a:r>
            <a:endParaRPr lang="en-US"/>
          </a:p>
        </p:txBody>
      </p:sp>
      <p:pic>
        <p:nvPicPr>
          <p:cNvPr id="8" name="Content Placeholder 4" descr="1-1"/>
          <p:cNvPicPr>
            <a:picLocks noChangeAspect="1"/>
          </p:cNvPicPr>
          <p:nvPr>
            <p:ph sz="half" idx="2"/>
          </p:nvPr>
        </p:nvPicPr>
        <p:blipFill>
          <a:blip r:embed="rId2"/>
          <a:srcRect l="1577" t="8462" r="8163" b="7936"/>
          <a:stretch>
            <a:fillRect/>
          </a:stretch>
        </p:blipFill>
        <p:spPr>
          <a:xfrm>
            <a:off x="538480" y="953135"/>
            <a:ext cx="6515735" cy="3957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48920" y="139065"/>
            <a:ext cx="86455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D5C0C"/>
                </a:solidFill>
              </a:rPr>
              <a:t>Income Analysis of the Applicants</a:t>
            </a:r>
            <a:endParaRPr lang="en-US" sz="4400">
              <a:solidFill>
                <a:srgbClr val="FD5C0C"/>
              </a:solidFill>
            </a:endParaRPr>
          </a:p>
        </p:txBody>
      </p:sp>
      <p:pic>
        <p:nvPicPr>
          <p:cNvPr id="8" name="Content Placeholder 7" descr="9"/>
          <p:cNvPicPr>
            <a:picLocks noChangeAspect="1"/>
          </p:cNvPicPr>
          <p:nvPr>
            <p:ph sz="half" idx="1"/>
          </p:nvPr>
        </p:nvPicPr>
        <p:blipFill>
          <a:blip r:embed="rId1"/>
          <a:srcRect l="2529" t="7526" r="1806" b="5000"/>
          <a:stretch>
            <a:fillRect/>
          </a:stretch>
        </p:blipFill>
        <p:spPr>
          <a:xfrm>
            <a:off x="355600" y="907415"/>
            <a:ext cx="6590665" cy="4244975"/>
          </a:xfrm>
          <a:prstGeom prst="rect">
            <a:avLst/>
          </a:prstGeom>
        </p:spPr>
      </p:pic>
      <p:pic>
        <p:nvPicPr>
          <p:cNvPr id="10" name="Content Placeholder 9" descr="10"/>
          <p:cNvPicPr>
            <a:picLocks noChangeAspect="1"/>
          </p:cNvPicPr>
          <p:nvPr>
            <p:ph sz="half" idx="2"/>
          </p:nvPr>
        </p:nvPicPr>
        <p:blipFill>
          <a:blip r:embed="rId2"/>
          <a:srcRect l="2594" t="18863" r="1710" b="8338"/>
          <a:stretch>
            <a:fillRect/>
          </a:stretch>
        </p:blipFill>
        <p:spPr>
          <a:xfrm>
            <a:off x="6946265" y="1092200"/>
            <a:ext cx="5153025" cy="282638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55600" y="5152390"/>
            <a:ext cx="10906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Conclusions:</a:t>
            </a:r>
            <a:endParaRPr lang="en-US"/>
          </a:p>
          <a:p>
            <a:r>
              <a:rPr lang="en-US"/>
              <a:t> 1. From the above plots we say that most of loans have income between 0 to 5 lakhs .</a:t>
            </a:r>
            <a:endParaRPr lang="en-US"/>
          </a:p>
          <a:p>
            <a:r>
              <a:rPr lang="en-US"/>
              <a:t> 2. There are only 2 loans applicants having income more than 30 lakhs.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74015" y="169545"/>
            <a:ext cx="5391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rgbClr val="FD5C0C"/>
                </a:solidFill>
              </a:rPr>
              <a:t>Grade Analysis</a:t>
            </a:r>
            <a:endParaRPr lang="en-US" sz="4400">
              <a:solidFill>
                <a:srgbClr val="FD5C0C"/>
              </a:solidFill>
            </a:endParaRPr>
          </a:p>
        </p:txBody>
      </p:sp>
      <p:pic>
        <p:nvPicPr>
          <p:cNvPr id="13" name="Content Placeholder 12" descr="3"/>
          <p:cNvPicPr>
            <a:picLocks noChangeAspect="1"/>
          </p:cNvPicPr>
          <p:nvPr>
            <p:ph sz="half" idx="1"/>
          </p:nvPr>
        </p:nvPicPr>
        <p:blipFill>
          <a:blip r:embed="rId1"/>
          <a:srcRect l="1120" t="7780" r="15448" b="5410"/>
          <a:stretch>
            <a:fillRect/>
          </a:stretch>
        </p:blipFill>
        <p:spPr>
          <a:xfrm>
            <a:off x="242570" y="1014095"/>
            <a:ext cx="6085840" cy="394525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92760" y="4959350"/>
            <a:ext cx="10906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Conclusions:</a:t>
            </a:r>
            <a:endParaRPr lang="en-US"/>
          </a:p>
          <a:p>
            <a:r>
              <a:rPr lang="en-US"/>
              <a:t> 1. If we see above plot most have of the loans have high grades like A and B. Around 46% of the loan     </a:t>
            </a:r>
            <a:endParaRPr lang="en-US"/>
          </a:p>
          <a:p>
            <a:r>
              <a:rPr lang="en-US"/>
              <a:t>     are highly graded in this dataset.</a:t>
            </a:r>
            <a:endParaRPr lang="en-US"/>
          </a:p>
          <a:p>
            <a:r>
              <a:rPr lang="en-US"/>
              <a:t> 2. If we see the plots most of the default loans are been occupied by the low graded applicants.</a:t>
            </a:r>
            <a:endParaRPr lang="en-US"/>
          </a:p>
        </p:txBody>
      </p:sp>
      <p:pic>
        <p:nvPicPr>
          <p:cNvPr id="3" name="Content Placeholder 2" descr="4-1"/>
          <p:cNvPicPr>
            <a:picLocks noChangeAspect="1"/>
          </p:cNvPicPr>
          <p:nvPr>
            <p:ph sz="half" idx="2"/>
          </p:nvPr>
        </p:nvPicPr>
        <p:blipFill>
          <a:blip r:embed="rId2"/>
          <a:srcRect l="248" t="7231" r="16238" b="7874"/>
          <a:stretch>
            <a:fillRect/>
          </a:stretch>
        </p:blipFill>
        <p:spPr>
          <a:xfrm>
            <a:off x="7026910" y="400050"/>
            <a:ext cx="5072380" cy="4345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52730" y="213360"/>
            <a:ext cx="63150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rgbClr val="FD5C0C"/>
                </a:solidFill>
              </a:rPr>
              <a:t>Interest Rate Analysis</a:t>
            </a:r>
            <a:endParaRPr lang="en-US" sz="4400">
              <a:solidFill>
                <a:srgbClr val="FD5C0C"/>
              </a:solidFill>
            </a:endParaRPr>
          </a:p>
        </p:txBody>
      </p:sp>
      <p:pic>
        <p:nvPicPr>
          <p:cNvPr id="6" name="Content Placeholder 5" descr="5"/>
          <p:cNvPicPr>
            <a:picLocks noChangeAspect="1"/>
          </p:cNvPicPr>
          <p:nvPr>
            <p:ph sz="half" idx="1"/>
          </p:nvPr>
        </p:nvPicPr>
        <p:blipFill>
          <a:blip r:embed="rId1"/>
          <a:srcRect l="1415" t="7921" r="6840" b="6862"/>
          <a:stretch>
            <a:fillRect/>
          </a:stretch>
        </p:blipFill>
        <p:spPr>
          <a:xfrm>
            <a:off x="6778625" y="0"/>
            <a:ext cx="5413375" cy="4554220"/>
          </a:xfrm>
          <a:prstGeom prst="rect">
            <a:avLst/>
          </a:prstGeom>
        </p:spPr>
      </p:pic>
      <p:pic>
        <p:nvPicPr>
          <p:cNvPr id="13" name="Content Placeholder 12" descr="6"/>
          <p:cNvPicPr>
            <a:picLocks noChangeAspect="1"/>
          </p:cNvPicPr>
          <p:nvPr>
            <p:ph sz="half" idx="2"/>
          </p:nvPr>
        </p:nvPicPr>
        <p:blipFill>
          <a:blip r:embed="rId2"/>
          <a:srcRect t="8545" r="1505" b="2915"/>
          <a:stretch>
            <a:fillRect/>
          </a:stretch>
        </p:blipFill>
        <p:spPr>
          <a:xfrm>
            <a:off x="40640" y="937895"/>
            <a:ext cx="6652895" cy="353314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340360" y="4908550"/>
            <a:ext cx="10906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Conclusions:</a:t>
            </a:r>
            <a:endParaRPr lang="en-US"/>
          </a:p>
          <a:p>
            <a:r>
              <a:rPr lang="en-US"/>
              <a:t> 1. From the plot low quality grades have high interest rate as compare to high quality grades. </a:t>
            </a:r>
            <a:endParaRPr lang="en-US"/>
          </a:p>
          <a:p>
            <a:r>
              <a:rPr lang="en-US"/>
              <a:t> 2. In the earlier slide also we he seen higher default rate were from low graded loans because of high     </a:t>
            </a:r>
            <a:endParaRPr lang="en-US"/>
          </a:p>
          <a:p>
            <a:r>
              <a:rPr lang="en-US"/>
              <a:t>     interest rate in the loan, higher the interest rate more will be the default loans.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33350" y="139700"/>
            <a:ext cx="1046416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D5C0C"/>
                </a:solidFill>
              </a:rPr>
              <a:t>Analysis on Term and Purpose</a:t>
            </a:r>
            <a:endParaRPr lang="en-US" sz="4400">
              <a:solidFill>
                <a:srgbClr val="FD5C0C"/>
              </a:solidFill>
            </a:endParaRPr>
          </a:p>
        </p:txBody>
      </p:sp>
      <p:pic>
        <p:nvPicPr>
          <p:cNvPr id="15" name="Content Placeholder 14" descr="15"/>
          <p:cNvPicPr>
            <a:picLocks noChangeAspect="1"/>
          </p:cNvPicPr>
          <p:nvPr>
            <p:ph sz="half" idx="1"/>
          </p:nvPr>
        </p:nvPicPr>
        <p:blipFill>
          <a:blip r:embed="rId1"/>
          <a:srcRect l="944" t="7064" r="28141" b="11192"/>
          <a:stretch>
            <a:fillRect/>
          </a:stretch>
        </p:blipFill>
        <p:spPr>
          <a:xfrm>
            <a:off x="209550" y="827405"/>
            <a:ext cx="4584700" cy="3987165"/>
          </a:xfrm>
          <a:prstGeom prst="rect">
            <a:avLst/>
          </a:prstGeom>
        </p:spPr>
      </p:pic>
      <p:pic>
        <p:nvPicPr>
          <p:cNvPr id="16" name="Content Placeholder 15" descr="16"/>
          <p:cNvPicPr>
            <a:picLocks noChangeAspect="1"/>
          </p:cNvPicPr>
          <p:nvPr>
            <p:ph sz="half" idx="2"/>
          </p:nvPr>
        </p:nvPicPr>
        <p:blipFill>
          <a:blip r:embed="rId2"/>
          <a:srcRect l="873" t="7685" r="19882" b="10874"/>
          <a:stretch>
            <a:fillRect/>
          </a:stretch>
        </p:blipFill>
        <p:spPr>
          <a:xfrm>
            <a:off x="5313045" y="827405"/>
            <a:ext cx="6786245" cy="397827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00355" y="4920615"/>
            <a:ext cx="109124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Conclusions:</a:t>
            </a:r>
            <a:endParaRPr lang="en-US"/>
          </a:p>
          <a:p>
            <a:r>
              <a:rPr lang="en-US">
                <a:sym typeface="+mn-ea"/>
              </a:rPr>
              <a:t> 1. Maximum number of the loans are granted were for 36 months.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2. Loans granted for 36 months are tend to default more as compare to other values.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3. Debt Consolidation is the highest in the number in both the term as purpose.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5186</Words>
  <Application>WPS Presentation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Lucida Calligraphy</vt:lpstr>
      <vt:lpstr>Gill Sans MT</vt:lpstr>
      <vt:lpstr>Times New Roman</vt:lpstr>
      <vt:lpstr>Arial</vt:lpstr>
      <vt:lpstr>Matura MT Script Capitals</vt:lpstr>
      <vt:lpstr>STHupo</vt:lpstr>
      <vt:lpstr>Microsoft YaHei</vt:lpstr>
      <vt:lpstr>Arial Unicode MS</vt:lpstr>
      <vt:lpstr>Calibri</vt:lpstr>
      <vt:lpstr>1_Orange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DANIEL</cp:lastModifiedBy>
  <cp:revision>26</cp:revision>
  <dcterms:created xsi:type="dcterms:W3CDTF">2020-10-17T13:12:00Z</dcterms:created>
  <dcterms:modified xsi:type="dcterms:W3CDTF">2020-10-18T12:22:24Z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