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740410" y="436245"/>
            <a:ext cx="11451590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just"/>
            <a:r>
              <a:rPr lang="en-US" sz="54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Rockwell Extra Bold" panose="02060903040505020403" charset="0"/>
                <a:cs typeface="Rockwell Extra Bold" panose="02060903040505020403" charset="0"/>
              </a:rPr>
              <a:t>   </a:t>
            </a:r>
            <a:r>
              <a:rPr lang="en-US" sz="60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Rockwell Extra Bold" panose="02060903040505020403" charset="0"/>
                <a:cs typeface="Rockwell Extra Bold" panose="02060903040505020403" charset="0"/>
              </a:rPr>
              <a:t> Uber Supply-Demand </a:t>
            </a:r>
            <a:endParaRPr lang="en-US" sz="600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Rockwell Extra Bold" panose="02060903040505020403" charset="0"/>
              <a:cs typeface="Rockwell Extra Bold" panose="02060903040505020403" charset="0"/>
            </a:endParaRPr>
          </a:p>
          <a:p>
            <a:pPr algn="just"/>
            <a:r>
              <a:rPr lang="en-US" sz="60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Rockwell Extra Bold" panose="02060903040505020403" charset="0"/>
                <a:cs typeface="Rockwell Extra Bold" panose="02060903040505020403" charset="0"/>
              </a:rPr>
              <a:t>      				Gap</a:t>
            </a:r>
            <a:endParaRPr lang="en-US" sz="600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Rockwell Extra Bold" panose="02060903040505020403" charset="0"/>
              <a:cs typeface="Rockwell Extra Bold" panose="02060903040505020403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529195" y="6148705"/>
            <a:ext cx="4662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latin typeface="Lucida Handwriting" panose="03010101010101010101" charset="0"/>
                <a:cs typeface="Lucida Handwriting" panose="03010101010101010101" charset="0"/>
              </a:rPr>
              <a:t>By:- Rohan Daniel</a:t>
            </a:r>
            <a:endParaRPr lang="en-US" sz="3200" b="1">
              <a:latin typeface="Lucida Handwriting" panose="03010101010101010101" charset="0"/>
              <a:cs typeface="Lucida Handwriting" panose="03010101010101010101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40970" y="300355"/>
            <a:ext cx="107537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Incentivising these trips will in turn meet more customer demands, resulting in better profits for Uber.</a:t>
            </a:r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Educating drivers about these demand-supply gap.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51765" y="212725"/>
            <a:ext cx="10662285" cy="5292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olidFill>
                  <a:schemeClr val="accent1"/>
                </a:solidFill>
              </a:rPr>
              <a:t>Problem Statement:</a:t>
            </a:r>
            <a:endParaRPr lang="en-US" sz="2400" b="1">
              <a:solidFill>
                <a:schemeClr val="accent1"/>
              </a:solidFill>
            </a:endParaRPr>
          </a:p>
          <a:p>
            <a:endParaRPr lang="en-US"/>
          </a:p>
          <a:p>
            <a:r>
              <a:rPr lang="en-US"/>
              <a:t>Driver Cancellations and Non-Availability of cabs to and from Airport leading to loss of potential revenue.</a:t>
            </a:r>
            <a:endParaRPr lang="en-US"/>
          </a:p>
          <a:p>
            <a:endParaRPr lang="en-US"/>
          </a:p>
          <a:p>
            <a:r>
              <a:rPr lang="en-US" sz="2000" b="1">
                <a:solidFill>
                  <a:schemeClr val="accent2">
                    <a:lumMod val="75000"/>
                  </a:schemeClr>
                </a:solidFill>
              </a:rPr>
              <a:t>Business Objective:</a:t>
            </a:r>
            <a:endParaRPr lang="en-US" sz="200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000"/>
          </a:p>
          <a:p>
            <a:r>
              <a:rPr lang="en-US"/>
              <a:t>To identify the Supply-Demand gap in cabs from Airport to City and vice-versa.</a:t>
            </a:r>
            <a:endParaRPr lang="en-US"/>
          </a:p>
          <a:p>
            <a:endParaRPr lang="en-US"/>
          </a:p>
          <a:p>
            <a:r>
              <a:rPr lang="en-US" sz="2000" b="1">
                <a:solidFill>
                  <a:schemeClr val="accent2">
                    <a:lumMod val="75000"/>
                  </a:schemeClr>
                </a:solidFill>
              </a:rPr>
              <a:t>Research Questions:</a:t>
            </a:r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Identify the most pressing problems for Uber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What is the gap between supply and demand to and from Airport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What might be the reason for this supply-demand gap?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Recommend some ways to improve the supply-demand gap.</a:t>
            </a:r>
            <a:endParaRPr lang="en-US"/>
          </a:p>
          <a:p>
            <a:endParaRPr lang="en-US"/>
          </a:p>
          <a:p>
            <a:r>
              <a:rPr lang="en-US" sz="2000" b="1">
                <a:solidFill>
                  <a:schemeClr val="accent2">
                    <a:lumMod val="75000"/>
                  </a:schemeClr>
                </a:solidFill>
              </a:rPr>
              <a:t>Data Used for Analysis:</a:t>
            </a:r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data used is only to and from Airport.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5265" y="221615"/>
            <a:ext cx="5128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Rockwell Extra Bold" panose="02060903040505020403" charset="0"/>
                <a:cs typeface="Rockwell Extra Bold" panose="02060903040505020403" charset="0"/>
              </a:rPr>
              <a:t>The Problem:</a:t>
            </a:r>
            <a:endParaRPr lang="en-US" sz="2400">
              <a:solidFill>
                <a:schemeClr val="accent2">
                  <a:lumMod val="75000"/>
                </a:schemeClr>
              </a:solidFill>
              <a:latin typeface="Rockwell Extra Bold" panose="02060903040505020403" charset="0"/>
              <a:cs typeface="Rockwell Extra Bold" panose="02060903040505020403" charset="0"/>
            </a:endParaRPr>
          </a:p>
        </p:txBody>
      </p:sp>
      <p:pic>
        <p:nvPicPr>
          <p:cNvPr id="9" name="Content Placeholder 8" descr="1"/>
          <p:cNvPicPr>
            <a:picLocks noChangeAspect="1"/>
          </p:cNvPicPr>
          <p:nvPr>
            <p:ph sz="half" idx="1"/>
          </p:nvPr>
        </p:nvPicPr>
        <p:blipFill>
          <a:blip r:embed="rId1"/>
          <a:srcRect l="1001" t="9420" r="51856" b="729"/>
          <a:stretch>
            <a:fillRect/>
          </a:stretch>
        </p:blipFill>
        <p:spPr>
          <a:xfrm>
            <a:off x="86995" y="870585"/>
            <a:ext cx="5128895" cy="4093210"/>
          </a:xfrm>
          <a:prstGeom prst="rect">
            <a:avLst/>
          </a:prstGeom>
        </p:spPr>
      </p:pic>
      <p:pic>
        <p:nvPicPr>
          <p:cNvPr id="13" name="Content Placeholder 12" descr="1"/>
          <p:cNvPicPr>
            <a:picLocks noChangeAspect="1"/>
          </p:cNvPicPr>
          <p:nvPr>
            <p:ph sz="half" idx="2"/>
          </p:nvPr>
        </p:nvPicPr>
        <p:blipFill>
          <a:blip r:embed="rId1"/>
          <a:srcRect l="83921" r="6919" b="86032"/>
          <a:stretch>
            <a:fillRect/>
          </a:stretch>
        </p:blipFill>
        <p:spPr>
          <a:xfrm>
            <a:off x="4126865" y="870585"/>
            <a:ext cx="1089025" cy="704850"/>
          </a:xfrm>
          <a:prstGeom prst="rect">
            <a:avLst/>
          </a:prstGeom>
        </p:spPr>
      </p:pic>
      <p:pic>
        <p:nvPicPr>
          <p:cNvPr id="15" name="Picture 14" descr="3"/>
          <p:cNvPicPr>
            <a:picLocks noChangeAspect="1"/>
          </p:cNvPicPr>
          <p:nvPr/>
        </p:nvPicPr>
        <p:blipFill>
          <a:blip r:embed="rId2"/>
          <a:srcRect l="126" t="9571" r="64737" b="1964"/>
          <a:stretch>
            <a:fillRect/>
          </a:stretch>
        </p:blipFill>
        <p:spPr>
          <a:xfrm>
            <a:off x="6470015" y="870585"/>
            <a:ext cx="4196715" cy="3832860"/>
          </a:xfrm>
          <a:prstGeom prst="rect">
            <a:avLst/>
          </a:prstGeom>
        </p:spPr>
      </p:pic>
      <p:pic>
        <p:nvPicPr>
          <p:cNvPr id="16" name="Picture 15" descr="3"/>
          <p:cNvPicPr>
            <a:picLocks noChangeAspect="1"/>
          </p:cNvPicPr>
          <p:nvPr/>
        </p:nvPicPr>
        <p:blipFill>
          <a:blip r:embed="rId2"/>
          <a:srcRect l="84249" b="81240"/>
          <a:stretch>
            <a:fillRect/>
          </a:stretch>
        </p:blipFill>
        <p:spPr>
          <a:xfrm>
            <a:off x="9082405" y="870585"/>
            <a:ext cx="1584325" cy="81280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0" y="4963160"/>
            <a:ext cx="1066673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The</a:t>
            </a:r>
            <a:r>
              <a:rPr lang="en-US" sz="2000" b="1"/>
              <a:t> Demand</a:t>
            </a:r>
            <a:r>
              <a:rPr lang="en-US" sz="2000"/>
              <a:t> for cabs is equivalent both from Airport to City and vice versa.</a:t>
            </a:r>
            <a:endParaRPr lang="en-US" sz="2000"/>
          </a:p>
          <a:p>
            <a:endParaRPr lang="en-US" sz="2000"/>
          </a:p>
          <a:p>
            <a:r>
              <a:rPr lang="en-US" sz="2000"/>
              <a:t>There is a huge gap in </a:t>
            </a:r>
            <a:r>
              <a:rPr lang="en-US" sz="2000" b="1"/>
              <a:t>Supply</a:t>
            </a:r>
            <a:r>
              <a:rPr lang="en-US" sz="2000"/>
              <a:t> as only about </a:t>
            </a:r>
            <a:r>
              <a:rPr lang="en-US" sz="2000" b="1"/>
              <a:t>42%</a:t>
            </a:r>
            <a:r>
              <a:rPr lang="en-US" sz="2000"/>
              <a:t> of the requests are fulfilled.</a:t>
            </a:r>
            <a:endParaRPr lang="en-US" sz="2000"/>
          </a:p>
          <a:p>
            <a:r>
              <a:rPr lang="en-US" sz="2000"/>
              <a:t>		There is a gap of </a:t>
            </a:r>
            <a:r>
              <a:rPr lang="en-US" sz="2000" b="1"/>
              <a:t>58%</a:t>
            </a:r>
            <a:r>
              <a:rPr lang="en-US" sz="2000"/>
              <a:t> in the supply of cabs.</a:t>
            </a:r>
            <a:endParaRPr lang="en-US" sz="2000"/>
          </a:p>
          <a:p>
            <a:r>
              <a:rPr lang="en-US" sz="2000"/>
              <a:t>About </a:t>
            </a:r>
            <a:r>
              <a:rPr lang="en-US" sz="2000" b="1"/>
              <a:t>39.3%</a:t>
            </a:r>
            <a:r>
              <a:rPr lang="en-US" sz="2000"/>
              <a:t> shortage in cabs availability in the concerned areas and </a:t>
            </a:r>
            <a:r>
              <a:rPr lang="en-US" sz="2000" b="1"/>
              <a:t>18.7%</a:t>
            </a:r>
            <a:r>
              <a:rPr lang="en-US" sz="2000"/>
              <a:t> trips cancelled.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81610" y="220980"/>
            <a:ext cx="7869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Lucida Handwriting" panose="03010101010101010101" charset="0"/>
                <a:cs typeface="Lucida Handwriting" panose="03010101010101010101" charset="0"/>
              </a:rPr>
              <a:t>Overall Demand Based on Date and Time</a:t>
            </a:r>
            <a:endParaRPr lang="en-US" sz="2400">
              <a:solidFill>
                <a:schemeClr val="accent2">
                  <a:lumMod val="75000"/>
                </a:schemeClr>
              </a:solidFill>
              <a:latin typeface="Lucida Handwriting" panose="03010101010101010101" charset="0"/>
              <a:cs typeface="Lucida Handwriting" panose="03010101010101010101" charset="0"/>
            </a:endParaRPr>
          </a:p>
        </p:txBody>
      </p:sp>
      <p:pic>
        <p:nvPicPr>
          <p:cNvPr id="6" name="Content Placeholder 5" descr="2-1"/>
          <p:cNvPicPr>
            <a:picLocks noChangeAspect="1"/>
          </p:cNvPicPr>
          <p:nvPr>
            <p:ph sz="half" idx="1"/>
          </p:nvPr>
        </p:nvPicPr>
        <p:blipFill>
          <a:blip r:embed="rId1"/>
          <a:srcRect l="-393" t="10718" r="37883" b="13566"/>
          <a:stretch>
            <a:fillRect/>
          </a:stretch>
        </p:blipFill>
        <p:spPr>
          <a:xfrm>
            <a:off x="0" y="1207770"/>
            <a:ext cx="5384800" cy="2268220"/>
          </a:xfrm>
          <a:prstGeom prst="rect">
            <a:avLst/>
          </a:prstGeom>
        </p:spPr>
      </p:pic>
      <p:pic>
        <p:nvPicPr>
          <p:cNvPr id="8" name="Content Placeholder 5" descr="2-1"/>
          <p:cNvPicPr>
            <a:picLocks noChangeAspect="1"/>
          </p:cNvPicPr>
          <p:nvPr>
            <p:ph sz="half" idx="2"/>
          </p:nvPr>
        </p:nvPicPr>
        <p:blipFill>
          <a:blip r:embed="rId1"/>
          <a:srcRect l="83531" t="989" r="4240" b="70268"/>
          <a:stretch>
            <a:fillRect/>
          </a:stretch>
        </p:blipFill>
        <p:spPr>
          <a:xfrm>
            <a:off x="5407025" y="1207770"/>
            <a:ext cx="1574800" cy="1384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Content Placeholder 5" descr="2-1"/>
          <p:cNvPicPr>
            <a:picLocks noChangeAspect="1"/>
          </p:cNvPicPr>
          <p:nvPr/>
        </p:nvPicPr>
        <p:blipFill>
          <a:blip r:embed="rId1"/>
          <a:srcRect l="64178" t="6024" r="17638" b="18260"/>
          <a:stretch>
            <a:fillRect/>
          </a:stretch>
        </p:blipFill>
        <p:spPr>
          <a:xfrm>
            <a:off x="5407660" y="2494915"/>
            <a:ext cx="1574165" cy="32175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10" descr="2-2"/>
          <p:cNvPicPr>
            <a:picLocks noChangeAspect="1"/>
          </p:cNvPicPr>
          <p:nvPr/>
        </p:nvPicPr>
        <p:blipFill>
          <a:blip r:embed="rId2"/>
          <a:srcRect l="-177" t="46291" r="37633" b="1770"/>
          <a:stretch>
            <a:fillRect/>
          </a:stretch>
        </p:blipFill>
        <p:spPr>
          <a:xfrm>
            <a:off x="45720" y="3475990"/>
            <a:ext cx="5368925" cy="223647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7109460" y="2072005"/>
            <a:ext cx="465137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Irrespective of days, it is clearly seen that the demand is high demand of cabs mainly in:</a:t>
            </a:r>
            <a:endParaRPr lang="en-US" sz="2000"/>
          </a:p>
          <a:p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Morning (5am to 10am)</a:t>
            </a:r>
            <a:endParaRPr lang="en-US" sz="2000"/>
          </a:p>
          <a:p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 Late Evening and Night (5pm to     </a:t>
            </a:r>
            <a:endParaRPr lang="en-US" sz="2000"/>
          </a:p>
          <a:p>
            <a:r>
              <a:rPr lang="en-US" sz="2000"/>
              <a:t>      11pm)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38455" y="247650"/>
            <a:ext cx="8166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pperplate Gothic Bold" panose="020E0705020206020404" charset="0"/>
                <a:cs typeface="Copperplate Gothic Bold" panose="020E0705020206020404" charset="0"/>
              </a:rPr>
              <a:t>Demand Based on Time and Location</a:t>
            </a:r>
            <a:endParaRPr lang="en-US" sz="2400">
              <a:solidFill>
                <a:schemeClr val="accent2">
                  <a:lumMod val="75000"/>
                </a:schemeClr>
              </a:solidFill>
              <a:latin typeface="Copperplate Gothic Bold" panose="020E0705020206020404" charset="0"/>
              <a:cs typeface="Copperplate Gothic Bold" panose="020E0705020206020404" charset="0"/>
            </a:endParaRPr>
          </a:p>
        </p:txBody>
      </p:sp>
      <p:pic>
        <p:nvPicPr>
          <p:cNvPr id="6" name="Content Placeholder 5" descr="4"/>
          <p:cNvPicPr>
            <a:picLocks noChangeAspect="1"/>
          </p:cNvPicPr>
          <p:nvPr>
            <p:ph idx="1"/>
          </p:nvPr>
        </p:nvPicPr>
        <p:blipFill>
          <a:blip r:embed="rId1"/>
          <a:srcRect l="923" t="9923" r="16630"/>
          <a:stretch>
            <a:fillRect/>
          </a:stretch>
        </p:blipFill>
        <p:spPr>
          <a:xfrm>
            <a:off x="127000" y="708025"/>
            <a:ext cx="10056495" cy="22631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27000" y="3073400"/>
            <a:ext cx="1047877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There is a high demand of cabs from City to Airport in the </a:t>
            </a:r>
            <a:r>
              <a:rPr lang="en-US" sz="2000" b="1"/>
              <a:t>Early Morning and Morning hours</a:t>
            </a:r>
            <a:r>
              <a:rPr lang="en-US" sz="2000"/>
              <a:t>.</a:t>
            </a:r>
            <a:endParaRPr lang="en-US" sz="2000"/>
          </a:p>
          <a:p>
            <a:endParaRPr lang="en-US" sz="2000"/>
          </a:p>
          <a:p>
            <a:r>
              <a:rPr lang="en-US" sz="2000"/>
              <a:t>There is a high demand of cabs from Airport to City in the </a:t>
            </a:r>
            <a:r>
              <a:rPr lang="en-US" sz="2000" b="1"/>
              <a:t>Evening and Night hours</a:t>
            </a:r>
            <a:r>
              <a:rPr lang="en-US" sz="2000"/>
              <a:t>.</a:t>
            </a:r>
            <a:endParaRPr lang="en-US" sz="2000"/>
          </a:p>
          <a:p>
            <a:endParaRPr lang="en-US" sz="2000"/>
          </a:p>
          <a:p>
            <a:r>
              <a:rPr lang="en-US" sz="2000"/>
              <a:t>This means there are chance of having:</a:t>
            </a:r>
            <a:endParaRPr lang="en-US" sz="2000"/>
          </a:p>
          <a:p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more Outbound flights in the </a:t>
            </a:r>
            <a:r>
              <a:rPr lang="en-US" sz="2000" b="1"/>
              <a:t>Early Morning and Morning</a:t>
            </a:r>
            <a:endParaRPr lang="en-US" sz="2000"/>
          </a:p>
          <a:p>
            <a:r>
              <a:rPr lang="en-US" sz="2000"/>
              <a:t>     Hence more customers going to Airport and </a:t>
            </a:r>
            <a:r>
              <a:rPr lang="en-US" sz="2000" b="1"/>
              <a:t>less customers coming to City</a:t>
            </a:r>
            <a:r>
              <a:rPr lang="en-US" sz="2000"/>
              <a:t>,</a:t>
            </a:r>
            <a:endParaRPr lang="en-US" sz="2000"/>
          </a:p>
          <a:p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more Inbound flights in the </a:t>
            </a:r>
            <a:r>
              <a:rPr lang="en-US" sz="2000" b="1"/>
              <a:t>Evening and Night</a:t>
            </a:r>
            <a:endParaRPr lang="en-US" sz="2000"/>
          </a:p>
          <a:p>
            <a:r>
              <a:rPr lang="en-US" sz="2000"/>
              <a:t>     Hence more customers coming to City and</a:t>
            </a:r>
            <a:r>
              <a:rPr lang="en-US" sz="2000" b="1"/>
              <a:t> less customers going to Airport</a:t>
            </a:r>
            <a:r>
              <a:rPr lang="en-US" sz="2000"/>
              <a:t>.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99720" y="158115"/>
            <a:ext cx="5473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accent2">
                    <a:lumMod val="75000"/>
                  </a:schemeClr>
                </a:solidFill>
                <a:latin typeface="Segoe Print" panose="02000600000000000000" charset="0"/>
                <a:cs typeface="Segoe Print" panose="02000600000000000000" charset="0"/>
              </a:rPr>
              <a:t>Supply Based on Location</a:t>
            </a:r>
            <a:endParaRPr lang="en-US" sz="2400" b="1">
              <a:solidFill>
                <a:schemeClr val="accent2">
                  <a:lumMod val="75000"/>
                </a:schemeClr>
              </a:solidFill>
              <a:latin typeface="Segoe Print" panose="02000600000000000000" charset="0"/>
              <a:cs typeface="Segoe Print" panose="02000600000000000000" charset="0"/>
            </a:endParaRPr>
          </a:p>
        </p:txBody>
      </p:sp>
      <p:pic>
        <p:nvPicPr>
          <p:cNvPr id="5" name="Content Placeholder 4" descr="5"/>
          <p:cNvPicPr>
            <a:picLocks noChangeAspect="1"/>
          </p:cNvPicPr>
          <p:nvPr>
            <p:ph sz="half" idx="1"/>
          </p:nvPr>
        </p:nvPicPr>
        <p:blipFill>
          <a:blip r:embed="rId1"/>
          <a:srcRect t="11410" r="34451"/>
          <a:stretch>
            <a:fillRect/>
          </a:stretch>
        </p:blipFill>
        <p:spPr>
          <a:xfrm>
            <a:off x="223520" y="795020"/>
            <a:ext cx="6400800" cy="2817495"/>
          </a:xfrm>
          <a:prstGeom prst="rect">
            <a:avLst/>
          </a:prstGeom>
        </p:spPr>
      </p:pic>
      <p:pic>
        <p:nvPicPr>
          <p:cNvPr id="7" name="Content Placeholder 4" descr="5"/>
          <p:cNvPicPr>
            <a:picLocks noChangeAspect="1"/>
          </p:cNvPicPr>
          <p:nvPr>
            <p:ph sz="half" idx="2"/>
          </p:nvPr>
        </p:nvPicPr>
        <p:blipFill>
          <a:blip r:embed="rId1"/>
          <a:srcRect l="83946" t="573" r="587" b="79789"/>
          <a:stretch>
            <a:fillRect/>
          </a:stretch>
        </p:blipFill>
        <p:spPr>
          <a:xfrm>
            <a:off x="5226685" y="795020"/>
            <a:ext cx="1270635" cy="7854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 descr="6"/>
          <p:cNvPicPr>
            <a:picLocks noChangeAspect="1"/>
          </p:cNvPicPr>
          <p:nvPr/>
        </p:nvPicPr>
        <p:blipFill>
          <a:blip r:embed="rId2"/>
          <a:srcRect l="373" t="23240" r="34426" b="-1815"/>
          <a:stretch>
            <a:fillRect/>
          </a:stretch>
        </p:blipFill>
        <p:spPr>
          <a:xfrm>
            <a:off x="242570" y="3602990"/>
            <a:ext cx="6401435" cy="292798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751320" y="1492885"/>
            <a:ext cx="5944235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sym typeface="+mn-ea"/>
              </a:rPr>
              <a:t>City to Airport 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30.4% requests Cancelled</a:t>
            </a:r>
            <a:endParaRPr lang="en-US" sz="2000"/>
          </a:p>
          <a:p>
            <a:r>
              <a:rPr lang="en-US" sz="2000">
                <a:sym typeface="+mn-ea"/>
              </a:rPr>
              <a:t>        </a:t>
            </a:r>
            <a:r>
              <a:rPr lang="en-US" sz="2000" b="1">
                <a:sym typeface="Wingdings 2" panose="05020102010507070707" charset="0"/>
              </a:rPr>
              <a:t> </a:t>
            </a:r>
            <a:r>
              <a:rPr lang="en-US" sz="2000">
                <a:sym typeface="+mn-ea"/>
              </a:rPr>
              <a:t>Cabs denying services</a:t>
            </a:r>
            <a:endParaRPr lang="en-US" sz="2000"/>
          </a:p>
          <a:p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26.7% face Non-Availability</a:t>
            </a:r>
            <a:endParaRPr lang="en-US" sz="2000"/>
          </a:p>
          <a:p>
            <a:r>
              <a:rPr lang="en-US" sz="2000">
                <a:sym typeface="+mn-ea"/>
              </a:rPr>
              <a:t>      </a:t>
            </a:r>
            <a:r>
              <a:rPr lang="en-US" sz="2000">
                <a:sym typeface="+mn-ea"/>
              </a:rPr>
              <a:t>  </a:t>
            </a:r>
            <a:r>
              <a:rPr lang="en-US" sz="2000" b="1">
                <a:sym typeface="Wingdings 2" panose="05020102010507070707" charset="0"/>
              </a:rPr>
              <a:t> </a:t>
            </a:r>
            <a:r>
              <a:rPr lang="en-US" sz="2000">
                <a:sym typeface="+mn-ea"/>
              </a:rPr>
              <a:t>Shortage of cabs in city</a:t>
            </a:r>
            <a:endParaRPr lang="en-US" sz="2000"/>
          </a:p>
          <a:p>
            <a:endParaRPr lang="en-US" sz="2000" b="1"/>
          </a:p>
          <a:p>
            <a:r>
              <a:rPr lang="en-US" sz="2000" b="1"/>
              <a:t>Airport to City 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52.9% face Non-Availability</a:t>
            </a:r>
            <a:endParaRPr lang="en-US" sz="2000"/>
          </a:p>
          <a:p>
            <a:r>
              <a:rPr lang="en-US" sz="2000"/>
              <a:t>       </a:t>
            </a:r>
            <a:r>
              <a:rPr lang="en-US" sz="2000">
                <a:sym typeface="+mn-ea"/>
              </a:rPr>
              <a:t> </a:t>
            </a:r>
            <a:r>
              <a:rPr lang="en-US" sz="2000" b="1">
                <a:sym typeface="Wingdings 2" panose="05020102010507070707" charset="0"/>
              </a:rPr>
              <a:t> </a:t>
            </a:r>
            <a:r>
              <a:rPr lang="en-US" sz="2000"/>
              <a:t>Shortage of cabs around Airport</a:t>
            </a:r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434975" y="196215"/>
            <a:ext cx="6323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Eras Bold ITC" panose="020B0907030504020204" charset="0"/>
                <a:cs typeface="Eras Bold ITC" panose="020B0907030504020204" charset="0"/>
              </a:rPr>
              <a:t>Demand and Supply Gap</a:t>
            </a:r>
            <a:endParaRPr lang="en-US" sz="2400">
              <a:solidFill>
                <a:schemeClr val="accent2">
                  <a:lumMod val="75000"/>
                </a:schemeClr>
              </a:solidFill>
              <a:latin typeface="Eras Bold ITC" panose="020B0907030504020204" charset="0"/>
              <a:cs typeface="Eras Bold ITC" panose="020B0907030504020204" charset="0"/>
            </a:endParaRPr>
          </a:p>
        </p:txBody>
      </p:sp>
      <p:pic>
        <p:nvPicPr>
          <p:cNvPr id="10" name="Content Placeholder 9" descr="10"/>
          <p:cNvPicPr>
            <a:picLocks noChangeAspect="1"/>
          </p:cNvPicPr>
          <p:nvPr>
            <p:ph sz="half" idx="1"/>
          </p:nvPr>
        </p:nvPicPr>
        <p:blipFill>
          <a:blip r:embed="rId1"/>
          <a:srcRect t="11675" r="57155" b="782"/>
          <a:stretch>
            <a:fillRect/>
          </a:stretch>
        </p:blipFill>
        <p:spPr>
          <a:xfrm>
            <a:off x="215900" y="1125855"/>
            <a:ext cx="5549900" cy="2461895"/>
          </a:xfrm>
          <a:prstGeom prst="rect">
            <a:avLst/>
          </a:prstGeom>
        </p:spPr>
      </p:pic>
      <p:pic>
        <p:nvPicPr>
          <p:cNvPr id="12" name="Content Placeholder 9" descr="10"/>
          <p:cNvPicPr>
            <a:picLocks noChangeAspect="1"/>
          </p:cNvPicPr>
          <p:nvPr>
            <p:ph sz="half" idx="2"/>
          </p:nvPr>
        </p:nvPicPr>
        <p:blipFill>
          <a:blip r:embed="rId1"/>
          <a:srcRect l="83520" t="18085" r="2033" b="63608"/>
          <a:stretch>
            <a:fillRect/>
          </a:stretch>
        </p:blipFill>
        <p:spPr>
          <a:xfrm>
            <a:off x="1296035" y="1303655"/>
            <a:ext cx="1586865" cy="6038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Picture 13" descr="11"/>
          <p:cNvPicPr>
            <a:picLocks noChangeAspect="1"/>
          </p:cNvPicPr>
          <p:nvPr/>
        </p:nvPicPr>
        <p:blipFill>
          <a:blip r:embed="rId2"/>
          <a:srcRect t="16643" r="57323"/>
          <a:stretch>
            <a:fillRect/>
          </a:stretch>
        </p:blipFill>
        <p:spPr>
          <a:xfrm>
            <a:off x="215900" y="3587115"/>
            <a:ext cx="5549265" cy="249237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 rot="5400000">
            <a:off x="4443730" y="4464685"/>
            <a:ext cx="2971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Rockwell Extra Bold" panose="02060903040505020403" charset="0"/>
                <a:cs typeface="Rockwell Extra Bold" panose="02060903040505020403" charset="0"/>
              </a:rPr>
              <a:t>  Of Airport</a:t>
            </a:r>
            <a:endParaRPr lang="en-US" sz="2800" b="1">
              <a:latin typeface="Rockwell Extra Bold" panose="02060903040505020403" charset="0"/>
              <a:cs typeface="Rockwell Extra Bold" panose="02060903040505020403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 rot="5400000">
            <a:off x="4608830" y="1976120"/>
            <a:ext cx="2590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Rockwell Extra Bold" panose="02060903040505020403" charset="0"/>
                <a:cs typeface="Rockwell Extra Bold" panose="02060903040505020403" charset="0"/>
              </a:rPr>
              <a:t>     Of  City</a:t>
            </a:r>
            <a:endParaRPr lang="en-US" sz="2800" b="1">
              <a:latin typeface="Rockwell Extra Bold" panose="02060903040505020403" charset="0"/>
              <a:cs typeface="Rockwell Extra Bold" panose="02060903040505020403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322695" y="1303655"/>
            <a:ext cx="586930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sym typeface="+mn-ea"/>
              </a:rPr>
              <a:t>City to Airport</a:t>
            </a:r>
            <a:r>
              <a:rPr lang="en-US" sz="2000">
                <a:sym typeface="+mn-ea"/>
              </a:rPr>
              <a:t> (Early Morning and Morning):</a:t>
            </a:r>
            <a:endParaRPr lang="en-US" sz="2000"/>
          </a:p>
          <a:p>
            <a:r>
              <a:rPr lang="en-US" sz="2000">
                <a:sym typeface="+mn-ea"/>
              </a:rPr>
              <a:t>    1. High Demand</a:t>
            </a:r>
            <a:endParaRPr lang="en-US" sz="2000"/>
          </a:p>
          <a:p>
            <a:r>
              <a:rPr lang="en-US" sz="2000">
                <a:sym typeface="+mn-ea"/>
              </a:rPr>
              <a:t>    2. Low Supply</a:t>
            </a:r>
            <a:endParaRPr lang="en-US" sz="2000"/>
          </a:p>
          <a:p>
            <a:r>
              <a:rPr lang="en-US" sz="2000">
                <a:sym typeface="+mn-ea"/>
              </a:rPr>
              <a:t>        </a:t>
            </a:r>
            <a:r>
              <a:rPr lang="en-US" sz="2000" b="1">
                <a:sym typeface="Wingdings 2" panose="05020102010507070707" charset="0"/>
              </a:rPr>
              <a:t> </a:t>
            </a:r>
            <a:r>
              <a:rPr lang="en-US" sz="2000">
                <a:sym typeface="+mn-ea"/>
              </a:rPr>
              <a:t>Cabs denying services as not enough </a:t>
            </a:r>
            <a:endParaRPr lang="en-US" sz="2000"/>
          </a:p>
          <a:p>
            <a:r>
              <a:rPr lang="en-US" sz="2000">
                <a:sym typeface="+mn-ea"/>
              </a:rPr>
              <a:t>             demand from Airport to meet the influx of 	cabs </a:t>
            </a:r>
            <a:endParaRPr lang="en-US" sz="2000"/>
          </a:p>
          <a:p>
            <a:r>
              <a:rPr lang="en-US" sz="2000">
                <a:sym typeface="+mn-ea"/>
              </a:rPr>
              <a:t>        </a:t>
            </a:r>
            <a:r>
              <a:rPr lang="en-US" sz="2000" b="1">
                <a:sym typeface="Wingdings 2" panose="05020102010507070707" charset="0"/>
              </a:rPr>
              <a:t> </a:t>
            </a:r>
            <a:r>
              <a:rPr lang="en-US" sz="2000">
                <a:sym typeface="+mn-ea"/>
              </a:rPr>
              <a:t>Also not enough cabs to meet the demand</a:t>
            </a:r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 b="1"/>
              <a:t>Airport to City</a:t>
            </a:r>
            <a:r>
              <a:rPr lang="en-US" sz="2000"/>
              <a:t> (Late Evening and Night):</a:t>
            </a:r>
            <a:endParaRPr lang="en-US" sz="2000"/>
          </a:p>
          <a:p>
            <a:r>
              <a:rPr lang="en-US" sz="2000"/>
              <a:t>     1. High Demand</a:t>
            </a:r>
            <a:endParaRPr lang="en-US" sz="2000"/>
          </a:p>
          <a:p>
            <a:r>
              <a:rPr lang="en-US" sz="2000"/>
              <a:t>     2. Low Supply</a:t>
            </a:r>
            <a:endParaRPr lang="en-US" sz="2000"/>
          </a:p>
          <a:p>
            <a:r>
              <a:rPr lang="en-US" sz="2000"/>
              <a:t>        </a:t>
            </a:r>
            <a:r>
              <a:rPr lang="en-US" sz="2000" b="1">
                <a:sym typeface="Wingdings 2" panose="05020102010507070707" charset="0"/>
              </a:rPr>
              <a:t></a:t>
            </a:r>
            <a:r>
              <a:rPr lang="en-US" sz="2000"/>
              <a:t> Not enough cabs go towards Airport to   </a:t>
            </a:r>
            <a:endParaRPr lang="en-US" sz="2000"/>
          </a:p>
          <a:p>
            <a:r>
              <a:rPr lang="en-US" sz="2000"/>
              <a:t>           meet the demands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12"/>
          <p:cNvPicPr>
            <a:picLocks noChangeAspect="1"/>
          </p:cNvPicPr>
          <p:nvPr>
            <p:ph sz="half" idx="1"/>
          </p:nvPr>
        </p:nvPicPr>
        <p:blipFill>
          <a:blip r:embed="rId1"/>
          <a:srcRect t="11410" r="28349"/>
          <a:stretch>
            <a:fillRect/>
          </a:stretch>
        </p:blipFill>
        <p:spPr>
          <a:xfrm>
            <a:off x="268605" y="782320"/>
            <a:ext cx="5384800" cy="27393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68605" y="170815"/>
            <a:ext cx="7321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accent2">
                    <a:lumMod val="75000"/>
                  </a:schemeClr>
                </a:solidFill>
                <a:effectLst/>
                <a:latin typeface="Lucida Handwriting" panose="03010101010101010101" charset="0"/>
                <a:cs typeface="Lucida Handwriting" panose="03010101010101010101" charset="0"/>
              </a:rPr>
              <a:t>Demand and Supply Gap - The Reason</a:t>
            </a:r>
            <a:endParaRPr lang="en-US" sz="2400" b="1">
              <a:solidFill>
                <a:schemeClr val="accent2">
                  <a:lumMod val="75000"/>
                </a:schemeClr>
              </a:solidFill>
              <a:effectLst/>
              <a:latin typeface="Lucida Handwriting" panose="03010101010101010101" charset="0"/>
              <a:cs typeface="Lucida Handwriting" panose="03010101010101010101" charset="0"/>
            </a:endParaRPr>
          </a:p>
        </p:txBody>
      </p:sp>
      <p:pic>
        <p:nvPicPr>
          <p:cNvPr id="8" name="Content Placeholder 7" descr="13"/>
          <p:cNvPicPr>
            <a:picLocks noChangeAspect="1"/>
          </p:cNvPicPr>
          <p:nvPr>
            <p:ph sz="half" idx="2"/>
          </p:nvPr>
        </p:nvPicPr>
        <p:blipFill>
          <a:blip r:embed="rId2"/>
          <a:srcRect t="15264" r="28078"/>
          <a:stretch>
            <a:fillRect/>
          </a:stretch>
        </p:blipFill>
        <p:spPr>
          <a:xfrm>
            <a:off x="268605" y="3521075"/>
            <a:ext cx="5384165" cy="333692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 rot="5400000">
            <a:off x="4532630" y="1818005"/>
            <a:ext cx="2590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Rockwell Extra Bold" panose="02060903040505020403" charset="0"/>
                <a:cs typeface="Rockwell Extra Bold" panose="02060903040505020403" charset="0"/>
              </a:rPr>
              <a:t>     Of  City</a:t>
            </a:r>
            <a:endParaRPr lang="en-US" sz="2800" b="1">
              <a:latin typeface="Rockwell Extra Bold" panose="02060903040505020403" charset="0"/>
              <a:cs typeface="Rockwell Extra Bold" panose="02060903040505020403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 rot="5400000">
            <a:off x="4352290" y="4985385"/>
            <a:ext cx="2971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Rockwell Extra Bold" panose="02060903040505020403" charset="0"/>
                <a:cs typeface="Rockwell Extra Bold" panose="02060903040505020403" charset="0"/>
              </a:rPr>
              <a:t>  Of Airport</a:t>
            </a:r>
            <a:endParaRPr lang="en-US" sz="2800" b="1">
              <a:latin typeface="Rockwell Extra Bold" panose="02060903040505020403" charset="0"/>
              <a:cs typeface="Rockwell Extra Bold" panose="02060903040505020403" charset="0"/>
            </a:endParaRPr>
          </a:p>
        </p:txBody>
      </p:sp>
      <p:pic>
        <p:nvPicPr>
          <p:cNvPr id="12" name="Content Placeholder 9" descr="10"/>
          <p:cNvPicPr>
            <a:picLocks noChangeAspect="1"/>
          </p:cNvPicPr>
          <p:nvPr/>
        </p:nvPicPr>
        <p:blipFill>
          <a:blip r:embed="rId3"/>
          <a:srcRect l="83520" t="18085" r="2033" b="63608"/>
          <a:stretch>
            <a:fillRect/>
          </a:stretch>
        </p:blipFill>
        <p:spPr>
          <a:xfrm>
            <a:off x="3980180" y="972185"/>
            <a:ext cx="1586865" cy="6038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 Box 9"/>
          <p:cNvSpPr txBox="1"/>
          <p:nvPr/>
        </p:nvSpPr>
        <p:spPr>
          <a:xfrm>
            <a:off x="6099175" y="782320"/>
            <a:ext cx="609219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/>
              <a:t>What is the reason for this supply demand gap?</a:t>
            </a:r>
            <a:endParaRPr lang="en-US" sz="2000" b="1"/>
          </a:p>
          <a:p>
            <a:endParaRPr lang="en-US" sz="2000"/>
          </a:p>
          <a:p>
            <a:r>
              <a:rPr lang="en-US" sz="2000"/>
              <a:t>   1. The flow of traffic is one directional due to</a:t>
            </a:r>
            <a:endParaRPr lang="en-US" sz="2000"/>
          </a:p>
          <a:p>
            <a:r>
              <a:rPr lang="en-US" sz="2000"/>
              <a:t>       flight timings.</a:t>
            </a:r>
            <a:endParaRPr lang="en-US" sz="2000"/>
          </a:p>
          <a:p>
            <a:r>
              <a:rPr lang="en-US" sz="2000"/>
              <a:t>           </a:t>
            </a:r>
            <a:r>
              <a:rPr lang="en-US" sz="2000" b="1">
                <a:sym typeface="Wingdings 2" panose="05020102010507070707" charset="0"/>
              </a:rPr>
              <a:t> </a:t>
            </a:r>
            <a:r>
              <a:rPr lang="en-US" sz="2000" b="1"/>
              <a:t>Early </a:t>
            </a:r>
            <a:r>
              <a:rPr lang="en-US" sz="2000" b="1">
                <a:sym typeface="+mn-ea"/>
              </a:rPr>
              <a:t>Morning </a:t>
            </a:r>
            <a:r>
              <a:rPr lang="en-US" sz="2000" b="1"/>
              <a:t>and Morning:</a:t>
            </a:r>
            <a:r>
              <a:rPr lang="en-US" sz="2000"/>
              <a:t> High </a:t>
            </a:r>
            <a:endParaRPr lang="en-US" sz="2000"/>
          </a:p>
          <a:p>
            <a:r>
              <a:rPr lang="en-US" sz="2000"/>
              <a:t>               demand from City, but low demand from </a:t>
            </a:r>
            <a:endParaRPr lang="en-US" sz="2000"/>
          </a:p>
          <a:p>
            <a:r>
              <a:rPr lang="en-US" sz="2000"/>
              <a:t>                Airport. Hence it's risky/less opportunity 	   for drivers to get return trip to City and the             	   trips are cancelled.</a:t>
            </a:r>
            <a:endParaRPr lang="en-US" sz="2000"/>
          </a:p>
          <a:p>
            <a:endParaRPr lang="en-US" sz="2000"/>
          </a:p>
          <a:p>
            <a:r>
              <a:rPr lang="en-US" sz="2000"/>
              <a:t>           </a:t>
            </a:r>
            <a:r>
              <a:rPr lang="en-US" sz="2000" b="1">
                <a:sym typeface="Wingdings 2" panose="05020102010507070707" charset="0"/>
              </a:rPr>
              <a:t> </a:t>
            </a:r>
            <a:r>
              <a:rPr lang="en-US" sz="2000" b="1"/>
              <a:t>Late Evening and Night:</a:t>
            </a:r>
            <a:r>
              <a:rPr lang="en-US" sz="2000"/>
              <a:t> High demand 	  from Airport but not enough cars around as 	  less number of cars go towards airport in </a:t>
            </a:r>
            <a:endParaRPr lang="en-US" sz="2000"/>
          </a:p>
          <a:p>
            <a:r>
              <a:rPr lang="en-US" sz="2000"/>
              <a:t>                evening.</a:t>
            </a:r>
            <a:endParaRPr lang="en-US" sz="2000"/>
          </a:p>
          <a:p>
            <a:endParaRPr lang="en-US" sz="2000"/>
          </a:p>
          <a:p>
            <a:r>
              <a:rPr lang="en-US" sz="2000"/>
              <a:t>  2. There is a shortage of cabs in general. At the   </a:t>
            </a:r>
            <a:endParaRPr lang="en-US" sz="2000"/>
          </a:p>
          <a:p>
            <a:r>
              <a:rPr lang="en-US" sz="2000"/>
              <a:t>       peak times there is about </a:t>
            </a:r>
            <a:r>
              <a:rPr lang="en-US" sz="2000" b="1"/>
              <a:t>26%</a:t>
            </a:r>
            <a:r>
              <a:rPr lang="en-US" sz="2000"/>
              <a:t> chance of Non-</a:t>
            </a:r>
            <a:endParaRPr lang="en-US" sz="2000"/>
          </a:p>
          <a:p>
            <a:r>
              <a:rPr lang="en-US" sz="2000"/>
              <a:t>       Availability of cabs both to and from Airport</a:t>
            </a:r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51130" y="143510"/>
            <a:ext cx="11930380" cy="68929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olidFill>
                  <a:schemeClr val="accent2">
                    <a:lumMod val="75000"/>
                  </a:schemeClr>
                </a:solidFill>
                <a:latin typeface="Lucida Calligraphy" panose="03010101010101010101" charset="0"/>
                <a:cs typeface="Lucida Calligraphy" panose="03010101010101010101" charset="0"/>
              </a:rPr>
              <a:t>                      Possible Solutions and Recommendations:</a:t>
            </a:r>
            <a:endParaRPr lang="en-US" sz="2400">
              <a:latin typeface="Lucida Calligraphy" panose="03010101010101010101" charset="0"/>
              <a:cs typeface="Lucida Calligraphy" panose="03010101010101010101" charset="0"/>
            </a:endParaRP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 was found the demand at peak times is mostly unidirectional and demand at destination around that was not enough for return trips for drivers.</a:t>
            </a:r>
            <a:endParaRPr lang="en-US"/>
          </a:p>
          <a:p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   </a:t>
            </a:r>
            <a:r>
              <a:rPr lang="en-US" sz="1600"/>
              <a:t>  </a:t>
            </a:r>
            <a:r>
              <a:rPr lang="en-US" sz="1600" b="1">
                <a:sym typeface="Wingdings 2" panose="05020102010507070707" charset="0"/>
              </a:rPr>
              <a:t> </a:t>
            </a:r>
            <a:r>
              <a:rPr lang="en-US" sz="1600"/>
              <a:t>It is recommended to provide incentives to drivers for trips to and from Airport during these rush hours (to 5 am </a:t>
            </a:r>
            <a:endParaRPr lang="en-US" sz="1600"/>
          </a:p>
          <a:p>
            <a:pPr indent="0">
              <a:buFont typeface="Arial" panose="020B0604020202020204" pitchFamily="34" charset="0"/>
              <a:buNone/>
            </a:pPr>
            <a:r>
              <a:rPr lang="en-US" sz="1600"/>
              <a:t>          to 11am and 5pm to 11pm.</a:t>
            </a:r>
            <a:endParaRPr lang="en-US" sz="1600"/>
          </a:p>
          <a:p>
            <a:r>
              <a:rPr lang="en-US" sz="1600"/>
              <a:t>     </a:t>
            </a:r>
            <a:r>
              <a:rPr lang="en-US" sz="1600" b="1">
                <a:sym typeface="Wingdings 2" panose="05020102010507070707" charset="0"/>
              </a:rPr>
              <a:t> </a:t>
            </a:r>
            <a:r>
              <a:rPr lang="en-US" sz="1600"/>
              <a:t>During these rush hour customers can be charged higher for trips to and from Airport.</a:t>
            </a:r>
            <a:endParaRPr lang="en-US" sz="1600"/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 was also observed that there is a shortage of cabs in general.</a:t>
            </a:r>
            <a:endParaRPr lang="en-US"/>
          </a:p>
          <a:p>
            <a:r>
              <a:rPr lang="en-US"/>
              <a:t>    Though the reason of shortage from Airport is not enough organic supply to the airport, but from city as well,  </a:t>
            </a:r>
            <a:endParaRPr lang="en-US"/>
          </a:p>
          <a:p>
            <a:r>
              <a:rPr lang="en-US"/>
              <a:t>     overall about 26.7% requests face Non-Availability of cabs.</a:t>
            </a:r>
            <a:endParaRPr lang="en-US"/>
          </a:p>
          <a:p>
            <a:r>
              <a:rPr lang="en-US"/>
              <a:t>     </a:t>
            </a:r>
            <a:endParaRPr lang="en-US"/>
          </a:p>
          <a:p>
            <a:r>
              <a:rPr lang="en-US"/>
              <a:t>    </a:t>
            </a:r>
            <a:r>
              <a:rPr lang="en-US" sz="1600" b="1">
                <a:sym typeface="Wingdings 2" panose="05020102010507070707" charset="0"/>
              </a:rPr>
              <a:t> </a:t>
            </a:r>
            <a:r>
              <a:rPr lang="en-US" sz="1600"/>
              <a:t>Avg. Non-Availabilty hourly</a:t>
            </a:r>
            <a:endParaRPr lang="en-US" sz="1600"/>
          </a:p>
          <a:p>
            <a:r>
              <a:rPr lang="en-US"/>
              <a:t>         </a:t>
            </a:r>
            <a:r>
              <a:rPr lang="en-US" sz="1600">
                <a:latin typeface="SimSun" panose="02010600030101010101" pitchFamily="2" charset="-122"/>
                <a:ea typeface="SimSun" panose="02010600030101010101" pitchFamily="2" charset="-122"/>
              </a:rPr>
              <a:t>＊ </a:t>
            </a:r>
            <a:r>
              <a:rPr lang="en-US" sz="1400"/>
              <a:t>Airport = 71 </a:t>
            </a:r>
            <a:endParaRPr lang="en-US" sz="1400"/>
          </a:p>
          <a:p>
            <a:r>
              <a:rPr lang="en-US" sz="1400"/>
              <a:t>            </a:t>
            </a:r>
            <a:r>
              <a:rPr lang="en-US" sz="1600"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＊ </a:t>
            </a:r>
            <a:r>
              <a:rPr lang="en-US" sz="1400"/>
              <a:t>City = 39</a:t>
            </a:r>
            <a:endParaRPr lang="en-US" sz="1400"/>
          </a:p>
          <a:p>
            <a:r>
              <a:rPr lang="en-US"/>
              <a:t>    </a:t>
            </a:r>
            <a:r>
              <a:rPr lang="en-US" sz="1600" b="1">
                <a:sym typeface="Wingdings 2" panose="05020102010507070707" charset="0"/>
              </a:rPr>
              <a:t> </a:t>
            </a:r>
            <a:r>
              <a:rPr lang="en-US" sz="1600"/>
              <a:t>Hence based on the available data a new fleet of 40-70 cabs can added to Uber services</a:t>
            </a:r>
            <a:endParaRPr lang="en-US" sz="1600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average time of travel is 52.4 minutes for these trips.</a:t>
            </a:r>
            <a:endParaRPr lang="en-US"/>
          </a:p>
          <a:p>
            <a:endParaRPr lang="en-US"/>
          </a:p>
          <a:p>
            <a:r>
              <a:rPr lang="en-US" sz="1600" b="1">
                <a:sym typeface="Wingdings 2" panose="05020102010507070707" charset="0"/>
              </a:rPr>
              <a:t>     </a:t>
            </a:r>
            <a:r>
              <a:rPr lang="en-US" sz="1600"/>
              <a:t>Incentive based on distance of trips will encourage drivers to take these trips. This would make a better financial </a:t>
            </a:r>
            <a:endParaRPr lang="en-US" sz="1600"/>
          </a:p>
          <a:p>
            <a:r>
              <a:rPr lang="en-US" sz="1600"/>
              <a:t>        sense for drivers.</a:t>
            </a:r>
            <a:endParaRPr lang="en-US" sz="1600"/>
          </a:p>
          <a:p>
            <a:r>
              <a:rPr lang="en-US" sz="1600" b="1">
                <a:sym typeface="Wingdings 2" panose="05020102010507070707" charset="0"/>
              </a:rPr>
              <a:t>    </a:t>
            </a:r>
            <a:r>
              <a:rPr lang="en-US" sz="1600"/>
              <a:t> Accordingly longer trips should be charged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4268</Words>
  <Application>WPS Presentation</Application>
  <PresentationFormat>Widescreen</PresentationFormat>
  <Paragraphs>139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Rockwell Extra Bold</vt:lpstr>
      <vt:lpstr>Lucida Handwriting</vt:lpstr>
      <vt:lpstr>Copperplate Gothic Bold</vt:lpstr>
      <vt:lpstr>Segoe Print</vt:lpstr>
      <vt:lpstr>Wingdings 2</vt:lpstr>
      <vt:lpstr>Eras Bold ITC</vt:lpstr>
      <vt:lpstr>Lucida Calligraphy</vt:lpstr>
      <vt:lpstr>Microsoft YaHei</vt:lpstr>
      <vt:lpstr>Arial Unicode MS</vt:lpstr>
      <vt:lpstr>Calibri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DANIEL</cp:lastModifiedBy>
  <cp:revision>19</cp:revision>
  <dcterms:created xsi:type="dcterms:W3CDTF">2020-11-14T18:07:00Z</dcterms:created>
  <dcterms:modified xsi:type="dcterms:W3CDTF">2020-11-28T10:23:13Z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