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78" r:id="rId13"/>
    <p:sldId id="266" r:id="rId14"/>
    <p:sldId id="279" r:id="rId15"/>
    <p:sldId id="267" r:id="rId16"/>
    <p:sldId id="268" r:id="rId17"/>
    <p:sldId id="280" r:id="rId18"/>
    <p:sldId id="269" r:id="rId19"/>
    <p:sldId id="270" r:id="rId20"/>
    <p:sldId id="271" r:id="rId21"/>
    <p:sldId id="272" r:id="rId22"/>
    <p:sldId id="273" r:id="rId23"/>
    <p:sldId id="274" r:id="rId24"/>
    <p:sldId id="281" r:id="rId25"/>
    <p:sldId id="275" r:id="rId26"/>
    <p:sldId id="276" r:id="rId27"/>
    <p:sldId id="277"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XSHWf0FMjqG+WjVxpURCB3Hot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6D7C42-F05F-4BCC-A17A-9B9AE464FF8E}">
  <a:tblStyle styleId="{006D7C42-F05F-4BCC-A17A-9B9AE464FF8E}"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pic>
        <p:nvPicPr>
          <p:cNvPr id="12" name="Google Shape;12;p2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 name="Google Shape;13;p2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4"/>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5" name="Google Shape;15;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4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45"/>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5"/>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45"/>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4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4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46"/>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6"/>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4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4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47"/>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4" name="Google Shape;94;p47"/>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5" name="Google Shape;95;p47"/>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7"/>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47"/>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4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4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48"/>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8"/>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4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4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4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1" name="Google Shape;111;p4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2" name="Google Shape;112;p4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9"/>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49"/>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4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5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50"/>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0"/>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50"/>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5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5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5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51"/>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5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2" name="Google Shape;132;p5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5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52"/>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2"/>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5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52" name="Google Shape;152;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55"/>
        <p:cNvGrpSpPr/>
        <p:nvPr/>
      </p:nvGrpSpPr>
      <p:grpSpPr>
        <a:xfrm>
          <a:off x="0" y="0"/>
          <a:ext cx="0" cy="0"/>
          <a:chOff x="0" y="0"/>
          <a:chExt cx="0" cy="0"/>
        </a:xfrm>
      </p:grpSpPr>
      <p:sp>
        <p:nvSpPr>
          <p:cNvPr id="156" name="Google Shape;156;p27"/>
          <p:cNvSpPr/>
          <p:nvPr/>
        </p:nvSpPr>
        <p:spPr>
          <a:xfrm>
            <a:off x="0" y="4917989"/>
            <a:ext cx="12192000" cy="1940010"/>
          </a:xfrm>
          <a:prstGeom prst="rect">
            <a:avLst/>
          </a:prstGeom>
          <a:blipFill rotWithShape="1">
            <a:blip r:embed="rId2">
              <a:alphaModFix amt="83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7200"/>
              <a:buFont typeface="Georgia"/>
              <a:buNone/>
              <a:defRPr sz="7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7"/>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159" name="Google Shape;159;p27"/>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7"/>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61" name="Google Shape;161;p27"/>
          <p:cNvGrpSpPr/>
          <p:nvPr/>
        </p:nvGrpSpPr>
        <p:grpSpPr>
          <a:xfrm>
            <a:off x="897399" y="2325848"/>
            <a:ext cx="1080904" cy="1080902"/>
            <a:chOff x="9685338" y="4460675"/>
            <a:chExt cx="1080904" cy="1080902"/>
          </a:xfrm>
        </p:grpSpPr>
        <p:sp>
          <p:nvSpPr>
            <p:cNvPr id="162" name="Google Shape;162;p2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7"/>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Trebuchet MS"/>
                <a:ea typeface="Trebuchet MS"/>
                <a:cs typeface="Trebuchet MS"/>
                <a:sym typeface="Trebuchet MS"/>
              </a:defRPr>
            </a:lvl1pPr>
            <a:lvl2pPr marL="0" lvl="1" indent="0" algn="ctr">
              <a:spcBef>
                <a:spcPts val="0"/>
              </a:spcBef>
              <a:buNone/>
              <a:defRPr sz="2800" b="1">
                <a:solidFill>
                  <a:srgbClr val="FFFFFF"/>
                </a:solidFill>
                <a:latin typeface="Trebuchet MS"/>
                <a:ea typeface="Trebuchet MS"/>
                <a:cs typeface="Trebuchet MS"/>
                <a:sym typeface="Trebuchet MS"/>
              </a:defRPr>
            </a:lvl2pPr>
            <a:lvl3pPr marL="0" lvl="2" indent="0" algn="ctr">
              <a:spcBef>
                <a:spcPts val="0"/>
              </a:spcBef>
              <a:buNone/>
              <a:defRPr sz="2800" b="1">
                <a:solidFill>
                  <a:srgbClr val="FFFFFF"/>
                </a:solidFill>
                <a:latin typeface="Trebuchet MS"/>
                <a:ea typeface="Trebuchet MS"/>
                <a:cs typeface="Trebuchet MS"/>
                <a:sym typeface="Trebuchet MS"/>
              </a:defRPr>
            </a:lvl3pPr>
            <a:lvl4pPr marL="0" lvl="3" indent="0" algn="ctr">
              <a:spcBef>
                <a:spcPts val="0"/>
              </a:spcBef>
              <a:buNone/>
              <a:defRPr sz="2800" b="1">
                <a:solidFill>
                  <a:srgbClr val="FFFFFF"/>
                </a:solidFill>
                <a:latin typeface="Trebuchet MS"/>
                <a:ea typeface="Trebuchet MS"/>
                <a:cs typeface="Trebuchet MS"/>
                <a:sym typeface="Trebuchet MS"/>
              </a:defRPr>
            </a:lvl4pPr>
            <a:lvl5pPr marL="0" lvl="4" indent="0" algn="ctr">
              <a:spcBef>
                <a:spcPts val="0"/>
              </a:spcBef>
              <a:buNone/>
              <a:defRPr sz="2800" b="1">
                <a:solidFill>
                  <a:srgbClr val="FFFFFF"/>
                </a:solidFill>
                <a:latin typeface="Trebuchet MS"/>
                <a:ea typeface="Trebuchet MS"/>
                <a:cs typeface="Trebuchet MS"/>
                <a:sym typeface="Trebuchet MS"/>
              </a:defRPr>
            </a:lvl5pPr>
            <a:lvl6pPr marL="0" lvl="5" indent="0" algn="ctr">
              <a:spcBef>
                <a:spcPts val="0"/>
              </a:spcBef>
              <a:buNone/>
              <a:defRPr sz="2800" b="1">
                <a:solidFill>
                  <a:srgbClr val="FFFFFF"/>
                </a:solidFill>
                <a:latin typeface="Trebuchet MS"/>
                <a:ea typeface="Trebuchet MS"/>
                <a:cs typeface="Trebuchet MS"/>
                <a:sym typeface="Trebuchet MS"/>
              </a:defRPr>
            </a:lvl6pPr>
            <a:lvl7pPr marL="0" lvl="6" indent="0" algn="ctr">
              <a:spcBef>
                <a:spcPts val="0"/>
              </a:spcBef>
              <a:buNone/>
              <a:defRPr sz="2800" b="1">
                <a:solidFill>
                  <a:srgbClr val="FFFFFF"/>
                </a:solidFill>
                <a:latin typeface="Trebuchet MS"/>
                <a:ea typeface="Trebuchet MS"/>
                <a:cs typeface="Trebuchet MS"/>
                <a:sym typeface="Trebuchet MS"/>
              </a:defRPr>
            </a:lvl7pPr>
            <a:lvl8pPr marL="0" lvl="7" indent="0" algn="ctr">
              <a:spcBef>
                <a:spcPts val="0"/>
              </a:spcBef>
              <a:buNone/>
              <a:defRPr sz="2800" b="1">
                <a:solidFill>
                  <a:srgbClr val="FFFFFF"/>
                </a:solidFill>
                <a:latin typeface="Trebuchet MS"/>
                <a:ea typeface="Trebuchet MS"/>
                <a:cs typeface="Trebuchet MS"/>
                <a:sym typeface="Trebuchet MS"/>
              </a:defRPr>
            </a:lvl8pPr>
            <a:lvl9pPr marL="0" lvl="8" indent="0" algn="ctr">
              <a:spcBef>
                <a:spcPts val="0"/>
              </a:spcBef>
              <a:buNone/>
              <a:defRPr sz="2800" b="1">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8"/>
        <p:cNvGrpSpPr/>
        <p:nvPr/>
      </p:nvGrpSpPr>
      <p:grpSpPr>
        <a:xfrm>
          <a:off x="0" y="0"/>
          <a:ext cx="0" cy="0"/>
          <a:chOff x="0" y="0"/>
          <a:chExt cx="0" cy="0"/>
        </a:xfrm>
      </p:grpSpPr>
      <p:pic>
        <p:nvPicPr>
          <p:cNvPr id="19" name="Google Shape;19;p37"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20" name="Google Shape;20;p37"/>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22" name="Google Shape;22;p37"/>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7"/>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p28"/>
          <p:cNvSpPr/>
          <p:nvPr/>
        </p:nvSpPr>
        <p:spPr>
          <a:xfrm>
            <a:off x="920834" y="1346946"/>
            <a:ext cx="10222992" cy="80683"/>
          </a:xfrm>
          <a:prstGeom prst="rect">
            <a:avLst/>
          </a:prstGeom>
          <a:blipFill rotWithShape="1">
            <a:blip r:embed="rId2">
              <a:alphaModFix amt="83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920834" y="4299696"/>
            <a:ext cx="10222992" cy="80683"/>
          </a:xfrm>
          <a:prstGeom prst="rect">
            <a:avLst/>
          </a:prstGeom>
          <a:blipFill rotWithShape="1">
            <a:blip r:embed="rId2">
              <a:alphaModFix amt="83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920834" y="1484779"/>
            <a:ext cx="10222992" cy="2743200"/>
          </a:xfrm>
          <a:prstGeom prst="rect">
            <a:avLst/>
          </a:prstGeom>
          <a:blipFill rotWithShape="1">
            <a:blip r:embed="rId2">
              <a:alphaModFix amt="83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28"/>
          <p:cNvGrpSpPr/>
          <p:nvPr/>
        </p:nvGrpSpPr>
        <p:grpSpPr>
          <a:xfrm>
            <a:off x="9649215" y="4068923"/>
            <a:ext cx="1080904" cy="1080902"/>
            <a:chOff x="9685338" y="4460675"/>
            <a:chExt cx="1080904" cy="1080902"/>
          </a:xfrm>
        </p:grpSpPr>
        <p:sp>
          <p:nvSpPr>
            <p:cNvPr id="170" name="Google Shape;170;p28"/>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8"/>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SzPts val="7200"/>
              <a:buFont typeface="Georgia"/>
              <a:buNone/>
              <a:defRPr sz="7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8"/>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174" name="Google Shape;174;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8"/>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Trebuchet MS"/>
                <a:ea typeface="Trebuchet MS"/>
                <a:cs typeface="Trebuchet MS"/>
                <a:sym typeface="Trebuchet MS"/>
              </a:defRPr>
            </a:lvl1pPr>
            <a:lvl2pPr marL="0" lvl="1" indent="0" algn="ctr">
              <a:spcBef>
                <a:spcPts val="0"/>
              </a:spcBef>
              <a:buNone/>
              <a:defRPr sz="2800" b="1">
                <a:solidFill>
                  <a:srgbClr val="FFFFFF"/>
                </a:solidFill>
                <a:latin typeface="Trebuchet MS"/>
                <a:ea typeface="Trebuchet MS"/>
                <a:cs typeface="Trebuchet MS"/>
                <a:sym typeface="Trebuchet MS"/>
              </a:defRPr>
            </a:lvl2pPr>
            <a:lvl3pPr marL="0" lvl="2" indent="0" algn="ctr">
              <a:spcBef>
                <a:spcPts val="0"/>
              </a:spcBef>
              <a:buNone/>
              <a:defRPr sz="2800" b="1">
                <a:solidFill>
                  <a:srgbClr val="FFFFFF"/>
                </a:solidFill>
                <a:latin typeface="Trebuchet MS"/>
                <a:ea typeface="Trebuchet MS"/>
                <a:cs typeface="Trebuchet MS"/>
                <a:sym typeface="Trebuchet MS"/>
              </a:defRPr>
            </a:lvl3pPr>
            <a:lvl4pPr marL="0" lvl="3" indent="0" algn="ctr">
              <a:spcBef>
                <a:spcPts val="0"/>
              </a:spcBef>
              <a:buNone/>
              <a:defRPr sz="2800" b="1">
                <a:solidFill>
                  <a:srgbClr val="FFFFFF"/>
                </a:solidFill>
                <a:latin typeface="Trebuchet MS"/>
                <a:ea typeface="Trebuchet MS"/>
                <a:cs typeface="Trebuchet MS"/>
                <a:sym typeface="Trebuchet MS"/>
              </a:defRPr>
            </a:lvl4pPr>
            <a:lvl5pPr marL="0" lvl="4" indent="0" algn="ctr">
              <a:spcBef>
                <a:spcPts val="0"/>
              </a:spcBef>
              <a:buNone/>
              <a:defRPr sz="2800" b="1">
                <a:solidFill>
                  <a:srgbClr val="FFFFFF"/>
                </a:solidFill>
                <a:latin typeface="Trebuchet MS"/>
                <a:ea typeface="Trebuchet MS"/>
                <a:cs typeface="Trebuchet MS"/>
                <a:sym typeface="Trebuchet MS"/>
              </a:defRPr>
            </a:lvl5pPr>
            <a:lvl6pPr marL="0" lvl="5" indent="0" algn="ctr">
              <a:spcBef>
                <a:spcPts val="0"/>
              </a:spcBef>
              <a:buNone/>
              <a:defRPr sz="2800" b="1">
                <a:solidFill>
                  <a:srgbClr val="FFFFFF"/>
                </a:solidFill>
                <a:latin typeface="Trebuchet MS"/>
                <a:ea typeface="Trebuchet MS"/>
                <a:cs typeface="Trebuchet MS"/>
                <a:sym typeface="Trebuchet MS"/>
              </a:defRPr>
            </a:lvl6pPr>
            <a:lvl7pPr marL="0" lvl="6" indent="0" algn="ctr">
              <a:spcBef>
                <a:spcPts val="0"/>
              </a:spcBef>
              <a:buNone/>
              <a:defRPr sz="2800" b="1">
                <a:solidFill>
                  <a:srgbClr val="FFFFFF"/>
                </a:solidFill>
                <a:latin typeface="Trebuchet MS"/>
                <a:ea typeface="Trebuchet MS"/>
                <a:cs typeface="Trebuchet MS"/>
                <a:sym typeface="Trebuchet MS"/>
              </a:defRPr>
            </a:lvl7pPr>
            <a:lvl8pPr marL="0" lvl="7" indent="0" algn="ctr">
              <a:spcBef>
                <a:spcPts val="0"/>
              </a:spcBef>
              <a:buNone/>
              <a:defRPr sz="2800" b="1">
                <a:solidFill>
                  <a:srgbClr val="FFFFFF"/>
                </a:solidFill>
                <a:latin typeface="Trebuchet MS"/>
                <a:ea typeface="Trebuchet MS"/>
                <a:cs typeface="Trebuchet MS"/>
                <a:sym typeface="Trebuchet MS"/>
              </a:defRPr>
            </a:lvl8pPr>
            <a:lvl9pPr marL="0" lvl="8" indent="0" algn="ctr">
              <a:spcBef>
                <a:spcPts val="0"/>
              </a:spcBef>
              <a:buNone/>
              <a:defRPr sz="2800" b="1">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9"/>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80" name="Google Shape;180;p29"/>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81" name="Google Shape;181;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30"/>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187" name="Google Shape;187;p30"/>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88" name="Google Shape;188;p30"/>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189" name="Google Shape;189;p30"/>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90" name="Google Shape;190;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8"/>
        <p:cNvGrpSpPr/>
        <p:nvPr/>
      </p:nvGrpSpPr>
      <p:grpSpPr>
        <a:xfrm>
          <a:off x="0" y="0"/>
          <a:ext cx="0" cy="0"/>
          <a:chOff x="0" y="0"/>
          <a:chExt cx="0" cy="0"/>
        </a:xfrm>
      </p:grpSpPr>
      <p:sp>
        <p:nvSpPr>
          <p:cNvPr id="199" name="Google Shape;199;p3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2"/>
        <p:cNvGrpSpPr/>
        <p:nvPr/>
      </p:nvGrpSpPr>
      <p:grpSpPr>
        <a:xfrm>
          <a:off x="0" y="0"/>
          <a:ext cx="0" cy="0"/>
          <a:chOff x="0" y="0"/>
          <a:chExt cx="0" cy="0"/>
        </a:xfrm>
      </p:grpSpPr>
      <p:sp>
        <p:nvSpPr>
          <p:cNvPr id="203" name="Google Shape;203;p3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Georg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3"/>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206" name="Google Shape;206;p33"/>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345D7E"/>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207" name="Google Shape;207;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09" name="Google Shape;209;p33"/>
          <p:cNvGrpSpPr/>
          <p:nvPr/>
        </p:nvGrpSpPr>
        <p:grpSpPr>
          <a:xfrm>
            <a:off x="11401725" y="6229681"/>
            <a:ext cx="457200" cy="457200"/>
            <a:chOff x="11361456" y="6195813"/>
            <a:chExt cx="548640" cy="548640"/>
          </a:xfrm>
        </p:grpSpPr>
        <p:sp>
          <p:nvSpPr>
            <p:cNvPr id="210" name="Google Shape;210;p3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34"/>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Georg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34"/>
          <p:cNvSpPr>
            <a:spLocks noGrp="1"/>
          </p:cNvSpPr>
          <p:nvPr>
            <p:ph type="pic" idx="2"/>
          </p:nvPr>
        </p:nvSpPr>
        <p:spPr>
          <a:xfrm>
            <a:off x="0" y="0"/>
            <a:ext cx="8303740" cy="6858000"/>
          </a:xfrm>
          <a:prstGeom prst="rect">
            <a:avLst/>
          </a:prstGeom>
          <a:solidFill>
            <a:srgbClr val="E4DEDB"/>
          </a:solidFill>
          <a:ln>
            <a:noFill/>
          </a:ln>
        </p:spPr>
      </p:sp>
      <p:sp>
        <p:nvSpPr>
          <p:cNvPr id="217" name="Google Shape;217;p34"/>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345D7E"/>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218" name="Google Shape;218;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19" name="Google Shape;219;p34"/>
          <p:cNvGrpSpPr/>
          <p:nvPr/>
        </p:nvGrpSpPr>
        <p:grpSpPr>
          <a:xfrm>
            <a:off x="11401725" y="6229681"/>
            <a:ext cx="457200" cy="457200"/>
            <a:chOff x="11361456" y="6195813"/>
            <a:chExt cx="548640" cy="548640"/>
          </a:xfrm>
        </p:grpSpPr>
        <p:sp>
          <p:nvSpPr>
            <p:cNvPr id="220" name="Google Shape;220;p34"/>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5"/>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26" name="Google Shape;226;p3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36"/>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32" name="Google Shape;232;p3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3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3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38"/>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8"/>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3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3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3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39"/>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3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40"/>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40"/>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40"/>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4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4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4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4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4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4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43"/>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43"/>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4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4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44"/>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44"/>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4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3"/>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4800"/>
              <a:buFont typeface="Georgia"/>
              <a:buNone/>
              <a:defRPr sz="4800" b="1" i="0" u="none" strike="noStrike" cap="non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2" name="Google Shape;142;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548BB7"/>
              </a:buClr>
              <a:buSzPts val="170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rgbClr val="548BB7"/>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14959"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14959" algn="l" rtl="0">
              <a:lnSpc>
                <a:spcPct val="90000"/>
              </a:lnSpc>
              <a:spcBef>
                <a:spcPts val="400"/>
              </a:spcBef>
              <a:spcAft>
                <a:spcPts val="20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143" name="Google Shape;143;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4" name="Google Shape;144;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grpSp>
        <p:nvGrpSpPr>
          <p:cNvPr id="145" name="Google Shape;145;p25"/>
          <p:cNvGrpSpPr/>
          <p:nvPr/>
        </p:nvGrpSpPr>
        <p:grpSpPr>
          <a:xfrm>
            <a:off x="11401725" y="6229681"/>
            <a:ext cx="457200" cy="457200"/>
            <a:chOff x="11361456" y="6195813"/>
            <a:chExt cx="548640" cy="548640"/>
          </a:xfrm>
        </p:grpSpPr>
        <p:sp>
          <p:nvSpPr>
            <p:cNvPr id="146" name="Google Shape;146;p25"/>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Trebuchet MS"/>
                <a:ea typeface="Trebuchet MS"/>
                <a:cs typeface="Trebuchet MS"/>
                <a:sym typeface="Trebuchet MS"/>
              </a:defRPr>
            </a:lvl1pPr>
            <a:lvl2pPr marL="0" marR="0" lvl="1" indent="0" algn="ctr" rtl="0">
              <a:spcBef>
                <a:spcPts val="0"/>
              </a:spcBef>
              <a:buNone/>
              <a:defRPr sz="1400" b="1" i="0" u="none" strike="noStrike" cap="none">
                <a:solidFill>
                  <a:srgbClr val="FFFFFF"/>
                </a:solidFill>
                <a:latin typeface="Trebuchet MS"/>
                <a:ea typeface="Trebuchet MS"/>
                <a:cs typeface="Trebuchet MS"/>
                <a:sym typeface="Trebuchet MS"/>
              </a:defRPr>
            </a:lvl2pPr>
            <a:lvl3pPr marL="0" marR="0" lvl="2" indent="0" algn="ctr" rtl="0">
              <a:spcBef>
                <a:spcPts val="0"/>
              </a:spcBef>
              <a:buNone/>
              <a:defRPr sz="1400" b="1" i="0" u="none" strike="noStrike" cap="none">
                <a:solidFill>
                  <a:srgbClr val="FFFFFF"/>
                </a:solidFill>
                <a:latin typeface="Trebuchet MS"/>
                <a:ea typeface="Trebuchet MS"/>
                <a:cs typeface="Trebuchet MS"/>
                <a:sym typeface="Trebuchet MS"/>
              </a:defRPr>
            </a:lvl3pPr>
            <a:lvl4pPr marL="0" marR="0" lvl="3" indent="0" algn="ctr" rtl="0">
              <a:spcBef>
                <a:spcPts val="0"/>
              </a:spcBef>
              <a:buNone/>
              <a:defRPr sz="1400" b="1" i="0" u="none" strike="noStrike" cap="none">
                <a:solidFill>
                  <a:srgbClr val="FFFFFF"/>
                </a:solidFill>
                <a:latin typeface="Trebuchet MS"/>
                <a:ea typeface="Trebuchet MS"/>
                <a:cs typeface="Trebuchet MS"/>
                <a:sym typeface="Trebuchet MS"/>
              </a:defRPr>
            </a:lvl4pPr>
            <a:lvl5pPr marL="0" marR="0" lvl="4" indent="0" algn="ctr" rtl="0">
              <a:spcBef>
                <a:spcPts val="0"/>
              </a:spcBef>
              <a:buNone/>
              <a:defRPr sz="1400" b="1" i="0" u="none" strike="noStrike" cap="none">
                <a:solidFill>
                  <a:srgbClr val="FFFFFF"/>
                </a:solidFill>
                <a:latin typeface="Trebuchet MS"/>
                <a:ea typeface="Trebuchet MS"/>
                <a:cs typeface="Trebuchet MS"/>
                <a:sym typeface="Trebuchet MS"/>
              </a:defRPr>
            </a:lvl5pPr>
            <a:lvl6pPr marL="0" marR="0" lvl="5" indent="0" algn="ctr" rtl="0">
              <a:spcBef>
                <a:spcPts val="0"/>
              </a:spcBef>
              <a:buNone/>
              <a:defRPr sz="1400" b="1" i="0" u="none" strike="noStrike" cap="none">
                <a:solidFill>
                  <a:srgbClr val="FFFFFF"/>
                </a:solidFill>
                <a:latin typeface="Trebuchet MS"/>
                <a:ea typeface="Trebuchet MS"/>
                <a:cs typeface="Trebuchet MS"/>
                <a:sym typeface="Trebuchet MS"/>
              </a:defRPr>
            </a:lvl6pPr>
            <a:lvl7pPr marL="0" marR="0" lvl="6" indent="0" algn="ctr" rtl="0">
              <a:spcBef>
                <a:spcPts val="0"/>
              </a:spcBef>
              <a:buNone/>
              <a:defRPr sz="1400" b="1" i="0" u="none" strike="noStrike" cap="none">
                <a:solidFill>
                  <a:srgbClr val="FFFFFF"/>
                </a:solidFill>
                <a:latin typeface="Trebuchet MS"/>
                <a:ea typeface="Trebuchet MS"/>
                <a:cs typeface="Trebuchet MS"/>
                <a:sym typeface="Trebuchet MS"/>
              </a:defRPr>
            </a:lvl7pPr>
            <a:lvl8pPr marL="0" marR="0" lvl="7" indent="0" algn="ctr" rtl="0">
              <a:spcBef>
                <a:spcPts val="0"/>
              </a:spcBef>
              <a:buNone/>
              <a:defRPr sz="1400" b="1" i="0" u="none" strike="noStrike" cap="none">
                <a:solidFill>
                  <a:srgbClr val="FFFFFF"/>
                </a:solidFill>
                <a:latin typeface="Trebuchet MS"/>
                <a:ea typeface="Trebuchet MS"/>
                <a:cs typeface="Trebuchet MS"/>
                <a:sym typeface="Trebuchet MS"/>
              </a:defRPr>
            </a:lvl8pPr>
            <a:lvl9pPr marL="0" marR="0" lvl="8" indent="0" algn="ctr" rtl="0">
              <a:spcBef>
                <a:spcPts val="0"/>
              </a:spcBef>
              <a:buNone/>
              <a:defRPr sz="14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
          <p:cNvSpPr txBox="1">
            <a:spLocks noGrp="1"/>
          </p:cNvSpPr>
          <p:nvPr>
            <p:ph type="title"/>
          </p:nvPr>
        </p:nvSpPr>
        <p:spPr>
          <a:xfrm>
            <a:off x="3169581" y="467698"/>
            <a:ext cx="10058400" cy="160934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IN">
                <a:highlight>
                  <a:srgbClr val="FF00FF"/>
                </a:highlight>
              </a:rPr>
              <a:t>CAPSTONE PROJECT </a:t>
            </a:r>
            <a:endParaRPr/>
          </a:p>
        </p:txBody>
      </p:sp>
      <p:sp>
        <p:nvSpPr>
          <p:cNvPr id="240" name="Google Shape;240;p1"/>
          <p:cNvSpPr txBox="1">
            <a:spLocks noGrp="1"/>
          </p:cNvSpPr>
          <p:nvPr>
            <p:ph type="body" idx="1"/>
          </p:nvPr>
        </p:nvSpPr>
        <p:spPr>
          <a:xfrm>
            <a:off x="1043075" y="2030854"/>
            <a:ext cx="10058400" cy="405079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4400"/>
              <a:buChar char="•"/>
            </a:pPr>
            <a:r>
              <a:rPr lang="en-IN" sz="4400" dirty="0"/>
              <a:t>EDA : Customer Churn data analysis</a:t>
            </a:r>
            <a:endParaRPr dirty="0"/>
          </a:p>
        </p:txBody>
      </p:sp>
      <p:cxnSp>
        <p:nvCxnSpPr>
          <p:cNvPr id="241" name="Google Shape;241;p1"/>
          <p:cNvCxnSpPr/>
          <p:nvPr/>
        </p:nvCxnSpPr>
        <p:spPr>
          <a:xfrm>
            <a:off x="5749600" y="5065275"/>
            <a:ext cx="1403700" cy="14037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1"/>
          <p:cNvCxnSpPr/>
          <p:nvPr/>
        </p:nvCxnSpPr>
        <p:spPr>
          <a:xfrm>
            <a:off x="11101475" y="2652550"/>
            <a:ext cx="1403700" cy="1403700"/>
          </a:xfrm>
          <a:prstGeom prst="straightConnector1">
            <a:avLst/>
          </a:prstGeom>
          <a:noFill/>
          <a:ln w="9525" cap="flat" cmpd="sng">
            <a:solidFill>
              <a:schemeClr val="dk2"/>
            </a:solidFill>
            <a:prstDash val="solid"/>
            <a:round/>
            <a:headEnd type="none" w="med" len="med"/>
            <a:tailEnd type="none" w="med" len="med"/>
          </a:ln>
        </p:spPr>
      </p:cxnSp>
      <p:sp>
        <p:nvSpPr>
          <p:cNvPr id="2" name="Google Shape;240;p1">
            <a:extLst>
              <a:ext uri="{FF2B5EF4-FFF2-40B4-BE49-F238E27FC236}">
                <a16:creationId xmlns:a16="http://schemas.microsoft.com/office/drawing/2014/main" id="{10526899-EC2E-F56E-D13C-CB3150B198EA}"/>
              </a:ext>
            </a:extLst>
          </p:cNvPr>
          <p:cNvSpPr txBox="1">
            <a:spLocks noGrp="1"/>
          </p:cNvSpPr>
          <p:nvPr/>
        </p:nvSpPr>
        <p:spPr>
          <a:xfrm>
            <a:off x="1422250" y="389025"/>
            <a:ext cx="10058400" cy="40507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SzPts val="4400"/>
              <a:buNone/>
            </a:pPr>
            <a:r>
              <a:rPr lang="en-IN" sz="4400" dirty="0"/>
              <a:t>NAME: Rohan </a:t>
            </a:r>
            <a:r>
              <a:rPr lang="en-IN" sz="4400" dirty="0" err="1"/>
              <a:t>Pralhad</a:t>
            </a:r>
            <a:r>
              <a:rPr lang="en-IN" sz="4400" dirty="0"/>
              <a:t> </a:t>
            </a:r>
            <a:r>
              <a:rPr lang="en-IN" sz="4400" dirty="0" err="1"/>
              <a:t>Dhunde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0"/>
          <p:cNvSpPr txBox="1">
            <a:spLocks noGrp="1"/>
          </p:cNvSpPr>
          <p:nvPr>
            <p:ph type="title"/>
          </p:nvPr>
        </p:nvSpPr>
        <p:spPr>
          <a:xfrm>
            <a:off x="135467" y="0"/>
            <a:ext cx="11904133" cy="20939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a:t>
            </a:r>
            <a:r>
              <a:rPr lang="en-IN" b="0" i="0">
                <a:solidFill>
                  <a:srgbClr val="D1D5DB"/>
                </a:solidFill>
                <a:latin typeface="Arial"/>
                <a:ea typeface="Arial"/>
                <a:cs typeface="Arial"/>
                <a:sym typeface="Arial"/>
              </a:rPr>
              <a:t> </a:t>
            </a:r>
            <a:r>
              <a:rPr lang="en-IN" b="0" i="0">
                <a:solidFill>
                  <a:schemeClr val="dk1"/>
                </a:solidFill>
                <a:latin typeface="Arial"/>
                <a:ea typeface="Arial"/>
                <a:cs typeface="Arial"/>
                <a:sym typeface="Arial"/>
              </a:rPr>
              <a:t>"Exploring Customer Churn Across States: A Visual Representation"</a:t>
            </a:r>
            <a:endParaRPr>
              <a:solidFill>
                <a:schemeClr val="dk1"/>
              </a:solidFill>
            </a:endParaRPr>
          </a:p>
        </p:txBody>
      </p:sp>
      <p:pic>
        <p:nvPicPr>
          <p:cNvPr id="332" name="Google Shape;332;p10"/>
          <p:cNvPicPr preferRelativeResize="0">
            <a:picLocks noGrp="1"/>
          </p:cNvPicPr>
          <p:nvPr>
            <p:ph type="body" idx="1"/>
          </p:nvPr>
        </p:nvPicPr>
        <p:blipFill rotWithShape="1">
          <a:blip r:embed="rId3">
            <a:alphaModFix/>
          </a:blip>
          <a:srcRect/>
          <a:stretch/>
        </p:blipFill>
        <p:spPr>
          <a:xfrm>
            <a:off x="135467" y="1964268"/>
            <a:ext cx="10854266" cy="44365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FAD-FA2D-C1F7-7E11-37A1BDAB9DE8}"/>
              </a:ext>
            </a:extLst>
          </p:cNvPr>
          <p:cNvSpPr>
            <a:spLocks noGrp="1"/>
          </p:cNvSpPr>
          <p:nvPr>
            <p:ph type="title"/>
          </p:nvPr>
        </p:nvSpPr>
        <p:spPr/>
        <p:txBody>
          <a:bodyPr/>
          <a:lstStyle/>
          <a:p>
            <a:r>
              <a:rPr lang="en-IN" dirty="0"/>
              <a:t>State with highest churn rate</a:t>
            </a:r>
          </a:p>
        </p:txBody>
      </p:sp>
      <p:sp>
        <p:nvSpPr>
          <p:cNvPr id="3" name="Text Placeholder 2">
            <a:extLst>
              <a:ext uri="{FF2B5EF4-FFF2-40B4-BE49-F238E27FC236}">
                <a16:creationId xmlns:a16="http://schemas.microsoft.com/office/drawing/2014/main" id="{6B1AEE83-86E5-99EA-D086-514B688AA27E}"/>
              </a:ext>
            </a:extLst>
          </p:cNvPr>
          <p:cNvSpPr>
            <a:spLocks noGrp="1"/>
          </p:cNvSpPr>
          <p:nvPr>
            <p:ph type="body" idx="1"/>
          </p:nvPr>
        </p:nvSpPr>
        <p:spPr/>
        <p:txBody>
          <a:bodyPr/>
          <a:lstStyle/>
          <a:p>
            <a:pPr>
              <a:buFont typeface="Arial" panose="020B0604020202020204" pitchFamily="34" charset="0"/>
              <a:buChar char="•"/>
            </a:pPr>
            <a:r>
              <a:rPr lang="en-IN" b="1" dirty="0"/>
              <a:t>“ State with highest rate” : identify the state with highest generate in our dataset.</a:t>
            </a:r>
          </a:p>
          <a:p>
            <a:pPr>
              <a:buFont typeface="Arial" panose="020B0604020202020204" pitchFamily="34" charset="0"/>
              <a:buChar char="•"/>
            </a:pPr>
            <a:r>
              <a:rPr lang="en-IN" b="1" dirty="0"/>
              <a:t>“high churn rate in NJ and CA” :  highlight that both New Jersey (NJ) and California (CA) exhibit high churn rates.</a:t>
            </a:r>
          </a:p>
        </p:txBody>
      </p:sp>
    </p:spTree>
    <p:extLst>
      <p:ext uri="{BB962C8B-B14F-4D97-AF65-F5344CB8AC3E}">
        <p14:creationId xmlns:p14="http://schemas.microsoft.com/office/powerpoint/2010/main" val="345886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title"/>
          </p:nvPr>
        </p:nvSpPr>
        <p:spPr>
          <a:xfrm>
            <a:off x="516467" y="287867"/>
            <a:ext cx="10611781" cy="18061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Churn customer Analysis</a:t>
            </a:r>
            <a:br>
              <a:rPr lang="en-IN"/>
            </a:br>
            <a:r>
              <a:rPr lang="en-IN" sz="3200"/>
              <a:t># this below plot show the Churn customer along with the account length</a:t>
            </a:r>
            <a:endParaRPr/>
          </a:p>
        </p:txBody>
      </p:sp>
      <p:pic>
        <p:nvPicPr>
          <p:cNvPr id="338" name="Google Shape;338;p11"/>
          <p:cNvPicPr preferRelativeResize="0">
            <a:picLocks noGrp="1"/>
          </p:cNvPicPr>
          <p:nvPr>
            <p:ph type="body" idx="1"/>
          </p:nvPr>
        </p:nvPicPr>
        <p:blipFill rotWithShape="1">
          <a:blip r:embed="rId3">
            <a:alphaModFix/>
          </a:blip>
          <a:srcRect/>
          <a:stretch/>
        </p:blipFill>
        <p:spPr>
          <a:xfrm>
            <a:off x="516467" y="2093976"/>
            <a:ext cx="11159066" cy="46016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6F62-E513-685A-A115-FDEDE99C6B0C}"/>
              </a:ext>
            </a:extLst>
          </p:cNvPr>
          <p:cNvSpPr>
            <a:spLocks noGrp="1"/>
          </p:cNvSpPr>
          <p:nvPr>
            <p:ph type="title"/>
          </p:nvPr>
        </p:nvSpPr>
        <p:spPr/>
        <p:txBody>
          <a:bodyPr/>
          <a:lstStyle/>
          <a:p>
            <a:r>
              <a:rPr lang="en-IN" dirty="0"/>
              <a:t>Churn customer Analysis</a:t>
            </a:r>
          </a:p>
        </p:txBody>
      </p:sp>
      <p:sp>
        <p:nvSpPr>
          <p:cNvPr id="3" name="Text Placeholder 2">
            <a:extLst>
              <a:ext uri="{FF2B5EF4-FFF2-40B4-BE49-F238E27FC236}">
                <a16:creationId xmlns:a16="http://schemas.microsoft.com/office/drawing/2014/main" id="{170FA57A-1A43-387A-88B2-0EE8815049A1}"/>
              </a:ext>
            </a:extLst>
          </p:cNvPr>
          <p:cNvSpPr>
            <a:spLocks noGrp="1"/>
          </p:cNvSpPr>
          <p:nvPr>
            <p:ph type="body" idx="1"/>
          </p:nvPr>
        </p:nvSpPr>
        <p:spPr/>
        <p:txBody>
          <a:bodyPr>
            <a:normAutofit/>
          </a:bodyPr>
          <a:lstStyle/>
          <a:p>
            <a:r>
              <a:rPr lang="en-US" dirty="0"/>
              <a:t>"Churn vs. Account Length": Analyzing the relationship between churn (x-axis) and account length (y-axis), we observe that the majority of customers who churned have account lengths below 100.</a:t>
            </a:r>
          </a:p>
          <a:p>
            <a:r>
              <a:rPr lang="en-US" dirty="0"/>
              <a:t>"Churn Distribution": The number of customers with account lengths below 100 who churned (represented by the false values) is significant, indicating a higher churn rate among customers with shorter account durations.</a:t>
            </a:r>
          </a:p>
          <a:p>
            <a:r>
              <a:rPr lang="en-US" dirty="0"/>
              <a:t>"Longer Account Lengths and Churn": On the other hand, customers with account lengths exceeding 100+ have a lower churn rate (represented by the true values), suggesting the longer account durations may contribute to increased customer retention.</a:t>
            </a:r>
            <a:endParaRPr lang="en-IN" dirty="0"/>
          </a:p>
        </p:txBody>
      </p:sp>
    </p:spTree>
    <p:extLst>
      <p:ext uri="{BB962C8B-B14F-4D97-AF65-F5344CB8AC3E}">
        <p14:creationId xmlns:p14="http://schemas.microsoft.com/office/powerpoint/2010/main" val="290566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2"/>
          <p:cNvSpPr txBox="1">
            <a:spLocks noGrp="1"/>
          </p:cNvSpPr>
          <p:nvPr>
            <p:ph type="title"/>
          </p:nvPr>
        </p:nvSpPr>
        <p:spPr>
          <a:xfrm>
            <a:off x="-1" y="321733"/>
            <a:ext cx="11921067" cy="184573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Font typeface="Georgia"/>
              <a:buNone/>
            </a:pPr>
            <a:r>
              <a:rPr lang="en-IN"/>
              <a:t>Alalysing the customer churn with area code </a:t>
            </a:r>
            <a:br>
              <a:rPr lang="en-IN"/>
            </a:br>
            <a:r>
              <a:rPr lang="en-IN" sz="2700"/>
              <a:t># </a:t>
            </a:r>
            <a:r>
              <a:rPr lang="en-IN" sz="2700" i="0">
                <a:solidFill>
                  <a:schemeClr val="dk1"/>
                </a:solidFill>
              </a:rPr>
              <a:t>This plot displays all the values associated with each area code, providing insight into the distribution and variation of data across different regions.</a:t>
            </a:r>
            <a:br>
              <a:rPr lang="en-IN" sz="2700"/>
            </a:br>
            <a:r>
              <a:rPr lang="en-IN" sz="2700"/>
              <a:t># area code has only 3 unique and it show the churn rate along the areacode</a:t>
            </a:r>
            <a:endParaRPr/>
          </a:p>
        </p:txBody>
      </p:sp>
      <p:pic>
        <p:nvPicPr>
          <p:cNvPr id="344" name="Google Shape;344;p12"/>
          <p:cNvPicPr preferRelativeResize="0">
            <a:picLocks noGrp="1"/>
          </p:cNvPicPr>
          <p:nvPr>
            <p:ph type="body" idx="1"/>
          </p:nvPr>
        </p:nvPicPr>
        <p:blipFill rotWithShape="1">
          <a:blip r:embed="rId3">
            <a:alphaModFix/>
          </a:blip>
          <a:srcRect/>
          <a:stretch/>
        </p:blipFill>
        <p:spPr>
          <a:xfrm>
            <a:off x="1100667" y="2713747"/>
            <a:ext cx="8128000" cy="39535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3"/>
          <p:cNvSpPr txBox="1">
            <a:spLocks noGrp="1"/>
          </p:cNvSpPr>
          <p:nvPr>
            <p:ph type="title"/>
          </p:nvPr>
        </p:nvSpPr>
        <p:spPr>
          <a:xfrm>
            <a:off x="406400" y="-186267"/>
            <a:ext cx="10721848" cy="22802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Charges </a:t>
            </a:r>
            <a:br>
              <a:rPr lang="en-IN"/>
            </a:br>
            <a:r>
              <a:rPr lang="en-IN"/>
              <a:t># </a:t>
            </a:r>
            <a:r>
              <a:rPr lang="en-IN" sz="3200" b="0" i="0">
                <a:solidFill>
                  <a:schemeClr val="dk1"/>
                </a:solidFill>
              </a:rPr>
              <a:t>Comparing Average Call Charges and Talk Time: Insights from a Bar Plot</a:t>
            </a:r>
            <a:endParaRPr>
              <a:solidFill>
                <a:schemeClr val="dk1"/>
              </a:solidFill>
            </a:endParaRPr>
          </a:p>
        </p:txBody>
      </p:sp>
      <p:pic>
        <p:nvPicPr>
          <p:cNvPr id="350" name="Google Shape;350;p13"/>
          <p:cNvPicPr preferRelativeResize="0">
            <a:picLocks noGrp="1"/>
          </p:cNvPicPr>
          <p:nvPr>
            <p:ph type="body" idx="1"/>
          </p:nvPr>
        </p:nvPicPr>
        <p:blipFill rotWithShape="1">
          <a:blip r:embed="rId3">
            <a:alphaModFix/>
          </a:blip>
          <a:srcRect/>
          <a:stretch/>
        </p:blipFill>
        <p:spPr>
          <a:xfrm>
            <a:off x="6271079" y="2212318"/>
            <a:ext cx="5141988" cy="4481284"/>
          </a:xfrm>
          <a:prstGeom prst="rect">
            <a:avLst/>
          </a:prstGeom>
          <a:noFill/>
          <a:ln>
            <a:noFill/>
          </a:ln>
        </p:spPr>
      </p:pic>
      <p:pic>
        <p:nvPicPr>
          <p:cNvPr id="351" name="Google Shape;351;p13"/>
          <p:cNvPicPr preferRelativeResize="0"/>
          <p:nvPr/>
        </p:nvPicPr>
        <p:blipFill rotWithShape="1">
          <a:blip r:embed="rId4">
            <a:alphaModFix/>
          </a:blip>
          <a:srcRect/>
          <a:stretch/>
        </p:blipFill>
        <p:spPr>
          <a:xfrm>
            <a:off x="237067" y="2212318"/>
            <a:ext cx="5683856" cy="44812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5FBB-D5E3-3E3D-682B-E230F9DCD2F4}"/>
              </a:ext>
            </a:extLst>
          </p:cNvPr>
          <p:cNvSpPr>
            <a:spLocks noGrp="1"/>
          </p:cNvSpPr>
          <p:nvPr>
            <p:ph type="title"/>
          </p:nvPr>
        </p:nvSpPr>
        <p:spPr/>
        <p:txBody>
          <a:bodyPr/>
          <a:lstStyle/>
          <a:p>
            <a:r>
              <a:rPr lang="en-IN" dirty="0"/>
              <a:t>Charges vs international plan</a:t>
            </a:r>
          </a:p>
        </p:txBody>
      </p:sp>
      <p:sp>
        <p:nvSpPr>
          <p:cNvPr id="3" name="Text Placeholder 2">
            <a:extLst>
              <a:ext uri="{FF2B5EF4-FFF2-40B4-BE49-F238E27FC236}">
                <a16:creationId xmlns:a16="http://schemas.microsoft.com/office/drawing/2014/main" id="{421B46B9-DE8A-92D8-4079-CA15C19DEC42}"/>
              </a:ext>
            </a:extLst>
          </p:cNvPr>
          <p:cNvSpPr>
            <a:spLocks noGrp="1"/>
          </p:cNvSpPr>
          <p:nvPr>
            <p:ph type="body" idx="1"/>
          </p:nvPr>
        </p:nvSpPr>
        <p:spPr>
          <a:xfrm>
            <a:off x="160421" y="1764632"/>
            <a:ext cx="10961731" cy="4395536"/>
          </a:xfrm>
        </p:spPr>
        <p:txBody>
          <a:bodyPr>
            <a:normAutofit lnSpcReduction="10000"/>
          </a:bodyPr>
          <a:lstStyle/>
          <a:p>
            <a:r>
              <a:rPr lang="en-US" dirty="0"/>
              <a:t>"International Plan and Increased Talk Time": Customers who have an international plan tend to talk more than customers who don't have an international plan. This indicates that having an international plan encourages higher usage of talk time services.</a:t>
            </a:r>
          </a:p>
          <a:p>
            <a:r>
              <a:rPr lang="en-US" dirty="0"/>
              <a:t>"Higher Charges for International Plan Users": The charges incurred by customers with an international plan are higher compared to customers without an international plan. This suggests that the additional services and features provided by the international plan result in higher costs for the customers.</a:t>
            </a:r>
          </a:p>
          <a:p>
            <a:r>
              <a:rPr lang="en-US" dirty="0"/>
              <a:t>"Value of International Plan": The data demonstrates that customers find value in the international plan, as they are willing to talk more and incur higher charges to avail of the benefits its offer.</a:t>
            </a:r>
          </a:p>
          <a:p>
            <a:r>
              <a:rPr lang="en-US" dirty="0"/>
              <a:t>"Potential Revenue Generation": The higher charges associated with the international plan a potential revenue generation opportunity for the service provider, as customers are willing to for pay the convenience and extended communication options provided by the plan.</a:t>
            </a:r>
            <a:endParaRPr lang="en-IN" dirty="0"/>
          </a:p>
        </p:txBody>
      </p:sp>
    </p:spTree>
    <p:extLst>
      <p:ext uri="{BB962C8B-B14F-4D97-AF65-F5344CB8AC3E}">
        <p14:creationId xmlns:p14="http://schemas.microsoft.com/office/powerpoint/2010/main" val="333562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4"/>
          <p:cNvSpPr txBox="1">
            <a:spLocks noGrp="1"/>
          </p:cNvSpPr>
          <p:nvPr>
            <p:ph type="title"/>
          </p:nvPr>
        </p:nvSpPr>
        <p:spPr>
          <a:xfrm>
            <a:off x="646515" y="7860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Voicemail plan</a:t>
            </a:r>
            <a:br>
              <a:rPr lang="en-IN"/>
            </a:br>
            <a:endParaRPr/>
          </a:p>
        </p:txBody>
      </p:sp>
      <p:pic>
        <p:nvPicPr>
          <p:cNvPr id="357" name="Google Shape;357;p14"/>
          <p:cNvPicPr preferRelativeResize="0">
            <a:picLocks noGrp="1"/>
          </p:cNvPicPr>
          <p:nvPr>
            <p:ph type="body" idx="1"/>
          </p:nvPr>
        </p:nvPicPr>
        <p:blipFill rotWithShape="1">
          <a:blip r:embed="rId3">
            <a:alphaModFix/>
          </a:blip>
          <a:srcRect/>
          <a:stretch/>
        </p:blipFill>
        <p:spPr>
          <a:xfrm>
            <a:off x="646514" y="2358571"/>
            <a:ext cx="10855255" cy="4420827"/>
          </a:xfrm>
          <a:prstGeom prst="rect">
            <a:avLst/>
          </a:prstGeom>
          <a:noFill/>
          <a:ln>
            <a:noFill/>
          </a:ln>
        </p:spPr>
      </p:pic>
      <p:sp>
        <p:nvSpPr>
          <p:cNvPr id="358" name="Google Shape;358;p14"/>
          <p:cNvSpPr txBox="1"/>
          <p:nvPr/>
        </p:nvSpPr>
        <p:spPr>
          <a:xfrm>
            <a:off x="646514" y="749227"/>
            <a:ext cx="1139308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dk1"/>
                </a:solidFill>
                <a:latin typeface="Trebuchet MS"/>
                <a:ea typeface="Trebuchet MS"/>
                <a:cs typeface="Trebuchet MS"/>
                <a:sym typeface="Trebuchet MS"/>
              </a:rPr>
              <a:t>#</a:t>
            </a:r>
            <a:r>
              <a:rPr lang="en-IN" sz="2800">
                <a:solidFill>
                  <a:schemeClr val="dk1"/>
                </a:solidFill>
                <a:latin typeface="Trebuchet MS"/>
                <a:ea typeface="Trebuchet MS"/>
                <a:cs typeface="Trebuchet MS"/>
                <a:sym typeface="Trebuchet MS"/>
              </a:rPr>
              <a:t>thes plot show the corellation of the customer and vaocemail plan</a:t>
            </a:r>
            <a:br>
              <a:rPr lang="en-IN" sz="2800">
                <a:solidFill>
                  <a:schemeClr val="dk1"/>
                </a:solidFill>
                <a:latin typeface="Trebuchet MS"/>
                <a:ea typeface="Trebuchet MS"/>
                <a:cs typeface="Trebuchet MS"/>
                <a:sym typeface="Trebuchet MS"/>
              </a:rPr>
            </a:br>
            <a:r>
              <a:rPr lang="en-IN" sz="2800">
                <a:solidFill>
                  <a:schemeClr val="dk1"/>
                </a:solidFill>
                <a:latin typeface="Trebuchet MS"/>
                <a:ea typeface="Trebuchet MS"/>
                <a:cs typeface="Trebuchet MS"/>
                <a:sym typeface="Trebuchet MS"/>
              </a:rPr>
              <a:t>#out OF 922 people having voicemail plan, 8.8% are churn</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5"/>
          <p:cNvSpPr txBox="1">
            <a:spLocks noGrp="1"/>
          </p:cNvSpPr>
          <p:nvPr>
            <p:ph type="title"/>
          </p:nvPr>
        </p:nvSpPr>
        <p:spPr>
          <a:xfrm>
            <a:off x="358648" y="179831"/>
            <a:ext cx="11833352" cy="17844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9090"/>
              <a:buFont typeface="Georgia"/>
              <a:buNone/>
            </a:pPr>
            <a:r>
              <a:rPr lang="en-IN"/>
              <a:t>Total Day Calls VS Churn</a:t>
            </a:r>
            <a:br>
              <a:rPr lang="en-IN"/>
            </a:br>
            <a:r>
              <a:rPr lang="en-IN" sz="1800" b="0" i="0">
                <a:solidFill>
                  <a:schemeClr val="dk1"/>
                </a:solidFill>
              </a:rPr>
              <a:t>The first plot reveals a key insight: churned customers talk for an average of over 200 minutes, while non-churned customers talk for approximately 175 minutes. Additionally, we observe that churned customers are charged an average of nearly 35$ for their total day minutes, whereas non-churned customers are charged closer to 30$. These findings highlight the importance of call charges and talk time in predicting customer churn and underscore the need for effective retention strategies."</a:t>
            </a:r>
            <a:endParaRPr sz="4400">
              <a:solidFill>
                <a:schemeClr val="dk1"/>
              </a:solidFill>
            </a:endParaRPr>
          </a:p>
        </p:txBody>
      </p:sp>
      <p:pic>
        <p:nvPicPr>
          <p:cNvPr id="364" name="Google Shape;364;p15"/>
          <p:cNvPicPr preferRelativeResize="0">
            <a:picLocks noGrp="1"/>
          </p:cNvPicPr>
          <p:nvPr>
            <p:ph type="body" idx="1"/>
          </p:nvPr>
        </p:nvPicPr>
        <p:blipFill rotWithShape="1">
          <a:blip r:embed="rId3">
            <a:alphaModFix/>
          </a:blip>
          <a:srcRect/>
          <a:stretch/>
        </p:blipFill>
        <p:spPr>
          <a:xfrm>
            <a:off x="1" y="2245827"/>
            <a:ext cx="6096000" cy="4570998"/>
          </a:xfrm>
          <a:prstGeom prst="rect">
            <a:avLst/>
          </a:prstGeom>
          <a:noFill/>
          <a:ln>
            <a:noFill/>
          </a:ln>
        </p:spPr>
      </p:pic>
      <p:pic>
        <p:nvPicPr>
          <p:cNvPr id="365" name="Google Shape;365;p15"/>
          <p:cNvPicPr preferRelativeResize="0"/>
          <p:nvPr/>
        </p:nvPicPr>
        <p:blipFill rotWithShape="1">
          <a:blip r:embed="rId4">
            <a:alphaModFix/>
          </a:blip>
          <a:srcRect/>
          <a:stretch/>
        </p:blipFill>
        <p:spPr>
          <a:xfrm>
            <a:off x="6451599" y="2093976"/>
            <a:ext cx="5604933" cy="4722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6"/>
          <p:cNvSpPr txBox="1">
            <a:spLocks noGrp="1"/>
          </p:cNvSpPr>
          <p:nvPr>
            <p:ph type="title"/>
          </p:nvPr>
        </p:nvSpPr>
        <p:spPr>
          <a:xfrm>
            <a:off x="194735" y="859862"/>
            <a:ext cx="11878732" cy="11152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Georgia"/>
              <a:buNone/>
            </a:pPr>
            <a:r>
              <a:rPr lang="en-IN" sz="2700" b="0" i="0" dirty="0" err="1">
                <a:solidFill>
                  <a:schemeClr val="dk1"/>
                </a:solidFill>
              </a:rPr>
              <a:t>Analyzing</a:t>
            </a:r>
            <a:r>
              <a:rPr lang="en-IN" sz="2700" b="0" i="0" dirty="0">
                <a:solidFill>
                  <a:schemeClr val="dk1"/>
                </a:solidFill>
              </a:rPr>
              <a:t> Customer Churn Rates Across Services: A Percentile Representation of Customer Count</a:t>
            </a:r>
            <a:br>
              <a:rPr lang="en-IN" dirty="0"/>
            </a:br>
            <a:r>
              <a:rPr lang="en-IN" sz="2700" dirty="0">
                <a:solidFill>
                  <a:schemeClr val="dk1"/>
                </a:solidFill>
              </a:rPr>
              <a:t>#</a:t>
            </a:r>
            <a:r>
              <a:rPr lang="en-IN" sz="1050" b="0" i="0" dirty="0">
                <a:solidFill>
                  <a:schemeClr val="dk1"/>
                </a:solidFill>
                <a:latin typeface="Arial"/>
                <a:ea typeface="Arial"/>
                <a:cs typeface="Arial"/>
                <a:sym typeface="Arial"/>
              </a:rPr>
              <a:t> </a:t>
            </a:r>
            <a:r>
              <a:rPr lang="en-IN" sz="2000" b="0" i="0" dirty="0">
                <a:solidFill>
                  <a:schemeClr val="dk1"/>
                </a:solidFill>
                <a:latin typeface="Arial"/>
                <a:ea typeface="Arial"/>
                <a:cs typeface="Arial"/>
                <a:sym typeface="Arial"/>
              </a:rPr>
              <a:t>This plot provides a comprehensive overview of customer churn rates across different services. By </a:t>
            </a:r>
            <a:r>
              <a:rPr lang="en-IN" sz="2000" b="0" i="0" dirty="0" err="1">
                <a:solidFill>
                  <a:schemeClr val="dk1"/>
                </a:solidFill>
                <a:latin typeface="Arial"/>
                <a:ea typeface="Arial"/>
                <a:cs typeface="Arial"/>
                <a:sym typeface="Arial"/>
              </a:rPr>
              <a:t>analyzing</a:t>
            </a:r>
            <a:r>
              <a:rPr lang="en-IN" sz="2000" b="0" i="0" dirty="0">
                <a:solidFill>
                  <a:schemeClr val="dk1"/>
                </a:solidFill>
                <a:latin typeface="Arial"/>
                <a:ea typeface="Arial"/>
                <a:cs typeface="Arial"/>
                <a:sym typeface="Arial"/>
              </a:rPr>
              <a:t> the percentile representation of customer count, we can identify the services with the highest churn rates and prioritize efforts to improve customer retention in those areas. This information can help businesses tailor their strategies to address specific customer needs and pain points, ultimately leading to increased customer loyalty and revenue growth</a:t>
            </a:r>
            <a:r>
              <a:rPr lang="en-IN" sz="2000" b="0" i="0" dirty="0">
                <a:solidFill>
                  <a:srgbClr val="D1D5DB"/>
                </a:solidFill>
                <a:latin typeface="Arial"/>
                <a:ea typeface="Arial"/>
                <a:cs typeface="Arial"/>
                <a:sym typeface="Arial"/>
              </a:rPr>
              <a:t>.</a:t>
            </a:r>
            <a:br>
              <a:rPr lang="en-IN" sz="2700" dirty="0"/>
            </a:br>
            <a:endParaRPr dirty="0"/>
          </a:p>
        </p:txBody>
      </p:sp>
      <p:pic>
        <p:nvPicPr>
          <p:cNvPr id="371" name="Google Shape;371;p16"/>
          <p:cNvPicPr preferRelativeResize="0">
            <a:picLocks noGrp="1"/>
          </p:cNvPicPr>
          <p:nvPr>
            <p:ph type="body" idx="1"/>
          </p:nvPr>
        </p:nvPicPr>
        <p:blipFill rotWithShape="1">
          <a:blip r:embed="rId3">
            <a:alphaModFix/>
          </a:blip>
          <a:srcRect/>
          <a:stretch/>
        </p:blipFill>
        <p:spPr>
          <a:xfrm>
            <a:off x="194735" y="2263885"/>
            <a:ext cx="11017552" cy="44448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Capstone Project Submission</a:t>
            </a:r>
            <a:endParaRPr/>
          </a:p>
        </p:txBody>
      </p:sp>
      <p:graphicFrame>
        <p:nvGraphicFramePr>
          <p:cNvPr id="248" name="Google Shape;248;p2"/>
          <p:cNvGraphicFramePr/>
          <p:nvPr/>
        </p:nvGraphicFramePr>
        <p:xfrm>
          <a:off x="1270000" y="2015067"/>
          <a:ext cx="10400250" cy="983000"/>
        </p:xfrm>
        <a:graphic>
          <a:graphicData uri="http://schemas.openxmlformats.org/drawingml/2006/table">
            <a:tbl>
              <a:tblPr firstRow="1" bandRow="1">
                <a:noFill/>
                <a:tableStyleId>{006D7C42-F05F-4BCC-A17A-9B9AE464FF8E}</a:tableStyleId>
              </a:tblPr>
              <a:tblGrid>
                <a:gridCol w="3466750">
                  <a:extLst>
                    <a:ext uri="{9D8B030D-6E8A-4147-A177-3AD203B41FA5}">
                      <a16:colId xmlns:a16="http://schemas.microsoft.com/office/drawing/2014/main" val="20000"/>
                    </a:ext>
                  </a:extLst>
                </a:gridCol>
                <a:gridCol w="3466750">
                  <a:extLst>
                    <a:ext uri="{9D8B030D-6E8A-4147-A177-3AD203B41FA5}">
                      <a16:colId xmlns:a16="http://schemas.microsoft.com/office/drawing/2014/main" val="20001"/>
                    </a:ext>
                  </a:extLst>
                </a:gridCol>
                <a:gridCol w="3466750">
                  <a:extLst>
                    <a:ext uri="{9D8B030D-6E8A-4147-A177-3AD203B41FA5}">
                      <a16:colId xmlns:a16="http://schemas.microsoft.com/office/drawing/2014/main" val="20002"/>
                    </a:ext>
                  </a:extLst>
                </a:gridCol>
              </a:tblGrid>
              <a:tr h="612150">
                <a:tc>
                  <a:txBody>
                    <a:bodyPr/>
                    <a:lstStyle/>
                    <a:p>
                      <a:pPr marL="0" marR="0" lvl="0" indent="0" algn="l" rtl="0">
                        <a:spcBef>
                          <a:spcPts val="0"/>
                        </a:spcBef>
                        <a:spcAft>
                          <a:spcPts val="0"/>
                        </a:spcAft>
                        <a:buNone/>
                      </a:pPr>
                      <a:r>
                        <a:rPr lang="en-IN" sz="1800" u="none" strike="noStrike" cap="none"/>
                        <a:t>NO</a:t>
                      </a:r>
                      <a:endParaRPr/>
                    </a:p>
                  </a:txBody>
                  <a:tcPr marL="91450" marR="91450" marT="45725" marB="45725"/>
                </a:tc>
                <a:tc>
                  <a:txBody>
                    <a:bodyPr/>
                    <a:lstStyle/>
                    <a:p>
                      <a:pPr marL="0" marR="0" lvl="0" indent="0" algn="l" rtl="0">
                        <a:spcBef>
                          <a:spcPts val="0"/>
                        </a:spcBef>
                        <a:spcAft>
                          <a:spcPts val="0"/>
                        </a:spcAft>
                        <a:buNone/>
                      </a:pPr>
                      <a:r>
                        <a:rPr lang="en-IN" sz="1800"/>
                        <a:t>Name</a:t>
                      </a:r>
                      <a:endParaRPr/>
                    </a:p>
                  </a:txBody>
                  <a:tcPr marL="91450" marR="91450" marT="45725" marB="45725"/>
                </a:tc>
                <a:tc>
                  <a:txBody>
                    <a:bodyPr/>
                    <a:lstStyle/>
                    <a:p>
                      <a:pPr marL="0" marR="0" lvl="0" indent="0" algn="l" rtl="0">
                        <a:spcBef>
                          <a:spcPts val="0"/>
                        </a:spcBef>
                        <a:spcAft>
                          <a:spcPts val="0"/>
                        </a:spcAft>
                        <a:buNone/>
                      </a:pPr>
                      <a:r>
                        <a:rPr lang="en-IN" sz="1800"/>
                        <a:t>Email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1.</a:t>
                      </a:r>
                      <a:endParaRPr/>
                    </a:p>
                  </a:txBody>
                  <a:tcPr marL="91450" marR="91450" marT="45725" marB="45725"/>
                </a:tc>
                <a:tc>
                  <a:txBody>
                    <a:bodyPr/>
                    <a:lstStyle/>
                    <a:p>
                      <a:pPr marL="0" marR="0" lvl="0" indent="0" algn="l" rtl="0">
                        <a:spcBef>
                          <a:spcPts val="0"/>
                        </a:spcBef>
                        <a:spcAft>
                          <a:spcPts val="0"/>
                        </a:spcAft>
                        <a:buNone/>
                      </a:pPr>
                      <a:r>
                        <a:rPr lang="en-IN" sz="1800"/>
                        <a:t>Rohan Dhunde</a:t>
                      </a:r>
                      <a:endParaRPr/>
                    </a:p>
                  </a:txBody>
                  <a:tcPr marL="91450" marR="91450" marT="45725" marB="45725"/>
                </a:tc>
                <a:tc>
                  <a:txBody>
                    <a:bodyPr/>
                    <a:lstStyle/>
                    <a:p>
                      <a:pPr marL="0" marR="0" lvl="0" indent="0" algn="l" rtl="0">
                        <a:spcBef>
                          <a:spcPts val="0"/>
                        </a:spcBef>
                        <a:spcAft>
                          <a:spcPts val="0"/>
                        </a:spcAft>
                        <a:buNone/>
                      </a:pPr>
                      <a:r>
                        <a:rPr lang="en-IN" sz="1800"/>
                        <a:t>rohandhunde8@gmail.com</a:t>
                      </a:r>
                      <a:endParaRPr/>
                    </a:p>
                  </a:txBody>
                  <a:tcPr marL="91450" marR="91450" marT="45725" marB="45725"/>
                </a:tc>
                <a:extLst>
                  <a:ext uri="{0D108BD9-81ED-4DB2-BD59-A6C34878D82A}">
                    <a16:rowId xmlns:a16="http://schemas.microsoft.com/office/drawing/2014/main" val="10001"/>
                  </a:ext>
                </a:extLst>
              </a:tr>
            </a:tbl>
          </a:graphicData>
        </a:graphic>
      </p:graphicFrame>
      <p:sp>
        <p:nvSpPr>
          <p:cNvPr id="249" name="Google Shape;249;p2"/>
          <p:cNvSpPr txBox="1"/>
          <p:nvPr/>
        </p:nvSpPr>
        <p:spPr>
          <a:xfrm>
            <a:off x="931333" y="4764025"/>
            <a:ext cx="1104370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err="1">
                <a:solidFill>
                  <a:schemeClr val="dk1"/>
                </a:solidFill>
                <a:latin typeface="Trebuchet MS"/>
                <a:ea typeface="Trebuchet MS"/>
                <a:cs typeface="Trebuchet MS"/>
                <a:sym typeface="Trebuchet MS"/>
              </a:rPr>
              <a:t>Github</a:t>
            </a:r>
            <a:r>
              <a:rPr lang="en-IN" sz="1800" b="0" i="0" u="none" strike="noStrike" cap="none" dirty="0">
                <a:solidFill>
                  <a:schemeClr val="dk1"/>
                </a:solidFill>
                <a:latin typeface="Trebuchet MS"/>
                <a:ea typeface="Trebuchet MS"/>
                <a:cs typeface="Trebuchet MS"/>
                <a:sym typeface="Trebuchet MS"/>
              </a:rPr>
              <a:t> link : https://github.com/rohandhunde/EDA-telocom-churn-analysis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Font typeface="Georgia"/>
              <a:buNone/>
            </a:pPr>
            <a:r>
              <a:rPr lang="en-IN"/>
              <a:t>Churn vs state</a:t>
            </a:r>
            <a:br>
              <a:rPr lang="en-IN"/>
            </a:br>
            <a:r>
              <a:rPr lang="en-IN"/>
              <a:t>#</a:t>
            </a:r>
            <a:r>
              <a:rPr lang="en-IN" sz="1200" b="0" i="0">
                <a:solidFill>
                  <a:srgbClr val="D1D5DB"/>
                </a:solidFill>
                <a:latin typeface="Arial"/>
                <a:ea typeface="Arial"/>
                <a:cs typeface="Arial"/>
                <a:sym typeface="Arial"/>
              </a:rPr>
              <a:t> </a:t>
            </a:r>
            <a:r>
              <a:rPr lang="en-IN" sz="2000" b="0" i="0">
                <a:solidFill>
                  <a:schemeClr val="dk1"/>
                </a:solidFill>
              </a:rPr>
              <a:t>Analyzing customer churn across states can provide businesses with valuable insights into regional trends and factors that contribute to customer attrition. By leveraging this data, businesses can tailor their retention strategies to improve customer satisfaction and loyalty, ultimately driving long-term growth. Therefore, understanding churn and state data is crucial for businesses looking to reduce churn and improve customer retention.</a:t>
            </a:r>
            <a:endParaRPr>
              <a:solidFill>
                <a:schemeClr val="dk1"/>
              </a:solidFill>
            </a:endParaRPr>
          </a:p>
        </p:txBody>
      </p:sp>
      <p:pic>
        <p:nvPicPr>
          <p:cNvPr id="377" name="Google Shape;377;p17"/>
          <p:cNvPicPr preferRelativeResize="0">
            <a:picLocks noGrp="1"/>
          </p:cNvPicPr>
          <p:nvPr>
            <p:ph type="body" idx="1"/>
          </p:nvPr>
        </p:nvPicPr>
        <p:blipFill rotWithShape="1">
          <a:blip r:embed="rId3">
            <a:alphaModFix/>
          </a:blip>
          <a:srcRect/>
          <a:stretch/>
        </p:blipFill>
        <p:spPr>
          <a:xfrm>
            <a:off x="795867" y="2412250"/>
            <a:ext cx="10549466" cy="42775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International Plan</a:t>
            </a:r>
            <a:endParaRPr/>
          </a:p>
        </p:txBody>
      </p:sp>
      <p:sp>
        <p:nvSpPr>
          <p:cNvPr id="383" name="Google Shape;383;p18"/>
          <p:cNvSpPr txBox="1">
            <a:spLocks noGrp="1"/>
          </p:cNvSpPr>
          <p:nvPr>
            <p:ph type="body" idx="1"/>
          </p:nvPr>
        </p:nvSpPr>
        <p:spPr>
          <a:xfrm>
            <a:off x="1069848" y="2121408"/>
            <a:ext cx="2350685"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IN"/>
              <a:t>There are 3333 people</a:t>
            </a:r>
            <a:endParaRPr/>
          </a:p>
          <a:p>
            <a:pPr marL="182880" lvl="0" indent="-182880" algn="l" rtl="0">
              <a:lnSpc>
                <a:spcPct val="90000"/>
              </a:lnSpc>
              <a:spcBef>
                <a:spcPts val="1200"/>
              </a:spcBef>
              <a:spcAft>
                <a:spcPts val="0"/>
              </a:spcAft>
              <a:buSzPts val="1700"/>
              <a:buChar char="▪"/>
            </a:pPr>
            <a:r>
              <a:rPr lang="en-IN"/>
              <a:t>21.3 % of the customer don’t have any international plan</a:t>
            </a:r>
            <a:endParaRPr/>
          </a:p>
          <a:p>
            <a:pPr marL="182880" lvl="0" indent="-182880" algn="l" rtl="0">
              <a:lnSpc>
                <a:spcPct val="90000"/>
              </a:lnSpc>
              <a:spcBef>
                <a:spcPts val="1200"/>
              </a:spcBef>
              <a:spcAft>
                <a:spcPts val="0"/>
              </a:spcAft>
              <a:buSzPts val="1700"/>
              <a:buChar char="▪"/>
            </a:pPr>
            <a:r>
              <a:rPr lang="en-IN"/>
              <a:t>78.7 % of the customers have international plan</a:t>
            </a:r>
            <a:endParaRPr/>
          </a:p>
        </p:txBody>
      </p:sp>
      <p:pic>
        <p:nvPicPr>
          <p:cNvPr id="384" name="Google Shape;384;p18"/>
          <p:cNvPicPr preferRelativeResize="0"/>
          <p:nvPr/>
        </p:nvPicPr>
        <p:blipFill rotWithShape="1">
          <a:blip r:embed="rId3">
            <a:alphaModFix/>
          </a:blip>
          <a:srcRect/>
          <a:stretch/>
        </p:blipFill>
        <p:spPr>
          <a:xfrm>
            <a:off x="4693709" y="1589341"/>
            <a:ext cx="5276850" cy="5114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txBox="1">
            <a:spLocks noGrp="1"/>
          </p:cNvSpPr>
          <p:nvPr>
            <p:ph type="title"/>
          </p:nvPr>
        </p:nvSpPr>
        <p:spPr>
          <a:xfrm>
            <a:off x="273981" y="-11887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Correlation Matrix</a:t>
            </a:r>
            <a:endParaRPr/>
          </a:p>
        </p:txBody>
      </p:sp>
      <p:pic>
        <p:nvPicPr>
          <p:cNvPr id="390" name="Google Shape;390;p19"/>
          <p:cNvPicPr preferRelativeResize="0">
            <a:picLocks noGrp="1"/>
          </p:cNvPicPr>
          <p:nvPr>
            <p:ph type="body" idx="1"/>
          </p:nvPr>
        </p:nvPicPr>
        <p:blipFill rotWithShape="1">
          <a:blip r:embed="rId3">
            <a:alphaModFix/>
          </a:blip>
          <a:srcRect/>
          <a:stretch/>
        </p:blipFill>
        <p:spPr>
          <a:xfrm>
            <a:off x="273981" y="1120793"/>
            <a:ext cx="10868152" cy="5645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F1B9-C733-114D-3AD9-86D49E859E56}"/>
              </a:ext>
            </a:extLst>
          </p:cNvPr>
          <p:cNvSpPr>
            <a:spLocks noGrp="1"/>
          </p:cNvSpPr>
          <p:nvPr>
            <p:ph type="title"/>
          </p:nvPr>
        </p:nvSpPr>
        <p:spPr/>
        <p:txBody>
          <a:bodyPr/>
          <a:lstStyle/>
          <a:p>
            <a:r>
              <a:rPr lang="en-IN" dirty="0"/>
              <a:t>Correlation Matrix</a:t>
            </a:r>
          </a:p>
        </p:txBody>
      </p:sp>
      <p:sp>
        <p:nvSpPr>
          <p:cNvPr id="3" name="Text Placeholder 2">
            <a:extLst>
              <a:ext uri="{FF2B5EF4-FFF2-40B4-BE49-F238E27FC236}">
                <a16:creationId xmlns:a16="http://schemas.microsoft.com/office/drawing/2014/main" id="{4E1BDB91-4F03-5277-7E56-19F5C0DD4F37}"/>
              </a:ext>
            </a:extLst>
          </p:cNvPr>
          <p:cNvSpPr>
            <a:spLocks noGrp="1"/>
          </p:cNvSpPr>
          <p:nvPr>
            <p:ph type="body" idx="1"/>
          </p:nvPr>
        </p:nvSpPr>
        <p:spPr>
          <a:xfrm>
            <a:off x="128337" y="1652337"/>
            <a:ext cx="10999911" cy="4519863"/>
          </a:xfrm>
        </p:spPr>
        <p:txBody>
          <a:bodyPr>
            <a:normAutofit/>
          </a:bodyPr>
          <a:lstStyle/>
          <a:p>
            <a:r>
              <a:rPr lang="en-US" dirty="0"/>
              <a:t>"Churn and Customer Service Calls": There is a moderate positive correlation between the number of customer service calls and churn. This suggests that customers who make more customer service calls are more likely to churn, indicating potential dissatisfaction or unresolved issues.</a:t>
            </a:r>
          </a:p>
          <a:p>
            <a:r>
              <a:rPr lang="en-US" dirty="0"/>
              <a:t>"International Plan and Total Intl Minutes/Charges": There is a positive correlation between having an international plan and the total international minutes/charges. Customers with an international plan tend to have higher usage and incur more charges for international calls, indicating the value and utilization of the plan.</a:t>
            </a:r>
          </a:p>
          <a:p>
            <a:r>
              <a:rPr lang="en-US" dirty="0"/>
              <a:t>"Account Length and Total Day Minutes/Charges": There is a weak positive </a:t>
            </a:r>
            <a:r>
              <a:rPr lang="en-US" dirty="0" err="1"/>
              <a:t>realation</a:t>
            </a:r>
            <a:endParaRPr lang="en-US" dirty="0"/>
          </a:p>
          <a:p>
            <a:pPr marL="131445" indent="0">
              <a:buNone/>
            </a:pPr>
            <a:r>
              <a:rPr lang="en-US" dirty="0"/>
              <a:t>      between account length and total day minutes/charges. This suggests that customer with</a:t>
            </a:r>
          </a:p>
          <a:p>
            <a:pPr marL="131445" indent="0">
              <a:buNone/>
            </a:pPr>
            <a:r>
              <a:rPr lang="en-US" dirty="0"/>
              <a:t>      longer account lengths may tend to have slightly higher usage and charges during the </a:t>
            </a:r>
          </a:p>
          <a:p>
            <a:pPr marL="131445" indent="0">
              <a:buNone/>
            </a:pPr>
            <a:r>
              <a:rPr lang="en-US" dirty="0"/>
              <a:t>     daytime, possibly indicating loyalty or increased familiarity with the service over time</a:t>
            </a:r>
          </a:p>
        </p:txBody>
      </p:sp>
    </p:spTree>
    <p:extLst>
      <p:ext uri="{BB962C8B-B14F-4D97-AF65-F5344CB8AC3E}">
        <p14:creationId xmlns:p14="http://schemas.microsoft.com/office/powerpoint/2010/main" val="1566359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0"/>
          <p:cNvSpPr txBox="1">
            <a:spLocks noGrp="1"/>
          </p:cNvSpPr>
          <p:nvPr>
            <p:ph type="ctrTitle"/>
          </p:nvPr>
        </p:nvSpPr>
        <p:spPr>
          <a:xfrm>
            <a:off x="32004" y="-853777"/>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a:t>Challenges</a:t>
            </a:r>
            <a:endParaRPr/>
          </a:p>
        </p:txBody>
      </p:sp>
      <p:sp>
        <p:nvSpPr>
          <p:cNvPr id="396" name="Google Shape;396;p20"/>
          <p:cNvSpPr txBox="1">
            <a:spLocks noGrp="1"/>
          </p:cNvSpPr>
          <p:nvPr>
            <p:ph type="subTitle" idx="1"/>
          </p:nvPr>
        </p:nvSpPr>
        <p:spPr>
          <a:xfrm>
            <a:off x="423333" y="1456267"/>
            <a:ext cx="10718800" cy="4876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380"/>
              <a:buFont typeface="Arial"/>
              <a:buChar char="•"/>
            </a:pPr>
            <a:r>
              <a:rPr lang="en-IN" sz="2800"/>
              <a:t>Defficult to analyse column like account length area code </a:t>
            </a:r>
            <a:endParaRPr/>
          </a:p>
          <a:p>
            <a:pPr marL="342900" lvl="0" indent="-191770" algn="l" rtl="0">
              <a:lnSpc>
                <a:spcPct val="90000"/>
              </a:lnSpc>
              <a:spcBef>
                <a:spcPts val="1200"/>
              </a:spcBef>
              <a:spcAft>
                <a:spcPts val="0"/>
              </a:spcAft>
              <a:buSzPts val="2380"/>
              <a:buFont typeface="Arial"/>
              <a:buNone/>
            </a:pPr>
            <a:endParaRPr sz="2800"/>
          </a:p>
          <a:p>
            <a:pPr marL="342900" lvl="0" indent="-342900" algn="l" rtl="0">
              <a:lnSpc>
                <a:spcPct val="90000"/>
              </a:lnSpc>
              <a:spcBef>
                <a:spcPts val="1200"/>
              </a:spcBef>
              <a:spcAft>
                <a:spcPts val="0"/>
              </a:spcAft>
              <a:buSzPts val="2380"/>
              <a:buFont typeface="Arial"/>
              <a:buChar char="•"/>
            </a:pPr>
            <a:r>
              <a:rPr lang="en-IN" sz="2800"/>
              <a:t>Need to plot lot of graph for columns as to understand the data</a:t>
            </a:r>
            <a:endParaRPr/>
          </a:p>
          <a:p>
            <a:pPr marL="0" lvl="0" indent="0" algn="l" rtl="0">
              <a:lnSpc>
                <a:spcPct val="90000"/>
              </a:lnSpc>
              <a:spcBef>
                <a:spcPts val="1200"/>
              </a:spcBef>
              <a:spcAft>
                <a:spcPts val="0"/>
              </a:spcAft>
              <a:buSzPts val="2380"/>
              <a:buNone/>
            </a:pPr>
            <a:r>
              <a:rPr lang="en-IN" sz="2800"/>
              <a:t> </a:t>
            </a:r>
            <a:endParaRPr/>
          </a:p>
          <a:p>
            <a:pPr marL="342900" lvl="0" indent="-342900" algn="l" rtl="0">
              <a:lnSpc>
                <a:spcPct val="90000"/>
              </a:lnSpc>
              <a:spcBef>
                <a:spcPts val="1200"/>
              </a:spcBef>
              <a:spcAft>
                <a:spcPts val="0"/>
              </a:spcAft>
              <a:buSzPts val="2380"/>
              <a:buFont typeface="Arial"/>
              <a:buChar char="•"/>
            </a:pPr>
            <a:r>
              <a:rPr lang="en-IN" sz="2800"/>
              <a:t>For calls data there is no direct relation to churn but related column has played some role.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1"/>
          <p:cNvSpPr txBox="1">
            <a:spLocks noGrp="1"/>
          </p:cNvSpPr>
          <p:nvPr>
            <p:ph type="title"/>
          </p:nvPr>
        </p:nvSpPr>
        <p:spPr>
          <a:xfrm>
            <a:off x="544915" y="0"/>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Conclusion</a:t>
            </a:r>
            <a:endParaRPr/>
          </a:p>
        </p:txBody>
      </p:sp>
      <p:sp>
        <p:nvSpPr>
          <p:cNvPr id="402" name="Google Shape;402;p21"/>
          <p:cNvSpPr txBox="1">
            <a:spLocks noGrp="1"/>
          </p:cNvSpPr>
          <p:nvPr>
            <p:ph type="body" idx="1"/>
          </p:nvPr>
        </p:nvSpPr>
        <p:spPr>
          <a:xfrm>
            <a:off x="0" y="1247311"/>
            <a:ext cx="12146620" cy="25288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30"/>
              <a:buNone/>
            </a:pPr>
            <a:r>
              <a:rPr lang="en-IN" sz="1800" b="0">
                <a:latin typeface="Courier New"/>
                <a:ea typeface="Courier New"/>
                <a:cs typeface="Courier New"/>
                <a:sym typeface="Courier New"/>
              </a:rPr>
              <a:t>*  </a:t>
            </a:r>
            <a:r>
              <a:rPr lang="en-IN" sz="1800" b="0">
                <a:latin typeface="Georgia"/>
                <a:ea typeface="Georgia"/>
                <a:cs typeface="Georgia"/>
                <a:sym typeface="Georgia"/>
              </a:rPr>
              <a:t>The minute fields are more strongly associated with the charge fields than the area code or state fields, which suggests that these fields may not be as important for predicting churn.</a:t>
            </a:r>
            <a:endParaRPr/>
          </a:p>
          <a:p>
            <a:pPr marL="0" lvl="0" indent="0" algn="l" rtl="0">
              <a:lnSpc>
                <a:spcPct val="90000"/>
              </a:lnSpc>
              <a:spcBef>
                <a:spcPts val="1200"/>
              </a:spcBef>
              <a:spcAft>
                <a:spcPts val="0"/>
              </a:spcAft>
              <a:buSzPts val="1530"/>
              <a:buNone/>
            </a:pPr>
            <a:r>
              <a:rPr lang="en-IN" sz="1800" b="0">
                <a:latin typeface="Courier New"/>
                <a:ea typeface="Courier New"/>
                <a:cs typeface="Courier New"/>
                <a:sym typeface="Courier New"/>
              </a:rPr>
              <a:t>*</a:t>
            </a:r>
            <a:br>
              <a:rPr lang="en-IN" sz="1800" b="0">
                <a:latin typeface="Courier New"/>
                <a:ea typeface="Courier New"/>
                <a:cs typeface="Courier New"/>
                <a:sym typeface="Courier New"/>
              </a:rPr>
            </a:br>
            <a:r>
              <a:rPr lang="en-IN" sz="1800" b="0">
                <a:latin typeface="Courier New"/>
                <a:ea typeface="Courier New"/>
                <a:cs typeface="Courier New"/>
                <a:sym typeface="Courier New"/>
              </a:rPr>
              <a:t>  </a:t>
            </a:r>
            <a:r>
              <a:rPr lang="en-IN" sz="1800" b="0">
                <a:latin typeface="Georgia"/>
                <a:ea typeface="Georgia"/>
                <a:cs typeface="Georgia"/>
                <a:sym typeface="Georgia"/>
              </a:rPr>
              <a:t>The International Plan field is a strong predictor of churn, suggesting that customers with this plan may have unique needs or concerns that the company should address.</a:t>
            </a:r>
            <a:endParaRPr/>
          </a:p>
          <a:p>
            <a:pPr marL="0" lvl="0" indent="0" algn="l" rtl="0">
              <a:lnSpc>
                <a:spcPct val="90000"/>
              </a:lnSpc>
              <a:spcBef>
                <a:spcPts val="1200"/>
              </a:spcBef>
              <a:spcAft>
                <a:spcPts val="0"/>
              </a:spcAft>
              <a:buSzPts val="1530"/>
              <a:buNone/>
            </a:pPr>
            <a:br>
              <a:rPr lang="en-IN" sz="1800" b="0">
                <a:latin typeface="Georgia"/>
                <a:ea typeface="Georgia"/>
                <a:cs typeface="Georgia"/>
                <a:sym typeface="Georgia"/>
              </a:rPr>
            </a:br>
            <a:r>
              <a:rPr lang="en-IN" sz="1800" b="0">
                <a:latin typeface="Georgia"/>
                <a:ea typeface="Georgia"/>
                <a:cs typeface="Georgia"/>
                <a:sym typeface="Georgia"/>
              </a:rPr>
              <a:t>*   Customers with high numbers of customer service calls are at a greater risk of churning, indicating that the company should prioritize addressing their concerns and providing quality customer service.</a:t>
            </a:r>
            <a:endParaRPr/>
          </a:p>
          <a:p>
            <a:pPr marL="0" lvl="0" indent="0" algn="l" rtl="0">
              <a:lnSpc>
                <a:spcPct val="90000"/>
              </a:lnSpc>
              <a:spcBef>
                <a:spcPts val="1200"/>
              </a:spcBef>
              <a:spcAft>
                <a:spcPts val="0"/>
              </a:spcAft>
              <a:buSzPts val="1530"/>
              <a:buNone/>
            </a:pPr>
            <a:br>
              <a:rPr lang="en-IN" sz="1800" b="0">
                <a:latin typeface="Georgia"/>
                <a:ea typeface="Georgia"/>
                <a:cs typeface="Georgia"/>
                <a:sym typeface="Georgia"/>
              </a:rPr>
            </a:br>
            <a:r>
              <a:rPr lang="en-IN" sz="1800" b="0">
                <a:latin typeface="Georgia"/>
                <a:ea typeface="Georgia"/>
                <a:cs typeface="Georgia"/>
                <a:sym typeface="Georgia"/>
              </a:rPr>
              <a:t>*  Customers with high day and evening minutes are also at a higher risk of churning, which suggests that the company should pay special attention to these customers and address any issues they may be experiencing with their service or plan.</a:t>
            </a:r>
            <a:endParaRPr/>
          </a:p>
          <a:p>
            <a:pPr marL="0" lvl="0" indent="0" algn="l" rtl="0">
              <a:lnSpc>
                <a:spcPct val="90000"/>
              </a:lnSpc>
              <a:spcBef>
                <a:spcPts val="1200"/>
              </a:spcBef>
              <a:spcAft>
                <a:spcPts val="0"/>
              </a:spcAft>
              <a:buSzPts val="1530"/>
              <a:buNone/>
            </a:pPr>
            <a:br>
              <a:rPr lang="en-IN" sz="1800" b="0">
                <a:latin typeface="Georgia"/>
                <a:ea typeface="Georgia"/>
                <a:cs typeface="Georgia"/>
                <a:sym typeface="Georgia"/>
              </a:rPr>
            </a:br>
            <a:r>
              <a:rPr lang="en-IN" sz="1800" b="0">
                <a:latin typeface="Georgia"/>
                <a:ea typeface="Georgia"/>
                <a:cs typeface="Georgia"/>
                <a:sym typeface="Georgia"/>
              </a:rPr>
              <a:t>*   Finally, there is no obvious association between churn and several other variables, including day calls, evening calls, night calls, international calls, night minutes, international minutes, account length, and voicemail messages. However, this does not necessarily mean that these variables are not important for predicting churn, and further analysis may be needed to fully understand their relationship to customer churn.</a:t>
            </a:r>
            <a:endParaRPr/>
          </a:p>
          <a:p>
            <a:pPr marL="0" lvl="0" indent="0" algn="l" rtl="0">
              <a:lnSpc>
                <a:spcPct val="90000"/>
              </a:lnSpc>
              <a:spcBef>
                <a:spcPts val="1200"/>
              </a:spcBef>
              <a:spcAft>
                <a:spcPts val="0"/>
              </a:spcAft>
              <a:buSzPts val="1700"/>
              <a:buNone/>
            </a:pPr>
            <a:br>
              <a:rPr lang="en-IN" sz="2000" b="0">
                <a:latin typeface="Courier New"/>
                <a:ea typeface="Courier New"/>
                <a:cs typeface="Courier New"/>
                <a:sym typeface="Courier New"/>
              </a:rPr>
            </a:br>
            <a:endParaRPr sz="2000" b="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ctrTitle"/>
          </p:nvPr>
        </p:nvSpPr>
        <p:spPr>
          <a:xfrm>
            <a:off x="526627" y="-1006177"/>
            <a:ext cx="9548706" cy="366471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5400"/>
              <a:buFont typeface="Georgia"/>
              <a:buNone/>
            </a:pPr>
            <a:r>
              <a:rPr lang="en-IN" sz="5400"/>
              <a:t>Recommendations</a:t>
            </a:r>
            <a:endParaRPr/>
          </a:p>
        </p:txBody>
      </p:sp>
      <p:sp>
        <p:nvSpPr>
          <p:cNvPr id="408" name="Google Shape;408;p22"/>
          <p:cNvSpPr txBox="1">
            <a:spLocks noGrp="1"/>
          </p:cNvSpPr>
          <p:nvPr>
            <p:ph type="subTitle" idx="1"/>
          </p:nvPr>
        </p:nvSpPr>
        <p:spPr>
          <a:xfrm>
            <a:off x="653158" y="1298679"/>
            <a:ext cx="8178325" cy="440764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70"/>
              <a:buFont typeface="Noto Sans Symbols"/>
              <a:buChar char="⮚"/>
            </a:pPr>
            <a:r>
              <a:rPr lang="en-IN"/>
              <a:t>Improve network coverage for more profit in states</a:t>
            </a:r>
            <a:endParaRPr/>
          </a:p>
          <a:p>
            <a:pPr marL="342900" lvl="0" indent="-342900" algn="l" rtl="0">
              <a:lnSpc>
                <a:spcPct val="90000"/>
              </a:lnSpc>
              <a:spcBef>
                <a:spcPts val="1200"/>
              </a:spcBef>
              <a:spcAft>
                <a:spcPts val="0"/>
              </a:spcAft>
              <a:buSzPts val="1870"/>
              <a:buFont typeface="Noto Sans Symbols"/>
              <a:buChar char="⮚"/>
            </a:pPr>
            <a:r>
              <a:rPr lang="en-IN"/>
              <a:t>In international plan provide some voicemail quality or take feedback from customer for improvement.</a:t>
            </a:r>
            <a:endParaRPr/>
          </a:p>
          <a:p>
            <a:pPr marL="342900" lvl="0" indent="-342900" algn="l" rtl="0">
              <a:lnSpc>
                <a:spcPct val="90000"/>
              </a:lnSpc>
              <a:spcBef>
                <a:spcPts val="1200"/>
              </a:spcBef>
              <a:spcAft>
                <a:spcPts val="0"/>
              </a:spcAft>
              <a:buSzPts val="1870"/>
              <a:buFont typeface="Noto Sans Symbols"/>
              <a:buChar char="⮚"/>
            </a:pPr>
            <a:r>
              <a:rPr lang="en-IN"/>
              <a:t>Provide discount to those customer who spend more minutes</a:t>
            </a:r>
            <a:endParaRPr/>
          </a:p>
          <a:p>
            <a:pPr marL="342900" lvl="0" indent="-342900" algn="l" rtl="0">
              <a:lnSpc>
                <a:spcPct val="90000"/>
              </a:lnSpc>
              <a:spcBef>
                <a:spcPts val="1200"/>
              </a:spcBef>
              <a:spcAft>
                <a:spcPts val="0"/>
              </a:spcAft>
              <a:buSzPts val="1870"/>
              <a:buFont typeface="Noto Sans Symbols"/>
              <a:buChar char="⮚"/>
            </a:pPr>
            <a:r>
              <a:rPr lang="en-IN"/>
              <a:t>Improve the service of call centre and take frequently feedback from the customer regarding their issues and try to solve it as soon as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Content</a:t>
            </a:r>
            <a:endParaRPr/>
          </a:p>
        </p:txBody>
      </p:sp>
      <p:sp>
        <p:nvSpPr>
          <p:cNvPr id="255" name="Google Shape;255;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IN"/>
              <a:t>Business Problem </a:t>
            </a:r>
            <a:endParaRPr/>
          </a:p>
          <a:p>
            <a:pPr marL="182880" lvl="0" indent="-182880" algn="l" rtl="0">
              <a:lnSpc>
                <a:spcPct val="90000"/>
              </a:lnSpc>
              <a:spcBef>
                <a:spcPts val="1200"/>
              </a:spcBef>
              <a:spcAft>
                <a:spcPts val="0"/>
              </a:spcAft>
              <a:buSzPts val="1700"/>
              <a:buChar char="▪"/>
            </a:pPr>
            <a:r>
              <a:rPr lang="en-IN"/>
              <a:t>Objective</a:t>
            </a:r>
            <a:endParaRPr/>
          </a:p>
          <a:p>
            <a:pPr marL="182880" lvl="0" indent="-182880" algn="l" rtl="0">
              <a:lnSpc>
                <a:spcPct val="90000"/>
              </a:lnSpc>
              <a:spcBef>
                <a:spcPts val="1200"/>
              </a:spcBef>
              <a:spcAft>
                <a:spcPts val="0"/>
              </a:spcAft>
              <a:buSzPts val="1700"/>
              <a:buChar char="▪"/>
            </a:pPr>
            <a:r>
              <a:rPr lang="en-IN"/>
              <a:t>Data Summary</a:t>
            </a:r>
            <a:endParaRPr/>
          </a:p>
          <a:p>
            <a:pPr marL="182880" lvl="0" indent="-182880" algn="l" rtl="0">
              <a:lnSpc>
                <a:spcPct val="90000"/>
              </a:lnSpc>
              <a:spcBef>
                <a:spcPts val="1200"/>
              </a:spcBef>
              <a:spcAft>
                <a:spcPts val="0"/>
              </a:spcAft>
              <a:buSzPts val="1700"/>
              <a:buChar char="▪"/>
            </a:pPr>
            <a:r>
              <a:rPr lang="en-IN"/>
              <a:t>Exploratory Data Analysis</a:t>
            </a:r>
            <a:endParaRPr/>
          </a:p>
          <a:p>
            <a:pPr marL="182880" lvl="0" indent="-182880" algn="l" rtl="0">
              <a:lnSpc>
                <a:spcPct val="90000"/>
              </a:lnSpc>
              <a:spcBef>
                <a:spcPts val="1200"/>
              </a:spcBef>
              <a:spcAft>
                <a:spcPts val="0"/>
              </a:spcAft>
              <a:buSzPts val="1700"/>
              <a:buChar char="▪"/>
            </a:pPr>
            <a:r>
              <a:rPr lang="en-IN"/>
              <a:t>Challenges</a:t>
            </a:r>
            <a:endParaRPr/>
          </a:p>
          <a:p>
            <a:pPr marL="182880" lvl="0" indent="-182880" algn="l" rtl="0">
              <a:lnSpc>
                <a:spcPct val="90000"/>
              </a:lnSpc>
              <a:spcBef>
                <a:spcPts val="1200"/>
              </a:spcBef>
              <a:spcAft>
                <a:spcPts val="0"/>
              </a:spcAft>
              <a:buSzPts val="1700"/>
              <a:buChar char="▪"/>
            </a:pPr>
            <a:r>
              <a:rPr lang="en-IN"/>
              <a:t>Recommendation</a:t>
            </a:r>
            <a:endParaRPr/>
          </a:p>
          <a:p>
            <a:pPr marL="182880" lvl="0" indent="-182880" algn="l" rtl="0">
              <a:lnSpc>
                <a:spcPct val="90000"/>
              </a:lnSpc>
              <a:spcBef>
                <a:spcPts val="1200"/>
              </a:spcBef>
              <a:spcAft>
                <a:spcPts val="0"/>
              </a:spcAft>
              <a:buSzPts val="1700"/>
              <a:buChar char="▪"/>
            </a:pPr>
            <a:r>
              <a:rPr lang="en-IN"/>
              <a:t>Conclusion</a:t>
            </a:r>
            <a:endParaRPr/>
          </a:p>
          <a:p>
            <a:pPr marL="182880" lvl="0" indent="-182880" algn="l" rtl="0">
              <a:lnSpc>
                <a:spcPct val="90000"/>
              </a:lnSpc>
              <a:spcBef>
                <a:spcPts val="1200"/>
              </a:spcBef>
              <a:spcAft>
                <a:spcPts val="0"/>
              </a:spcAft>
              <a:buSzPts val="1700"/>
              <a:buChar char="▪"/>
            </a:pPr>
            <a:r>
              <a:rPr lang="en-IN"/>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
          <p:cNvSpPr txBox="1">
            <a:spLocks noGrp="1"/>
          </p:cNvSpPr>
          <p:nvPr>
            <p:ph type="title"/>
          </p:nvPr>
        </p:nvSpPr>
        <p:spPr>
          <a:xfrm>
            <a:off x="257048" y="-226568"/>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sz="4800"/>
              <a:t>Bussness Problem Understanding</a:t>
            </a:r>
            <a:endParaRPr/>
          </a:p>
        </p:txBody>
      </p:sp>
      <p:sp>
        <p:nvSpPr>
          <p:cNvPr id="261" name="Google Shape;261;p4"/>
          <p:cNvSpPr txBox="1">
            <a:spLocks noGrp="1"/>
          </p:cNvSpPr>
          <p:nvPr>
            <p:ph type="body" idx="1"/>
          </p:nvPr>
        </p:nvSpPr>
        <p:spPr>
          <a:xfrm>
            <a:off x="257048" y="1131486"/>
            <a:ext cx="11677904" cy="5607981"/>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90000"/>
              </a:lnSpc>
              <a:spcBef>
                <a:spcPts val="0"/>
              </a:spcBef>
              <a:spcAft>
                <a:spcPts val="0"/>
              </a:spcAft>
              <a:buSzPts val="2040"/>
              <a:buChar char="▪"/>
            </a:pPr>
            <a:r>
              <a:rPr lang="en-IN" sz="2400" b="0" i="0">
                <a:latin typeface="Arial"/>
                <a:ea typeface="Arial"/>
                <a:cs typeface="Arial"/>
                <a:sym typeface="Arial"/>
              </a:rPr>
              <a:t>Customer churn in the telecom industry is a major revenue </a:t>
            </a:r>
            <a:endParaRPr/>
          </a:p>
          <a:p>
            <a:pPr marL="182880" lvl="0" indent="-74929" algn="l" rtl="0">
              <a:lnSpc>
                <a:spcPct val="90000"/>
              </a:lnSpc>
              <a:spcBef>
                <a:spcPts val="1200"/>
              </a:spcBef>
              <a:spcAft>
                <a:spcPts val="0"/>
              </a:spcAft>
              <a:buSzPts val="1700"/>
              <a:buNone/>
            </a:pPr>
            <a:endParaRPr>
              <a:latin typeface="Arial"/>
              <a:ea typeface="Arial"/>
              <a:cs typeface="Arial"/>
              <a:sym typeface="Arial"/>
            </a:endParaRPr>
          </a:p>
          <a:p>
            <a:pPr marL="182880" lvl="0" indent="-182880" algn="l" rtl="0">
              <a:lnSpc>
                <a:spcPct val="90000"/>
              </a:lnSpc>
              <a:spcBef>
                <a:spcPts val="1200"/>
              </a:spcBef>
              <a:spcAft>
                <a:spcPts val="0"/>
              </a:spcAft>
              <a:buSzPts val="2040"/>
              <a:buChar char="▪"/>
            </a:pPr>
            <a:r>
              <a:rPr lang="en-IN" sz="2400" b="0" i="0">
                <a:latin typeface="Arial"/>
                <a:ea typeface="Arial"/>
                <a:cs typeface="Arial"/>
                <a:sym typeface="Arial"/>
              </a:rPr>
              <a:t>The telecom industry faces a significant risk of revenue loss due to customer churn, with an average monthly churn rate of around 1.9% and the potential for an annual churn rate as high as 67%, as per a conducted survey.</a:t>
            </a:r>
            <a:endParaRPr/>
          </a:p>
          <a:p>
            <a:pPr marL="182880" lvl="0" indent="-53339" algn="l" rtl="0">
              <a:lnSpc>
                <a:spcPct val="90000"/>
              </a:lnSpc>
              <a:spcBef>
                <a:spcPts val="1200"/>
              </a:spcBef>
              <a:spcAft>
                <a:spcPts val="0"/>
              </a:spcAft>
              <a:buSzPts val="2040"/>
              <a:buNone/>
            </a:pPr>
            <a:endParaRPr sz="2400">
              <a:latin typeface="Arial"/>
              <a:ea typeface="Arial"/>
              <a:cs typeface="Arial"/>
              <a:sym typeface="Arial"/>
            </a:endParaRPr>
          </a:p>
          <a:p>
            <a:pPr marL="182880" lvl="0" indent="-182880" algn="l" rtl="0">
              <a:lnSpc>
                <a:spcPct val="90000"/>
              </a:lnSpc>
              <a:spcBef>
                <a:spcPts val="1200"/>
              </a:spcBef>
              <a:spcAft>
                <a:spcPts val="0"/>
              </a:spcAft>
              <a:buSzPts val="2040"/>
              <a:buChar char="▪"/>
            </a:pPr>
            <a:r>
              <a:rPr lang="en-IN" sz="2400" b="0" i="0">
                <a:latin typeface="Arial"/>
                <a:ea typeface="Arial"/>
                <a:cs typeface="Arial"/>
                <a:sym typeface="Arial"/>
              </a:rPr>
              <a:t>Since the cost of acquiring new customers is up to 25 times higher than the cost of retaining them, reducing the churn rate of customer is key.</a:t>
            </a:r>
            <a:endParaRPr/>
          </a:p>
          <a:p>
            <a:pPr marL="0" lvl="0" indent="0" algn="l" rtl="0">
              <a:lnSpc>
                <a:spcPct val="90000"/>
              </a:lnSpc>
              <a:spcBef>
                <a:spcPts val="1200"/>
              </a:spcBef>
              <a:spcAft>
                <a:spcPts val="0"/>
              </a:spcAft>
              <a:buSzPts val="2040"/>
              <a:buNone/>
            </a:pPr>
            <a:endParaRPr sz="2400">
              <a:latin typeface="Arial"/>
              <a:ea typeface="Arial"/>
              <a:cs typeface="Arial"/>
              <a:sym typeface="Arial"/>
            </a:endParaRPr>
          </a:p>
          <a:p>
            <a:pPr marL="182880" lvl="0" indent="-182880" algn="l" rtl="0">
              <a:lnSpc>
                <a:spcPct val="90000"/>
              </a:lnSpc>
              <a:spcBef>
                <a:spcPts val="1200"/>
              </a:spcBef>
              <a:spcAft>
                <a:spcPts val="0"/>
              </a:spcAft>
              <a:buSzPts val="2040"/>
              <a:buChar char="▪"/>
            </a:pPr>
            <a:r>
              <a:rPr lang="en-IN" sz="2400" b="0" i="0">
                <a:latin typeface="Arial"/>
                <a:ea typeface="Arial"/>
                <a:cs typeface="Arial"/>
                <a:sym typeface="Arial"/>
              </a:rPr>
              <a:t>To reduce customer churn, telecom companies need to predict which customers are at high risk of churn for this we taking advantage of the vast streams of rich telecom customer data.</a:t>
            </a:r>
            <a:endParaRPr/>
          </a:p>
          <a:p>
            <a:pPr marL="182880" lvl="0" indent="-182880" algn="l" rtl="0">
              <a:lnSpc>
                <a:spcPct val="90000"/>
              </a:lnSpc>
              <a:spcBef>
                <a:spcPts val="1200"/>
              </a:spcBef>
              <a:spcAft>
                <a:spcPts val="0"/>
              </a:spcAft>
              <a:buSzPts val="2040"/>
              <a:buChar char="▪"/>
            </a:pPr>
            <a:r>
              <a:rPr lang="en-IN" sz="2400" b="0" i="0">
                <a:latin typeface="Arial"/>
                <a:ea typeface="Arial"/>
                <a:cs typeface="Arial"/>
                <a:sym typeface="Arial"/>
              </a:rPr>
              <a:t>This project aims to analyse the data to determine the cause of customer churn customers who are most likely subject to churn, and what to do to retain the most valuable customer.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descr="White linen texture"/>
          <p:cNvPicPr preferRelativeResize="0"/>
          <p:nvPr/>
        </p:nvPicPr>
        <p:blipFill rotWithShape="1">
          <a:blip r:embed="rId3">
            <a:alphaModFix/>
          </a:blip>
          <a:srcRect/>
          <a:stretch/>
        </p:blipFill>
        <p:spPr>
          <a:xfrm>
            <a:off x="582494" y="2375924"/>
            <a:ext cx="3540179" cy="1346591"/>
          </a:xfrm>
          <a:prstGeom prst="rect">
            <a:avLst/>
          </a:prstGeom>
          <a:noFill/>
          <a:ln>
            <a:noFill/>
          </a:ln>
        </p:spPr>
      </p:pic>
      <p:sp>
        <p:nvSpPr>
          <p:cNvPr id="267" name="Google Shape;267;p5"/>
          <p:cNvSpPr/>
          <p:nvPr/>
        </p:nvSpPr>
        <p:spPr>
          <a:xfrm>
            <a:off x="4268414" y="2755813"/>
            <a:ext cx="2865176" cy="2244894"/>
          </a:xfrm>
          <a:prstGeom prst="roundRect">
            <a:avLst>
              <a:gd name="adj" fmla="val 16667"/>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B0F0"/>
              </a:solidFill>
              <a:latin typeface="Trebuchet MS"/>
              <a:ea typeface="Trebuchet MS"/>
              <a:cs typeface="Trebuchet MS"/>
              <a:sym typeface="Trebuchet MS"/>
            </a:endParaRPr>
          </a:p>
        </p:txBody>
      </p:sp>
      <p:sp>
        <p:nvSpPr>
          <p:cNvPr id="268" name="Google Shape;268;p5"/>
          <p:cNvSpPr txBox="1">
            <a:spLocks noGrp="1"/>
          </p:cNvSpPr>
          <p:nvPr>
            <p:ph type="title"/>
          </p:nvPr>
        </p:nvSpPr>
        <p:spPr>
          <a:xfrm>
            <a:off x="3565948" y="125157"/>
            <a:ext cx="8078893" cy="551011"/>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4800"/>
              <a:buFont typeface="Georgia"/>
              <a:buNone/>
            </a:pPr>
            <a:r>
              <a:rPr lang="en-IN" sz="4800"/>
              <a:t>DATA SUMMARY</a:t>
            </a:r>
            <a:endParaRPr/>
          </a:p>
        </p:txBody>
      </p:sp>
      <p:sp>
        <p:nvSpPr>
          <p:cNvPr id="269" name="Google Shape;269;p5"/>
          <p:cNvSpPr txBox="1">
            <a:spLocks noGrp="1"/>
          </p:cNvSpPr>
          <p:nvPr>
            <p:ph type="body" idx="1"/>
          </p:nvPr>
        </p:nvSpPr>
        <p:spPr>
          <a:xfrm>
            <a:off x="715106" y="2157363"/>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r>
              <a:rPr lang="en-IN" sz="2400">
                <a:solidFill>
                  <a:srgbClr val="00B0F0"/>
                </a:solidFill>
              </a:rPr>
              <a:t>Categorical Data</a:t>
            </a:r>
            <a:endParaRPr/>
          </a:p>
        </p:txBody>
      </p:sp>
      <p:pic>
        <p:nvPicPr>
          <p:cNvPr id="270" name="Google Shape;270;p5" descr="Cloud Database"/>
          <p:cNvPicPr preferRelativeResize="0"/>
          <p:nvPr/>
        </p:nvPicPr>
        <p:blipFill rotWithShape="1">
          <a:blip r:embed="rId4">
            <a:alphaModFix/>
          </a:blip>
          <a:srcRect/>
          <a:stretch/>
        </p:blipFill>
        <p:spPr>
          <a:xfrm>
            <a:off x="4617973" y="2861733"/>
            <a:ext cx="2166059" cy="2033055"/>
          </a:xfrm>
          <a:prstGeom prst="rect">
            <a:avLst/>
          </a:prstGeom>
          <a:noFill/>
          <a:ln>
            <a:noFill/>
          </a:ln>
        </p:spPr>
      </p:pic>
      <p:cxnSp>
        <p:nvCxnSpPr>
          <p:cNvPr id="271" name="Google Shape;271;p5"/>
          <p:cNvCxnSpPr>
            <a:endCxn id="272" idx="1"/>
          </p:cNvCxnSpPr>
          <p:nvPr/>
        </p:nvCxnSpPr>
        <p:spPr>
          <a:xfrm rot="10800000" flipH="1">
            <a:off x="6620367" y="751654"/>
            <a:ext cx="1661400" cy="2091900"/>
          </a:xfrm>
          <a:prstGeom prst="straightConnector1">
            <a:avLst/>
          </a:prstGeom>
          <a:noFill/>
          <a:ln w="9525" cap="flat" cmpd="sng">
            <a:solidFill>
              <a:schemeClr val="dk1"/>
            </a:solidFill>
            <a:prstDash val="solid"/>
            <a:round/>
            <a:headEnd type="none" w="sm" len="sm"/>
            <a:tailEnd type="none" w="sm" len="sm"/>
          </a:ln>
        </p:spPr>
      </p:cxnSp>
      <p:sp>
        <p:nvSpPr>
          <p:cNvPr id="272" name="Google Shape;272;p5"/>
          <p:cNvSpPr/>
          <p:nvPr/>
        </p:nvSpPr>
        <p:spPr>
          <a:xfrm>
            <a:off x="8184400" y="556921"/>
            <a:ext cx="592667" cy="389467"/>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3" name="Google Shape;273;p5"/>
          <p:cNvSpPr txBox="1"/>
          <p:nvPr/>
        </p:nvSpPr>
        <p:spPr>
          <a:xfrm>
            <a:off x="8777067" y="964487"/>
            <a:ext cx="6096000"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#Account length,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Area code,</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Number voice</a:t>
            </a:r>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r>
              <a:rPr lang="en-IN" sz="1800" b="0" i="0">
                <a:solidFill>
                  <a:schemeClr val="dk1"/>
                </a:solidFill>
                <a:latin typeface="Courier New"/>
                <a:ea typeface="Courier New"/>
                <a:cs typeface="Courier New"/>
                <a:sym typeface="Courier New"/>
              </a:rPr>
              <a:t>mail messages</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day minutes</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day calls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day charge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eve minutes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eve calls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eve charge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night minutes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night calls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night charge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intl minutes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intl calls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Total intl charge </a:t>
            </a:r>
            <a:endParaRPr/>
          </a:p>
          <a:p>
            <a:pPr marL="0" marR="0" lvl="0" indent="0" algn="l" rtl="0">
              <a:spcBef>
                <a:spcPts val="0"/>
              </a:spcBef>
              <a:spcAft>
                <a:spcPts val="0"/>
              </a:spcAft>
              <a:buNone/>
            </a:pPr>
            <a:r>
              <a:rPr lang="en-IN" sz="1800" b="0" i="0">
                <a:solidFill>
                  <a:schemeClr val="dk1"/>
                </a:solidFill>
                <a:latin typeface="Courier New"/>
                <a:ea typeface="Courier New"/>
                <a:cs typeface="Courier New"/>
                <a:sym typeface="Courier New"/>
              </a:rPr>
              <a:t># Customer service calls</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74" name="Google Shape;274;p5"/>
          <p:cNvSpPr txBox="1"/>
          <p:nvPr/>
        </p:nvSpPr>
        <p:spPr>
          <a:xfrm>
            <a:off x="8993294" y="506790"/>
            <a:ext cx="743373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a:solidFill>
                  <a:srgbClr val="00B0F0"/>
                </a:solidFill>
                <a:latin typeface="Courier New"/>
                <a:ea typeface="Courier New"/>
                <a:cs typeface="Courier New"/>
                <a:sym typeface="Courier New"/>
              </a:rPr>
              <a:t>Numarical Data</a:t>
            </a:r>
            <a:endParaRPr sz="2800">
              <a:solidFill>
                <a:srgbClr val="00B0F0"/>
              </a:solidFill>
              <a:latin typeface="Trebuchet MS"/>
              <a:ea typeface="Trebuchet MS"/>
              <a:cs typeface="Trebuchet MS"/>
              <a:sym typeface="Trebuchet MS"/>
            </a:endParaRPr>
          </a:p>
        </p:txBody>
      </p:sp>
      <p:sp>
        <p:nvSpPr>
          <p:cNvPr id="275" name="Google Shape;275;p5"/>
          <p:cNvSpPr/>
          <p:nvPr/>
        </p:nvSpPr>
        <p:spPr>
          <a:xfrm>
            <a:off x="-101928" y="946388"/>
            <a:ext cx="817034" cy="338788"/>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6" name="Google Shape;276;p5"/>
          <p:cNvSpPr txBox="1"/>
          <p:nvPr/>
        </p:nvSpPr>
        <p:spPr>
          <a:xfrm>
            <a:off x="759334" y="2581300"/>
            <a:ext cx="925602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rgbClr val="3B2F2A"/>
                </a:solidFill>
                <a:latin typeface="Courier New"/>
                <a:ea typeface="Courier New"/>
                <a:cs typeface="Courier New"/>
                <a:sym typeface="Courier New"/>
              </a:rPr>
              <a:t>#Stata</a:t>
            </a:r>
            <a:endParaRPr/>
          </a:p>
          <a:p>
            <a:pPr marL="0" marR="0" lvl="0" indent="0" algn="l" rtl="0">
              <a:spcBef>
                <a:spcPts val="0"/>
              </a:spcBef>
              <a:spcAft>
                <a:spcPts val="0"/>
              </a:spcAft>
              <a:buNone/>
            </a:pPr>
            <a:r>
              <a:rPr lang="en-IN" sz="1800">
                <a:solidFill>
                  <a:srgbClr val="3B2F2A"/>
                </a:solidFill>
                <a:latin typeface="Courier New"/>
                <a:ea typeface="Courier New"/>
                <a:cs typeface="Courier New"/>
                <a:sym typeface="Courier New"/>
              </a:rPr>
              <a:t>#International plan</a:t>
            </a:r>
            <a:endParaRPr/>
          </a:p>
          <a:p>
            <a:pPr marL="0" marR="0" lvl="0" indent="0" algn="l" rtl="0">
              <a:spcBef>
                <a:spcPts val="0"/>
              </a:spcBef>
              <a:spcAft>
                <a:spcPts val="0"/>
              </a:spcAft>
              <a:buNone/>
            </a:pPr>
            <a:r>
              <a:rPr lang="en-IN" sz="1800">
                <a:solidFill>
                  <a:srgbClr val="3B2F2A"/>
                </a:solidFill>
                <a:latin typeface="Courier New"/>
                <a:ea typeface="Courier New"/>
                <a:cs typeface="Courier New"/>
                <a:sym typeface="Courier New"/>
              </a:rPr>
              <a:t>#Voicemail Plan</a:t>
            </a:r>
            <a:endParaRPr sz="1800">
              <a:solidFill>
                <a:srgbClr val="3B2F2A"/>
              </a:solidFill>
              <a:latin typeface="Trebuchet MS"/>
              <a:ea typeface="Trebuchet MS"/>
              <a:cs typeface="Trebuchet MS"/>
              <a:sym typeface="Trebuchet MS"/>
            </a:endParaRPr>
          </a:p>
        </p:txBody>
      </p:sp>
      <p:sp>
        <p:nvSpPr>
          <p:cNvPr id="277" name="Google Shape;277;p5"/>
          <p:cNvSpPr txBox="1"/>
          <p:nvPr/>
        </p:nvSpPr>
        <p:spPr>
          <a:xfrm>
            <a:off x="715106" y="893256"/>
            <a:ext cx="93444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rgbClr val="00B0F0"/>
                </a:solidFill>
                <a:latin typeface="Courier New"/>
                <a:ea typeface="Courier New"/>
                <a:cs typeface="Courier New"/>
                <a:sym typeface="Courier New"/>
              </a:rPr>
              <a:t>Decision Variable</a:t>
            </a:r>
            <a:endParaRPr sz="2800">
              <a:solidFill>
                <a:srgbClr val="00B0F0"/>
              </a:solidFill>
              <a:latin typeface="Trebuchet MS"/>
              <a:ea typeface="Trebuchet MS"/>
              <a:cs typeface="Trebuchet MS"/>
              <a:sym typeface="Trebuchet MS"/>
            </a:endParaRPr>
          </a:p>
        </p:txBody>
      </p:sp>
      <p:sp>
        <p:nvSpPr>
          <p:cNvPr id="278" name="Google Shape;278;p5"/>
          <p:cNvSpPr txBox="1"/>
          <p:nvPr/>
        </p:nvSpPr>
        <p:spPr>
          <a:xfrm>
            <a:off x="582494" y="1385015"/>
            <a:ext cx="82126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Courier New"/>
                <a:ea typeface="Courier New"/>
                <a:cs typeface="Courier New"/>
                <a:sym typeface="Courier New"/>
              </a:rPr>
              <a:t># Churn</a:t>
            </a:r>
            <a:endParaRPr sz="2400">
              <a:solidFill>
                <a:schemeClr val="dk1"/>
              </a:solidFill>
              <a:latin typeface="Trebuchet MS"/>
              <a:ea typeface="Trebuchet MS"/>
              <a:cs typeface="Trebuchet MS"/>
              <a:sym typeface="Trebuchet MS"/>
            </a:endParaRPr>
          </a:p>
        </p:txBody>
      </p:sp>
      <p:sp>
        <p:nvSpPr>
          <p:cNvPr id="279" name="Google Shape;279;p5"/>
          <p:cNvSpPr/>
          <p:nvPr/>
        </p:nvSpPr>
        <p:spPr>
          <a:xfrm>
            <a:off x="-101928" y="2157363"/>
            <a:ext cx="817033" cy="374412"/>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0" name="Google Shape;280;p5"/>
          <p:cNvSpPr/>
          <p:nvPr/>
        </p:nvSpPr>
        <p:spPr>
          <a:xfrm flipH="1">
            <a:off x="3449352" y="2196359"/>
            <a:ext cx="746192" cy="334111"/>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1" name="Google Shape;281;p5"/>
          <p:cNvSpPr/>
          <p:nvPr/>
        </p:nvSpPr>
        <p:spPr>
          <a:xfrm flipH="1">
            <a:off x="4536394" y="961153"/>
            <a:ext cx="737897" cy="336605"/>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2" name="Google Shape;282;p5"/>
          <p:cNvSpPr/>
          <p:nvPr/>
        </p:nvSpPr>
        <p:spPr>
          <a:xfrm>
            <a:off x="-101928" y="3902080"/>
            <a:ext cx="817033" cy="349679"/>
          </a:xfrm>
          <a:prstGeom prst="notchedRightArrow">
            <a:avLst>
              <a:gd name="adj1" fmla="val 50000"/>
              <a:gd name="adj2" fmla="val 50000"/>
            </a:avLst>
          </a:prstGeom>
          <a:solidFill>
            <a:schemeClr val="accent1"/>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3" name="Google Shape;283;p5"/>
          <p:cNvSpPr txBox="1"/>
          <p:nvPr/>
        </p:nvSpPr>
        <p:spPr>
          <a:xfrm>
            <a:off x="721362" y="3828435"/>
            <a:ext cx="827193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B0F0"/>
                </a:solidFill>
                <a:latin typeface="Courier New"/>
                <a:ea typeface="Courier New"/>
                <a:cs typeface="Courier New"/>
                <a:sym typeface="Courier New"/>
              </a:rPr>
              <a:t>Nominal Data</a:t>
            </a:r>
            <a:endParaRPr sz="1800">
              <a:solidFill>
                <a:srgbClr val="00B0F0"/>
              </a:solidFill>
              <a:latin typeface="Trebuchet MS"/>
              <a:ea typeface="Trebuchet MS"/>
              <a:cs typeface="Trebuchet MS"/>
              <a:sym typeface="Trebuchet MS"/>
            </a:endParaRPr>
          </a:p>
        </p:txBody>
      </p:sp>
      <p:sp>
        <p:nvSpPr>
          <p:cNvPr id="284" name="Google Shape;284;p5"/>
          <p:cNvSpPr txBox="1"/>
          <p:nvPr/>
        </p:nvSpPr>
        <p:spPr>
          <a:xfrm>
            <a:off x="715105" y="4256574"/>
            <a:ext cx="82719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0000"/>
                </a:solidFill>
                <a:latin typeface="Courier New"/>
                <a:ea typeface="Courier New"/>
                <a:cs typeface="Courier New"/>
                <a:sym typeface="Courier New"/>
              </a:rPr>
              <a:t>#State</a:t>
            </a:r>
            <a:endParaRPr sz="1800">
              <a:solidFill>
                <a:schemeClr val="dk1"/>
              </a:solidFill>
              <a:latin typeface="Trebuchet MS"/>
              <a:ea typeface="Trebuchet MS"/>
              <a:cs typeface="Trebuchet MS"/>
              <a:sym typeface="Trebuchet MS"/>
            </a:endParaRPr>
          </a:p>
        </p:txBody>
      </p:sp>
      <p:grpSp>
        <p:nvGrpSpPr>
          <p:cNvPr id="285" name="Google Shape;285;p5"/>
          <p:cNvGrpSpPr/>
          <p:nvPr/>
        </p:nvGrpSpPr>
        <p:grpSpPr>
          <a:xfrm>
            <a:off x="4113907" y="1065867"/>
            <a:ext cx="1679760" cy="1718280"/>
            <a:chOff x="4113907" y="1065867"/>
            <a:chExt cx="1679760" cy="1718280"/>
          </a:xfrm>
        </p:grpSpPr>
        <p:pic>
          <p:nvPicPr>
            <p:cNvPr id="286" name="Google Shape;286;p5"/>
            <p:cNvPicPr preferRelativeResize="0"/>
            <p:nvPr/>
          </p:nvPicPr>
          <p:blipFill rotWithShape="1">
            <a:blip r:embed="rId5">
              <a:alphaModFix/>
            </a:blip>
            <a:srcRect/>
            <a:stretch/>
          </p:blipFill>
          <p:spPr>
            <a:xfrm>
              <a:off x="5248267" y="1065867"/>
              <a:ext cx="545400" cy="1694520"/>
            </a:xfrm>
            <a:prstGeom prst="rect">
              <a:avLst/>
            </a:prstGeom>
            <a:noFill/>
            <a:ln>
              <a:noFill/>
            </a:ln>
          </p:spPr>
        </p:pic>
        <p:pic>
          <p:nvPicPr>
            <p:cNvPr id="287" name="Google Shape;287;p5"/>
            <p:cNvPicPr preferRelativeResize="0"/>
            <p:nvPr/>
          </p:nvPicPr>
          <p:blipFill rotWithShape="1">
            <a:blip r:embed="rId6">
              <a:alphaModFix/>
            </a:blip>
            <a:srcRect/>
            <a:stretch/>
          </p:blipFill>
          <p:spPr>
            <a:xfrm>
              <a:off x="4113907" y="2318667"/>
              <a:ext cx="825120" cy="465480"/>
            </a:xfrm>
            <a:prstGeom prst="rect">
              <a:avLst/>
            </a:prstGeom>
            <a:noFill/>
            <a:ln>
              <a:noFill/>
            </a:ln>
          </p:spPr>
        </p:pic>
      </p:grpSp>
      <p:pic>
        <p:nvPicPr>
          <p:cNvPr id="288" name="Google Shape;288;p5"/>
          <p:cNvPicPr preferRelativeResize="0"/>
          <p:nvPr/>
        </p:nvPicPr>
        <p:blipFill rotWithShape="1">
          <a:blip r:embed="rId7">
            <a:alphaModFix/>
          </a:blip>
          <a:srcRect/>
          <a:stretch/>
        </p:blipFill>
        <p:spPr>
          <a:xfrm>
            <a:off x="33307" y="3681987"/>
            <a:ext cx="4344840" cy="13161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
          <p:cNvSpPr txBox="1">
            <a:spLocks noGrp="1"/>
          </p:cNvSpPr>
          <p:nvPr>
            <p:ph type="title"/>
          </p:nvPr>
        </p:nvSpPr>
        <p:spPr>
          <a:xfrm>
            <a:off x="733946" y="-305664"/>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Georgia"/>
              <a:buNone/>
            </a:pPr>
            <a:r>
              <a:rPr lang="en-IN"/>
              <a:t>Data Summary</a:t>
            </a:r>
            <a:endParaRPr/>
          </a:p>
        </p:txBody>
      </p:sp>
      <p:sp>
        <p:nvSpPr>
          <p:cNvPr id="294" name="Google Shape;294;p6"/>
          <p:cNvSpPr txBox="1">
            <a:spLocks noGrp="1"/>
          </p:cNvSpPr>
          <p:nvPr>
            <p:ph type="body" idx="1"/>
          </p:nvPr>
        </p:nvSpPr>
        <p:spPr>
          <a:xfrm>
            <a:off x="0" y="1558920"/>
            <a:ext cx="10058400" cy="347394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IN" dirty="0"/>
              <a:t>This is the </a:t>
            </a:r>
            <a:r>
              <a:rPr lang="en-IN" dirty="0" err="1"/>
              <a:t>telicom</a:t>
            </a:r>
            <a:r>
              <a:rPr lang="en-IN" dirty="0"/>
              <a:t> churn dataset in the </a:t>
            </a:r>
            <a:r>
              <a:rPr lang="en-IN" dirty="0" err="1"/>
              <a:t>bwlow</a:t>
            </a:r>
            <a:r>
              <a:rPr lang="en-IN" dirty="0"/>
              <a:t> its show the top and bottom of the sample of the dataset </a:t>
            </a:r>
            <a:endParaRPr dirty="0"/>
          </a:p>
        </p:txBody>
      </p:sp>
      <p:pic>
        <p:nvPicPr>
          <p:cNvPr id="295" name="Google Shape;295;p6"/>
          <p:cNvPicPr preferRelativeResize="0"/>
          <p:nvPr/>
        </p:nvPicPr>
        <p:blipFill rotWithShape="1">
          <a:blip r:embed="rId3">
            <a:alphaModFix/>
          </a:blip>
          <a:srcRect/>
          <a:stretch/>
        </p:blipFill>
        <p:spPr>
          <a:xfrm>
            <a:off x="5315973" y="1522920"/>
            <a:ext cx="36000" cy="36000"/>
          </a:xfrm>
          <a:prstGeom prst="rect">
            <a:avLst/>
          </a:prstGeom>
          <a:noFill/>
          <a:ln>
            <a:noFill/>
          </a:ln>
        </p:spPr>
      </p:pic>
      <p:pic>
        <p:nvPicPr>
          <p:cNvPr id="296" name="Google Shape;296;p6"/>
          <p:cNvPicPr preferRelativeResize="0"/>
          <p:nvPr/>
        </p:nvPicPr>
        <p:blipFill rotWithShape="1">
          <a:blip r:embed="rId4">
            <a:alphaModFix/>
          </a:blip>
          <a:srcRect/>
          <a:stretch/>
        </p:blipFill>
        <p:spPr>
          <a:xfrm>
            <a:off x="5180613" y="1286040"/>
            <a:ext cx="36000" cy="36000"/>
          </a:xfrm>
          <a:prstGeom prst="rect">
            <a:avLst/>
          </a:prstGeom>
          <a:noFill/>
          <a:ln>
            <a:noFill/>
          </a:ln>
        </p:spPr>
      </p:pic>
      <p:pic>
        <p:nvPicPr>
          <p:cNvPr id="297" name="Google Shape;297;p6"/>
          <p:cNvPicPr preferRelativeResize="0"/>
          <p:nvPr/>
        </p:nvPicPr>
        <p:blipFill rotWithShape="1">
          <a:blip r:embed="rId5">
            <a:alphaModFix/>
          </a:blip>
          <a:srcRect/>
          <a:stretch/>
        </p:blipFill>
        <p:spPr>
          <a:xfrm>
            <a:off x="5214093" y="1150680"/>
            <a:ext cx="36000" cy="36000"/>
          </a:xfrm>
          <a:prstGeom prst="rect">
            <a:avLst/>
          </a:prstGeom>
          <a:noFill/>
          <a:ln>
            <a:noFill/>
          </a:ln>
        </p:spPr>
      </p:pic>
      <p:pic>
        <p:nvPicPr>
          <p:cNvPr id="298" name="Google Shape;298;p6"/>
          <p:cNvPicPr preferRelativeResize="0"/>
          <p:nvPr/>
        </p:nvPicPr>
        <p:blipFill rotWithShape="1">
          <a:blip r:embed="rId6">
            <a:alphaModFix/>
          </a:blip>
          <a:srcRect/>
          <a:stretch/>
        </p:blipFill>
        <p:spPr>
          <a:xfrm>
            <a:off x="5214093" y="1150680"/>
            <a:ext cx="36000" cy="36000"/>
          </a:xfrm>
          <a:prstGeom prst="rect">
            <a:avLst/>
          </a:prstGeom>
          <a:noFill/>
          <a:ln>
            <a:noFill/>
          </a:ln>
        </p:spPr>
      </p:pic>
      <p:pic>
        <p:nvPicPr>
          <p:cNvPr id="299" name="Google Shape;299;p6"/>
          <p:cNvPicPr preferRelativeResize="0"/>
          <p:nvPr/>
        </p:nvPicPr>
        <p:blipFill rotWithShape="1">
          <a:blip r:embed="rId7">
            <a:alphaModFix/>
          </a:blip>
          <a:srcRect/>
          <a:stretch/>
        </p:blipFill>
        <p:spPr>
          <a:xfrm>
            <a:off x="5214093" y="1150680"/>
            <a:ext cx="36000" cy="36000"/>
          </a:xfrm>
          <a:prstGeom prst="rect">
            <a:avLst/>
          </a:prstGeom>
          <a:noFill/>
          <a:ln>
            <a:noFill/>
          </a:ln>
        </p:spPr>
      </p:pic>
      <p:pic>
        <p:nvPicPr>
          <p:cNvPr id="300" name="Google Shape;300;p6"/>
          <p:cNvPicPr preferRelativeResize="0"/>
          <p:nvPr/>
        </p:nvPicPr>
        <p:blipFill rotWithShape="1">
          <a:blip r:embed="rId8">
            <a:alphaModFix/>
          </a:blip>
          <a:srcRect/>
          <a:stretch/>
        </p:blipFill>
        <p:spPr>
          <a:xfrm>
            <a:off x="5214093" y="1150680"/>
            <a:ext cx="36000" cy="36000"/>
          </a:xfrm>
          <a:prstGeom prst="rect">
            <a:avLst/>
          </a:prstGeom>
          <a:noFill/>
          <a:ln>
            <a:noFill/>
          </a:ln>
        </p:spPr>
      </p:pic>
      <p:pic>
        <p:nvPicPr>
          <p:cNvPr id="301" name="Google Shape;301;p6"/>
          <p:cNvPicPr preferRelativeResize="0"/>
          <p:nvPr/>
        </p:nvPicPr>
        <p:blipFill rotWithShape="1">
          <a:blip r:embed="rId9">
            <a:alphaModFix/>
          </a:blip>
          <a:srcRect/>
          <a:stretch/>
        </p:blipFill>
        <p:spPr>
          <a:xfrm>
            <a:off x="3131853" y="-170160"/>
            <a:ext cx="36000" cy="42840"/>
          </a:xfrm>
          <a:prstGeom prst="rect">
            <a:avLst/>
          </a:prstGeom>
          <a:noFill/>
          <a:ln>
            <a:noFill/>
          </a:ln>
        </p:spPr>
      </p:pic>
      <p:pic>
        <p:nvPicPr>
          <p:cNvPr id="302" name="Google Shape;302;p6"/>
          <p:cNvPicPr preferRelativeResize="0"/>
          <p:nvPr/>
        </p:nvPicPr>
        <p:blipFill rotWithShape="1">
          <a:blip r:embed="rId10">
            <a:alphaModFix/>
          </a:blip>
          <a:srcRect/>
          <a:stretch/>
        </p:blipFill>
        <p:spPr>
          <a:xfrm>
            <a:off x="0" y="2300194"/>
            <a:ext cx="12192000" cy="24094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
          <p:cNvSpPr/>
          <p:nvPr/>
        </p:nvSpPr>
        <p:spPr>
          <a:xfrm>
            <a:off x="232324" y="5503333"/>
            <a:ext cx="10706609" cy="1117600"/>
          </a:xfrm>
          <a:prstGeom prst="roundRect">
            <a:avLst>
              <a:gd name="adj" fmla="val 16667"/>
            </a:avLst>
          </a:prstGeom>
          <a:solidFill>
            <a:srgbClr val="EAB28F"/>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09" name="Google Shape;309;p7"/>
          <p:cNvSpPr/>
          <p:nvPr/>
        </p:nvSpPr>
        <p:spPr>
          <a:xfrm>
            <a:off x="232324" y="3776133"/>
            <a:ext cx="10706609" cy="1286934"/>
          </a:xfrm>
          <a:prstGeom prst="roundRect">
            <a:avLst>
              <a:gd name="adj" fmla="val 16667"/>
            </a:avLst>
          </a:prstGeom>
          <a:solidFill>
            <a:srgbClr val="B29C93"/>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10" name="Google Shape;310;p7"/>
          <p:cNvSpPr/>
          <p:nvPr/>
        </p:nvSpPr>
        <p:spPr>
          <a:xfrm>
            <a:off x="232324" y="2624667"/>
            <a:ext cx="10960609" cy="804333"/>
          </a:xfrm>
          <a:prstGeom prst="roundRect">
            <a:avLst>
              <a:gd name="adj" fmla="val 0"/>
            </a:avLst>
          </a:prstGeom>
          <a:solidFill>
            <a:srgbClr val="7F7F7F"/>
          </a:solidFill>
          <a:ln w="1270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11" name="Google Shape;311;p7"/>
          <p:cNvSpPr/>
          <p:nvPr/>
        </p:nvSpPr>
        <p:spPr>
          <a:xfrm>
            <a:off x="232324" y="897467"/>
            <a:ext cx="6287009" cy="1507066"/>
          </a:xfrm>
          <a:prstGeom prst="roundRect">
            <a:avLst>
              <a:gd name="adj" fmla="val 16667"/>
            </a:avLst>
          </a:prstGeom>
          <a:solidFill>
            <a:srgbClr val="F1CBB4"/>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12" name="Google Shape;312;p7"/>
          <p:cNvSpPr txBox="1">
            <a:spLocks noGrp="1"/>
          </p:cNvSpPr>
          <p:nvPr>
            <p:ph type="ctrTitle"/>
          </p:nvPr>
        </p:nvSpPr>
        <p:spPr>
          <a:xfrm>
            <a:off x="83976" y="235165"/>
            <a:ext cx="10635488" cy="533573"/>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5400"/>
              <a:buFont typeface="Georgia"/>
              <a:buNone/>
            </a:pPr>
            <a:r>
              <a:rPr lang="en-IN" sz="5400"/>
              <a:t>Features Description</a:t>
            </a:r>
            <a:endParaRPr/>
          </a:p>
        </p:txBody>
      </p:sp>
      <p:sp>
        <p:nvSpPr>
          <p:cNvPr id="313" name="Google Shape;313;p7"/>
          <p:cNvSpPr txBox="1">
            <a:spLocks noGrp="1"/>
          </p:cNvSpPr>
          <p:nvPr>
            <p:ph type="subTitle" idx="1"/>
          </p:nvPr>
        </p:nvSpPr>
        <p:spPr>
          <a:xfrm>
            <a:off x="232324" y="1192246"/>
            <a:ext cx="11240687" cy="57403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60"/>
              <a:buNone/>
            </a:pPr>
            <a:r>
              <a:rPr lang="en-IN" sz="1600">
                <a:solidFill>
                  <a:srgbClr val="00B0F0"/>
                </a:solidFill>
                <a:latin typeface="Georgia"/>
                <a:ea typeface="Georgia"/>
                <a:cs typeface="Georgia"/>
                <a:sym typeface="Georgia"/>
              </a:rPr>
              <a:t>STATE</a:t>
            </a:r>
            <a:r>
              <a:rPr lang="en-IN" sz="1600">
                <a:solidFill>
                  <a:schemeClr val="dk1"/>
                </a:solidFill>
                <a:latin typeface="Georgia"/>
                <a:ea typeface="Georgia"/>
                <a:cs typeface="Georgia"/>
                <a:sym typeface="Georgia"/>
              </a:rPr>
              <a:t>: There are 51 unique state present ACCOUNT</a:t>
            </a:r>
            <a:endParaRPr/>
          </a:p>
          <a:p>
            <a:pPr marL="0" lvl="0" indent="0" algn="l" rtl="0">
              <a:lnSpc>
                <a:spcPct val="90000"/>
              </a:lnSpc>
              <a:spcBef>
                <a:spcPts val="1200"/>
              </a:spcBef>
              <a:spcAft>
                <a:spcPts val="0"/>
              </a:spcAft>
              <a:buSzPts val="1360"/>
              <a:buNone/>
            </a:pPr>
            <a:r>
              <a:rPr lang="en-IN" sz="1600">
                <a:solidFill>
                  <a:schemeClr val="dk1"/>
                </a:solidFill>
                <a:latin typeface="Georgia"/>
                <a:ea typeface="Georgia"/>
                <a:cs typeface="Georgia"/>
                <a:sym typeface="Georgia"/>
              </a:rPr>
              <a:t> </a:t>
            </a:r>
            <a:r>
              <a:rPr lang="en-IN" sz="1600">
                <a:solidFill>
                  <a:srgbClr val="00B0F0"/>
                </a:solidFill>
                <a:latin typeface="Georgia"/>
                <a:ea typeface="Georgia"/>
                <a:cs typeface="Georgia"/>
                <a:sym typeface="Georgia"/>
              </a:rPr>
              <a:t>LENGTH</a:t>
            </a:r>
            <a:r>
              <a:rPr lang="en-IN" sz="1600">
                <a:solidFill>
                  <a:schemeClr val="dk1"/>
                </a:solidFill>
                <a:latin typeface="Georgia"/>
                <a:ea typeface="Georgia"/>
                <a:cs typeface="Georgia"/>
                <a:sym typeface="Georgia"/>
              </a:rPr>
              <a:t>:It is the length that the customer used their account </a:t>
            </a:r>
            <a:endParaRPr/>
          </a:p>
          <a:p>
            <a:pPr marL="0" lvl="0" indent="0" algn="l" rtl="0">
              <a:lnSpc>
                <a:spcPct val="90000"/>
              </a:lnSpc>
              <a:spcBef>
                <a:spcPts val="1200"/>
              </a:spcBef>
              <a:spcAft>
                <a:spcPts val="0"/>
              </a:spcAft>
              <a:buSzPts val="1360"/>
              <a:buNone/>
            </a:pPr>
            <a:r>
              <a:rPr lang="en-IN" sz="1600">
                <a:solidFill>
                  <a:srgbClr val="00B0F0"/>
                </a:solidFill>
                <a:latin typeface="Georgia"/>
                <a:ea typeface="Georgia"/>
                <a:cs typeface="Georgia"/>
                <a:sym typeface="Georgia"/>
              </a:rPr>
              <a:t>AREA CODE</a:t>
            </a:r>
            <a:r>
              <a:rPr lang="en-IN" sz="1600">
                <a:solidFill>
                  <a:schemeClr val="dk1"/>
                </a:solidFill>
                <a:latin typeface="Georgia"/>
                <a:ea typeface="Georgia"/>
                <a:cs typeface="Georgia"/>
                <a:sym typeface="Georgia"/>
              </a:rPr>
              <a:t>: There are 3 unique area code present</a:t>
            </a:r>
            <a:endParaRPr/>
          </a:p>
          <a:p>
            <a:pPr marL="0" lvl="0" indent="0" algn="l" rtl="0">
              <a:lnSpc>
                <a:spcPct val="90000"/>
              </a:lnSpc>
              <a:spcBef>
                <a:spcPts val="1200"/>
              </a:spcBef>
              <a:spcAft>
                <a:spcPts val="0"/>
              </a:spcAft>
              <a:buSzPts val="1360"/>
              <a:buNone/>
            </a:pPr>
            <a:endParaRPr sz="1600">
              <a:solidFill>
                <a:schemeClr val="dk1"/>
              </a:solidFill>
              <a:latin typeface="Georgia"/>
              <a:ea typeface="Georgia"/>
              <a:cs typeface="Georgia"/>
              <a:sym typeface="Georgia"/>
            </a:endParaRPr>
          </a:p>
          <a:p>
            <a:pPr marL="0" lvl="0" indent="0" algn="l" rtl="0">
              <a:lnSpc>
                <a:spcPct val="90000"/>
              </a:lnSpc>
              <a:spcBef>
                <a:spcPts val="1200"/>
              </a:spcBef>
              <a:spcAft>
                <a:spcPts val="0"/>
              </a:spcAft>
              <a:buSzPts val="1360"/>
              <a:buNone/>
            </a:pPr>
            <a:r>
              <a:rPr lang="en-IN" sz="1600">
                <a:solidFill>
                  <a:srgbClr val="00B0F0"/>
                </a:solidFill>
                <a:latin typeface="Georgia"/>
                <a:ea typeface="Georgia"/>
                <a:cs typeface="Georgia"/>
                <a:sym typeface="Georgia"/>
              </a:rPr>
              <a:t>TOTAL (DAY/EVENING/NIGHT/INTERNATIONAL) (MINUTES/CALLS/CHARGES)</a:t>
            </a:r>
            <a:r>
              <a:rPr lang="en-IN" sz="1600">
                <a:solidFill>
                  <a:schemeClr val="dk1"/>
                </a:solidFill>
                <a:latin typeface="Georgia"/>
                <a:ea typeface="Georgia"/>
                <a:cs typeface="Georgia"/>
                <a:sym typeface="Georgia"/>
              </a:rPr>
              <a:t>These are total 12 columns, and all are numerical data types. These contain the data of calls, minutes, charges of the customer with respective to the various time of the day and plan.</a:t>
            </a:r>
            <a:endParaRPr/>
          </a:p>
          <a:p>
            <a:pPr marL="0" lvl="0" indent="0" algn="l" rtl="0">
              <a:lnSpc>
                <a:spcPct val="90000"/>
              </a:lnSpc>
              <a:spcBef>
                <a:spcPts val="1200"/>
              </a:spcBef>
              <a:spcAft>
                <a:spcPts val="0"/>
              </a:spcAft>
              <a:buSzPts val="1360"/>
              <a:buNone/>
            </a:pPr>
            <a:endParaRPr sz="1600">
              <a:solidFill>
                <a:schemeClr val="dk1"/>
              </a:solidFill>
              <a:latin typeface="Georgia"/>
              <a:ea typeface="Georgia"/>
              <a:cs typeface="Georgia"/>
              <a:sym typeface="Georgia"/>
            </a:endParaRPr>
          </a:p>
          <a:p>
            <a:pPr marL="0" lvl="0" indent="0" algn="l" rtl="0">
              <a:lnSpc>
                <a:spcPct val="90000"/>
              </a:lnSpc>
              <a:spcBef>
                <a:spcPts val="1200"/>
              </a:spcBef>
              <a:spcAft>
                <a:spcPts val="0"/>
              </a:spcAft>
              <a:buSzPts val="1360"/>
              <a:buNone/>
            </a:pPr>
            <a:r>
              <a:rPr lang="en-IN" sz="1600">
                <a:solidFill>
                  <a:srgbClr val="00B0F0"/>
                </a:solidFill>
                <a:latin typeface="Georgia"/>
                <a:ea typeface="Georgia"/>
                <a:cs typeface="Georgia"/>
                <a:sym typeface="Georgia"/>
              </a:rPr>
              <a:t>INTERNATIONAL PLAN &amp; VOICEMAIL PLAN </a:t>
            </a:r>
            <a:r>
              <a:rPr lang="en-IN" sz="1600">
                <a:solidFill>
                  <a:schemeClr val="dk1"/>
                </a:solidFill>
                <a:latin typeface="Georgia"/>
                <a:ea typeface="Georgia"/>
                <a:cs typeface="Georgia"/>
                <a:sym typeface="Georgia"/>
              </a:rPr>
              <a:t>customerBoth column are described as a categorical feature yes means plan taken no means plan not taken </a:t>
            </a:r>
            <a:endParaRPr/>
          </a:p>
          <a:p>
            <a:pPr marL="0" lvl="0" indent="0" algn="l" rtl="0">
              <a:lnSpc>
                <a:spcPct val="90000"/>
              </a:lnSpc>
              <a:spcBef>
                <a:spcPts val="1200"/>
              </a:spcBef>
              <a:spcAft>
                <a:spcPts val="0"/>
              </a:spcAft>
              <a:buSzPts val="1360"/>
              <a:buNone/>
            </a:pPr>
            <a:r>
              <a:rPr lang="en-IN" sz="1600">
                <a:solidFill>
                  <a:srgbClr val="00B0F0"/>
                </a:solidFill>
                <a:latin typeface="Georgia"/>
                <a:ea typeface="Georgia"/>
                <a:cs typeface="Georgia"/>
                <a:sym typeface="Georgia"/>
              </a:rPr>
              <a:t>NO. OF MESSAGES:</a:t>
            </a:r>
            <a:r>
              <a:rPr lang="en-IN" sz="1600">
                <a:solidFill>
                  <a:schemeClr val="dk1"/>
                </a:solidFill>
                <a:latin typeface="Georgia"/>
                <a:ea typeface="Georgia"/>
                <a:cs typeface="Georgia"/>
                <a:sym typeface="Georgia"/>
              </a:rPr>
              <a:t>The number of voicemail make by the voicemail plan taken </a:t>
            </a:r>
            <a:endParaRPr/>
          </a:p>
          <a:p>
            <a:pPr marL="0" lvl="0" indent="0" algn="l" rtl="0">
              <a:lnSpc>
                <a:spcPct val="90000"/>
              </a:lnSpc>
              <a:spcBef>
                <a:spcPts val="1200"/>
              </a:spcBef>
              <a:spcAft>
                <a:spcPts val="0"/>
              </a:spcAft>
              <a:buSzPts val="1360"/>
              <a:buNone/>
            </a:pPr>
            <a:r>
              <a:rPr lang="en-IN" sz="1600">
                <a:solidFill>
                  <a:schemeClr val="dk1"/>
                </a:solidFill>
                <a:latin typeface="Georgia"/>
                <a:ea typeface="Georgia"/>
                <a:cs typeface="Georgia"/>
                <a:sym typeface="Georgia"/>
              </a:rPr>
              <a:t>Customer</a:t>
            </a:r>
            <a:endParaRPr/>
          </a:p>
          <a:p>
            <a:pPr marL="0" lvl="0" indent="0" algn="l" rtl="0">
              <a:lnSpc>
                <a:spcPct val="90000"/>
              </a:lnSpc>
              <a:spcBef>
                <a:spcPts val="1200"/>
              </a:spcBef>
              <a:spcAft>
                <a:spcPts val="0"/>
              </a:spcAft>
              <a:buSzPts val="1870"/>
              <a:buNone/>
            </a:pPr>
            <a:endParaRPr>
              <a:solidFill>
                <a:schemeClr val="dk1"/>
              </a:solidFill>
              <a:latin typeface="Georgia"/>
              <a:ea typeface="Georgia"/>
              <a:cs typeface="Georgia"/>
              <a:sym typeface="Georgia"/>
            </a:endParaRPr>
          </a:p>
          <a:p>
            <a:pPr marL="0" lvl="0" indent="0" algn="l" rtl="0">
              <a:lnSpc>
                <a:spcPct val="90000"/>
              </a:lnSpc>
              <a:spcBef>
                <a:spcPts val="1200"/>
              </a:spcBef>
              <a:spcAft>
                <a:spcPts val="0"/>
              </a:spcAft>
              <a:buSzPts val="1870"/>
              <a:buNone/>
            </a:pPr>
            <a:r>
              <a:rPr lang="en-IN">
                <a:solidFill>
                  <a:srgbClr val="00B0F0"/>
                </a:solidFill>
                <a:latin typeface="Georgia"/>
                <a:ea typeface="Georgia"/>
                <a:cs typeface="Georgia"/>
                <a:sym typeface="Georgia"/>
              </a:rPr>
              <a:t>Customer service calls </a:t>
            </a:r>
            <a:r>
              <a:rPr lang="en-IN">
                <a:solidFill>
                  <a:schemeClr val="dk1"/>
                </a:solidFill>
                <a:latin typeface="Georgia"/>
                <a:ea typeface="Georgia"/>
                <a:cs typeface="Georgia"/>
                <a:sym typeface="Georgia"/>
              </a:rPr>
              <a:t>: it is the number of calls made by the customer to operator service center</a:t>
            </a:r>
            <a:endParaRPr/>
          </a:p>
          <a:p>
            <a:pPr marL="0" lvl="0" indent="0" algn="l" rtl="0">
              <a:lnSpc>
                <a:spcPct val="90000"/>
              </a:lnSpc>
              <a:spcBef>
                <a:spcPts val="1200"/>
              </a:spcBef>
              <a:spcAft>
                <a:spcPts val="0"/>
              </a:spcAft>
              <a:buSzPts val="1870"/>
              <a:buNone/>
            </a:pPr>
            <a:r>
              <a:rPr lang="en-IN">
                <a:solidFill>
                  <a:srgbClr val="00B0F0"/>
                </a:solidFill>
                <a:latin typeface="Georgia"/>
                <a:ea typeface="Georgia"/>
                <a:cs typeface="Georgia"/>
                <a:sym typeface="Georgia"/>
              </a:rPr>
              <a:t>Churn </a:t>
            </a:r>
            <a:r>
              <a:rPr lang="en-IN">
                <a:solidFill>
                  <a:schemeClr val="dk1"/>
                </a:solidFill>
                <a:latin typeface="Georgia"/>
                <a:ea typeface="Georgia"/>
                <a:cs typeface="Georgia"/>
                <a:sym typeface="Georgia"/>
              </a:rPr>
              <a:t>: it is our target dependent variable having boolean data type of true and false</a:t>
            </a:r>
            <a:endParaRPr>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169333" y="-270933"/>
            <a:ext cx="11243734" cy="2742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Georgia"/>
              <a:buNone/>
            </a:pPr>
            <a:r>
              <a:rPr lang="en-IN">
                <a:solidFill>
                  <a:schemeClr val="dk1"/>
                </a:solidFill>
              </a:rPr>
              <a:t>Analysis Dependent variable “Churn”</a:t>
            </a:r>
            <a:br>
              <a:rPr lang="en-IN"/>
            </a:br>
            <a:r>
              <a:rPr lang="en-IN" sz="2800">
                <a:solidFill>
                  <a:srgbClr val="00B0F0"/>
                </a:solidFill>
              </a:rPr>
              <a:t>#</a:t>
            </a:r>
            <a:r>
              <a:rPr lang="en-IN"/>
              <a:t> </a:t>
            </a:r>
            <a:r>
              <a:rPr lang="en-IN" sz="1800" b="0" i="0">
                <a:solidFill>
                  <a:schemeClr val="dk1"/>
                </a:solidFill>
                <a:latin typeface="Arial"/>
                <a:ea typeface="Arial"/>
                <a:cs typeface="Arial"/>
                <a:sym typeface="Arial"/>
              </a:rPr>
              <a:t>The plot below displays how the data is distributed in the dataset, providing insight into its characteristics.</a:t>
            </a:r>
            <a:endParaRPr>
              <a:solidFill>
                <a:schemeClr val="dk1"/>
              </a:solidFill>
            </a:endParaRPr>
          </a:p>
        </p:txBody>
      </p:sp>
      <p:pic>
        <p:nvPicPr>
          <p:cNvPr id="319" name="Google Shape;319;p8"/>
          <p:cNvPicPr preferRelativeResize="0">
            <a:picLocks noGrp="1"/>
          </p:cNvPicPr>
          <p:nvPr>
            <p:ph type="body" idx="1"/>
          </p:nvPr>
        </p:nvPicPr>
        <p:blipFill rotWithShape="1">
          <a:blip r:embed="rId3">
            <a:alphaModFix/>
          </a:blip>
          <a:srcRect/>
          <a:stretch/>
        </p:blipFill>
        <p:spPr>
          <a:xfrm>
            <a:off x="1069848" y="2471867"/>
            <a:ext cx="4217437" cy="4386133"/>
          </a:xfrm>
          <a:prstGeom prst="rect">
            <a:avLst/>
          </a:prstGeom>
          <a:noFill/>
          <a:ln>
            <a:noFill/>
          </a:ln>
        </p:spPr>
      </p:pic>
      <p:pic>
        <p:nvPicPr>
          <p:cNvPr id="320" name="Google Shape;320;p8"/>
          <p:cNvPicPr preferRelativeResize="0"/>
          <p:nvPr/>
        </p:nvPicPr>
        <p:blipFill rotWithShape="1">
          <a:blip r:embed="rId4">
            <a:alphaModFix/>
          </a:blip>
          <a:srcRect/>
          <a:stretch/>
        </p:blipFill>
        <p:spPr>
          <a:xfrm>
            <a:off x="5654350" y="2368545"/>
            <a:ext cx="6447453" cy="43861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txBox="1">
            <a:spLocks noGrp="1"/>
          </p:cNvSpPr>
          <p:nvPr>
            <p:ph type="title"/>
          </p:nvPr>
        </p:nvSpPr>
        <p:spPr>
          <a:xfrm>
            <a:off x="643467" y="112946"/>
            <a:ext cx="10332381" cy="11457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Font typeface="Georgia"/>
              <a:buNone/>
            </a:pPr>
            <a:r>
              <a:rPr lang="en-IN" sz="4000"/>
              <a:t>Analysing Dependant Variable “Churn”</a:t>
            </a:r>
            <a:endParaRPr/>
          </a:p>
        </p:txBody>
      </p:sp>
      <p:sp>
        <p:nvSpPr>
          <p:cNvPr id="326" name="Google Shape;326;p9"/>
          <p:cNvSpPr txBox="1">
            <a:spLocks noGrp="1"/>
          </p:cNvSpPr>
          <p:nvPr>
            <p:ph type="body" idx="1"/>
          </p:nvPr>
        </p:nvSpPr>
        <p:spPr>
          <a:xfrm>
            <a:off x="643467" y="1258654"/>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90000"/>
              </a:lnSpc>
              <a:spcBef>
                <a:spcPts val="0"/>
              </a:spcBef>
              <a:spcAft>
                <a:spcPts val="0"/>
              </a:spcAft>
              <a:buSzPts val="2720"/>
              <a:buChar char="▪"/>
            </a:pPr>
            <a:r>
              <a:rPr lang="en-IN" sz="3200"/>
              <a:t>Total Users numbers : 3333.</a:t>
            </a:r>
            <a:endParaRPr/>
          </a:p>
          <a:p>
            <a:pPr marL="182880" lvl="0" indent="-182880" algn="l" rtl="0">
              <a:lnSpc>
                <a:spcPct val="90000"/>
              </a:lnSpc>
              <a:spcBef>
                <a:spcPts val="1200"/>
              </a:spcBef>
              <a:spcAft>
                <a:spcPts val="0"/>
              </a:spcAft>
              <a:buSzPts val="2720"/>
              <a:buChar char="▪"/>
            </a:pPr>
            <a:r>
              <a:rPr lang="en-IN" sz="3200"/>
              <a:t>2850 – Non  Churn (85.5%)</a:t>
            </a:r>
            <a:endParaRPr/>
          </a:p>
          <a:p>
            <a:pPr marL="182880" lvl="0" indent="-182880" algn="l" rtl="0">
              <a:lnSpc>
                <a:spcPct val="90000"/>
              </a:lnSpc>
              <a:spcBef>
                <a:spcPts val="1200"/>
              </a:spcBef>
              <a:spcAft>
                <a:spcPts val="0"/>
              </a:spcAft>
              <a:buSzPts val="2720"/>
              <a:buChar char="▪"/>
            </a:pPr>
            <a:r>
              <a:rPr lang="en-IN" sz="3200"/>
              <a:t>483 – Churn (14.5%)</a:t>
            </a:r>
            <a:endParaRPr/>
          </a:p>
          <a:p>
            <a:pPr marL="182880" lvl="0" indent="-182880" algn="l" rtl="0">
              <a:lnSpc>
                <a:spcPct val="90000"/>
              </a:lnSpc>
              <a:spcBef>
                <a:spcPts val="1200"/>
              </a:spcBef>
              <a:spcAft>
                <a:spcPts val="0"/>
              </a:spcAft>
              <a:buSzPts val="2380"/>
              <a:buChar char="▪"/>
            </a:pPr>
            <a:r>
              <a:rPr lang="en-IN" sz="2800" b="0" i="0">
                <a:latin typeface="Arial"/>
                <a:ea typeface="Arial"/>
                <a:cs typeface="Arial"/>
                <a:sym typeface="Arial"/>
              </a:rPr>
              <a:t>Based on the analysis of the barplot and the peaplot, it was discovered that approximately 14.5% of customers had churned. This finding highlights the importance of monitoring customer retention to ensure business success and underscores the need for effective strategies to reduce customer churn.</a:t>
            </a:r>
            <a:endParaRPr sz="3200"/>
          </a:p>
        </p:txBody>
      </p:sp>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1801</Words>
  <Application>Microsoft Office PowerPoint</Application>
  <PresentationFormat>Widescreen</PresentationFormat>
  <Paragraphs>128</Paragraphs>
  <Slides>26</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Courier New</vt:lpstr>
      <vt:lpstr>Georgia</vt:lpstr>
      <vt:lpstr>Noto Sans Symbols</vt:lpstr>
      <vt:lpstr>Trebuchet MS</vt:lpstr>
      <vt:lpstr>Celestial</vt:lpstr>
      <vt:lpstr>Wood Type</vt:lpstr>
      <vt:lpstr>CAPSTONE PROJECT </vt:lpstr>
      <vt:lpstr>Capstone Project Submission</vt:lpstr>
      <vt:lpstr>Content</vt:lpstr>
      <vt:lpstr>Bussness Problem Understanding</vt:lpstr>
      <vt:lpstr>DATA SUMMARY</vt:lpstr>
      <vt:lpstr>Data Summary</vt:lpstr>
      <vt:lpstr>Features Description</vt:lpstr>
      <vt:lpstr>Analysis Dependent variable “Churn” # The plot below displays how the data is distributed in the dataset, providing insight into its characteristics.</vt:lpstr>
      <vt:lpstr>Analysing Dependant Variable “Churn”</vt:lpstr>
      <vt:lpstr># "Exploring Customer Churn Across States: A Visual Representation"</vt:lpstr>
      <vt:lpstr>State with highest churn rate</vt:lpstr>
      <vt:lpstr>Churn customer Analysis # this below plot show the Churn customer along with the account length</vt:lpstr>
      <vt:lpstr>Churn customer Analysis</vt:lpstr>
      <vt:lpstr>Alalysing the customer churn with area code  # This plot displays all the values associated with each area code, providing insight into the distribution and variation of data across different regions. # area code has only 3 unique and it show the churn rate along the areacode</vt:lpstr>
      <vt:lpstr>Charges  # Comparing Average Call Charges and Talk Time: Insights from a Bar Plot</vt:lpstr>
      <vt:lpstr>Charges vs international plan</vt:lpstr>
      <vt:lpstr>Voicemail plan </vt:lpstr>
      <vt:lpstr>Total Day Calls VS Churn The first plot reveals a key insight: churned customers talk for an average of over 200 minutes, while non-churned customers talk for approximately 175 minutes. Additionally, we observe that churned customers are charged an average of nearly 35$ for their total day minutes, whereas non-churned customers are charged closer to 30$. These findings highlight the importance of call charges and talk time in predicting customer churn and underscore the need for effective retention strategies."</vt:lpstr>
      <vt:lpstr>Analyzing Customer Churn Rates Across Services: A Percentile Representation of Customer Count # This plot provides a comprehensive overview of customer churn rates across different services. By analyzing the percentile representation of customer count, we can identify the services with the highest churn rates and prioritize efforts to improve customer retention in those areas. This information can help businesses tailor their strategies to address specific customer needs and pain points, ultimately leading to increased customer loyalty and revenue growth. </vt:lpstr>
      <vt:lpstr>Churn vs state # Analyzing customer churn across states can provide businesses with valuable insights into regional trends and factors that contribute to customer attrition. By leveraging this data, businesses can tailor their retention strategies to improve customer satisfaction and loyalty, ultimately driving long-term growth. Therefore, understanding churn and state data is crucial for businesses looking to reduce churn and improve customer retention.</vt:lpstr>
      <vt:lpstr>International Plan</vt:lpstr>
      <vt:lpstr>Correlation Matrix</vt:lpstr>
      <vt:lpstr>Correlation Matrix</vt:lpstr>
      <vt:lpstr>Challenges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Rohan</dc:creator>
  <cp:lastModifiedBy>Rohan</cp:lastModifiedBy>
  <cp:revision>2</cp:revision>
  <dcterms:created xsi:type="dcterms:W3CDTF">2023-03-18T06:17:57Z</dcterms:created>
  <dcterms:modified xsi:type="dcterms:W3CDTF">2023-05-13T19:15:22Z</dcterms:modified>
</cp:coreProperties>
</file>