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6"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29" y="7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52181-318A-890F-B746-F07A79DB26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EAD178-5C4E-95FB-0566-C260212C6F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7439F38-EBBC-53C5-7E34-E153E0D5B609}"/>
              </a:ext>
            </a:extLst>
          </p:cNvPr>
          <p:cNvSpPr>
            <a:spLocks noGrp="1"/>
          </p:cNvSpPr>
          <p:nvPr>
            <p:ph type="dt" sz="half" idx="10"/>
          </p:nvPr>
        </p:nvSpPr>
        <p:spPr/>
        <p:txBody>
          <a:bodyPr/>
          <a:lstStyle/>
          <a:p>
            <a:fld id="{DC79D149-3388-478C-9EA3-E79CAE3D2F61}" type="datetimeFigureOut">
              <a:rPr lang="en-IN" smtClean="0"/>
              <a:t>28-03-2023</a:t>
            </a:fld>
            <a:endParaRPr lang="en-IN"/>
          </a:p>
        </p:txBody>
      </p:sp>
      <p:sp>
        <p:nvSpPr>
          <p:cNvPr id="5" name="Footer Placeholder 4">
            <a:extLst>
              <a:ext uri="{FF2B5EF4-FFF2-40B4-BE49-F238E27FC236}">
                <a16:creationId xmlns:a16="http://schemas.microsoft.com/office/drawing/2014/main" id="{B61A0473-AF3D-5146-C077-D2A6A2E446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882D7A-F384-BB37-AAF2-630FEA000A3A}"/>
              </a:ext>
            </a:extLst>
          </p:cNvPr>
          <p:cNvSpPr>
            <a:spLocks noGrp="1"/>
          </p:cNvSpPr>
          <p:nvPr>
            <p:ph type="sldNum" sz="quarter" idx="12"/>
          </p:nvPr>
        </p:nvSpPr>
        <p:spPr/>
        <p:txBody>
          <a:bodyPr/>
          <a:lstStyle/>
          <a:p>
            <a:fld id="{74D2B5BB-6737-4CF7-8064-79F3C412D7E0}" type="slidenum">
              <a:rPr lang="en-IN" smtClean="0"/>
              <a:t>‹#›</a:t>
            </a:fld>
            <a:endParaRPr lang="en-IN"/>
          </a:p>
        </p:txBody>
      </p:sp>
    </p:spTree>
    <p:extLst>
      <p:ext uri="{BB962C8B-B14F-4D97-AF65-F5344CB8AC3E}">
        <p14:creationId xmlns:p14="http://schemas.microsoft.com/office/powerpoint/2010/main" val="2456227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875B4-7745-1DFB-AC25-D821FA8F70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93B715-6BAA-42EC-45BE-878268C553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862889-8BF0-E827-3662-96E1CB1316E8}"/>
              </a:ext>
            </a:extLst>
          </p:cNvPr>
          <p:cNvSpPr>
            <a:spLocks noGrp="1"/>
          </p:cNvSpPr>
          <p:nvPr>
            <p:ph type="dt" sz="half" idx="10"/>
          </p:nvPr>
        </p:nvSpPr>
        <p:spPr/>
        <p:txBody>
          <a:bodyPr/>
          <a:lstStyle/>
          <a:p>
            <a:fld id="{DC79D149-3388-478C-9EA3-E79CAE3D2F61}" type="datetimeFigureOut">
              <a:rPr lang="en-IN" smtClean="0"/>
              <a:t>28-03-2023</a:t>
            </a:fld>
            <a:endParaRPr lang="en-IN"/>
          </a:p>
        </p:txBody>
      </p:sp>
      <p:sp>
        <p:nvSpPr>
          <p:cNvPr id="5" name="Footer Placeholder 4">
            <a:extLst>
              <a:ext uri="{FF2B5EF4-FFF2-40B4-BE49-F238E27FC236}">
                <a16:creationId xmlns:a16="http://schemas.microsoft.com/office/drawing/2014/main" id="{EAA48227-7263-CC22-D902-5942FE1586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0A2E7F-301D-F5ED-229A-CC2F19C55676}"/>
              </a:ext>
            </a:extLst>
          </p:cNvPr>
          <p:cNvSpPr>
            <a:spLocks noGrp="1"/>
          </p:cNvSpPr>
          <p:nvPr>
            <p:ph type="sldNum" sz="quarter" idx="12"/>
          </p:nvPr>
        </p:nvSpPr>
        <p:spPr/>
        <p:txBody>
          <a:bodyPr/>
          <a:lstStyle/>
          <a:p>
            <a:fld id="{74D2B5BB-6737-4CF7-8064-79F3C412D7E0}" type="slidenum">
              <a:rPr lang="en-IN" smtClean="0"/>
              <a:t>‹#›</a:t>
            </a:fld>
            <a:endParaRPr lang="en-IN"/>
          </a:p>
        </p:txBody>
      </p:sp>
    </p:spTree>
    <p:extLst>
      <p:ext uri="{BB962C8B-B14F-4D97-AF65-F5344CB8AC3E}">
        <p14:creationId xmlns:p14="http://schemas.microsoft.com/office/powerpoint/2010/main" val="3862980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4F73D6-02C9-93FA-494F-86D7AE1455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171F8D-3823-B73E-3060-47F5913BDA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11FDA4-70C6-3ECB-BA04-DCB30DB8A43A}"/>
              </a:ext>
            </a:extLst>
          </p:cNvPr>
          <p:cNvSpPr>
            <a:spLocks noGrp="1"/>
          </p:cNvSpPr>
          <p:nvPr>
            <p:ph type="dt" sz="half" idx="10"/>
          </p:nvPr>
        </p:nvSpPr>
        <p:spPr/>
        <p:txBody>
          <a:bodyPr/>
          <a:lstStyle/>
          <a:p>
            <a:fld id="{DC79D149-3388-478C-9EA3-E79CAE3D2F61}" type="datetimeFigureOut">
              <a:rPr lang="en-IN" smtClean="0"/>
              <a:t>28-03-2023</a:t>
            </a:fld>
            <a:endParaRPr lang="en-IN"/>
          </a:p>
        </p:txBody>
      </p:sp>
      <p:sp>
        <p:nvSpPr>
          <p:cNvPr id="5" name="Footer Placeholder 4">
            <a:extLst>
              <a:ext uri="{FF2B5EF4-FFF2-40B4-BE49-F238E27FC236}">
                <a16:creationId xmlns:a16="http://schemas.microsoft.com/office/drawing/2014/main" id="{7EF721D7-E43B-D913-2784-9D44E02E1E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EFF7B9-CB98-62C9-128C-B83A2DF48D1C}"/>
              </a:ext>
            </a:extLst>
          </p:cNvPr>
          <p:cNvSpPr>
            <a:spLocks noGrp="1"/>
          </p:cNvSpPr>
          <p:nvPr>
            <p:ph type="sldNum" sz="quarter" idx="12"/>
          </p:nvPr>
        </p:nvSpPr>
        <p:spPr/>
        <p:txBody>
          <a:bodyPr/>
          <a:lstStyle/>
          <a:p>
            <a:fld id="{74D2B5BB-6737-4CF7-8064-79F3C412D7E0}" type="slidenum">
              <a:rPr lang="en-IN" smtClean="0"/>
              <a:t>‹#›</a:t>
            </a:fld>
            <a:endParaRPr lang="en-IN"/>
          </a:p>
        </p:txBody>
      </p:sp>
    </p:spTree>
    <p:extLst>
      <p:ext uri="{BB962C8B-B14F-4D97-AF65-F5344CB8AC3E}">
        <p14:creationId xmlns:p14="http://schemas.microsoft.com/office/powerpoint/2010/main" val="3547226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79D149-3388-478C-9EA3-E79CAE3D2F61}"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D2B5BB-6737-4CF7-8064-79F3C412D7E0}" type="slidenum">
              <a:rPr lang="en-IN" smtClean="0"/>
              <a:t>‹#›</a:t>
            </a:fld>
            <a:endParaRPr lang="en-IN"/>
          </a:p>
        </p:txBody>
      </p:sp>
    </p:spTree>
    <p:extLst>
      <p:ext uri="{BB962C8B-B14F-4D97-AF65-F5344CB8AC3E}">
        <p14:creationId xmlns:p14="http://schemas.microsoft.com/office/powerpoint/2010/main" val="3080833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B90E4-738E-FBFD-B443-7DFB62C2A2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100192-5C3D-BD90-B2BC-F618E5E2B4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4FDA26-0F66-2144-18CB-29EDA7FB6822}"/>
              </a:ext>
            </a:extLst>
          </p:cNvPr>
          <p:cNvSpPr>
            <a:spLocks noGrp="1"/>
          </p:cNvSpPr>
          <p:nvPr>
            <p:ph type="dt" sz="half" idx="10"/>
          </p:nvPr>
        </p:nvSpPr>
        <p:spPr/>
        <p:txBody>
          <a:bodyPr/>
          <a:lstStyle/>
          <a:p>
            <a:fld id="{DC79D149-3388-478C-9EA3-E79CAE3D2F61}" type="datetimeFigureOut">
              <a:rPr lang="en-IN" smtClean="0"/>
              <a:t>28-03-2023</a:t>
            </a:fld>
            <a:endParaRPr lang="en-IN"/>
          </a:p>
        </p:txBody>
      </p:sp>
      <p:sp>
        <p:nvSpPr>
          <p:cNvPr id="5" name="Footer Placeholder 4">
            <a:extLst>
              <a:ext uri="{FF2B5EF4-FFF2-40B4-BE49-F238E27FC236}">
                <a16:creationId xmlns:a16="http://schemas.microsoft.com/office/drawing/2014/main" id="{295779B7-C77B-C555-0AD9-C52A044952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43AA2C-FC3E-E68D-555B-890642973007}"/>
              </a:ext>
            </a:extLst>
          </p:cNvPr>
          <p:cNvSpPr>
            <a:spLocks noGrp="1"/>
          </p:cNvSpPr>
          <p:nvPr>
            <p:ph type="sldNum" sz="quarter" idx="12"/>
          </p:nvPr>
        </p:nvSpPr>
        <p:spPr/>
        <p:txBody>
          <a:bodyPr/>
          <a:lstStyle/>
          <a:p>
            <a:fld id="{74D2B5BB-6737-4CF7-8064-79F3C412D7E0}" type="slidenum">
              <a:rPr lang="en-IN" smtClean="0"/>
              <a:t>‹#›</a:t>
            </a:fld>
            <a:endParaRPr lang="en-IN"/>
          </a:p>
        </p:txBody>
      </p:sp>
    </p:spTree>
    <p:extLst>
      <p:ext uri="{BB962C8B-B14F-4D97-AF65-F5344CB8AC3E}">
        <p14:creationId xmlns:p14="http://schemas.microsoft.com/office/powerpoint/2010/main" val="363532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6A0CC-4385-8CFA-3E32-5C445BE5AE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23DF4E-2CF2-F591-06BA-0864E01E31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18206C-7445-DAA1-D4D8-E716FB2A5079}"/>
              </a:ext>
            </a:extLst>
          </p:cNvPr>
          <p:cNvSpPr>
            <a:spLocks noGrp="1"/>
          </p:cNvSpPr>
          <p:nvPr>
            <p:ph type="dt" sz="half" idx="10"/>
          </p:nvPr>
        </p:nvSpPr>
        <p:spPr/>
        <p:txBody>
          <a:bodyPr/>
          <a:lstStyle/>
          <a:p>
            <a:fld id="{DC79D149-3388-478C-9EA3-E79CAE3D2F61}" type="datetimeFigureOut">
              <a:rPr lang="en-IN" smtClean="0"/>
              <a:t>28-03-2023</a:t>
            </a:fld>
            <a:endParaRPr lang="en-IN"/>
          </a:p>
        </p:txBody>
      </p:sp>
      <p:sp>
        <p:nvSpPr>
          <p:cNvPr id="5" name="Footer Placeholder 4">
            <a:extLst>
              <a:ext uri="{FF2B5EF4-FFF2-40B4-BE49-F238E27FC236}">
                <a16:creationId xmlns:a16="http://schemas.microsoft.com/office/drawing/2014/main" id="{2533C8CB-536A-FC66-747E-24EC107102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1D394F-EB21-11F1-941F-1D1C5F37727A}"/>
              </a:ext>
            </a:extLst>
          </p:cNvPr>
          <p:cNvSpPr>
            <a:spLocks noGrp="1"/>
          </p:cNvSpPr>
          <p:nvPr>
            <p:ph type="sldNum" sz="quarter" idx="12"/>
          </p:nvPr>
        </p:nvSpPr>
        <p:spPr/>
        <p:txBody>
          <a:bodyPr/>
          <a:lstStyle/>
          <a:p>
            <a:fld id="{74D2B5BB-6737-4CF7-8064-79F3C412D7E0}" type="slidenum">
              <a:rPr lang="en-IN" smtClean="0"/>
              <a:t>‹#›</a:t>
            </a:fld>
            <a:endParaRPr lang="en-IN"/>
          </a:p>
        </p:txBody>
      </p:sp>
    </p:spTree>
    <p:extLst>
      <p:ext uri="{BB962C8B-B14F-4D97-AF65-F5344CB8AC3E}">
        <p14:creationId xmlns:p14="http://schemas.microsoft.com/office/powerpoint/2010/main" val="3231838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EEBC2-AC47-642D-38E3-3F969944BA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C4DF42-4B4F-92FA-E8DD-3693E175B4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37ACC0-F0B6-F6E3-C028-B1A796EA85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72214F-257E-0602-C666-8B7AD72D632E}"/>
              </a:ext>
            </a:extLst>
          </p:cNvPr>
          <p:cNvSpPr>
            <a:spLocks noGrp="1"/>
          </p:cNvSpPr>
          <p:nvPr>
            <p:ph type="dt" sz="half" idx="10"/>
          </p:nvPr>
        </p:nvSpPr>
        <p:spPr/>
        <p:txBody>
          <a:bodyPr/>
          <a:lstStyle/>
          <a:p>
            <a:fld id="{DC79D149-3388-478C-9EA3-E79CAE3D2F61}" type="datetimeFigureOut">
              <a:rPr lang="en-IN" smtClean="0"/>
              <a:t>28-03-2023</a:t>
            </a:fld>
            <a:endParaRPr lang="en-IN"/>
          </a:p>
        </p:txBody>
      </p:sp>
      <p:sp>
        <p:nvSpPr>
          <p:cNvPr id="6" name="Footer Placeholder 5">
            <a:extLst>
              <a:ext uri="{FF2B5EF4-FFF2-40B4-BE49-F238E27FC236}">
                <a16:creationId xmlns:a16="http://schemas.microsoft.com/office/drawing/2014/main" id="{CF6C1938-A4C6-1382-7F4B-D5C3DDAD1C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AD8BB9-2903-CAC8-9ACD-78DADC9D8113}"/>
              </a:ext>
            </a:extLst>
          </p:cNvPr>
          <p:cNvSpPr>
            <a:spLocks noGrp="1"/>
          </p:cNvSpPr>
          <p:nvPr>
            <p:ph type="sldNum" sz="quarter" idx="12"/>
          </p:nvPr>
        </p:nvSpPr>
        <p:spPr/>
        <p:txBody>
          <a:bodyPr/>
          <a:lstStyle/>
          <a:p>
            <a:fld id="{74D2B5BB-6737-4CF7-8064-79F3C412D7E0}" type="slidenum">
              <a:rPr lang="en-IN" smtClean="0"/>
              <a:t>‹#›</a:t>
            </a:fld>
            <a:endParaRPr lang="en-IN"/>
          </a:p>
        </p:txBody>
      </p:sp>
    </p:spTree>
    <p:extLst>
      <p:ext uri="{BB962C8B-B14F-4D97-AF65-F5344CB8AC3E}">
        <p14:creationId xmlns:p14="http://schemas.microsoft.com/office/powerpoint/2010/main" val="3897426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8100-1178-8586-D3D5-6E476A93336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71E49B-CCF2-4987-54AF-6C6111056F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CADAB6-C5D9-B0EB-533D-0ED6483D7D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D36E490-6DEF-C1F5-D6ED-245E8F873A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B26F34-88A5-AFEF-53C7-B205F2CB61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D7A168-4F62-27F3-0460-F0D24467D15B}"/>
              </a:ext>
            </a:extLst>
          </p:cNvPr>
          <p:cNvSpPr>
            <a:spLocks noGrp="1"/>
          </p:cNvSpPr>
          <p:nvPr>
            <p:ph type="dt" sz="half" idx="10"/>
          </p:nvPr>
        </p:nvSpPr>
        <p:spPr/>
        <p:txBody>
          <a:bodyPr/>
          <a:lstStyle/>
          <a:p>
            <a:fld id="{DC79D149-3388-478C-9EA3-E79CAE3D2F61}" type="datetimeFigureOut">
              <a:rPr lang="en-IN" smtClean="0"/>
              <a:t>28-03-2023</a:t>
            </a:fld>
            <a:endParaRPr lang="en-IN"/>
          </a:p>
        </p:txBody>
      </p:sp>
      <p:sp>
        <p:nvSpPr>
          <p:cNvPr id="8" name="Footer Placeholder 7">
            <a:extLst>
              <a:ext uri="{FF2B5EF4-FFF2-40B4-BE49-F238E27FC236}">
                <a16:creationId xmlns:a16="http://schemas.microsoft.com/office/drawing/2014/main" id="{D4A7C3FB-5B33-11D0-CB62-AD6F8B3978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1087E6-3230-79D4-C3DF-50994F9DACD4}"/>
              </a:ext>
            </a:extLst>
          </p:cNvPr>
          <p:cNvSpPr>
            <a:spLocks noGrp="1"/>
          </p:cNvSpPr>
          <p:nvPr>
            <p:ph type="sldNum" sz="quarter" idx="12"/>
          </p:nvPr>
        </p:nvSpPr>
        <p:spPr/>
        <p:txBody>
          <a:bodyPr/>
          <a:lstStyle/>
          <a:p>
            <a:fld id="{74D2B5BB-6737-4CF7-8064-79F3C412D7E0}" type="slidenum">
              <a:rPr lang="en-IN" smtClean="0"/>
              <a:t>‹#›</a:t>
            </a:fld>
            <a:endParaRPr lang="en-IN"/>
          </a:p>
        </p:txBody>
      </p:sp>
    </p:spTree>
    <p:extLst>
      <p:ext uri="{BB962C8B-B14F-4D97-AF65-F5344CB8AC3E}">
        <p14:creationId xmlns:p14="http://schemas.microsoft.com/office/powerpoint/2010/main" val="1427845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FA593-D9C4-EB0A-A36C-8B335883BE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50EE85-12DD-282C-B558-BFB5D6F05B01}"/>
              </a:ext>
            </a:extLst>
          </p:cNvPr>
          <p:cNvSpPr>
            <a:spLocks noGrp="1"/>
          </p:cNvSpPr>
          <p:nvPr>
            <p:ph type="dt" sz="half" idx="10"/>
          </p:nvPr>
        </p:nvSpPr>
        <p:spPr/>
        <p:txBody>
          <a:bodyPr/>
          <a:lstStyle/>
          <a:p>
            <a:fld id="{DC79D149-3388-478C-9EA3-E79CAE3D2F61}" type="datetimeFigureOut">
              <a:rPr lang="en-IN" smtClean="0"/>
              <a:t>28-03-2023</a:t>
            </a:fld>
            <a:endParaRPr lang="en-IN"/>
          </a:p>
        </p:txBody>
      </p:sp>
      <p:sp>
        <p:nvSpPr>
          <p:cNvPr id="4" name="Footer Placeholder 3">
            <a:extLst>
              <a:ext uri="{FF2B5EF4-FFF2-40B4-BE49-F238E27FC236}">
                <a16:creationId xmlns:a16="http://schemas.microsoft.com/office/drawing/2014/main" id="{5A59C34F-774F-5D0C-0B14-40C1998D6D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A0FD45-9DE1-0945-32EB-25E9788A15FA}"/>
              </a:ext>
            </a:extLst>
          </p:cNvPr>
          <p:cNvSpPr>
            <a:spLocks noGrp="1"/>
          </p:cNvSpPr>
          <p:nvPr>
            <p:ph type="sldNum" sz="quarter" idx="12"/>
          </p:nvPr>
        </p:nvSpPr>
        <p:spPr/>
        <p:txBody>
          <a:bodyPr/>
          <a:lstStyle/>
          <a:p>
            <a:fld id="{74D2B5BB-6737-4CF7-8064-79F3C412D7E0}" type="slidenum">
              <a:rPr lang="en-IN" smtClean="0"/>
              <a:t>‹#›</a:t>
            </a:fld>
            <a:endParaRPr lang="en-IN"/>
          </a:p>
        </p:txBody>
      </p:sp>
    </p:spTree>
    <p:extLst>
      <p:ext uri="{BB962C8B-B14F-4D97-AF65-F5344CB8AC3E}">
        <p14:creationId xmlns:p14="http://schemas.microsoft.com/office/powerpoint/2010/main" val="388120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55FFBD-C4F1-6D78-089D-84D0489DEDA9}"/>
              </a:ext>
            </a:extLst>
          </p:cNvPr>
          <p:cNvSpPr>
            <a:spLocks noGrp="1"/>
          </p:cNvSpPr>
          <p:nvPr>
            <p:ph type="dt" sz="half" idx="10"/>
          </p:nvPr>
        </p:nvSpPr>
        <p:spPr/>
        <p:txBody>
          <a:bodyPr/>
          <a:lstStyle/>
          <a:p>
            <a:fld id="{DC79D149-3388-478C-9EA3-E79CAE3D2F61}" type="datetimeFigureOut">
              <a:rPr lang="en-IN" smtClean="0"/>
              <a:t>28-03-2023</a:t>
            </a:fld>
            <a:endParaRPr lang="en-IN"/>
          </a:p>
        </p:txBody>
      </p:sp>
      <p:sp>
        <p:nvSpPr>
          <p:cNvPr id="3" name="Footer Placeholder 2">
            <a:extLst>
              <a:ext uri="{FF2B5EF4-FFF2-40B4-BE49-F238E27FC236}">
                <a16:creationId xmlns:a16="http://schemas.microsoft.com/office/drawing/2014/main" id="{E2D2FF3E-F334-94F5-6B48-28037568B4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1A04153-78EC-DDBA-FBF6-702658F6C02C}"/>
              </a:ext>
            </a:extLst>
          </p:cNvPr>
          <p:cNvSpPr>
            <a:spLocks noGrp="1"/>
          </p:cNvSpPr>
          <p:nvPr>
            <p:ph type="sldNum" sz="quarter" idx="12"/>
          </p:nvPr>
        </p:nvSpPr>
        <p:spPr/>
        <p:txBody>
          <a:bodyPr/>
          <a:lstStyle/>
          <a:p>
            <a:fld id="{74D2B5BB-6737-4CF7-8064-79F3C412D7E0}" type="slidenum">
              <a:rPr lang="en-IN" smtClean="0"/>
              <a:t>‹#›</a:t>
            </a:fld>
            <a:endParaRPr lang="en-IN"/>
          </a:p>
        </p:txBody>
      </p:sp>
    </p:spTree>
    <p:extLst>
      <p:ext uri="{BB962C8B-B14F-4D97-AF65-F5344CB8AC3E}">
        <p14:creationId xmlns:p14="http://schemas.microsoft.com/office/powerpoint/2010/main" val="568071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02758-0AF5-B78D-6FED-018F836D2F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99B1A2-E5C8-5EB8-F27F-2359EEE667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0838B0-F46B-ED7E-9056-237AF7E032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7C6182-E533-B440-F89E-A4F4078CC352}"/>
              </a:ext>
            </a:extLst>
          </p:cNvPr>
          <p:cNvSpPr>
            <a:spLocks noGrp="1"/>
          </p:cNvSpPr>
          <p:nvPr>
            <p:ph type="dt" sz="half" idx="10"/>
          </p:nvPr>
        </p:nvSpPr>
        <p:spPr/>
        <p:txBody>
          <a:bodyPr/>
          <a:lstStyle/>
          <a:p>
            <a:fld id="{DC79D149-3388-478C-9EA3-E79CAE3D2F61}" type="datetimeFigureOut">
              <a:rPr lang="en-IN" smtClean="0"/>
              <a:t>28-03-2023</a:t>
            </a:fld>
            <a:endParaRPr lang="en-IN"/>
          </a:p>
        </p:txBody>
      </p:sp>
      <p:sp>
        <p:nvSpPr>
          <p:cNvPr id="6" name="Footer Placeholder 5">
            <a:extLst>
              <a:ext uri="{FF2B5EF4-FFF2-40B4-BE49-F238E27FC236}">
                <a16:creationId xmlns:a16="http://schemas.microsoft.com/office/drawing/2014/main" id="{B5267168-5A5E-0583-C2E0-9721ABF136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E73B9C-5BC4-9D0E-886F-C6AD63A1B384}"/>
              </a:ext>
            </a:extLst>
          </p:cNvPr>
          <p:cNvSpPr>
            <a:spLocks noGrp="1"/>
          </p:cNvSpPr>
          <p:nvPr>
            <p:ph type="sldNum" sz="quarter" idx="12"/>
          </p:nvPr>
        </p:nvSpPr>
        <p:spPr/>
        <p:txBody>
          <a:bodyPr/>
          <a:lstStyle/>
          <a:p>
            <a:fld id="{74D2B5BB-6737-4CF7-8064-79F3C412D7E0}" type="slidenum">
              <a:rPr lang="en-IN" smtClean="0"/>
              <a:t>‹#›</a:t>
            </a:fld>
            <a:endParaRPr lang="en-IN"/>
          </a:p>
        </p:txBody>
      </p:sp>
    </p:spTree>
    <p:extLst>
      <p:ext uri="{BB962C8B-B14F-4D97-AF65-F5344CB8AC3E}">
        <p14:creationId xmlns:p14="http://schemas.microsoft.com/office/powerpoint/2010/main" val="1407020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A3CE-114B-B57C-3630-8FA280945F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5C9751-903B-BD72-F94B-EDB3F4694E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C52A23-A561-88F6-7AC9-6D7261CD3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4A137F-898F-D04C-3A65-DCC820035C60}"/>
              </a:ext>
            </a:extLst>
          </p:cNvPr>
          <p:cNvSpPr>
            <a:spLocks noGrp="1"/>
          </p:cNvSpPr>
          <p:nvPr>
            <p:ph type="dt" sz="half" idx="10"/>
          </p:nvPr>
        </p:nvSpPr>
        <p:spPr/>
        <p:txBody>
          <a:bodyPr/>
          <a:lstStyle/>
          <a:p>
            <a:fld id="{DC79D149-3388-478C-9EA3-E79CAE3D2F61}" type="datetimeFigureOut">
              <a:rPr lang="en-IN" smtClean="0"/>
              <a:t>28-03-2023</a:t>
            </a:fld>
            <a:endParaRPr lang="en-IN"/>
          </a:p>
        </p:txBody>
      </p:sp>
      <p:sp>
        <p:nvSpPr>
          <p:cNvPr id="6" name="Footer Placeholder 5">
            <a:extLst>
              <a:ext uri="{FF2B5EF4-FFF2-40B4-BE49-F238E27FC236}">
                <a16:creationId xmlns:a16="http://schemas.microsoft.com/office/drawing/2014/main" id="{4FF69977-E013-93E0-78A4-386AC530E5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0F4EA-12A9-B58D-BFDB-CE3D12F6D3AF}"/>
              </a:ext>
            </a:extLst>
          </p:cNvPr>
          <p:cNvSpPr>
            <a:spLocks noGrp="1"/>
          </p:cNvSpPr>
          <p:nvPr>
            <p:ph type="sldNum" sz="quarter" idx="12"/>
          </p:nvPr>
        </p:nvSpPr>
        <p:spPr/>
        <p:txBody>
          <a:bodyPr/>
          <a:lstStyle/>
          <a:p>
            <a:fld id="{74D2B5BB-6737-4CF7-8064-79F3C412D7E0}" type="slidenum">
              <a:rPr lang="en-IN" smtClean="0"/>
              <a:t>‹#›</a:t>
            </a:fld>
            <a:endParaRPr lang="en-IN"/>
          </a:p>
        </p:txBody>
      </p:sp>
    </p:spTree>
    <p:extLst>
      <p:ext uri="{BB962C8B-B14F-4D97-AF65-F5344CB8AC3E}">
        <p14:creationId xmlns:p14="http://schemas.microsoft.com/office/powerpoint/2010/main" val="3657595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11E31B-CDDD-75F7-C2E0-71D8011E54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612374-24A5-A214-E8AD-7C55722447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032A2E-E14D-A0AA-6ACB-21A4A4FD19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79D149-3388-478C-9EA3-E79CAE3D2F61}" type="datetimeFigureOut">
              <a:rPr lang="en-IN" smtClean="0"/>
              <a:t>28-03-2023</a:t>
            </a:fld>
            <a:endParaRPr lang="en-IN"/>
          </a:p>
        </p:txBody>
      </p:sp>
      <p:sp>
        <p:nvSpPr>
          <p:cNvPr id="5" name="Footer Placeholder 4">
            <a:extLst>
              <a:ext uri="{FF2B5EF4-FFF2-40B4-BE49-F238E27FC236}">
                <a16:creationId xmlns:a16="http://schemas.microsoft.com/office/drawing/2014/main" id="{7D0737BC-8F9B-9C55-D616-CDB04F5E8F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5F7545-D6E8-96B2-9F21-82E484F3F4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2B5BB-6737-4CF7-8064-79F3C412D7E0}" type="slidenum">
              <a:rPr lang="en-IN" smtClean="0"/>
              <a:t>‹#›</a:t>
            </a:fld>
            <a:endParaRPr lang="en-IN"/>
          </a:p>
        </p:txBody>
      </p:sp>
    </p:spTree>
    <p:extLst>
      <p:ext uri="{BB962C8B-B14F-4D97-AF65-F5344CB8AC3E}">
        <p14:creationId xmlns:p14="http://schemas.microsoft.com/office/powerpoint/2010/main" val="3134878297"/>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6DB12-2055-92A7-EF05-5FC1DFC53CCC}"/>
              </a:ext>
            </a:extLst>
          </p:cNvPr>
          <p:cNvSpPr>
            <a:spLocks noGrp="1"/>
          </p:cNvSpPr>
          <p:nvPr>
            <p:ph type="ctrTitle"/>
          </p:nvPr>
        </p:nvSpPr>
        <p:spPr/>
        <p:txBody>
          <a:bodyPr>
            <a:normAutofit fontScale="90000"/>
          </a:bodyPr>
          <a:lstStyle/>
          <a:p>
            <a:r>
              <a:rPr lang="en-US" sz="9800" dirty="0"/>
              <a:t>Capstone Project:</a:t>
            </a:r>
            <a:br>
              <a:rPr lang="en-US" dirty="0"/>
            </a:br>
            <a:r>
              <a:rPr lang="en-US" dirty="0"/>
              <a:t>Bike Sharing Demand Prediction</a:t>
            </a:r>
            <a:endParaRPr lang="en-IN" dirty="0"/>
          </a:p>
        </p:txBody>
      </p:sp>
      <p:sp>
        <p:nvSpPr>
          <p:cNvPr id="3" name="Subtitle 2">
            <a:extLst>
              <a:ext uri="{FF2B5EF4-FFF2-40B4-BE49-F238E27FC236}">
                <a16:creationId xmlns:a16="http://schemas.microsoft.com/office/drawing/2014/main" id="{B5CCE35E-CE1B-2EBA-92E0-833A2CD5F452}"/>
              </a:ext>
            </a:extLst>
          </p:cNvPr>
          <p:cNvSpPr>
            <a:spLocks noGrp="1"/>
          </p:cNvSpPr>
          <p:nvPr>
            <p:ph type="subTitle" idx="1"/>
          </p:nvPr>
        </p:nvSpPr>
        <p:spPr>
          <a:xfrm>
            <a:off x="9513459" y="5571162"/>
            <a:ext cx="9144000" cy="1655762"/>
          </a:xfrm>
        </p:spPr>
        <p:txBody>
          <a:bodyPr/>
          <a:lstStyle/>
          <a:p>
            <a:r>
              <a:rPr lang="en-US" dirty="0">
                <a:solidFill>
                  <a:schemeClr val="tx1">
                    <a:lumMod val="95000"/>
                    <a:lumOff val="5000"/>
                  </a:schemeClr>
                </a:solidFill>
                <a:highlight>
                  <a:srgbClr val="C0C0C0"/>
                </a:highlight>
              </a:rPr>
              <a:t>Team members:</a:t>
            </a:r>
          </a:p>
          <a:p>
            <a:r>
              <a:rPr lang="en-US" dirty="0">
                <a:solidFill>
                  <a:schemeClr val="tx1">
                    <a:lumMod val="95000"/>
                    <a:lumOff val="5000"/>
                  </a:schemeClr>
                </a:solidFill>
                <a:highlight>
                  <a:srgbClr val="C0C0C0"/>
                </a:highlight>
              </a:rPr>
              <a:t>Rohan Dhunde</a:t>
            </a:r>
            <a:endParaRPr lang="en-IN" dirty="0">
              <a:solidFill>
                <a:schemeClr val="tx1">
                  <a:lumMod val="95000"/>
                  <a:lumOff val="5000"/>
                </a:schemeClr>
              </a:solidFill>
              <a:highlight>
                <a:srgbClr val="C0C0C0"/>
              </a:highlight>
            </a:endParaRPr>
          </a:p>
        </p:txBody>
      </p:sp>
    </p:spTree>
    <p:extLst>
      <p:ext uri="{BB962C8B-B14F-4D97-AF65-F5344CB8AC3E}">
        <p14:creationId xmlns:p14="http://schemas.microsoft.com/office/powerpoint/2010/main" val="441258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41DA2-CAF9-10FE-E30D-BD9E0E6128B6}"/>
              </a:ext>
            </a:extLst>
          </p:cNvPr>
          <p:cNvSpPr>
            <a:spLocks noGrp="1"/>
          </p:cNvSpPr>
          <p:nvPr>
            <p:ph type="ctrTitle"/>
          </p:nvPr>
        </p:nvSpPr>
        <p:spPr>
          <a:xfrm>
            <a:off x="-1395663" y="0"/>
            <a:ext cx="9144000" cy="927184"/>
          </a:xfrm>
        </p:spPr>
        <p:txBody>
          <a:bodyPr>
            <a:normAutofit/>
          </a:bodyPr>
          <a:lstStyle/>
          <a:p>
            <a:r>
              <a:rPr lang="en-IN" sz="4400" b="0" i="0" u="none" strike="noStrike" dirty="0">
                <a:solidFill>
                  <a:srgbClr val="000000"/>
                </a:solidFill>
                <a:effectLst/>
                <a:latin typeface="Arial" panose="020B0604020202020204" pitchFamily="34" charset="0"/>
              </a:rPr>
              <a:t>CHECKING OUTLIERS</a:t>
            </a:r>
            <a:endParaRPr lang="en-IN" sz="13800" dirty="0"/>
          </a:p>
        </p:txBody>
      </p:sp>
      <p:sp>
        <p:nvSpPr>
          <p:cNvPr id="3" name="Subtitle 2">
            <a:extLst>
              <a:ext uri="{FF2B5EF4-FFF2-40B4-BE49-F238E27FC236}">
                <a16:creationId xmlns:a16="http://schemas.microsoft.com/office/drawing/2014/main" id="{DC1C98D6-DD1D-FB23-D2AB-37795A9F7E0A}"/>
              </a:ext>
            </a:extLst>
          </p:cNvPr>
          <p:cNvSpPr>
            <a:spLocks noGrp="1"/>
          </p:cNvSpPr>
          <p:nvPr>
            <p:ph type="subTitle" idx="1"/>
          </p:nvPr>
        </p:nvSpPr>
        <p:spPr>
          <a:xfrm>
            <a:off x="192505" y="1083427"/>
            <a:ext cx="9144000" cy="1655762"/>
          </a:xfrm>
        </p:spPr>
        <p:txBody>
          <a:bodyPr>
            <a:noAutofit/>
          </a:bodyPr>
          <a:lstStyle/>
          <a:p>
            <a:pPr algn="l" rtl="0">
              <a:spcBef>
                <a:spcPts val="0"/>
              </a:spcBef>
              <a:spcAft>
                <a:spcPts val="0"/>
              </a:spcAft>
            </a:pPr>
            <a:r>
              <a:rPr lang="en-US" sz="2800" b="0" i="0" u="none" strike="noStrike" dirty="0">
                <a:solidFill>
                  <a:srgbClr val="000000"/>
                </a:solidFill>
                <a:effectLst/>
                <a:latin typeface="Arial" panose="020B0604020202020204" pitchFamily="34" charset="0"/>
              </a:rPr>
              <a:t>▪ We see outliers in some columns like Sunlight, Wind, Rain and Snow but lets not treat them because they may not be outliers as snowfall, rainfall etc. themselves are rare event in some countries.</a:t>
            </a:r>
            <a:endParaRPr lang="en-US" sz="2800" b="0" dirty="0">
              <a:effectLst/>
            </a:endParaRPr>
          </a:p>
          <a:p>
            <a:pPr algn="l"/>
            <a:br>
              <a:rPr lang="en-US" sz="4000" b="0" i="0" u="none" strike="noStrike" dirty="0">
                <a:effectLst/>
                <a:latin typeface="Calibri" panose="020F0502020204030204" pitchFamily="34" charset="0"/>
              </a:rPr>
            </a:br>
            <a:r>
              <a:rPr lang="en-US" sz="4000" b="0" i="0" u="none" strike="noStrike" dirty="0">
                <a:effectLst/>
                <a:latin typeface="Arial" panose="020B0604020202020204" pitchFamily="34" charset="0"/>
              </a:rPr>
              <a:t>▪ </a:t>
            </a:r>
            <a:r>
              <a:rPr lang="en-US" sz="3200" b="0" i="0" dirty="0">
                <a:effectLst/>
                <a:latin typeface="Söhne"/>
              </a:rPr>
              <a:t>we treated the outliers in the target variable by capping them with the interquartile range (IQR) limits.</a:t>
            </a:r>
            <a:endParaRPr lang="en-IN" sz="4000" dirty="0"/>
          </a:p>
        </p:txBody>
      </p:sp>
    </p:spTree>
    <p:extLst>
      <p:ext uri="{BB962C8B-B14F-4D97-AF65-F5344CB8AC3E}">
        <p14:creationId xmlns:p14="http://schemas.microsoft.com/office/powerpoint/2010/main" val="3307139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43971-F4FA-8D57-13DE-E2325A08EB80}"/>
              </a:ext>
            </a:extLst>
          </p:cNvPr>
          <p:cNvSpPr>
            <a:spLocks noGrp="1"/>
          </p:cNvSpPr>
          <p:nvPr>
            <p:ph type="ctrTitle"/>
          </p:nvPr>
        </p:nvSpPr>
        <p:spPr>
          <a:xfrm>
            <a:off x="-1155031" y="-256675"/>
            <a:ext cx="9144000" cy="1344279"/>
          </a:xfrm>
        </p:spPr>
        <p:txBody>
          <a:bodyPr/>
          <a:lstStyle/>
          <a:p>
            <a:r>
              <a:rPr lang="en-US" dirty="0"/>
              <a:t>Data </a:t>
            </a:r>
            <a:r>
              <a:rPr lang="en-US" dirty="0" err="1"/>
              <a:t>Manupulation</a:t>
            </a:r>
            <a:endParaRPr lang="en-IN" dirty="0"/>
          </a:p>
        </p:txBody>
      </p:sp>
      <p:sp>
        <p:nvSpPr>
          <p:cNvPr id="3" name="Subtitle 2">
            <a:extLst>
              <a:ext uri="{FF2B5EF4-FFF2-40B4-BE49-F238E27FC236}">
                <a16:creationId xmlns:a16="http://schemas.microsoft.com/office/drawing/2014/main" id="{5CBFC104-48AC-A70F-73B9-72DF3B6071FE}"/>
              </a:ext>
            </a:extLst>
          </p:cNvPr>
          <p:cNvSpPr>
            <a:spLocks noGrp="1"/>
          </p:cNvSpPr>
          <p:nvPr>
            <p:ph type="subTitle" idx="1"/>
          </p:nvPr>
        </p:nvSpPr>
        <p:spPr>
          <a:xfrm>
            <a:off x="0" y="1812296"/>
            <a:ext cx="11694695" cy="3472531"/>
          </a:xfrm>
        </p:spPr>
        <p:txBody>
          <a:bodyPr>
            <a:noAutofit/>
          </a:bodyPr>
          <a:lstStyle/>
          <a:p>
            <a:pPr algn="l"/>
            <a:r>
              <a:rPr lang="en-US" b="0" i="0" u="none" strike="noStrike" dirty="0">
                <a:effectLst/>
                <a:latin typeface="Arial" panose="020B0604020202020204" pitchFamily="34" charset="0"/>
              </a:rPr>
              <a:t>▪</a:t>
            </a:r>
            <a:r>
              <a:rPr lang="en-US" b="0" i="0" dirty="0">
                <a:effectLst/>
                <a:latin typeface="Söhne"/>
              </a:rPr>
              <a:t>"Weekend" is a new feature added to the dataset which indicates whether it's a weekend or not. It takes the value 1 for Saturdays and Sundays and 0 for other days of the week.</a:t>
            </a:r>
          </a:p>
          <a:p>
            <a:pPr algn="l"/>
            <a:br>
              <a:rPr lang="en-US" b="0" i="0" u="none" strike="noStrike" dirty="0">
                <a:effectLst/>
                <a:latin typeface="Calibri" panose="020F0502020204030204" pitchFamily="34" charset="0"/>
              </a:rPr>
            </a:br>
            <a:r>
              <a:rPr lang="en-US" b="0" i="0" u="none" strike="noStrike" dirty="0">
                <a:effectLst/>
                <a:latin typeface="Arial" panose="020B0604020202020204" pitchFamily="34" charset="0"/>
              </a:rPr>
              <a:t>▪ </a:t>
            </a:r>
            <a:r>
              <a:rPr lang="en-US" b="0" i="0" dirty="0">
                <a:effectLst/>
                <a:latin typeface="Söhne"/>
              </a:rPr>
              <a:t>"Time shift" is another new feature added to the dataset, which categorizes time intervals into three values: Night, Day, and Evening.</a:t>
            </a:r>
          </a:p>
          <a:p>
            <a:pPr algn="l"/>
            <a:endParaRPr lang="en-US" u="none" strike="noStrike" dirty="0">
              <a:latin typeface="Söhne"/>
            </a:endParaRPr>
          </a:p>
          <a:p>
            <a:pPr algn="l"/>
            <a:r>
              <a:rPr lang="en-US" b="0" i="0" u="none" strike="noStrike" dirty="0">
                <a:effectLst/>
                <a:latin typeface="Arial" panose="020B0604020202020204" pitchFamily="34" charset="0"/>
              </a:rPr>
              <a:t>▪ </a:t>
            </a:r>
            <a:r>
              <a:rPr lang="en-US" b="0" i="0" dirty="0">
                <a:effectLst/>
                <a:latin typeface="Söhne"/>
              </a:rPr>
              <a:t>The "date" column was dropped from the dataset as it was no longer necessary, and we had already extracted useful features from it.</a:t>
            </a:r>
          </a:p>
          <a:p>
            <a:endParaRPr lang="en-IN" dirty="0"/>
          </a:p>
        </p:txBody>
      </p:sp>
    </p:spTree>
    <p:extLst>
      <p:ext uri="{BB962C8B-B14F-4D97-AF65-F5344CB8AC3E}">
        <p14:creationId xmlns:p14="http://schemas.microsoft.com/office/powerpoint/2010/main" val="4191706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C1C52-1DB1-2AE3-B49E-75C197737A66}"/>
              </a:ext>
            </a:extLst>
          </p:cNvPr>
          <p:cNvSpPr>
            <a:spLocks noGrp="1"/>
          </p:cNvSpPr>
          <p:nvPr>
            <p:ph type="ctrTitle"/>
          </p:nvPr>
        </p:nvSpPr>
        <p:spPr>
          <a:xfrm>
            <a:off x="-545432" y="0"/>
            <a:ext cx="9144000" cy="782805"/>
          </a:xfrm>
        </p:spPr>
        <p:txBody>
          <a:bodyPr>
            <a:normAutofit/>
          </a:bodyPr>
          <a:lstStyle/>
          <a:p>
            <a:r>
              <a:rPr lang="en-IN" sz="4000" b="0" i="0" u="none" strike="noStrike" dirty="0">
                <a:solidFill>
                  <a:srgbClr val="000000"/>
                </a:solidFill>
                <a:effectLst/>
                <a:latin typeface="Arial" panose="020B0604020202020204" pitchFamily="34" charset="0"/>
              </a:rPr>
              <a:t>MANIPULATING THE DATASET</a:t>
            </a:r>
            <a:endParaRPr lang="en-IN" sz="11500" dirty="0"/>
          </a:p>
        </p:txBody>
      </p:sp>
      <p:sp>
        <p:nvSpPr>
          <p:cNvPr id="3" name="Subtitle 2">
            <a:extLst>
              <a:ext uri="{FF2B5EF4-FFF2-40B4-BE49-F238E27FC236}">
                <a16:creationId xmlns:a16="http://schemas.microsoft.com/office/drawing/2014/main" id="{236C5D55-5F9A-9072-44CF-175FFB88655D}"/>
              </a:ext>
            </a:extLst>
          </p:cNvPr>
          <p:cNvSpPr>
            <a:spLocks noGrp="1"/>
          </p:cNvSpPr>
          <p:nvPr>
            <p:ph type="subTitle" idx="1"/>
          </p:nvPr>
        </p:nvSpPr>
        <p:spPr>
          <a:xfrm>
            <a:off x="160420" y="1071562"/>
            <a:ext cx="8031080" cy="5537785"/>
          </a:xfrm>
        </p:spPr>
        <p:txBody>
          <a:bodyPr>
            <a:normAutofit fontScale="32500" lnSpcReduction="20000"/>
          </a:bodyPr>
          <a:lstStyle/>
          <a:p>
            <a:pPr algn="l" rtl="0">
              <a:spcBef>
                <a:spcPts val="0"/>
              </a:spcBef>
              <a:spcAft>
                <a:spcPts val="0"/>
              </a:spcAft>
            </a:pPr>
            <a:r>
              <a:rPr lang="en-US" sz="7200" b="0" i="0" u="none" strike="noStrike" dirty="0">
                <a:solidFill>
                  <a:srgbClr val="000000"/>
                </a:solidFill>
                <a:effectLst/>
                <a:latin typeface="Arial" panose="020B0604020202020204" pitchFamily="34" charset="0"/>
              </a:rPr>
              <a:t>▪ Defined a label encoder to replace the string values in the columns with some numeric values.</a:t>
            </a:r>
            <a:endParaRPr lang="en-US" sz="12800" b="0" dirty="0">
              <a:effectLst/>
            </a:endParaRPr>
          </a:p>
          <a:p>
            <a:pPr algn="l" rtl="0">
              <a:spcBef>
                <a:spcPts val="0"/>
              </a:spcBef>
              <a:spcAft>
                <a:spcPts val="0"/>
              </a:spcAft>
            </a:pPr>
            <a:r>
              <a:rPr lang="en-US" sz="7200" b="0" i="0" u="none" strike="noStrike" dirty="0">
                <a:solidFill>
                  <a:srgbClr val="000000"/>
                </a:solidFill>
                <a:effectLst/>
                <a:latin typeface="Arial" panose="020B0604020202020204" pitchFamily="34" charset="0"/>
              </a:rPr>
              <a:t>    ▪ Replaced holiday with 1 and No holiday with 0.</a:t>
            </a:r>
            <a:endParaRPr lang="en-US" sz="12800" b="0" dirty="0">
              <a:effectLst/>
            </a:endParaRPr>
          </a:p>
          <a:p>
            <a:pPr algn="l" rtl="0">
              <a:spcBef>
                <a:spcPts val="0"/>
              </a:spcBef>
              <a:spcAft>
                <a:spcPts val="0"/>
              </a:spcAft>
            </a:pPr>
            <a:r>
              <a:rPr lang="en-US" sz="7200" b="0" i="0" u="none" strike="noStrike" dirty="0">
                <a:solidFill>
                  <a:srgbClr val="000000"/>
                </a:solidFill>
                <a:effectLst/>
                <a:latin typeface="Arial" panose="020B0604020202020204" pitchFamily="34" charset="0"/>
              </a:rPr>
              <a:t>    ▪ Replaced Yes with 1 and No with 0 in                 </a:t>
            </a:r>
            <a:endParaRPr lang="en-US" sz="12800" b="0" dirty="0">
              <a:effectLst/>
            </a:endParaRPr>
          </a:p>
          <a:p>
            <a:pPr algn="l" rtl="0">
              <a:spcBef>
                <a:spcPts val="0"/>
              </a:spcBef>
              <a:spcAft>
                <a:spcPts val="0"/>
              </a:spcAft>
            </a:pPr>
            <a:r>
              <a:rPr lang="en-US" sz="7200" b="0" i="0" u="none" strike="noStrike" dirty="0">
                <a:solidFill>
                  <a:srgbClr val="000000"/>
                </a:solidFill>
                <a:effectLst/>
                <a:latin typeface="Arial" panose="020B0604020202020204" pitchFamily="34" charset="0"/>
              </a:rPr>
              <a:t>       functioning _day  column.</a:t>
            </a:r>
            <a:endParaRPr lang="en-US" sz="12800" b="0" dirty="0">
              <a:effectLst/>
            </a:endParaRPr>
          </a:p>
          <a:p>
            <a:pPr algn="l" rtl="0">
              <a:spcBef>
                <a:spcPts val="0"/>
              </a:spcBef>
              <a:spcAft>
                <a:spcPts val="0"/>
              </a:spcAft>
            </a:pPr>
            <a:r>
              <a:rPr lang="en-US" sz="7200" b="0" i="0" u="none" strike="noStrike" dirty="0">
                <a:solidFill>
                  <a:srgbClr val="000000"/>
                </a:solidFill>
                <a:effectLst/>
                <a:latin typeface="Arial" panose="020B0604020202020204" pitchFamily="34" charset="0"/>
              </a:rPr>
              <a:t>    ▪ In the time shift column we replaced night with 0,</a:t>
            </a:r>
            <a:endParaRPr lang="en-US" sz="12800" b="0" dirty="0">
              <a:effectLst/>
            </a:endParaRPr>
          </a:p>
          <a:p>
            <a:pPr algn="l" rtl="0">
              <a:spcBef>
                <a:spcPts val="0"/>
              </a:spcBef>
              <a:spcAft>
                <a:spcPts val="0"/>
              </a:spcAft>
            </a:pPr>
            <a:r>
              <a:rPr lang="en-US" sz="7200" b="0" i="0" u="none" strike="noStrike" dirty="0">
                <a:solidFill>
                  <a:srgbClr val="000000"/>
                </a:solidFill>
                <a:effectLst/>
                <a:latin typeface="Arial" panose="020B0604020202020204" pitchFamily="34" charset="0"/>
              </a:rPr>
              <a:t>       day with 1 and evening with 2.</a:t>
            </a:r>
            <a:br>
              <a:rPr lang="en-US" sz="7200" b="0" i="0" u="none" strike="noStrike" dirty="0">
                <a:solidFill>
                  <a:srgbClr val="000000"/>
                </a:solidFill>
                <a:effectLst/>
                <a:latin typeface="Calibri" panose="020F0502020204030204" pitchFamily="34" charset="0"/>
              </a:rPr>
            </a:br>
            <a:br>
              <a:rPr lang="en-US" sz="7200" b="0" i="0" u="none" strike="noStrike" dirty="0">
                <a:solidFill>
                  <a:srgbClr val="000000"/>
                </a:solidFill>
                <a:effectLst/>
                <a:latin typeface="Calibri" panose="020F0502020204030204" pitchFamily="34" charset="0"/>
              </a:rPr>
            </a:br>
            <a:endParaRPr lang="en-US" sz="12800" b="0" dirty="0">
              <a:effectLst/>
            </a:endParaRPr>
          </a:p>
          <a:p>
            <a:pPr algn="l" rtl="0">
              <a:spcBef>
                <a:spcPts val="0"/>
              </a:spcBef>
              <a:spcAft>
                <a:spcPts val="0"/>
              </a:spcAft>
            </a:pPr>
            <a:r>
              <a:rPr lang="en-US" sz="7200" b="0" i="0" u="none" strike="noStrike" dirty="0">
                <a:solidFill>
                  <a:srgbClr val="000000"/>
                </a:solidFill>
                <a:effectLst/>
                <a:latin typeface="Arial" panose="020B0604020202020204" pitchFamily="34" charset="0"/>
              </a:rPr>
              <a:t>▪ Created dummy features from the season column named summer, autumn, spring and winter with one hot encoding.</a:t>
            </a:r>
            <a:endParaRPr lang="en-US" sz="12800" b="0" dirty="0">
              <a:effectLst/>
            </a:endParaRPr>
          </a:p>
          <a:p>
            <a:br>
              <a:rPr lang="en-US" dirty="0"/>
            </a:br>
            <a:endParaRPr lang="en-IN" dirty="0"/>
          </a:p>
        </p:txBody>
      </p:sp>
      <p:pic>
        <p:nvPicPr>
          <p:cNvPr id="5" name="Picture 4">
            <a:extLst>
              <a:ext uri="{FF2B5EF4-FFF2-40B4-BE49-F238E27FC236}">
                <a16:creationId xmlns:a16="http://schemas.microsoft.com/office/drawing/2014/main" id="{AA41743D-01DB-41FA-255E-4E8DAD33C0EB}"/>
              </a:ext>
            </a:extLst>
          </p:cNvPr>
          <p:cNvPicPr>
            <a:picLocks noChangeAspect="1"/>
          </p:cNvPicPr>
          <p:nvPr/>
        </p:nvPicPr>
        <p:blipFill>
          <a:blip r:embed="rId2"/>
          <a:stretch>
            <a:fillRect/>
          </a:stretch>
        </p:blipFill>
        <p:spPr>
          <a:xfrm>
            <a:off x="8335880" y="1285122"/>
            <a:ext cx="3695700" cy="3924300"/>
          </a:xfrm>
          <a:prstGeom prst="rect">
            <a:avLst/>
          </a:prstGeom>
        </p:spPr>
      </p:pic>
    </p:spTree>
    <p:extLst>
      <p:ext uri="{BB962C8B-B14F-4D97-AF65-F5344CB8AC3E}">
        <p14:creationId xmlns:p14="http://schemas.microsoft.com/office/powerpoint/2010/main" val="2652229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C60CD-EB4F-46F6-AF72-AB9581273B1A}"/>
              </a:ext>
            </a:extLst>
          </p:cNvPr>
          <p:cNvSpPr>
            <a:spLocks noGrp="1"/>
          </p:cNvSpPr>
          <p:nvPr>
            <p:ph type="ctrTitle"/>
          </p:nvPr>
        </p:nvSpPr>
        <p:spPr>
          <a:xfrm>
            <a:off x="-1010653" y="0"/>
            <a:ext cx="9144000" cy="2374232"/>
          </a:xfrm>
        </p:spPr>
        <p:txBody>
          <a:bodyPr/>
          <a:lstStyle/>
          <a:p>
            <a:pPr rtl="0">
              <a:spcBef>
                <a:spcPts val="0"/>
              </a:spcBef>
              <a:spcAft>
                <a:spcPts val="0"/>
              </a:spcAft>
            </a:pPr>
            <a:r>
              <a:rPr lang="en-IN" sz="3600" b="0" i="0" u="none" strike="noStrike" dirty="0">
                <a:solidFill>
                  <a:srgbClr val="000000"/>
                </a:solidFill>
                <a:effectLst/>
                <a:latin typeface="Arial" panose="020B0604020202020204" pitchFamily="34" charset="0"/>
              </a:rPr>
              <a:t>CHECKING LINEARITY IN DATA</a:t>
            </a:r>
            <a:br>
              <a:rPr lang="en-IN" b="0" dirty="0">
                <a:effectLst/>
              </a:rPr>
            </a:br>
            <a:br>
              <a:rPr lang="en-IN" dirty="0"/>
            </a:br>
            <a:endParaRPr lang="en-IN" dirty="0"/>
          </a:p>
        </p:txBody>
      </p:sp>
      <p:sp>
        <p:nvSpPr>
          <p:cNvPr id="3" name="Subtitle 2">
            <a:extLst>
              <a:ext uri="{FF2B5EF4-FFF2-40B4-BE49-F238E27FC236}">
                <a16:creationId xmlns:a16="http://schemas.microsoft.com/office/drawing/2014/main" id="{320AE241-DCD2-D62B-C526-63D8AEAAD8F2}"/>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2439D7A8-CF2C-4A72-259F-8B988107E9BC}"/>
              </a:ext>
            </a:extLst>
          </p:cNvPr>
          <p:cNvPicPr>
            <a:picLocks noChangeAspect="1"/>
          </p:cNvPicPr>
          <p:nvPr/>
        </p:nvPicPr>
        <p:blipFill>
          <a:blip r:embed="rId2"/>
          <a:stretch>
            <a:fillRect/>
          </a:stretch>
        </p:blipFill>
        <p:spPr>
          <a:xfrm>
            <a:off x="160421" y="1187116"/>
            <a:ext cx="11935326" cy="5638800"/>
          </a:xfrm>
          <a:prstGeom prst="rect">
            <a:avLst/>
          </a:prstGeom>
        </p:spPr>
      </p:pic>
    </p:spTree>
    <p:extLst>
      <p:ext uri="{BB962C8B-B14F-4D97-AF65-F5344CB8AC3E}">
        <p14:creationId xmlns:p14="http://schemas.microsoft.com/office/powerpoint/2010/main" val="903733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80BE7-E137-2C5C-4E2B-49C81B45AE12}"/>
              </a:ext>
            </a:extLst>
          </p:cNvPr>
          <p:cNvSpPr>
            <a:spLocks noGrp="1"/>
          </p:cNvSpPr>
          <p:nvPr>
            <p:ph type="ctrTitle"/>
          </p:nvPr>
        </p:nvSpPr>
        <p:spPr>
          <a:xfrm>
            <a:off x="-609600" y="533400"/>
            <a:ext cx="9144000" cy="2133599"/>
          </a:xfrm>
        </p:spPr>
        <p:txBody>
          <a:bodyPr>
            <a:normAutofit fontScale="90000"/>
          </a:bodyPr>
          <a:lstStyle/>
          <a:p>
            <a:pPr algn="ctr" rtl="0">
              <a:spcBef>
                <a:spcPts val="0"/>
              </a:spcBef>
              <a:spcAft>
                <a:spcPts val="0"/>
              </a:spcAft>
            </a:pPr>
            <a:r>
              <a:rPr lang="en-IN" sz="4000" b="0" i="0" u="none" strike="noStrike" dirty="0">
                <a:solidFill>
                  <a:srgbClr val="000000"/>
                </a:solidFill>
                <a:effectLst/>
                <a:latin typeface="Arial" panose="020B0604020202020204" pitchFamily="34" charset="0"/>
              </a:rPr>
              <a:t>CHECKING LINEARITY IN DATA</a:t>
            </a:r>
            <a:br>
              <a:rPr lang="en-IN" sz="11500" b="0" dirty="0">
                <a:effectLst/>
              </a:rPr>
            </a:br>
            <a:br>
              <a:rPr lang="en-IN" dirty="0"/>
            </a:br>
            <a:endParaRPr lang="en-IN" dirty="0"/>
          </a:p>
        </p:txBody>
      </p:sp>
      <p:sp>
        <p:nvSpPr>
          <p:cNvPr id="3" name="Subtitle 2">
            <a:extLst>
              <a:ext uri="{FF2B5EF4-FFF2-40B4-BE49-F238E27FC236}">
                <a16:creationId xmlns:a16="http://schemas.microsoft.com/office/drawing/2014/main" id="{C179CB40-E588-66D4-7BB3-81FC0452E77B}"/>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B546BEC3-7E86-B1D2-7D6D-524147BD9374}"/>
              </a:ext>
            </a:extLst>
          </p:cNvPr>
          <p:cNvPicPr>
            <a:picLocks noChangeAspect="1"/>
          </p:cNvPicPr>
          <p:nvPr/>
        </p:nvPicPr>
        <p:blipFill>
          <a:blip r:embed="rId2"/>
          <a:stretch>
            <a:fillRect/>
          </a:stretch>
        </p:blipFill>
        <p:spPr>
          <a:xfrm>
            <a:off x="356936" y="1027697"/>
            <a:ext cx="10150643" cy="5573220"/>
          </a:xfrm>
          <a:prstGeom prst="rect">
            <a:avLst/>
          </a:prstGeom>
        </p:spPr>
      </p:pic>
    </p:spTree>
    <p:extLst>
      <p:ext uri="{BB962C8B-B14F-4D97-AF65-F5344CB8AC3E}">
        <p14:creationId xmlns:p14="http://schemas.microsoft.com/office/powerpoint/2010/main" val="3357643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1872D-36D2-5353-D00C-1835C4BF1568}"/>
              </a:ext>
            </a:extLst>
          </p:cNvPr>
          <p:cNvSpPr>
            <a:spLocks noGrp="1"/>
          </p:cNvSpPr>
          <p:nvPr>
            <p:ph type="ctrTitle"/>
          </p:nvPr>
        </p:nvSpPr>
        <p:spPr>
          <a:xfrm>
            <a:off x="-144379" y="143795"/>
            <a:ext cx="9144000" cy="2387600"/>
          </a:xfrm>
        </p:spPr>
        <p:txBody>
          <a:bodyPr/>
          <a:lstStyle/>
          <a:p>
            <a:pPr rtl="0">
              <a:spcBef>
                <a:spcPts val="0"/>
              </a:spcBef>
              <a:spcAft>
                <a:spcPts val="0"/>
              </a:spcAft>
            </a:pPr>
            <a:r>
              <a:rPr lang="en-IN" sz="4400" b="0" i="0" u="none" strike="noStrike" dirty="0">
                <a:solidFill>
                  <a:srgbClr val="000000"/>
                </a:solidFill>
                <a:effectLst/>
                <a:latin typeface="Arial" panose="020B0604020202020204" pitchFamily="34" charset="0"/>
              </a:rPr>
              <a:t>CHECKING LINEARITY IN DATA</a:t>
            </a:r>
            <a:br>
              <a:rPr lang="en-IN" sz="13800" b="0" dirty="0">
                <a:effectLst/>
              </a:rPr>
            </a:br>
            <a:br>
              <a:rPr lang="en-IN" dirty="0"/>
            </a:br>
            <a:endParaRPr lang="en-IN" dirty="0"/>
          </a:p>
        </p:txBody>
      </p:sp>
      <p:sp>
        <p:nvSpPr>
          <p:cNvPr id="3" name="Subtitle 2">
            <a:extLst>
              <a:ext uri="{FF2B5EF4-FFF2-40B4-BE49-F238E27FC236}">
                <a16:creationId xmlns:a16="http://schemas.microsoft.com/office/drawing/2014/main" id="{335354BD-EB58-D3DF-2219-3FF8DCE22A98}"/>
              </a:ext>
            </a:extLst>
          </p:cNvPr>
          <p:cNvSpPr>
            <a:spLocks noGrp="1"/>
          </p:cNvSpPr>
          <p:nvPr>
            <p:ph type="subTitle" idx="1"/>
          </p:nvPr>
        </p:nvSpPr>
        <p:spPr>
          <a:xfrm>
            <a:off x="144379" y="1452396"/>
            <a:ext cx="12047621" cy="4755898"/>
          </a:xfrm>
        </p:spPr>
        <p:txBody>
          <a:bodyPr>
            <a:normAutofit/>
          </a:bodyPr>
          <a:lstStyle/>
          <a:p>
            <a:pPr algn="l"/>
            <a:r>
              <a:rPr lang="en-US" b="0" i="0" dirty="0">
                <a:effectLst/>
                <a:latin typeface="Söhne"/>
              </a:rPr>
              <a:t>We analyzed the visualizations and found that several factors have a positive correlation with the </a:t>
            </a:r>
            <a:r>
              <a:rPr lang="en-US" b="0" i="0" dirty="0" err="1">
                <a:effectLst/>
                <a:latin typeface="Söhne"/>
              </a:rPr>
              <a:t>bike_count</a:t>
            </a:r>
            <a:r>
              <a:rPr lang="en-US" b="0" i="0" dirty="0">
                <a:effectLst/>
                <a:latin typeface="Söhne"/>
              </a:rPr>
              <a:t>, including hour, temperature, sunlight, and </a:t>
            </a:r>
            <a:r>
              <a:rPr lang="en-US" b="0" i="0" dirty="0" err="1">
                <a:effectLst/>
                <a:latin typeface="Söhne"/>
              </a:rPr>
              <a:t>dew_temp</a:t>
            </a:r>
            <a:r>
              <a:rPr lang="en-US" b="0" i="0" dirty="0">
                <a:effectLst/>
                <a:latin typeface="Söhne"/>
              </a:rPr>
              <a:t>. This means that as these factors increase, the </a:t>
            </a:r>
            <a:r>
              <a:rPr lang="en-US" b="0" i="0" dirty="0" err="1">
                <a:effectLst/>
                <a:latin typeface="Söhne"/>
              </a:rPr>
              <a:t>bike_count</a:t>
            </a:r>
            <a:r>
              <a:rPr lang="en-US" b="0" i="0" dirty="0">
                <a:effectLst/>
                <a:latin typeface="Söhne"/>
              </a:rPr>
              <a:t> is likely to increase as well. However, some factors have a negative correlation with the </a:t>
            </a:r>
            <a:r>
              <a:rPr lang="en-US" b="0" i="0" dirty="0" err="1">
                <a:effectLst/>
                <a:latin typeface="Söhne"/>
              </a:rPr>
              <a:t>bike_count</a:t>
            </a:r>
            <a:r>
              <a:rPr lang="en-US" b="0" i="0" dirty="0">
                <a:effectLst/>
                <a:latin typeface="Söhne"/>
              </a:rPr>
              <a:t>, including humidity, rain, snow, and winter features. This suggests that as these factors increase, the </a:t>
            </a:r>
            <a:r>
              <a:rPr lang="en-US" b="0" i="0" dirty="0" err="1">
                <a:effectLst/>
                <a:latin typeface="Söhne"/>
              </a:rPr>
              <a:t>bike_count</a:t>
            </a:r>
            <a:r>
              <a:rPr lang="en-US" b="0" i="0" dirty="0">
                <a:effectLst/>
                <a:latin typeface="Söhne"/>
              </a:rPr>
              <a:t> is likely to decrease.</a:t>
            </a:r>
          </a:p>
          <a:p>
            <a:pPr algn="l"/>
            <a:r>
              <a:rPr lang="en-US" b="0" i="0" dirty="0">
                <a:effectLst/>
                <a:latin typeface="Söhne"/>
              </a:rPr>
              <a:t>Moreover, we observed that some features have little to no correlation with the </a:t>
            </a:r>
            <a:r>
              <a:rPr lang="en-US" b="0" i="0" dirty="0" err="1">
                <a:effectLst/>
                <a:latin typeface="Söhne"/>
              </a:rPr>
              <a:t>bike_count</a:t>
            </a:r>
            <a:r>
              <a:rPr lang="en-US" b="0" i="0" dirty="0">
                <a:effectLst/>
                <a:latin typeface="Söhne"/>
              </a:rPr>
              <a:t>, as evidenced by the regression line being relatively flat. This indicates that these factors may not have a significant impact on the </a:t>
            </a:r>
            <a:r>
              <a:rPr lang="en-US" b="0" i="0" dirty="0" err="1">
                <a:effectLst/>
                <a:latin typeface="Söhne"/>
              </a:rPr>
              <a:t>bike_count</a:t>
            </a:r>
            <a:r>
              <a:rPr lang="en-US" b="0" i="0" dirty="0">
                <a:effectLst/>
                <a:latin typeface="Söhne"/>
              </a:rPr>
              <a:t>. By identifying these correlations, we can better understand the factors that influence bike rental demand and use this information to create more accurate predictive models.</a:t>
            </a:r>
          </a:p>
          <a:p>
            <a:endParaRPr lang="en-IN" dirty="0"/>
          </a:p>
        </p:txBody>
      </p:sp>
    </p:spTree>
    <p:extLst>
      <p:ext uri="{BB962C8B-B14F-4D97-AF65-F5344CB8AC3E}">
        <p14:creationId xmlns:p14="http://schemas.microsoft.com/office/powerpoint/2010/main" val="1503417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6304-405C-D5C5-B56C-3C2B2C83B1A9}"/>
              </a:ext>
            </a:extLst>
          </p:cNvPr>
          <p:cNvSpPr>
            <a:spLocks noGrp="1"/>
          </p:cNvSpPr>
          <p:nvPr>
            <p:ph type="title"/>
          </p:nvPr>
        </p:nvSpPr>
        <p:spPr>
          <a:xfrm>
            <a:off x="0" y="268872"/>
            <a:ext cx="10515600" cy="1325563"/>
          </a:xfrm>
        </p:spPr>
        <p:txBody>
          <a:bodyPr>
            <a:normAutofit fontScale="90000"/>
          </a:bodyPr>
          <a:lstStyle/>
          <a:p>
            <a:pPr rtl="0">
              <a:spcBef>
                <a:spcPts val="0"/>
              </a:spcBef>
              <a:spcAft>
                <a:spcPts val="0"/>
              </a:spcAft>
            </a:pPr>
            <a:r>
              <a:rPr lang="en-IN" sz="4900" b="0" i="0" u="none" strike="noStrike" dirty="0">
                <a:solidFill>
                  <a:srgbClr val="000000"/>
                </a:solidFill>
                <a:effectLst/>
                <a:latin typeface="Arial" panose="020B0604020202020204" pitchFamily="34" charset="0"/>
              </a:rPr>
              <a:t>DEPENDENT VARIABLE</a:t>
            </a:r>
            <a:br>
              <a:rPr lang="en-IN" sz="9800" b="0" dirty="0">
                <a:effectLst/>
              </a:rPr>
            </a:br>
            <a:br>
              <a:rPr lang="en-IN" dirty="0"/>
            </a:br>
            <a:endParaRPr lang="en-IN" dirty="0"/>
          </a:p>
        </p:txBody>
      </p:sp>
      <p:pic>
        <p:nvPicPr>
          <p:cNvPr id="5" name="Content Placeholder 4">
            <a:extLst>
              <a:ext uri="{FF2B5EF4-FFF2-40B4-BE49-F238E27FC236}">
                <a16:creationId xmlns:a16="http://schemas.microsoft.com/office/drawing/2014/main" id="{838884EF-10D8-4C2E-5DF4-8DE459FC8979}"/>
              </a:ext>
            </a:extLst>
          </p:cNvPr>
          <p:cNvPicPr>
            <a:picLocks noGrp="1" noChangeAspect="1"/>
          </p:cNvPicPr>
          <p:nvPr>
            <p:ph idx="1"/>
          </p:nvPr>
        </p:nvPicPr>
        <p:blipFill>
          <a:blip r:embed="rId2"/>
          <a:stretch>
            <a:fillRect/>
          </a:stretch>
        </p:blipFill>
        <p:spPr>
          <a:xfrm>
            <a:off x="3702" y="1251284"/>
            <a:ext cx="12344229" cy="5149516"/>
          </a:xfrm>
        </p:spPr>
      </p:pic>
    </p:spTree>
    <p:extLst>
      <p:ext uri="{BB962C8B-B14F-4D97-AF65-F5344CB8AC3E}">
        <p14:creationId xmlns:p14="http://schemas.microsoft.com/office/powerpoint/2010/main" val="2884416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D5300-AA62-77E5-AAAE-16503684C505}"/>
              </a:ext>
            </a:extLst>
          </p:cNvPr>
          <p:cNvSpPr>
            <a:spLocks noGrp="1"/>
          </p:cNvSpPr>
          <p:nvPr>
            <p:ph type="title"/>
          </p:nvPr>
        </p:nvSpPr>
        <p:spPr>
          <a:xfrm>
            <a:off x="0" y="1234992"/>
            <a:ext cx="10269287" cy="1620252"/>
          </a:xfrm>
        </p:spPr>
        <p:txBody>
          <a:bodyPr>
            <a:normAutofit fontScale="90000"/>
          </a:bodyPr>
          <a:lstStyle/>
          <a:p>
            <a:pPr rtl="0">
              <a:spcBef>
                <a:spcPts val="0"/>
              </a:spcBef>
              <a:spcAft>
                <a:spcPts val="0"/>
              </a:spcAft>
            </a:pPr>
            <a:r>
              <a:rPr lang="en-IN" sz="4400" b="0" i="0" u="none" strike="noStrike" dirty="0">
                <a:solidFill>
                  <a:srgbClr val="000000"/>
                </a:solidFill>
                <a:effectLst/>
                <a:latin typeface="Arial" panose="020B0604020202020204" pitchFamily="34" charset="0"/>
              </a:rPr>
              <a:t>DEPENDENT VARIABLE</a:t>
            </a:r>
            <a:br>
              <a:rPr lang="en-IN" sz="8000" b="0" dirty="0">
                <a:effectLst/>
              </a:rPr>
            </a:br>
            <a:br>
              <a:rPr lang="en-IN" sz="8000" dirty="0"/>
            </a:br>
            <a:endParaRPr lang="en-IN" sz="8000" dirty="0"/>
          </a:p>
        </p:txBody>
      </p:sp>
      <p:sp>
        <p:nvSpPr>
          <p:cNvPr id="3" name="Text Placeholder 2">
            <a:extLst>
              <a:ext uri="{FF2B5EF4-FFF2-40B4-BE49-F238E27FC236}">
                <a16:creationId xmlns:a16="http://schemas.microsoft.com/office/drawing/2014/main" id="{0325BB85-A31D-ACAE-BA5F-DC4C57338073}"/>
              </a:ext>
            </a:extLst>
          </p:cNvPr>
          <p:cNvSpPr>
            <a:spLocks noGrp="1"/>
          </p:cNvSpPr>
          <p:nvPr>
            <p:ph type="body" idx="1"/>
          </p:nvPr>
        </p:nvSpPr>
        <p:spPr>
          <a:xfrm>
            <a:off x="208547" y="1475875"/>
            <a:ext cx="11138903" cy="4613776"/>
          </a:xfrm>
        </p:spPr>
        <p:txBody>
          <a:bodyPr>
            <a:normAutofit/>
          </a:bodyPr>
          <a:lstStyle/>
          <a:p>
            <a:pPr algn="l">
              <a:buFont typeface="Arial" panose="020B0604020202020204" pitchFamily="34" charset="0"/>
              <a:buChar char="•"/>
            </a:pPr>
            <a:r>
              <a:rPr lang="en-US" b="0" i="0" dirty="0">
                <a:solidFill>
                  <a:schemeClr val="tx1"/>
                </a:solidFill>
                <a:effectLst/>
                <a:latin typeface="Söhne"/>
              </a:rPr>
              <a:t>The initial distribution of the target variable was not normally distributed, as indicated by a skewness value of 0.983.</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0" i="0" dirty="0">
                <a:solidFill>
                  <a:schemeClr val="tx1"/>
                </a:solidFill>
                <a:effectLst/>
                <a:latin typeface="Söhne"/>
              </a:rPr>
              <a:t>Log transformation was attempted to address this issue, but it was not successful.</a:t>
            </a:r>
          </a:p>
          <a:p>
            <a:pPr algn="l">
              <a:buFont typeface="Arial" panose="020B0604020202020204" pitchFamily="34" charset="0"/>
              <a:buChar char="•"/>
            </a:pPr>
            <a:endParaRPr lang="en-US" dirty="0">
              <a:solidFill>
                <a:schemeClr val="tx1"/>
              </a:solidFill>
              <a:latin typeface="Söhne"/>
            </a:endParaRP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0" i="0" dirty="0">
                <a:solidFill>
                  <a:schemeClr val="tx1"/>
                </a:solidFill>
                <a:effectLst/>
                <a:latin typeface="Söhne"/>
              </a:rPr>
              <a:t>Square root transformation was then applied and was found to be effective in improving the normality of the distribution, as indicated by a lower skewness value of 0.153. This transformation can help to improve the accuracy and reliability of statistical analysis and modeling.</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621344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335BD-0ABD-8655-E8BF-1D0BC9611900}"/>
              </a:ext>
            </a:extLst>
          </p:cNvPr>
          <p:cNvSpPr>
            <a:spLocks noGrp="1"/>
          </p:cNvSpPr>
          <p:nvPr>
            <p:ph type="title"/>
          </p:nvPr>
        </p:nvSpPr>
        <p:spPr>
          <a:xfrm>
            <a:off x="838200" y="500062"/>
            <a:ext cx="10515600" cy="1325563"/>
          </a:xfrm>
        </p:spPr>
        <p:txBody>
          <a:bodyPr>
            <a:normAutofit fontScale="90000"/>
          </a:bodyPr>
          <a:lstStyle/>
          <a:p>
            <a:pPr rtl="0">
              <a:spcBef>
                <a:spcPts val="0"/>
              </a:spcBef>
              <a:spcAft>
                <a:spcPts val="0"/>
              </a:spcAft>
            </a:pPr>
            <a:r>
              <a:rPr lang="en-IN" sz="4900" b="0" i="0" u="none" strike="noStrike" dirty="0">
                <a:solidFill>
                  <a:srgbClr val="000000"/>
                </a:solidFill>
                <a:effectLst/>
                <a:latin typeface="Arial" panose="020B0604020202020204" pitchFamily="34" charset="0"/>
              </a:rPr>
              <a:t>MULTICOLLINEARITY ANALYSIS</a:t>
            </a:r>
            <a:br>
              <a:rPr lang="en-IN" sz="9800" b="0" dirty="0">
                <a:effectLst/>
              </a:rPr>
            </a:br>
            <a:br>
              <a:rPr lang="en-IN" dirty="0"/>
            </a:br>
            <a:endParaRPr lang="en-IN" dirty="0"/>
          </a:p>
        </p:txBody>
      </p:sp>
      <p:pic>
        <p:nvPicPr>
          <p:cNvPr id="5" name="Content Placeholder 4">
            <a:extLst>
              <a:ext uri="{FF2B5EF4-FFF2-40B4-BE49-F238E27FC236}">
                <a16:creationId xmlns:a16="http://schemas.microsoft.com/office/drawing/2014/main" id="{B65DDFAC-16C9-2DD4-6E5B-FD790BB93B39}"/>
              </a:ext>
            </a:extLst>
          </p:cNvPr>
          <p:cNvPicPr>
            <a:picLocks noGrp="1" noChangeAspect="1"/>
          </p:cNvPicPr>
          <p:nvPr>
            <p:ph idx="1"/>
          </p:nvPr>
        </p:nvPicPr>
        <p:blipFill>
          <a:blip r:embed="rId2"/>
          <a:stretch>
            <a:fillRect/>
          </a:stretch>
        </p:blipFill>
        <p:spPr>
          <a:xfrm>
            <a:off x="449180" y="895542"/>
            <a:ext cx="10904620" cy="5997542"/>
          </a:xfrm>
        </p:spPr>
      </p:pic>
    </p:spTree>
    <p:extLst>
      <p:ext uri="{BB962C8B-B14F-4D97-AF65-F5344CB8AC3E}">
        <p14:creationId xmlns:p14="http://schemas.microsoft.com/office/powerpoint/2010/main" val="743622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4B8A-E0E2-8302-806D-23E86A5A078B}"/>
              </a:ext>
            </a:extLst>
          </p:cNvPr>
          <p:cNvSpPr>
            <a:spLocks noGrp="1"/>
          </p:cNvSpPr>
          <p:nvPr>
            <p:ph type="ctrTitle"/>
          </p:nvPr>
        </p:nvSpPr>
        <p:spPr>
          <a:xfrm>
            <a:off x="-368969" y="0"/>
            <a:ext cx="9144000" cy="2387600"/>
          </a:xfrm>
        </p:spPr>
        <p:txBody>
          <a:bodyPr/>
          <a:lstStyle/>
          <a:p>
            <a:pPr rtl="0">
              <a:spcBef>
                <a:spcPts val="0"/>
              </a:spcBef>
              <a:spcAft>
                <a:spcPts val="0"/>
              </a:spcAft>
            </a:pPr>
            <a:r>
              <a:rPr lang="en-IN" sz="4000" b="0" i="0" u="none" strike="noStrike" dirty="0">
                <a:solidFill>
                  <a:srgbClr val="000000"/>
                </a:solidFill>
                <a:effectLst/>
                <a:latin typeface="Arial" panose="020B0604020202020204" pitchFamily="34" charset="0"/>
              </a:rPr>
              <a:t>HANDLING MULTICOLLINEARITY</a:t>
            </a:r>
            <a:br>
              <a:rPr lang="en-IN" b="0" dirty="0">
                <a:effectLst/>
              </a:rPr>
            </a:br>
            <a:br>
              <a:rPr lang="en-IN" dirty="0"/>
            </a:br>
            <a:endParaRPr lang="en-IN" dirty="0"/>
          </a:p>
        </p:txBody>
      </p:sp>
      <p:sp>
        <p:nvSpPr>
          <p:cNvPr id="3" name="Subtitle 2">
            <a:extLst>
              <a:ext uri="{FF2B5EF4-FFF2-40B4-BE49-F238E27FC236}">
                <a16:creationId xmlns:a16="http://schemas.microsoft.com/office/drawing/2014/main" id="{36110BEA-B155-CC84-1BF9-A2CE9EE65561}"/>
              </a:ext>
            </a:extLst>
          </p:cNvPr>
          <p:cNvSpPr>
            <a:spLocks noGrp="1"/>
          </p:cNvSpPr>
          <p:nvPr>
            <p:ph type="subTitle" idx="1"/>
          </p:nvPr>
        </p:nvSpPr>
        <p:spPr>
          <a:xfrm>
            <a:off x="272717" y="770021"/>
            <a:ext cx="9144000" cy="5887453"/>
          </a:xfrm>
        </p:spPr>
        <p:txBody>
          <a:bodyPr>
            <a:normAutofit/>
          </a:bodyPr>
          <a:lstStyle/>
          <a:p>
            <a:pPr algn="l"/>
            <a:r>
              <a:rPr lang="en-US" b="0" i="0" dirty="0">
                <a:effectLst/>
                <a:latin typeface="Söhne"/>
              </a:rPr>
              <a:t>▪ Correlation is a statistical technique that enables the examination of relationships between variables and explains the strength and direction of these relationships. Multicollinearity refers to the presence of high correlation between two or more independent variables in a regression model.</a:t>
            </a:r>
          </a:p>
          <a:p>
            <a:pPr algn="l"/>
            <a:r>
              <a:rPr lang="en-US" b="0" i="0" dirty="0">
                <a:effectLst/>
                <a:latin typeface="Söhne"/>
              </a:rPr>
              <a:t>▪ For instance, in our dataset, the variables </a:t>
            </a:r>
            <a:r>
              <a:rPr lang="en-US" b="0" i="0" dirty="0" err="1">
                <a:effectLst/>
                <a:latin typeface="Söhne"/>
              </a:rPr>
              <a:t>Dew_temp</a:t>
            </a:r>
            <a:r>
              <a:rPr lang="en-US" b="0" i="0" dirty="0">
                <a:effectLst/>
                <a:latin typeface="Söhne"/>
              </a:rPr>
              <a:t> and Temp show high correlation, as do Hour and </a:t>
            </a:r>
            <a:r>
              <a:rPr lang="en-US" b="0" i="0" dirty="0" err="1">
                <a:effectLst/>
                <a:latin typeface="Söhne"/>
              </a:rPr>
              <a:t>Timeshift</a:t>
            </a:r>
            <a:r>
              <a:rPr lang="en-US" b="0" i="0" dirty="0">
                <a:effectLst/>
                <a:latin typeface="Söhne"/>
              </a:rPr>
              <a:t>.</a:t>
            </a:r>
          </a:p>
          <a:p>
            <a:pPr algn="l"/>
            <a:r>
              <a:rPr lang="en-US" b="0" i="0" dirty="0">
                <a:effectLst/>
                <a:latin typeface="Söhne"/>
              </a:rPr>
              <a:t>▪ To address this multicollinearity, we can exclude the highly correlated features from our dataset and calculate the variance inflation factors (VIF).</a:t>
            </a:r>
          </a:p>
          <a:p>
            <a:pPr algn="l"/>
            <a:r>
              <a:rPr lang="en-US" b="0" i="0" dirty="0">
                <a:effectLst/>
                <a:latin typeface="Söhne"/>
              </a:rPr>
              <a:t>▪ VIF is a measure of the strength of correlation between independent variables in a regression model. It is determined by regressing each variable against every other variable in the dataset, and the VIF score of a variable indicates how well the variable is explained by the other independent variables.</a:t>
            </a:r>
          </a:p>
          <a:p>
            <a:endParaRPr lang="en-IN" dirty="0"/>
          </a:p>
        </p:txBody>
      </p:sp>
      <p:pic>
        <p:nvPicPr>
          <p:cNvPr id="7" name="Picture 6">
            <a:extLst>
              <a:ext uri="{FF2B5EF4-FFF2-40B4-BE49-F238E27FC236}">
                <a16:creationId xmlns:a16="http://schemas.microsoft.com/office/drawing/2014/main" id="{E56B0A9D-7B6C-D01E-8F30-555DE24B6B87}"/>
              </a:ext>
            </a:extLst>
          </p:cNvPr>
          <p:cNvPicPr>
            <a:picLocks noChangeAspect="1"/>
          </p:cNvPicPr>
          <p:nvPr/>
        </p:nvPicPr>
        <p:blipFill>
          <a:blip r:embed="rId2"/>
          <a:stretch>
            <a:fillRect/>
          </a:stretch>
        </p:blipFill>
        <p:spPr>
          <a:xfrm>
            <a:off x="9258300" y="200526"/>
            <a:ext cx="2933700" cy="6515100"/>
          </a:xfrm>
          <a:prstGeom prst="rect">
            <a:avLst/>
          </a:prstGeom>
        </p:spPr>
      </p:pic>
    </p:spTree>
    <p:extLst>
      <p:ext uri="{BB962C8B-B14F-4D97-AF65-F5344CB8AC3E}">
        <p14:creationId xmlns:p14="http://schemas.microsoft.com/office/powerpoint/2010/main" val="1776424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CB15-D929-2E7B-F442-DA9E7B77037A}"/>
              </a:ext>
            </a:extLst>
          </p:cNvPr>
          <p:cNvSpPr>
            <a:spLocks noGrp="1"/>
          </p:cNvSpPr>
          <p:nvPr>
            <p:ph type="ctrTitle"/>
          </p:nvPr>
        </p:nvSpPr>
        <p:spPr>
          <a:xfrm>
            <a:off x="-1280946" y="-144379"/>
            <a:ext cx="8689976" cy="1018672"/>
          </a:xfrm>
        </p:spPr>
        <p:txBody>
          <a:bodyPr>
            <a:normAutofit fontScale="90000"/>
          </a:bodyPr>
          <a:lstStyle/>
          <a:p>
            <a:br>
              <a:rPr lang="en-US" dirty="0"/>
            </a:br>
            <a:r>
              <a:rPr lang="en-IN" dirty="0"/>
              <a:t>problem </a:t>
            </a:r>
            <a:r>
              <a:rPr lang="en-IN" dirty="0" err="1"/>
              <a:t>Descreption</a:t>
            </a:r>
            <a:endParaRPr lang="en-IN" dirty="0"/>
          </a:p>
        </p:txBody>
      </p:sp>
      <p:sp>
        <p:nvSpPr>
          <p:cNvPr id="3" name="Subtitle 2">
            <a:extLst>
              <a:ext uri="{FF2B5EF4-FFF2-40B4-BE49-F238E27FC236}">
                <a16:creationId xmlns:a16="http://schemas.microsoft.com/office/drawing/2014/main" id="{C8C79687-5C70-2FAE-92D0-34CD97892446}"/>
              </a:ext>
            </a:extLst>
          </p:cNvPr>
          <p:cNvSpPr>
            <a:spLocks noGrp="1"/>
          </p:cNvSpPr>
          <p:nvPr>
            <p:ph type="subTitle" idx="1"/>
          </p:nvPr>
        </p:nvSpPr>
        <p:spPr>
          <a:xfrm>
            <a:off x="136357" y="1574418"/>
            <a:ext cx="11919285" cy="5572339"/>
          </a:xfrm>
        </p:spPr>
        <p:txBody>
          <a:bodyPr>
            <a:normAutofit/>
          </a:bodyPr>
          <a:lstStyle/>
          <a:p>
            <a:pPr algn="l"/>
            <a:r>
              <a:rPr lang="en-US" b="0" i="0" dirty="0">
                <a:effectLst/>
                <a:latin typeface="Söhne"/>
              </a:rPr>
              <a:t>The use of rental bikes in cities has made transportation more convenient, but ensuring a stable supply of bikes is important. </a:t>
            </a:r>
          </a:p>
          <a:p>
            <a:pPr algn="l"/>
            <a:r>
              <a:rPr lang="en-US" b="0" i="0" dirty="0">
                <a:effectLst/>
                <a:latin typeface="Söhne"/>
              </a:rPr>
              <a:t>To achieve this, we need to predict the number of bikes required each hour by analyzing usage patterns and factors that influence demand.</a:t>
            </a:r>
          </a:p>
          <a:p>
            <a:pPr algn="l"/>
            <a:r>
              <a:rPr lang="en-US" b="0" i="0" dirty="0">
                <a:effectLst/>
                <a:latin typeface="Söhne"/>
              </a:rPr>
              <a:t> Machine learning techniques like regression and time series analysis can help build accurate predictive models. By doing so, we can ensure that rental bikes are available to the public when they need.</a:t>
            </a:r>
            <a:endParaRPr lang="en-IN" sz="2400" dirty="0"/>
          </a:p>
        </p:txBody>
      </p:sp>
    </p:spTree>
    <p:extLst>
      <p:ext uri="{BB962C8B-B14F-4D97-AF65-F5344CB8AC3E}">
        <p14:creationId xmlns:p14="http://schemas.microsoft.com/office/powerpoint/2010/main" val="1642502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0D9F-2FC1-B88F-7765-2EA0ACB814D3}"/>
              </a:ext>
            </a:extLst>
          </p:cNvPr>
          <p:cNvSpPr>
            <a:spLocks noGrp="1"/>
          </p:cNvSpPr>
          <p:nvPr>
            <p:ph type="ctrTitle"/>
          </p:nvPr>
        </p:nvSpPr>
        <p:spPr>
          <a:xfrm>
            <a:off x="-417095" y="191921"/>
            <a:ext cx="9144000" cy="2387600"/>
          </a:xfrm>
        </p:spPr>
        <p:txBody>
          <a:bodyPr/>
          <a:lstStyle/>
          <a:p>
            <a:pPr rtl="0">
              <a:spcBef>
                <a:spcPts val="0"/>
              </a:spcBef>
              <a:spcAft>
                <a:spcPts val="0"/>
              </a:spcAft>
            </a:pPr>
            <a:r>
              <a:rPr lang="en-IN" sz="4000" b="0" i="0" u="none" strike="noStrike" dirty="0">
                <a:solidFill>
                  <a:srgbClr val="000000"/>
                </a:solidFill>
                <a:effectLst/>
                <a:latin typeface="Arial" panose="020B0604020202020204" pitchFamily="34" charset="0"/>
              </a:rPr>
              <a:t>HANDLING MULTICOLLINEARITY</a:t>
            </a:r>
            <a:br>
              <a:rPr lang="en-IN" b="0" dirty="0">
                <a:effectLst/>
              </a:rPr>
            </a:br>
            <a:br>
              <a:rPr lang="en-IN" dirty="0"/>
            </a:br>
            <a:endParaRPr lang="en-IN" dirty="0"/>
          </a:p>
        </p:txBody>
      </p:sp>
      <p:sp>
        <p:nvSpPr>
          <p:cNvPr id="3" name="Subtitle 2">
            <a:extLst>
              <a:ext uri="{FF2B5EF4-FFF2-40B4-BE49-F238E27FC236}">
                <a16:creationId xmlns:a16="http://schemas.microsoft.com/office/drawing/2014/main" id="{48CE6504-7229-DCAA-58C0-937E38B4C51C}"/>
              </a:ext>
            </a:extLst>
          </p:cNvPr>
          <p:cNvSpPr>
            <a:spLocks noGrp="1"/>
          </p:cNvSpPr>
          <p:nvPr>
            <p:ph type="subTitle" idx="1"/>
          </p:nvPr>
        </p:nvSpPr>
        <p:spPr>
          <a:xfrm>
            <a:off x="128337" y="1751639"/>
            <a:ext cx="8983579" cy="4007477"/>
          </a:xfrm>
        </p:spPr>
        <p:txBody>
          <a:bodyPr>
            <a:normAutofit fontScale="62500" lnSpcReduction="20000"/>
          </a:bodyPr>
          <a:lstStyle/>
          <a:p>
            <a:pPr algn="l"/>
            <a:r>
              <a:rPr lang="en-US" sz="4400" b="0" i="0" dirty="0">
                <a:effectLst/>
                <a:latin typeface="Söhne"/>
              </a:rPr>
              <a:t>▪ The features Summer and Winter can also be determined based on temperature, which is already included in the dataset. Therefore, dropping these features will not result in any significant loss of useful information.</a:t>
            </a:r>
          </a:p>
          <a:p>
            <a:pPr algn="l"/>
            <a:endParaRPr lang="en-US" sz="4400" dirty="0">
              <a:latin typeface="Söhne"/>
            </a:endParaRPr>
          </a:p>
          <a:p>
            <a:pPr algn="l"/>
            <a:endParaRPr lang="en-US" sz="4400" b="0" i="0" dirty="0">
              <a:effectLst/>
              <a:latin typeface="Söhne"/>
            </a:endParaRPr>
          </a:p>
          <a:p>
            <a:pPr algn="l"/>
            <a:r>
              <a:rPr lang="en-US" sz="4400" b="0" i="0" dirty="0">
                <a:effectLst/>
                <a:latin typeface="Söhne"/>
              </a:rPr>
              <a:t>▪ We also excluded features with VIF &gt; 10, which helped to reduce multicollinearity and improve the accuracy of our regression model. After this process, we obtained the following results.</a:t>
            </a:r>
          </a:p>
          <a:p>
            <a:endParaRPr lang="en-IN" dirty="0"/>
          </a:p>
        </p:txBody>
      </p:sp>
      <p:pic>
        <p:nvPicPr>
          <p:cNvPr id="5" name="Picture 4">
            <a:extLst>
              <a:ext uri="{FF2B5EF4-FFF2-40B4-BE49-F238E27FC236}">
                <a16:creationId xmlns:a16="http://schemas.microsoft.com/office/drawing/2014/main" id="{13197D01-182F-3290-5D21-38D66F8A8D12}"/>
              </a:ext>
            </a:extLst>
          </p:cNvPr>
          <p:cNvPicPr>
            <a:picLocks noChangeAspect="1"/>
          </p:cNvPicPr>
          <p:nvPr/>
        </p:nvPicPr>
        <p:blipFill>
          <a:blip r:embed="rId2"/>
          <a:stretch>
            <a:fillRect/>
          </a:stretch>
        </p:blipFill>
        <p:spPr>
          <a:xfrm>
            <a:off x="8855241" y="228104"/>
            <a:ext cx="3202163" cy="5932064"/>
          </a:xfrm>
          <a:prstGeom prst="rect">
            <a:avLst/>
          </a:prstGeom>
        </p:spPr>
      </p:pic>
    </p:spTree>
    <p:extLst>
      <p:ext uri="{BB962C8B-B14F-4D97-AF65-F5344CB8AC3E}">
        <p14:creationId xmlns:p14="http://schemas.microsoft.com/office/powerpoint/2010/main" val="3906018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400F-413E-9FB5-6306-9E5465DD2D86}"/>
              </a:ext>
            </a:extLst>
          </p:cNvPr>
          <p:cNvSpPr>
            <a:spLocks noGrp="1"/>
          </p:cNvSpPr>
          <p:nvPr>
            <p:ph type="ctrTitle"/>
          </p:nvPr>
        </p:nvSpPr>
        <p:spPr>
          <a:xfrm>
            <a:off x="-1604210" y="160421"/>
            <a:ext cx="9144000" cy="927184"/>
          </a:xfrm>
        </p:spPr>
        <p:txBody>
          <a:bodyPr/>
          <a:lstStyle/>
          <a:p>
            <a:r>
              <a:rPr lang="en-US" dirty="0"/>
              <a:t>Updated Heatmap</a:t>
            </a:r>
            <a:endParaRPr lang="en-IN" dirty="0"/>
          </a:p>
        </p:txBody>
      </p:sp>
      <p:sp>
        <p:nvSpPr>
          <p:cNvPr id="3" name="Subtitle 2">
            <a:extLst>
              <a:ext uri="{FF2B5EF4-FFF2-40B4-BE49-F238E27FC236}">
                <a16:creationId xmlns:a16="http://schemas.microsoft.com/office/drawing/2014/main" id="{179CAB7D-AA0A-9ADA-78BC-88B7B022627F}"/>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14B2DE69-31F6-C361-C64F-C136AC336621}"/>
              </a:ext>
            </a:extLst>
          </p:cNvPr>
          <p:cNvPicPr>
            <a:picLocks noChangeAspect="1"/>
          </p:cNvPicPr>
          <p:nvPr/>
        </p:nvPicPr>
        <p:blipFill>
          <a:blip r:embed="rId2"/>
          <a:stretch>
            <a:fillRect/>
          </a:stretch>
        </p:blipFill>
        <p:spPr>
          <a:xfrm>
            <a:off x="0" y="1231232"/>
            <a:ext cx="11839074" cy="5587924"/>
          </a:xfrm>
          <a:prstGeom prst="rect">
            <a:avLst/>
          </a:prstGeom>
        </p:spPr>
      </p:pic>
    </p:spTree>
    <p:extLst>
      <p:ext uri="{BB962C8B-B14F-4D97-AF65-F5344CB8AC3E}">
        <p14:creationId xmlns:p14="http://schemas.microsoft.com/office/powerpoint/2010/main" val="2372612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E796-B2B3-CC0B-08FF-73BCCD0823CE}"/>
              </a:ext>
            </a:extLst>
          </p:cNvPr>
          <p:cNvSpPr>
            <a:spLocks noGrp="1"/>
          </p:cNvSpPr>
          <p:nvPr>
            <p:ph type="title"/>
          </p:nvPr>
        </p:nvSpPr>
        <p:spPr/>
        <p:txBody>
          <a:bodyPr>
            <a:normAutofit fontScale="90000"/>
          </a:bodyPr>
          <a:lstStyle/>
          <a:p>
            <a:pPr rtl="0">
              <a:spcBef>
                <a:spcPts val="0"/>
              </a:spcBef>
              <a:spcAft>
                <a:spcPts val="0"/>
              </a:spcAft>
            </a:pPr>
            <a:r>
              <a:rPr lang="en-IN" b="0" i="0" u="none" strike="noStrike" dirty="0">
                <a:effectLst/>
                <a:latin typeface="Arial" panose="020B0604020202020204" pitchFamily="34" charset="0"/>
              </a:rPr>
              <a:t>REGPLOTS (UPDATED DATASET)</a:t>
            </a:r>
            <a:br>
              <a:rPr lang="en-IN" b="0" dirty="0">
                <a:effectLst/>
              </a:rPr>
            </a:br>
            <a:br>
              <a:rPr lang="en-IN" dirty="0"/>
            </a:br>
            <a:endParaRPr lang="en-IN" dirty="0"/>
          </a:p>
        </p:txBody>
      </p:sp>
      <p:pic>
        <p:nvPicPr>
          <p:cNvPr id="11" name="Picture 10">
            <a:extLst>
              <a:ext uri="{FF2B5EF4-FFF2-40B4-BE49-F238E27FC236}">
                <a16:creationId xmlns:a16="http://schemas.microsoft.com/office/drawing/2014/main" id="{E5D5DF09-1D83-8AD5-3B3E-9407A6BF0C1E}"/>
              </a:ext>
            </a:extLst>
          </p:cNvPr>
          <p:cNvPicPr>
            <a:picLocks noChangeAspect="1"/>
          </p:cNvPicPr>
          <p:nvPr/>
        </p:nvPicPr>
        <p:blipFill>
          <a:blip r:embed="rId2"/>
          <a:stretch>
            <a:fillRect/>
          </a:stretch>
        </p:blipFill>
        <p:spPr>
          <a:xfrm>
            <a:off x="188541" y="1157827"/>
            <a:ext cx="11682617" cy="5199778"/>
          </a:xfrm>
          <a:prstGeom prst="rect">
            <a:avLst/>
          </a:prstGeom>
        </p:spPr>
      </p:pic>
    </p:spTree>
    <p:extLst>
      <p:ext uri="{BB962C8B-B14F-4D97-AF65-F5344CB8AC3E}">
        <p14:creationId xmlns:p14="http://schemas.microsoft.com/office/powerpoint/2010/main" val="2073367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F7497-0711-022A-4E8C-6C5CA3315807}"/>
              </a:ext>
            </a:extLst>
          </p:cNvPr>
          <p:cNvSpPr>
            <a:spLocks noGrp="1"/>
          </p:cNvSpPr>
          <p:nvPr>
            <p:ph type="ctrTitle"/>
          </p:nvPr>
        </p:nvSpPr>
        <p:spPr/>
        <p:txBody>
          <a:bodyPr/>
          <a:lstStyle/>
          <a:p>
            <a:pPr rtl="0">
              <a:spcBef>
                <a:spcPts val="0"/>
              </a:spcBef>
              <a:spcAft>
                <a:spcPts val="0"/>
              </a:spcAft>
            </a:pPr>
            <a:r>
              <a:rPr lang="en-IN" sz="4000" b="0" i="0" u="none" strike="noStrike" dirty="0">
                <a:effectLst/>
                <a:latin typeface="Arial" panose="020B0604020202020204" pitchFamily="34" charset="0"/>
              </a:rPr>
              <a:t>REGPLOTS (UPDATED DATASET)</a:t>
            </a:r>
            <a:br>
              <a:rPr lang="en-IN" b="0" dirty="0">
                <a:effectLst/>
              </a:rPr>
            </a:br>
            <a:br>
              <a:rPr lang="en-IN" dirty="0"/>
            </a:br>
            <a:endParaRPr lang="en-IN" dirty="0"/>
          </a:p>
        </p:txBody>
      </p:sp>
      <p:sp>
        <p:nvSpPr>
          <p:cNvPr id="3" name="Subtitle 2">
            <a:extLst>
              <a:ext uri="{FF2B5EF4-FFF2-40B4-BE49-F238E27FC236}">
                <a16:creationId xmlns:a16="http://schemas.microsoft.com/office/drawing/2014/main" id="{6D570BAA-BC1A-0B03-883C-B6F93B2304FE}"/>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4F243986-2703-67CD-991C-9C21A3C0EDEB}"/>
              </a:ext>
            </a:extLst>
          </p:cNvPr>
          <p:cNvPicPr>
            <a:picLocks noChangeAspect="1"/>
          </p:cNvPicPr>
          <p:nvPr/>
        </p:nvPicPr>
        <p:blipFill>
          <a:blip r:embed="rId2"/>
          <a:stretch>
            <a:fillRect/>
          </a:stretch>
        </p:blipFill>
        <p:spPr>
          <a:xfrm>
            <a:off x="0" y="2113813"/>
            <a:ext cx="12192000" cy="5261278"/>
          </a:xfrm>
          <a:prstGeom prst="rect">
            <a:avLst/>
          </a:prstGeom>
        </p:spPr>
      </p:pic>
    </p:spTree>
    <p:extLst>
      <p:ext uri="{BB962C8B-B14F-4D97-AF65-F5344CB8AC3E}">
        <p14:creationId xmlns:p14="http://schemas.microsoft.com/office/powerpoint/2010/main" val="232769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F0986-502B-45ED-6539-994C16583539}"/>
              </a:ext>
            </a:extLst>
          </p:cNvPr>
          <p:cNvSpPr>
            <a:spLocks noGrp="1"/>
          </p:cNvSpPr>
          <p:nvPr>
            <p:ph type="ctrTitle"/>
          </p:nvPr>
        </p:nvSpPr>
        <p:spPr>
          <a:xfrm>
            <a:off x="-481264" y="421398"/>
            <a:ext cx="9673389" cy="1909595"/>
          </a:xfrm>
        </p:spPr>
        <p:txBody>
          <a:bodyPr>
            <a:normAutofit fontScale="90000"/>
          </a:bodyPr>
          <a:lstStyle/>
          <a:p>
            <a:pPr rtl="0">
              <a:spcBef>
                <a:spcPts val="0"/>
              </a:spcBef>
              <a:spcAft>
                <a:spcPts val="0"/>
              </a:spcAft>
            </a:pPr>
            <a:r>
              <a:rPr lang="en-IN" sz="4000" b="0" i="0" u="none" strike="noStrike" dirty="0">
                <a:effectLst/>
                <a:latin typeface="Arial" panose="020B0604020202020204" pitchFamily="34" charset="0"/>
              </a:rPr>
              <a:t>MODEL BUILDING PREREQUISITES</a:t>
            </a:r>
            <a:br>
              <a:rPr lang="en-IN" b="0" dirty="0">
                <a:effectLst/>
              </a:rPr>
            </a:br>
            <a:br>
              <a:rPr lang="en-IN" dirty="0"/>
            </a:br>
            <a:endParaRPr lang="en-IN" dirty="0"/>
          </a:p>
        </p:txBody>
      </p:sp>
      <p:sp>
        <p:nvSpPr>
          <p:cNvPr id="3" name="Subtitle 2">
            <a:extLst>
              <a:ext uri="{FF2B5EF4-FFF2-40B4-BE49-F238E27FC236}">
                <a16:creationId xmlns:a16="http://schemas.microsoft.com/office/drawing/2014/main" id="{3B3C6802-4EED-11FD-ACAB-4B885F85CE61}"/>
              </a:ext>
            </a:extLst>
          </p:cNvPr>
          <p:cNvSpPr>
            <a:spLocks noGrp="1"/>
          </p:cNvSpPr>
          <p:nvPr>
            <p:ph type="subTitle" idx="1"/>
          </p:nvPr>
        </p:nvSpPr>
        <p:spPr>
          <a:xfrm>
            <a:off x="-1" y="1312027"/>
            <a:ext cx="11806989" cy="4896268"/>
          </a:xfrm>
        </p:spPr>
        <p:txBody>
          <a:bodyPr>
            <a:normAutofit fontScale="25000" lnSpcReduction="20000"/>
          </a:bodyPr>
          <a:lstStyle/>
          <a:p>
            <a:pPr marL="1143000" indent="-1143000" algn="l">
              <a:buFont typeface="Wingdings" panose="05000000000000000000" pitchFamily="2" charset="2"/>
              <a:buChar char="§"/>
            </a:pPr>
            <a:r>
              <a:rPr lang="en-US" sz="9600" b="0" i="0" dirty="0">
                <a:effectLst/>
                <a:latin typeface="Söhne"/>
              </a:rPr>
              <a:t>Feature scaling or standardization is a crucial step in data pre-processing, specifically for independent variables or features. It involves normalizing the data within a particular range, which can improve the accuracy and efficiency of machine learning algorithms.</a:t>
            </a:r>
          </a:p>
          <a:p>
            <a:pPr marL="1143000" indent="-1143000" algn="l">
              <a:buFont typeface="Wingdings" panose="05000000000000000000" pitchFamily="2" charset="2"/>
              <a:buChar char="§"/>
            </a:pPr>
            <a:r>
              <a:rPr lang="en-US" sz="9600" b="0" i="0" dirty="0">
                <a:effectLst/>
                <a:latin typeface="Söhne"/>
              </a:rPr>
              <a:t>In this case, we used </a:t>
            </a:r>
            <a:r>
              <a:rPr lang="en-US" sz="9600" b="0" i="0" dirty="0" err="1">
                <a:effectLst/>
                <a:latin typeface="Söhne"/>
              </a:rPr>
              <a:t>MinMax</a:t>
            </a:r>
            <a:r>
              <a:rPr lang="en-US" sz="9600" b="0" i="0" dirty="0">
                <a:effectLst/>
                <a:latin typeface="Söhne"/>
              </a:rPr>
              <a:t> scaler, which is a form of normalization that scales our features to a predefined range, typically the 0-1 range. It accomplishes this by using the minimum and maximum values of each feature in the dataset.</a:t>
            </a:r>
          </a:p>
          <a:p>
            <a:pPr marL="1143000" indent="-1143000" algn="l">
              <a:buFont typeface="Wingdings" panose="05000000000000000000" pitchFamily="2" charset="2"/>
              <a:buChar char="§"/>
            </a:pPr>
            <a:r>
              <a:rPr lang="en-US" sz="9600" b="0" i="0" dirty="0">
                <a:effectLst/>
                <a:latin typeface="Söhne"/>
              </a:rPr>
              <a:t>By applying this technique, we ensure that all the features are on a similar scale, which is particularly useful when dealing with features that have significantly different ranges or units of measurement. Normalizing the data using </a:t>
            </a:r>
            <a:r>
              <a:rPr lang="en-US" sz="9600" b="0" i="0" dirty="0" err="1">
                <a:effectLst/>
                <a:latin typeface="Söhne"/>
              </a:rPr>
              <a:t>MinMax</a:t>
            </a:r>
            <a:r>
              <a:rPr lang="en-US" sz="9600" b="0" i="0" dirty="0">
                <a:effectLst/>
                <a:latin typeface="Söhne"/>
              </a:rPr>
              <a:t> scaler can also help to prevent certain features from dominating the model due to their larger scales or ranges.</a:t>
            </a:r>
          </a:p>
          <a:p>
            <a:pPr marL="1143000" indent="-1143000" algn="l">
              <a:buFont typeface="Wingdings" panose="05000000000000000000" pitchFamily="2" charset="2"/>
              <a:buChar char="§"/>
            </a:pPr>
            <a:r>
              <a:rPr lang="en-US" sz="9600" b="0" i="0" dirty="0">
                <a:effectLst/>
                <a:latin typeface="Söhne"/>
              </a:rPr>
              <a:t>Overall, feature scaling is an important step in data pre-processing that can improve the accuracy and efficiency of machine learning algorithms, and the use of </a:t>
            </a:r>
            <a:r>
              <a:rPr lang="en-US" sz="9600" b="0" i="0" dirty="0" err="1">
                <a:effectLst/>
                <a:latin typeface="Söhne"/>
              </a:rPr>
              <a:t>MinMax</a:t>
            </a:r>
            <a:r>
              <a:rPr lang="en-US" sz="9600" b="0" i="0" dirty="0">
                <a:effectLst/>
                <a:latin typeface="Söhne"/>
              </a:rPr>
              <a:t> scaler is a common technique for achieving this normalization.</a:t>
            </a:r>
          </a:p>
          <a:p>
            <a:pPr algn="ctr" rtl="0">
              <a:spcBef>
                <a:spcPts val="0"/>
              </a:spcBef>
              <a:spcAft>
                <a:spcPts val="0"/>
              </a:spcAft>
            </a:pPr>
            <a:endParaRPr lang="en-IN" dirty="0"/>
          </a:p>
        </p:txBody>
      </p:sp>
      <p:pic>
        <p:nvPicPr>
          <p:cNvPr id="5" name="Picture 4">
            <a:extLst>
              <a:ext uri="{FF2B5EF4-FFF2-40B4-BE49-F238E27FC236}">
                <a16:creationId xmlns:a16="http://schemas.microsoft.com/office/drawing/2014/main" id="{30035282-0284-52EE-D5FF-A7FC664A66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9156" y="5722723"/>
            <a:ext cx="3691441" cy="1138995"/>
          </a:xfrm>
          <a:prstGeom prst="rect">
            <a:avLst/>
          </a:prstGeom>
        </p:spPr>
      </p:pic>
    </p:spTree>
    <p:extLst>
      <p:ext uri="{BB962C8B-B14F-4D97-AF65-F5344CB8AC3E}">
        <p14:creationId xmlns:p14="http://schemas.microsoft.com/office/powerpoint/2010/main" val="3340384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98D45-B517-BB12-1C7D-A7582546472D}"/>
              </a:ext>
            </a:extLst>
          </p:cNvPr>
          <p:cNvSpPr>
            <a:spLocks noGrp="1"/>
          </p:cNvSpPr>
          <p:nvPr>
            <p:ph type="ctrTitle"/>
          </p:nvPr>
        </p:nvSpPr>
        <p:spPr>
          <a:xfrm>
            <a:off x="-513348" y="421398"/>
            <a:ext cx="8085221" cy="1909595"/>
          </a:xfrm>
        </p:spPr>
        <p:txBody>
          <a:bodyPr>
            <a:normAutofit fontScale="90000"/>
          </a:bodyPr>
          <a:lstStyle/>
          <a:p>
            <a:pPr rtl="0">
              <a:spcBef>
                <a:spcPts val="0"/>
              </a:spcBef>
              <a:spcAft>
                <a:spcPts val="0"/>
              </a:spcAft>
            </a:pPr>
            <a:r>
              <a:rPr lang="en-IN" sz="3600" b="0" i="0" u="none" strike="noStrike" dirty="0">
                <a:solidFill>
                  <a:srgbClr val="000000"/>
                </a:solidFill>
                <a:effectLst/>
                <a:latin typeface="Arial" panose="020B0604020202020204" pitchFamily="34" charset="0"/>
              </a:rPr>
              <a:t>MODEL BUILDING PREREQUISITES</a:t>
            </a:r>
            <a:br>
              <a:rPr lang="en-IN" sz="9600" b="0" dirty="0">
                <a:effectLst/>
              </a:rPr>
            </a:br>
            <a:br>
              <a:rPr lang="en-IN" dirty="0"/>
            </a:br>
            <a:endParaRPr lang="en-IN" dirty="0"/>
          </a:p>
        </p:txBody>
      </p:sp>
      <p:sp>
        <p:nvSpPr>
          <p:cNvPr id="3" name="Subtitle 2">
            <a:extLst>
              <a:ext uri="{FF2B5EF4-FFF2-40B4-BE49-F238E27FC236}">
                <a16:creationId xmlns:a16="http://schemas.microsoft.com/office/drawing/2014/main" id="{822C8CE2-55A3-359A-E421-06E9138F8BAA}"/>
              </a:ext>
            </a:extLst>
          </p:cNvPr>
          <p:cNvSpPr>
            <a:spLocks noGrp="1"/>
          </p:cNvSpPr>
          <p:nvPr>
            <p:ph type="subTitle" idx="1"/>
          </p:nvPr>
        </p:nvSpPr>
        <p:spPr>
          <a:xfrm>
            <a:off x="0" y="1139574"/>
            <a:ext cx="10266947" cy="4578852"/>
          </a:xfrm>
        </p:spPr>
        <p:txBody>
          <a:bodyPr>
            <a:normAutofit fontScale="92500"/>
          </a:bodyPr>
          <a:lstStyle/>
          <a:p>
            <a:pPr algn="l" rtl="0">
              <a:spcBef>
                <a:spcPts val="0"/>
              </a:spcBef>
              <a:spcAft>
                <a:spcPts val="0"/>
              </a:spcAft>
            </a:pPr>
            <a:r>
              <a:rPr lang="en-US" sz="2800" b="0" i="0" u="none" strike="noStrike" dirty="0">
                <a:effectLst/>
                <a:latin typeface="Arial" panose="020B0604020202020204" pitchFamily="34" charset="0"/>
              </a:rPr>
              <a:t>▪ Defining a new function called </a:t>
            </a:r>
            <a:r>
              <a:rPr lang="en-US" sz="2800" b="0" i="0" u="none" strike="noStrike" dirty="0" err="1">
                <a:effectLst/>
                <a:latin typeface="Arial" panose="020B0604020202020204" pitchFamily="34" charset="0"/>
              </a:rPr>
              <a:t>analyse_model</a:t>
            </a:r>
            <a:r>
              <a:rPr lang="en-US" sz="2800" b="0" i="0" u="none" strike="noStrike" dirty="0">
                <a:effectLst/>
                <a:latin typeface="Arial" panose="020B0604020202020204" pitchFamily="34" charset="0"/>
              </a:rPr>
              <a:t> which takes model, </a:t>
            </a:r>
            <a:r>
              <a:rPr lang="en-US" sz="2800" b="0" i="0" u="none" strike="noStrike" dirty="0" err="1">
                <a:effectLst/>
                <a:latin typeface="Arial" panose="020B0604020202020204" pitchFamily="34" charset="0"/>
              </a:rPr>
              <a:t>X_train</a:t>
            </a:r>
            <a:r>
              <a:rPr lang="en-US" sz="2800" b="0" i="0" u="none" strike="noStrike" dirty="0">
                <a:effectLst/>
                <a:latin typeface="Arial" panose="020B0604020202020204" pitchFamily="34" charset="0"/>
              </a:rPr>
              <a:t>, </a:t>
            </a:r>
            <a:r>
              <a:rPr lang="en-US" sz="2800" b="0" i="0" u="none" strike="noStrike" dirty="0" err="1">
                <a:effectLst/>
                <a:latin typeface="Arial" panose="020B0604020202020204" pitchFamily="34" charset="0"/>
              </a:rPr>
              <a:t>X_test</a:t>
            </a:r>
            <a:r>
              <a:rPr lang="en-US" sz="2800" b="0" i="0" u="none" strike="noStrike" dirty="0">
                <a:effectLst/>
                <a:latin typeface="Arial" panose="020B0604020202020204" pitchFamily="34" charset="0"/>
              </a:rPr>
              <a:t>, </a:t>
            </a:r>
            <a:r>
              <a:rPr lang="en-US" sz="2800" b="0" i="0" u="none" strike="noStrike" dirty="0" err="1">
                <a:effectLst/>
                <a:latin typeface="Arial" panose="020B0604020202020204" pitchFamily="34" charset="0"/>
              </a:rPr>
              <a:t>y_train</a:t>
            </a:r>
            <a:r>
              <a:rPr lang="en-US" sz="2800" b="0" i="0" u="none" strike="noStrike" dirty="0">
                <a:effectLst/>
                <a:latin typeface="Arial" panose="020B0604020202020204" pitchFamily="34" charset="0"/>
              </a:rPr>
              <a:t>, </a:t>
            </a:r>
            <a:r>
              <a:rPr lang="en-US" sz="2800" b="0" i="0" u="none" strike="noStrike" dirty="0" err="1">
                <a:effectLst/>
                <a:latin typeface="Arial" panose="020B0604020202020204" pitchFamily="34" charset="0"/>
              </a:rPr>
              <a:t>y_test</a:t>
            </a:r>
            <a:r>
              <a:rPr lang="en-US" sz="2800" b="0" i="0" u="none" strike="noStrike" dirty="0">
                <a:effectLst/>
                <a:latin typeface="Arial" panose="020B0604020202020204" pitchFamily="34" charset="0"/>
              </a:rPr>
              <a:t> and prints evaluation matrix like MSE, RMSE, MAE, TRAIN R2, TEST R2 , ADJUSTED R2. Also plots the feature importance based on the algorithm used.</a:t>
            </a:r>
            <a:endParaRPr lang="en-US" sz="3200" b="0" dirty="0">
              <a:effectLst/>
            </a:endParaRPr>
          </a:p>
          <a:p>
            <a:pPr algn="l"/>
            <a:br>
              <a:rPr lang="en-US" sz="2800" b="0" i="0" u="none" strike="noStrike" dirty="0">
                <a:effectLst/>
                <a:latin typeface="Calibri" panose="020F0502020204030204" pitchFamily="34" charset="0"/>
              </a:rPr>
            </a:br>
            <a:r>
              <a:rPr lang="en-US" sz="2800" b="0" i="0" u="none" strike="noStrike" dirty="0">
                <a:effectLst/>
                <a:latin typeface="Arial" panose="020B0604020202020204" pitchFamily="34" charset="0"/>
              </a:rPr>
              <a:t>▪ We also defined some range of values for hyperparameters such as:</a:t>
            </a:r>
            <a:br>
              <a:rPr lang="en-US" sz="2800" b="0" i="0" u="none" strike="noStrike" dirty="0">
                <a:effectLst/>
                <a:latin typeface="Calibri" panose="020F0502020204030204" pitchFamily="34" charset="0"/>
              </a:rPr>
            </a:br>
            <a:r>
              <a:rPr lang="en-US" sz="2800" b="0" i="0" u="none" strike="noStrike" dirty="0">
                <a:effectLst/>
                <a:latin typeface="Calibri" panose="020F0502020204030204" pitchFamily="34" charset="0"/>
              </a:rPr>
              <a:t>  </a:t>
            </a:r>
            <a:r>
              <a:rPr lang="en-US" sz="2800" b="0" i="0" u="none" strike="noStrike" dirty="0">
                <a:effectLst/>
                <a:latin typeface="Arial" panose="020B0604020202020204" pitchFamily="34" charset="0"/>
              </a:rPr>
              <a:t>▪ Number of trees: </a:t>
            </a:r>
            <a:r>
              <a:rPr lang="en-US" sz="2800" b="0" i="0" u="none" strike="noStrike" dirty="0" err="1">
                <a:effectLst/>
                <a:latin typeface="Arial" panose="020B0604020202020204" pitchFamily="34" charset="0"/>
              </a:rPr>
              <a:t>n_estimators</a:t>
            </a:r>
            <a:r>
              <a:rPr lang="en-US" sz="2800" b="0" i="0" u="none" strike="noStrike" dirty="0">
                <a:effectLst/>
                <a:latin typeface="Arial" panose="020B0604020202020204" pitchFamily="34" charset="0"/>
              </a:rPr>
              <a:t>=[50,100,150]</a:t>
            </a:r>
            <a:br>
              <a:rPr lang="en-US" sz="2800" b="0" i="0" u="none" strike="noStrike" dirty="0">
                <a:effectLst/>
                <a:latin typeface="Calibri" panose="020F0502020204030204" pitchFamily="34" charset="0"/>
              </a:rPr>
            </a:br>
            <a:r>
              <a:rPr lang="en-US" sz="2800" b="0" i="0" u="none" strike="noStrike" dirty="0">
                <a:effectLst/>
                <a:latin typeface="Calibri" panose="020F0502020204030204" pitchFamily="34" charset="0"/>
              </a:rPr>
              <a:t>  </a:t>
            </a:r>
            <a:r>
              <a:rPr lang="en-US" sz="2800" b="0" i="0" u="none" strike="noStrike" dirty="0">
                <a:effectLst/>
                <a:latin typeface="Arial" panose="020B0604020202020204" pitchFamily="34" charset="0"/>
              </a:rPr>
              <a:t>▪ Maximum depth of trees: [6,8,10]</a:t>
            </a:r>
            <a:br>
              <a:rPr lang="en-US" sz="2800" b="0" i="0" u="none" strike="noStrike" dirty="0">
                <a:effectLst/>
                <a:latin typeface="Calibri" panose="020F0502020204030204" pitchFamily="34" charset="0"/>
              </a:rPr>
            </a:br>
            <a:r>
              <a:rPr lang="en-US" sz="2800" b="0" i="0" u="none" strike="noStrike" dirty="0">
                <a:effectLst/>
                <a:latin typeface="Calibri" panose="020F0502020204030204" pitchFamily="34" charset="0"/>
              </a:rPr>
              <a:t>  </a:t>
            </a:r>
            <a:r>
              <a:rPr lang="en-US" sz="2800" b="0" i="0" u="none" strike="noStrike" dirty="0">
                <a:effectLst/>
                <a:latin typeface="Arial" panose="020B0604020202020204" pitchFamily="34" charset="0"/>
              </a:rPr>
              <a:t>▪ Minimum number of samples required to split a node: [50,100,150]</a:t>
            </a:r>
            <a:br>
              <a:rPr lang="en-US" sz="2800" b="0" i="0" u="none" strike="noStrike" dirty="0">
                <a:effectLst/>
                <a:latin typeface="Calibri" panose="020F0502020204030204" pitchFamily="34" charset="0"/>
              </a:rPr>
            </a:br>
            <a:r>
              <a:rPr lang="en-US" sz="2800" b="0" i="0" u="none" strike="noStrike" dirty="0">
                <a:effectLst/>
                <a:latin typeface="Calibri" panose="020F0502020204030204" pitchFamily="34" charset="0"/>
              </a:rPr>
              <a:t>  </a:t>
            </a:r>
            <a:r>
              <a:rPr lang="en-US" sz="2800" b="0" i="0" u="none" strike="noStrike" dirty="0">
                <a:effectLst/>
                <a:latin typeface="Arial" panose="020B0604020202020204" pitchFamily="34" charset="0"/>
              </a:rPr>
              <a:t>▪ Minimum number of samples required at each leaf node</a:t>
            </a:r>
            <a:r>
              <a:rPr lang="en-US" sz="700" b="0" i="0" u="none" strike="noStrike" dirty="0">
                <a:effectLst/>
                <a:latin typeface="Arial" panose="020B0604020202020204" pitchFamily="34" charset="0"/>
              </a:rPr>
              <a:t>: [40,50]</a:t>
            </a:r>
            <a:br>
              <a:rPr lang="en-US" sz="700" b="0" i="0" u="none" strike="noStrike" dirty="0">
                <a:effectLst/>
                <a:latin typeface="Calibri" panose="020F0502020204030204" pitchFamily="34" charset="0"/>
              </a:rPr>
            </a:br>
            <a:r>
              <a:rPr lang="en-US" sz="700" b="0" i="0" u="none" strike="noStrike" dirty="0">
                <a:effectLst/>
                <a:latin typeface="Calibri" panose="020F0502020204030204" pitchFamily="34" charset="0"/>
              </a:rPr>
              <a:t>  </a:t>
            </a:r>
            <a:r>
              <a:rPr lang="en-US" sz="700" b="0" i="0" u="none" strike="noStrike" dirty="0">
                <a:effectLst/>
                <a:latin typeface="Arial" panose="020B0604020202020204" pitchFamily="34" charset="0"/>
              </a:rPr>
              <a:t>▪ learning rate : Eta=[0.05, 0.08, 0.1]</a:t>
            </a:r>
            <a:endParaRPr lang="en-IN" sz="800" dirty="0"/>
          </a:p>
        </p:txBody>
      </p:sp>
    </p:spTree>
    <p:extLst>
      <p:ext uri="{BB962C8B-B14F-4D97-AF65-F5344CB8AC3E}">
        <p14:creationId xmlns:p14="http://schemas.microsoft.com/office/powerpoint/2010/main" val="3021354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D68B5-4872-0DBB-D078-9454011C26BE}"/>
              </a:ext>
            </a:extLst>
          </p:cNvPr>
          <p:cNvSpPr>
            <a:spLocks noGrp="1"/>
          </p:cNvSpPr>
          <p:nvPr>
            <p:ph type="ctrTitle"/>
          </p:nvPr>
        </p:nvSpPr>
        <p:spPr>
          <a:xfrm>
            <a:off x="-1636295" y="-272716"/>
            <a:ext cx="9144000" cy="1504700"/>
          </a:xfrm>
        </p:spPr>
        <p:txBody>
          <a:bodyPr/>
          <a:lstStyle/>
          <a:p>
            <a:r>
              <a:rPr lang="en-US" dirty="0"/>
              <a:t>Linear Regression</a:t>
            </a:r>
            <a:endParaRPr lang="en-IN" dirty="0"/>
          </a:p>
        </p:txBody>
      </p:sp>
      <p:sp>
        <p:nvSpPr>
          <p:cNvPr id="3" name="Subtitle 2">
            <a:extLst>
              <a:ext uri="{FF2B5EF4-FFF2-40B4-BE49-F238E27FC236}">
                <a16:creationId xmlns:a16="http://schemas.microsoft.com/office/drawing/2014/main" id="{F70734EE-7518-B694-5B24-38C38B6036D5}"/>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FE0AA7E0-4103-210E-23AE-D9C727DF216C}"/>
              </a:ext>
            </a:extLst>
          </p:cNvPr>
          <p:cNvPicPr>
            <a:picLocks noChangeAspect="1"/>
          </p:cNvPicPr>
          <p:nvPr/>
        </p:nvPicPr>
        <p:blipFill>
          <a:blip r:embed="rId2"/>
          <a:stretch>
            <a:fillRect/>
          </a:stretch>
        </p:blipFill>
        <p:spPr>
          <a:xfrm>
            <a:off x="0" y="1347536"/>
            <a:ext cx="12192000" cy="5293895"/>
          </a:xfrm>
          <a:prstGeom prst="rect">
            <a:avLst/>
          </a:prstGeom>
        </p:spPr>
      </p:pic>
    </p:spTree>
    <p:extLst>
      <p:ext uri="{BB962C8B-B14F-4D97-AF65-F5344CB8AC3E}">
        <p14:creationId xmlns:p14="http://schemas.microsoft.com/office/powerpoint/2010/main" val="3730178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A011-C092-E547-6154-8A20CAACE734}"/>
              </a:ext>
            </a:extLst>
          </p:cNvPr>
          <p:cNvSpPr>
            <a:spLocks noGrp="1"/>
          </p:cNvSpPr>
          <p:nvPr>
            <p:ph type="ctrTitle"/>
          </p:nvPr>
        </p:nvSpPr>
        <p:spPr>
          <a:xfrm>
            <a:off x="-1604210" y="175878"/>
            <a:ext cx="9144000" cy="2387600"/>
          </a:xfrm>
        </p:spPr>
        <p:txBody>
          <a:bodyPr/>
          <a:lstStyle/>
          <a:p>
            <a:pPr rtl="0">
              <a:spcBef>
                <a:spcPts val="0"/>
              </a:spcBef>
              <a:spcAft>
                <a:spcPts val="0"/>
              </a:spcAft>
            </a:pPr>
            <a:r>
              <a:rPr lang="en-IN" sz="4000" b="0" i="0" u="none" strike="noStrike" dirty="0">
                <a:solidFill>
                  <a:srgbClr val="000000"/>
                </a:solidFill>
                <a:effectLst/>
                <a:latin typeface="Arial" panose="020B0604020202020204" pitchFamily="34" charset="0"/>
              </a:rPr>
              <a:t>LINEAR REGRESSION</a:t>
            </a:r>
            <a:br>
              <a:rPr lang="en-IN" sz="11500" b="0" dirty="0">
                <a:effectLst/>
              </a:rPr>
            </a:br>
            <a:br>
              <a:rPr lang="en-IN" dirty="0"/>
            </a:br>
            <a:endParaRPr lang="en-IN" dirty="0"/>
          </a:p>
        </p:txBody>
      </p:sp>
      <p:sp>
        <p:nvSpPr>
          <p:cNvPr id="3" name="Subtitle 2">
            <a:extLst>
              <a:ext uri="{FF2B5EF4-FFF2-40B4-BE49-F238E27FC236}">
                <a16:creationId xmlns:a16="http://schemas.microsoft.com/office/drawing/2014/main" id="{C8D2DE9E-0E85-F080-FF0E-7BA59B71F0C1}"/>
              </a:ext>
            </a:extLst>
          </p:cNvPr>
          <p:cNvSpPr>
            <a:spLocks noGrp="1"/>
          </p:cNvSpPr>
          <p:nvPr>
            <p:ph type="subTitle" idx="1"/>
          </p:nvPr>
        </p:nvSpPr>
        <p:spPr>
          <a:xfrm>
            <a:off x="288758" y="1876257"/>
            <a:ext cx="10395284" cy="3846095"/>
          </a:xfrm>
        </p:spPr>
        <p:txBody>
          <a:bodyPr>
            <a:normAutofit/>
          </a:bodyPr>
          <a:lstStyle/>
          <a:p>
            <a:pPr algn="l"/>
            <a:r>
              <a:rPr lang="en-US" sz="3600" b="0" i="0" dirty="0">
                <a:effectLst/>
                <a:latin typeface="Söhne"/>
              </a:rPr>
              <a:t>▪ The absolute values of the beta coefficients were plotted, which is similar to the feature importance in tree-based algorithms.</a:t>
            </a:r>
          </a:p>
          <a:p>
            <a:pPr algn="l"/>
            <a:r>
              <a:rPr lang="en-US" sz="3600" b="0" i="0" dirty="0">
                <a:effectLst/>
                <a:latin typeface="Söhne"/>
              </a:rPr>
              <a:t>▪ However, due to the poor performance of the simple linear model, we also experimented with more complex models to improve our predictive accuracy.</a:t>
            </a:r>
          </a:p>
          <a:p>
            <a:endParaRPr lang="en-IN" dirty="0"/>
          </a:p>
        </p:txBody>
      </p:sp>
    </p:spTree>
    <p:extLst>
      <p:ext uri="{BB962C8B-B14F-4D97-AF65-F5344CB8AC3E}">
        <p14:creationId xmlns:p14="http://schemas.microsoft.com/office/powerpoint/2010/main" val="1779548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5D019-B16C-09A9-5A6D-4E358327F69F}"/>
              </a:ext>
            </a:extLst>
          </p:cNvPr>
          <p:cNvSpPr>
            <a:spLocks noGrp="1"/>
          </p:cNvSpPr>
          <p:nvPr>
            <p:ph type="ctrTitle"/>
          </p:nvPr>
        </p:nvSpPr>
        <p:spPr>
          <a:xfrm>
            <a:off x="-2566737" y="207963"/>
            <a:ext cx="9144000" cy="2387600"/>
          </a:xfrm>
        </p:spPr>
        <p:txBody>
          <a:bodyPr/>
          <a:lstStyle/>
          <a:p>
            <a:pPr rtl="0">
              <a:spcBef>
                <a:spcPts val="0"/>
              </a:spcBef>
              <a:spcAft>
                <a:spcPts val="0"/>
              </a:spcAft>
            </a:pPr>
            <a:r>
              <a:rPr lang="en-IN" sz="4000" b="0" i="0" u="none" strike="noStrike" dirty="0">
                <a:solidFill>
                  <a:srgbClr val="000000"/>
                </a:solidFill>
                <a:effectLst/>
                <a:latin typeface="Arial" panose="020B0604020202020204" pitchFamily="34" charset="0"/>
              </a:rPr>
              <a:t>DECISION TREE</a:t>
            </a:r>
            <a:br>
              <a:rPr lang="en-IN" b="0" dirty="0">
                <a:effectLst/>
              </a:rPr>
            </a:br>
            <a:br>
              <a:rPr lang="en-IN" dirty="0"/>
            </a:br>
            <a:endParaRPr lang="en-IN" dirty="0"/>
          </a:p>
        </p:txBody>
      </p:sp>
      <p:sp>
        <p:nvSpPr>
          <p:cNvPr id="3" name="Subtitle 2">
            <a:extLst>
              <a:ext uri="{FF2B5EF4-FFF2-40B4-BE49-F238E27FC236}">
                <a16:creationId xmlns:a16="http://schemas.microsoft.com/office/drawing/2014/main" id="{7A0F9CAE-E639-1C30-B20F-7C74DA3C2807}"/>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495706FA-8543-5D75-6804-FD055CBF8B73}"/>
              </a:ext>
            </a:extLst>
          </p:cNvPr>
          <p:cNvPicPr>
            <a:picLocks noChangeAspect="1"/>
          </p:cNvPicPr>
          <p:nvPr/>
        </p:nvPicPr>
        <p:blipFill>
          <a:blip r:embed="rId2"/>
          <a:stretch>
            <a:fillRect/>
          </a:stretch>
        </p:blipFill>
        <p:spPr>
          <a:xfrm>
            <a:off x="-112295" y="1149511"/>
            <a:ext cx="12192000" cy="5708489"/>
          </a:xfrm>
          <a:prstGeom prst="rect">
            <a:avLst/>
          </a:prstGeom>
        </p:spPr>
      </p:pic>
    </p:spTree>
    <p:extLst>
      <p:ext uri="{BB962C8B-B14F-4D97-AF65-F5344CB8AC3E}">
        <p14:creationId xmlns:p14="http://schemas.microsoft.com/office/powerpoint/2010/main" val="22254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6C38-32E4-219E-F62F-A9E0AA404C0A}"/>
              </a:ext>
            </a:extLst>
          </p:cNvPr>
          <p:cNvSpPr>
            <a:spLocks noGrp="1"/>
          </p:cNvSpPr>
          <p:nvPr>
            <p:ph type="ctrTitle"/>
          </p:nvPr>
        </p:nvSpPr>
        <p:spPr>
          <a:xfrm>
            <a:off x="-2261937" y="-288758"/>
            <a:ext cx="9144000" cy="1215942"/>
          </a:xfrm>
        </p:spPr>
        <p:txBody>
          <a:bodyPr>
            <a:normAutofit/>
          </a:bodyPr>
          <a:lstStyle/>
          <a:p>
            <a:r>
              <a:rPr lang="en-IN" sz="4000" b="0" i="0" u="none" strike="noStrike" dirty="0">
                <a:solidFill>
                  <a:srgbClr val="000000"/>
                </a:solidFill>
                <a:effectLst/>
                <a:latin typeface="Arial" panose="020B0604020202020204" pitchFamily="34" charset="0"/>
              </a:rPr>
              <a:t>DECISION TREE</a:t>
            </a:r>
            <a:endParaRPr lang="en-IN" sz="11500" dirty="0"/>
          </a:p>
        </p:txBody>
      </p:sp>
      <p:sp>
        <p:nvSpPr>
          <p:cNvPr id="3" name="Subtitle 2">
            <a:extLst>
              <a:ext uri="{FF2B5EF4-FFF2-40B4-BE49-F238E27FC236}">
                <a16:creationId xmlns:a16="http://schemas.microsoft.com/office/drawing/2014/main" id="{65846362-0DEA-FAD0-9559-056D50245AAD}"/>
              </a:ext>
            </a:extLst>
          </p:cNvPr>
          <p:cNvSpPr>
            <a:spLocks noGrp="1"/>
          </p:cNvSpPr>
          <p:nvPr>
            <p:ph type="subTitle" idx="1"/>
          </p:nvPr>
        </p:nvSpPr>
        <p:spPr>
          <a:xfrm>
            <a:off x="0" y="1155032"/>
            <a:ext cx="11085095" cy="4138863"/>
          </a:xfrm>
        </p:spPr>
        <p:txBody>
          <a:bodyPr>
            <a:normAutofit fontScale="70000" lnSpcReduction="20000"/>
          </a:bodyPr>
          <a:lstStyle/>
          <a:p>
            <a:pPr algn="l"/>
            <a:r>
              <a:rPr lang="en-US" sz="4500" b="0" i="0" dirty="0">
                <a:effectLst/>
                <a:latin typeface="Söhne"/>
              </a:rPr>
              <a:t>We utilized the </a:t>
            </a:r>
            <a:r>
              <a:rPr lang="en-US" sz="4500" b="0" i="0" dirty="0" err="1">
                <a:effectLst/>
                <a:latin typeface="Söhne"/>
              </a:rPr>
              <a:t>DecisionTreeRegressor</a:t>
            </a:r>
            <a:r>
              <a:rPr lang="en-US" sz="4500" b="0" i="0" dirty="0">
                <a:effectLst/>
                <a:latin typeface="Söhne"/>
              </a:rPr>
              <a:t> model with specific hyperparameters, including a maximum depth of 10, a minimum of 40 samples per leaf, a minimum of 50 samples per split, and a random state of 1.</a:t>
            </a:r>
          </a:p>
          <a:p>
            <a:pPr algn="l"/>
            <a:r>
              <a:rPr lang="en-US" sz="4500" b="0" i="0" dirty="0">
                <a:effectLst/>
                <a:latin typeface="Söhne"/>
              </a:rPr>
              <a:t>The decision tree model performed significantly better than the linear regression model, with a test r2 score of over 70%. This suggests that decision tree models may be more appropriate for predicting bike counts in our dataset, as they can capture complex interactions between features and are less constrained by the assumptions of linear models.</a:t>
            </a:r>
          </a:p>
          <a:p>
            <a:endParaRPr lang="en-IN" dirty="0"/>
          </a:p>
        </p:txBody>
      </p:sp>
    </p:spTree>
    <p:extLst>
      <p:ext uri="{BB962C8B-B14F-4D97-AF65-F5344CB8AC3E}">
        <p14:creationId xmlns:p14="http://schemas.microsoft.com/office/powerpoint/2010/main" val="239660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6BFD9-253C-6577-E483-125E13410758}"/>
              </a:ext>
            </a:extLst>
          </p:cNvPr>
          <p:cNvSpPr>
            <a:spLocks noGrp="1"/>
          </p:cNvSpPr>
          <p:nvPr>
            <p:ph type="title"/>
          </p:nvPr>
        </p:nvSpPr>
        <p:spPr>
          <a:xfrm>
            <a:off x="0" y="300764"/>
            <a:ext cx="10351752" cy="693845"/>
          </a:xfrm>
        </p:spPr>
        <p:txBody>
          <a:bodyPr>
            <a:normAutofit fontScale="90000"/>
          </a:bodyPr>
          <a:lstStyle/>
          <a:p>
            <a:r>
              <a:rPr lang="en-US" dirty="0"/>
              <a:t>Business Understanding</a:t>
            </a:r>
            <a:endParaRPr lang="en-IN" dirty="0"/>
          </a:p>
        </p:txBody>
      </p:sp>
      <p:sp>
        <p:nvSpPr>
          <p:cNvPr id="3" name="Text Placeholder 2">
            <a:extLst>
              <a:ext uri="{FF2B5EF4-FFF2-40B4-BE49-F238E27FC236}">
                <a16:creationId xmlns:a16="http://schemas.microsoft.com/office/drawing/2014/main" id="{928C7EF0-F8A9-3C90-66D8-A3A77251A1C7}"/>
              </a:ext>
            </a:extLst>
          </p:cNvPr>
          <p:cNvSpPr>
            <a:spLocks noGrp="1"/>
          </p:cNvSpPr>
          <p:nvPr>
            <p:ph type="body" idx="1"/>
          </p:nvPr>
        </p:nvSpPr>
        <p:spPr>
          <a:xfrm>
            <a:off x="0" y="994609"/>
            <a:ext cx="11470105" cy="168917"/>
          </a:xfrm>
        </p:spPr>
        <p:txBody>
          <a:bodyPr>
            <a:noAutofit/>
          </a:bodyPr>
          <a:lstStyle/>
          <a:p>
            <a:pPr algn="l" rtl="0">
              <a:spcBef>
                <a:spcPts val="0"/>
              </a:spcBef>
              <a:spcAft>
                <a:spcPts val="0"/>
              </a:spcAft>
            </a:pPr>
            <a:br>
              <a:rPr lang="en-US" sz="2400" b="0" i="0" u="none" strike="noStrike" dirty="0">
                <a:solidFill>
                  <a:schemeClr val="tx1"/>
                </a:solidFill>
                <a:effectLst/>
                <a:latin typeface="Arial" panose="020B0604020202020204" pitchFamily="34" charset="0"/>
              </a:rPr>
            </a:br>
            <a:r>
              <a:rPr lang="en-US" b="0" i="0" dirty="0">
                <a:solidFill>
                  <a:schemeClr val="tx1"/>
                </a:solidFill>
                <a:effectLst/>
                <a:latin typeface="Söhne"/>
              </a:rPr>
              <a:t>Bike rentals have become a popular service due to their affordability and convenience.</a:t>
            </a:r>
          </a:p>
          <a:p>
            <a:pPr algn="l" rtl="0">
              <a:spcBef>
                <a:spcPts val="0"/>
              </a:spcBef>
              <a:spcAft>
                <a:spcPts val="0"/>
              </a:spcAft>
            </a:pPr>
            <a:endParaRPr lang="en-US" dirty="0">
              <a:solidFill>
                <a:schemeClr val="tx1"/>
              </a:solidFill>
              <a:latin typeface="Söhne"/>
            </a:endParaRPr>
          </a:p>
          <a:p>
            <a:pPr algn="l" rtl="0">
              <a:spcBef>
                <a:spcPts val="0"/>
              </a:spcBef>
              <a:spcAft>
                <a:spcPts val="0"/>
              </a:spcAft>
            </a:pPr>
            <a:r>
              <a:rPr lang="en-US" b="0" i="0" dirty="0">
                <a:solidFill>
                  <a:schemeClr val="tx1"/>
                </a:solidFill>
                <a:effectLst/>
                <a:latin typeface="Söhne"/>
              </a:rPr>
              <a:t>They are especially popular among people without personal vehicles and those looking to avoid crowded public transportation.</a:t>
            </a:r>
          </a:p>
          <a:p>
            <a:pPr algn="l" rtl="0">
              <a:spcBef>
                <a:spcPts val="0"/>
              </a:spcBef>
              <a:spcAft>
                <a:spcPts val="0"/>
              </a:spcAft>
            </a:pPr>
            <a:endParaRPr lang="en-US" dirty="0">
              <a:solidFill>
                <a:schemeClr val="tx1"/>
              </a:solidFill>
              <a:latin typeface="Söhne"/>
            </a:endParaRPr>
          </a:p>
          <a:p>
            <a:pPr algn="l" rtl="0">
              <a:spcBef>
                <a:spcPts val="0"/>
              </a:spcBef>
              <a:spcAft>
                <a:spcPts val="0"/>
              </a:spcAft>
            </a:pPr>
            <a:r>
              <a:rPr lang="en-US" b="0" i="0" dirty="0">
                <a:solidFill>
                  <a:schemeClr val="tx1"/>
                </a:solidFill>
                <a:effectLst/>
                <a:latin typeface="Söhne"/>
              </a:rPr>
              <a:t> To ensure the success and profitability of the bike rental business, it's important to have a stable supply of bikes at different locations to meet demand. </a:t>
            </a:r>
          </a:p>
          <a:p>
            <a:pPr algn="l" rtl="0">
              <a:spcBef>
                <a:spcPts val="0"/>
              </a:spcBef>
              <a:spcAft>
                <a:spcPts val="0"/>
              </a:spcAft>
            </a:pPr>
            <a:endParaRPr lang="en-US" dirty="0">
              <a:solidFill>
                <a:schemeClr val="tx1"/>
              </a:solidFill>
              <a:latin typeface="Söhne"/>
            </a:endParaRPr>
          </a:p>
          <a:p>
            <a:pPr algn="l" rtl="0">
              <a:spcBef>
                <a:spcPts val="0"/>
              </a:spcBef>
              <a:spcAft>
                <a:spcPts val="0"/>
              </a:spcAft>
            </a:pPr>
            <a:r>
              <a:rPr lang="en-US" b="0" i="0" dirty="0">
                <a:solidFill>
                  <a:schemeClr val="tx1"/>
                </a:solidFill>
                <a:effectLst/>
                <a:latin typeface="Söhne"/>
              </a:rPr>
              <a:t>Our project aims to create a pre-planned set of bike count values to ensure that demand is met at all times.</a:t>
            </a:r>
            <a:br>
              <a:rPr lang="en-US" sz="2000" dirty="0"/>
            </a:br>
            <a:br>
              <a:rPr lang="en-US" sz="2400" dirty="0"/>
            </a:br>
            <a:endParaRPr lang="en-IN" sz="2400" dirty="0"/>
          </a:p>
        </p:txBody>
      </p:sp>
    </p:spTree>
    <p:extLst>
      <p:ext uri="{BB962C8B-B14F-4D97-AF65-F5344CB8AC3E}">
        <p14:creationId xmlns:p14="http://schemas.microsoft.com/office/powerpoint/2010/main" val="2827221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530A-092F-D45E-80C2-84253CA9E61F}"/>
              </a:ext>
            </a:extLst>
          </p:cNvPr>
          <p:cNvSpPr>
            <a:spLocks noGrp="1"/>
          </p:cNvSpPr>
          <p:nvPr>
            <p:ph type="ctrTitle"/>
          </p:nvPr>
        </p:nvSpPr>
        <p:spPr>
          <a:xfrm>
            <a:off x="-561474" y="112295"/>
            <a:ext cx="9144000" cy="1151774"/>
          </a:xfrm>
        </p:spPr>
        <p:txBody>
          <a:bodyPr/>
          <a:lstStyle/>
          <a:p>
            <a:r>
              <a:rPr lang="en-US" dirty="0"/>
              <a:t>Random Forest Regressor</a:t>
            </a:r>
            <a:endParaRPr lang="en-IN" dirty="0"/>
          </a:p>
        </p:txBody>
      </p:sp>
      <p:sp>
        <p:nvSpPr>
          <p:cNvPr id="3" name="Subtitle 2">
            <a:extLst>
              <a:ext uri="{FF2B5EF4-FFF2-40B4-BE49-F238E27FC236}">
                <a16:creationId xmlns:a16="http://schemas.microsoft.com/office/drawing/2014/main" id="{C0E4E686-D83E-ABD3-8A71-C60765B459B2}"/>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78D8EEF9-EC4E-6854-A357-466E242F9DBF}"/>
              </a:ext>
            </a:extLst>
          </p:cNvPr>
          <p:cNvPicPr>
            <a:picLocks noChangeAspect="1"/>
          </p:cNvPicPr>
          <p:nvPr/>
        </p:nvPicPr>
        <p:blipFill>
          <a:blip r:embed="rId2"/>
          <a:stretch>
            <a:fillRect/>
          </a:stretch>
        </p:blipFill>
        <p:spPr>
          <a:xfrm>
            <a:off x="0" y="1264069"/>
            <a:ext cx="12192000" cy="5602611"/>
          </a:xfrm>
          <a:prstGeom prst="rect">
            <a:avLst/>
          </a:prstGeom>
        </p:spPr>
      </p:pic>
    </p:spTree>
    <p:extLst>
      <p:ext uri="{BB962C8B-B14F-4D97-AF65-F5344CB8AC3E}">
        <p14:creationId xmlns:p14="http://schemas.microsoft.com/office/powerpoint/2010/main" val="3396063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48694-FBB9-A8C8-C93F-5693A8BEE974}"/>
              </a:ext>
            </a:extLst>
          </p:cNvPr>
          <p:cNvSpPr>
            <a:spLocks noGrp="1"/>
          </p:cNvSpPr>
          <p:nvPr>
            <p:ph type="ctrTitle"/>
          </p:nvPr>
        </p:nvSpPr>
        <p:spPr>
          <a:xfrm>
            <a:off x="-368968" y="224005"/>
            <a:ext cx="9144000" cy="2387600"/>
          </a:xfrm>
        </p:spPr>
        <p:txBody>
          <a:bodyPr/>
          <a:lstStyle/>
          <a:p>
            <a:pPr rtl="0">
              <a:spcBef>
                <a:spcPts val="0"/>
              </a:spcBef>
              <a:spcAft>
                <a:spcPts val="0"/>
              </a:spcAft>
            </a:pPr>
            <a:r>
              <a:rPr lang="en-IN" sz="4000" b="0" i="0" u="none" strike="noStrike" dirty="0">
                <a:effectLst/>
                <a:latin typeface="Arial" panose="020B0604020202020204" pitchFamily="34" charset="0"/>
              </a:rPr>
              <a:t>RANDOM FOREST REGRESSOR</a:t>
            </a:r>
            <a:br>
              <a:rPr lang="en-IN" b="0" dirty="0">
                <a:effectLst/>
              </a:rPr>
            </a:br>
            <a:br>
              <a:rPr lang="en-IN" dirty="0"/>
            </a:br>
            <a:endParaRPr lang="en-IN" dirty="0"/>
          </a:p>
        </p:txBody>
      </p:sp>
      <p:sp>
        <p:nvSpPr>
          <p:cNvPr id="3" name="Subtitle 2">
            <a:extLst>
              <a:ext uri="{FF2B5EF4-FFF2-40B4-BE49-F238E27FC236}">
                <a16:creationId xmlns:a16="http://schemas.microsoft.com/office/drawing/2014/main" id="{4C4D55EA-7837-59CB-9B42-7FD5B5514839}"/>
              </a:ext>
            </a:extLst>
          </p:cNvPr>
          <p:cNvSpPr>
            <a:spLocks noGrp="1"/>
          </p:cNvSpPr>
          <p:nvPr>
            <p:ph type="subTitle" idx="1"/>
          </p:nvPr>
        </p:nvSpPr>
        <p:spPr>
          <a:xfrm>
            <a:off x="0" y="1585494"/>
            <a:ext cx="11614484" cy="4491790"/>
          </a:xfrm>
        </p:spPr>
        <p:txBody>
          <a:bodyPr>
            <a:normAutofit fontScale="85000" lnSpcReduction="20000"/>
          </a:bodyPr>
          <a:lstStyle/>
          <a:p>
            <a:pPr algn="l"/>
            <a:r>
              <a:rPr lang="en-US" sz="3800" b="0" i="0" dirty="0">
                <a:effectLst/>
                <a:latin typeface="Söhne"/>
              </a:rPr>
              <a:t>We also utilized the </a:t>
            </a:r>
            <a:r>
              <a:rPr lang="en-US" sz="3800" b="0" i="0" dirty="0" err="1">
                <a:effectLst/>
                <a:latin typeface="Söhne"/>
              </a:rPr>
              <a:t>RandomForestRegressor</a:t>
            </a:r>
            <a:r>
              <a:rPr lang="en-US" sz="3800" b="0" i="0" dirty="0">
                <a:effectLst/>
                <a:latin typeface="Söhne"/>
              </a:rPr>
              <a:t> model with the same hyperparameters as the </a:t>
            </a:r>
            <a:r>
              <a:rPr lang="en-US" sz="3800" b="0" i="0" dirty="0" err="1">
                <a:effectLst/>
                <a:latin typeface="Söhne"/>
              </a:rPr>
              <a:t>DecisionTreeRegressor</a:t>
            </a:r>
            <a:r>
              <a:rPr lang="en-US" sz="3800" b="0" i="0" dirty="0">
                <a:effectLst/>
                <a:latin typeface="Söhne"/>
              </a:rPr>
              <a:t> model, including a maximum depth of 10, a minimum of 40 samples per leaf, a minimum of 50 samples per split, and a random state of 2.</a:t>
            </a:r>
          </a:p>
          <a:p>
            <a:pPr algn="l"/>
            <a:r>
              <a:rPr lang="en-US" sz="3800" b="0" i="0" dirty="0">
                <a:effectLst/>
                <a:latin typeface="Söhne"/>
              </a:rPr>
              <a:t>The random forest model performed well in both the train and test datasets, with a r2 score of 77% on the train data and approximately 75% on the test data. This suggests that the random forest model may also be an appropriate choice for predicting bike counts in our dataset, as it can effectively capture the interactions between features and reduce the risk of overfitting compared to a single decision tree model.</a:t>
            </a:r>
          </a:p>
          <a:p>
            <a:endParaRPr lang="en-IN" dirty="0"/>
          </a:p>
        </p:txBody>
      </p:sp>
    </p:spTree>
    <p:extLst>
      <p:ext uri="{BB962C8B-B14F-4D97-AF65-F5344CB8AC3E}">
        <p14:creationId xmlns:p14="http://schemas.microsoft.com/office/powerpoint/2010/main" val="1442043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D7A3-F717-58E4-6176-92B8936E33AC}"/>
              </a:ext>
            </a:extLst>
          </p:cNvPr>
          <p:cNvSpPr>
            <a:spLocks noGrp="1"/>
          </p:cNvSpPr>
          <p:nvPr>
            <p:ph type="ctrTitle"/>
          </p:nvPr>
        </p:nvSpPr>
        <p:spPr>
          <a:xfrm>
            <a:off x="-1347536" y="0"/>
            <a:ext cx="9144000" cy="1039479"/>
          </a:xfrm>
        </p:spPr>
        <p:txBody>
          <a:bodyPr/>
          <a:lstStyle/>
          <a:p>
            <a:r>
              <a:rPr lang="en-US" dirty="0" err="1"/>
              <a:t>XgBoost</a:t>
            </a:r>
            <a:r>
              <a:rPr lang="en-US" dirty="0"/>
              <a:t> Regressor</a:t>
            </a:r>
            <a:endParaRPr lang="en-IN" dirty="0"/>
          </a:p>
        </p:txBody>
      </p:sp>
      <p:sp>
        <p:nvSpPr>
          <p:cNvPr id="3" name="Subtitle 2">
            <a:extLst>
              <a:ext uri="{FF2B5EF4-FFF2-40B4-BE49-F238E27FC236}">
                <a16:creationId xmlns:a16="http://schemas.microsoft.com/office/drawing/2014/main" id="{26333EEB-85AE-0A5B-4511-ED232DEAE923}"/>
              </a:ext>
            </a:extLst>
          </p:cNvPr>
          <p:cNvSpPr>
            <a:spLocks noGrp="1"/>
          </p:cNvSpPr>
          <p:nvPr>
            <p:ph type="subTitle" idx="1"/>
          </p:nvPr>
        </p:nvSpPr>
        <p:spPr/>
        <p:txBody>
          <a:bodyPr/>
          <a:lstStyle/>
          <a:p>
            <a:endParaRPr lang="en-IN" dirty="0"/>
          </a:p>
        </p:txBody>
      </p:sp>
      <p:pic>
        <p:nvPicPr>
          <p:cNvPr id="7" name="Picture 6">
            <a:extLst>
              <a:ext uri="{FF2B5EF4-FFF2-40B4-BE49-F238E27FC236}">
                <a16:creationId xmlns:a16="http://schemas.microsoft.com/office/drawing/2014/main" id="{DAAE162C-F57F-EA6F-6D15-595AAB31F204}"/>
              </a:ext>
            </a:extLst>
          </p:cNvPr>
          <p:cNvPicPr>
            <a:picLocks noChangeAspect="1"/>
          </p:cNvPicPr>
          <p:nvPr/>
        </p:nvPicPr>
        <p:blipFill>
          <a:blip r:embed="rId2"/>
          <a:stretch>
            <a:fillRect/>
          </a:stretch>
        </p:blipFill>
        <p:spPr>
          <a:xfrm>
            <a:off x="1" y="942699"/>
            <a:ext cx="12206254" cy="4978416"/>
          </a:xfrm>
          <a:prstGeom prst="rect">
            <a:avLst/>
          </a:prstGeom>
        </p:spPr>
      </p:pic>
    </p:spTree>
    <p:extLst>
      <p:ext uri="{BB962C8B-B14F-4D97-AF65-F5344CB8AC3E}">
        <p14:creationId xmlns:p14="http://schemas.microsoft.com/office/powerpoint/2010/main" val="1186216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FFCC7-765F-4A47-4F69-FF7A6942B470}"/>
              </a:ext>
            </a:extLst>
          </p:cNvPr>
          <p:cNvSpPr>
            <a:spLocks noGrp="1"/>
          </p:cNvSpPr>
          <p:nvPr>
            <p:ph type="ctrTitle"/>
          </p:nvPr>
        </p:nvSpPr>
        <p:spPr>
          <a:xfrm>
            <a:off x="-753979" y="0"/>
            <a:ext cx="9144000" cy="2387600"/>
          </a:xfrm>
        </p:spPr>
        <p:txBody>
          <a:bodyPr/>
          <a:lstStyle/>
          <a:p>
            <a:pPr rtl="0">
              <a:spcBef>
                <a:spcPts val="0"/>
              </a:spcBef>
              <a:spcAft>
                <a:spcPts val="0"/>
              </a:spcAft>
            </a:pPr>
            <a:r>
              <a:rPr lang="en-IN" sz="3200" b="0" i="0" u="none" strike="noStrike" dirty="0">
                <a:effectLst/>
                <a:latin typeface="Arial" panose="020B0604020202020204" pitchFamily="34" charset="0"/>
              </a:rPr>
              <a:t>RANDOM FOREST REGRESSOR</a:t>
            </a:r>
            <a:br>
              <a:rPr lang="en-IN" b="0" dirty="0">
                <a:effectLst/>
              </a:rPr>
            </a:br>
            <a:br>
              <a:rPr lang="en-IN" dirty="0"/>
            </a:br>
            <a:endParaRPr lang="en-IN" dirty="0"/>
          </a:p>
        </p:txBody>
      </p:sp>
      <p:sp>
        <p:nvSpPr>
          <p:cNvPr id="3" name="Subtitle 2">
            <a:extLst>
              <a:ext uri="{FF2B5EF4-FFF2-40B4-BE49-F238E27FC236}">
                <a16:creationId xmlns:a16="http://schemas.microsoft.com/office/drawing/2014/main" id="{FCB91598-1AC0-5417-29C1-5B8E014980E2}"/>
              </a:ext>
            </a:extLst>
          </p:cNvPr>
          <p:cNvSpPr>
            <a:spLocks noGrp="1"/>
          </p:cNvSpPr>
          <p:nvPr>
            <p:ph type="subTitle" idx="1"/>
          </p:nvPr>
        </p:nvSpPr>
        <p:spPr>
          <a:xfrm>
            <a:off x="465222" y="1621590"/>
            <a:ext cx="10587789" cy="2848811"/>
          </a:xfrm>
        </p:spPr>
        <p:txBody>
          <a:bodyPr>
            <a:normAutofit fontScale="77500" lnSpcReduction="20000"/>
          </a:bodyPr>
          <a:lstStyle/>
          <a:p>
            <a:pPr algn="l" rtl="0">
              <a:spcBef>
                <a:spcPts val="0"/>
              </a:spcBef>
              <a:spcAft>
                <a:spcPts val="0"/>
              </a:spcAft>
            </a:pPr>
            <a:r>
              <a:rPr lang="en-IN" sz="3400" b="0" i="0" u="none" strike="noStrike" dirty="0">
                <a:effectLst/>
                <a:latin typeface="Arial" panose="020B0604020202020204" pitchFamily="34" charset="0"/>
              </a:rPr>
              <a:t>▪ </a:t>
            </a:r>
            <a:r>
              <a:rPr lang="en-IN" sz="3400" b="0" i="0" u="none" strike="noStrike" dirty="0" err="1">
                <a:effectLst/>
                <a:latin typeface="Arial" panose="020B0604020202020204" pitchFamily="34" charset="0"/>
              </a:rPr>
              <a:t>XGBRegressor</a:t>
            </a:r>
            <a:r>
              <a:rPr lang="en-IN" sz="3400" b="0" i="0" u="none" strike="noStrike" dirty="0">
                <a:effectLst/>
                <a:latin typeface="Arial" panose="020B0604020202020204" pitchFamily="34" charset="0"/>
              </a:rPr>
              <a:t>(eta=0.05, </a:t>
            </a:r>
            <a:r>
              <a:rPr lang="en-IN" sz="3400" b="0" i="0" u="none" strike="noStrike" dirty="0" err="1">
                <a:effectLst/>
                <a:latin typeface="Arial" panose="020B0604020202020204" pitchFamily="34" charset="0"/>
              </a:rPr>
              <a:t>max_depth</a:t>
            </a:r>
            <a:r>
              <a:rPr lang="en-IN" sz="3400" b="0" i="0" u="none" strike="noStrike" dirty="0">
                <a:effectLst/>
                <a:latin typeface="Arial" panose="020B0604020202020204" pitchFamily="34" charset="0"/>
              </a:rPr>
              <a:t>=8, </a:t>
            </a:r>
            <a:r>
              <a:rPr lang="en-IN" sz="3400" b="0" i="0" u="none" strike="noStrike" dirty="0" err="1">
                <a:effectLst/>
                <a:latin typeface="Arial" panose="020B0604020202020204" pitchFamily="34" charset="0"/>
              </a:rPr>
              <a:t>min_samples_leaf</a:t>
            </a:r>
            <a:r>
              <a:rPr lang="en-IN" sz="3400" b="0" i="0" u="none" strike="noStrike" dirty="0">
                <a:effectLst/>
                <a:latin typeface="Arial" panose="020B0604020202020204" pitchFamily="34" charset="0"/>
              </a:rPr>
              <a:t>=40, </a:t>
            </a:r>
            <a:r>
              <a:rPr lang="en-IN" sz="3400" b="0" i="0" u="none" strike="noStrike" dirty="0" err="1">
                <a:effectLst/>
                <a:latin typeface="Arial" panose="020B0604020202020204" pitchFamily="34" charset="0"/>
              </a:rPr>
              <a:t>min_samples_split</a:t>
            </a:r>
            <a:r>
              <a:rPr lang="en-IN" sz="3400" b="0" i="0" u="none" strike="noStrike" dirty="0">
                <a:effectLst/>
                <a:latin typeface="Arial" panose="020B0604020202020204" pitchFamily="34" charset="0"/>
              </a:rPr>
              <a:t>=50, </a:t>
            </a:r>
            <a:r>
              <a:rPr lang="en-IN" sz="3400" b="0" i="0" u="none" strike="noStrike" dirty="0" err="1">
                <a:effectLst/>
                <a:latin typeface="Arial" panose="020B0604020202020204" pitchFamily="34" charset="0"/>
              </a:rPr>
              <a:t>n_estimators</a:t>
            </a:r>
            <a:r>
              <a:rPr lang="en-IN" sz="3400" b="0" i="0" u="none" strike="noStrike" dirty="0">
                <a:effectLst/>
                <a:latin typeface="Arial" panose="020B0604020202020204" pitchFamily="34" charset="0"/>
              </a:rPr>
              <a:t>=150, </a:t>
            </a:r>
            <a:r>
              <a:rPr lang="en-IN" sz="3400" b="0" i="0" u="none" strike="noStrike" dirty="0" err="1">
                <a:effectLst/>
                <a:latin typeface="Arial" panose="020B0604020202020204" pitchFamily="34" charset="0"/>
              </a:rPr>
              <a:t>random_state</a:t>
            </a:r>
            <a:r>
              <a:rPr lang="en-IN" sz="3400" b="0" i="0" u="none" strike="noStrike" dirty="0">
                <a:effectLst/>
                <a:latin typeface="Arial" panose="020B0604020202020204" pitchFamily="34" charset="0"/>
              </a:rPr>
              <a:t>=3, silent=True)</a:t>
            </a:r>
            <a:br>
              <a:rPr lang="en-IN" sz="3400" b="0" i="0" u="none" strike="noStrike" dirty="0">
                <a:effectLst/>
                <a:latin typeface="Calibri" panose="020F0502020204030204" pitchFamily="34" charset="0"/>
              </a:rPr>
            </a:br>
            <a:br>
              <a:rPr lang="en-IN" sz="3400" b="0" i="0" u="none" strike="noStrike" dirty="0">
                <a:effectLst/>
                <a:latin typeface="Calibri" panose="020F0502020204030204" pitchFamily="34" charset="0"/>
              </a:rPr>
            </a:br>
            <a:endParaRPr lang="en-IN" sz="3800" b="0" dirty="0">
              <a:effectLst/>
            </a:endParaRPr>
          </a:p>
          <a:p>
            <a:pPr algn="l" rtl="0">
              <a:spcBef>
                <a:spcPts val="1000"/>
              </a:spcBef>
              <a:spcAft>
                <a:spcPts val="0"/>
              </a:spcAft>
            </a:pPr>
            <a:r>
              <a:rPr lang="en-IN" sz="3400" b="0" i="0" u="none" strike="noStrike" dirty="0">
                <a:effectLst/>
                <a:latin typeface="Arial" panose="020B0604020202020204" pitchFamily="34" charset="0"/>
              </a:rPr>
              <a:t>▪ </a:t>
            </a:r>
            <a:r>
              <a:rPr lang="en-IN" sz="3400" b="0" i="0" u="none" strike="noStrike" dirty="0" err="1">
                <a:effectLst/>
                <a:latin typeface="Arial" panose="020B0604020202020204" pitchFamily="34" charset="0"/>
              </a:rPr>
              <a:t>XGBoost</a:t>
            </a:r>
            <a:r>
              <a:rPr lang="en-IN" sz="3400" b="0" i="0" u="none" strike="noStrike" dirty="0">
                <a:effectLst/>
                <a:latin typeface="Arial" panose="020B0604020202020204" pitchFamily="34" charset="0"/>
              </a:rPr>
              <a:t> regressor emerges as the best model according to the evaluation matrix score both in the train and test.</a:t>
            </a:r>
            <a:endParaRPr lang="en-IN" sz="3800" b="0" dirty="0">
              <a:effectLst/>
            </a:endParaRPr>
          </a:p>
          <a:p>
            <a:br>
              <a:rPr lang="en-IN" dirty="0"/>
            </a:br>
            <a:endParaRPr lang="en-IN" dirty="0"/>
          </a:p>
        </p:txBody>
      </p:sp>
    </p:spTree>
    <p:extLst>
      <p:ext uri="{BB962C8B-B14F-4D97-AF65-F5344CB8AC3E}">
        <p14:creationId xmlns:p14="http://schemas.microsoft.com/office/powerpoint/2010/main" val="1153907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825BC-C9C9-5643-2AF6-91167D95011C}"/>
              </a:ext>
            </a:extLst>
          </p:cNvPr>
          <p:cNvSpPr>
            <a:spLocks noGrp="1"/>
          </p:cNvSpPr>
          <p:nvPr>
            <p:ph type="ctrTitle"/>
          </p:nvPr>
        </p:nvSpPr>
        <p:spPr>
          <a:xfrm>
            <a:off x="-320842" y="-1043321"/>
            <a:ext cx="10988842" cy="2387600"/>
          </a:xfrm>
        </p:spPr>
        <p:txBody>
          <a:bodyPr/>
          <a:lstStyle/>
          <a:p>
            <a:r>
              <a:rPr lang="en-US" dirty="0"/>
              <a:t>GRADIENT BOOSTING REGRESSOR</a:t>
            </a:r>
            <a:endParaRPr lang="en-IN" dirty="0"/>
          </a:p>
        </p:txBody>
      </p:sp>
      <p:sp>
        <p:nvSpPr>
          <p:cNvPr id="3" name="Subtitle 2">
            <a:extLst>
              <a:ext uri="{FF2B5EF4-FFF2-40B4-BE49-F238E27FC236}">
                <a16:creationId xmlns:a16="http://schemas.microsoft.com/office/drawing/2014/main" id="{6C071124-E490-02D2-1FAF-FFABFCDF3BBE}"/>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08DF09C8-2468-AA59-6B98-0CB2D9559D08}"/>
              </a:ext>
            </a:extLst>
          </p:cNvPr>
          <p:cNvPicPr>
            <a:picLocks noChangeAspect="1"/>
          </p:cNvPicPr>
          <p:nvPr/>
        </p:nvPicPr>
        <p:blipFill>
          <a:blip r:embed="rId2"/>
          <a:stretch>
            <a:fillRect/>
          </a:stretch>
        </p:blipFill>
        <p:spPr>
          <a:xfrm>
            <a:off x="0" y="1344279"/>
            <a:ext cx="12192000" cy="5297153"/>
          </a:xfrm>
          <a:prstGeom prst="rect">
            <a:avLst/>
          </a:prstGeom>
        </p:spPr>
      </p:pic>
    </p:spTree>
    <p:extLst>
      <p:ext uri="{BB962C8B-B14F-4D97-AF65-F5344CB8AC3E}">
        <p14:creationId xmlns:p14="http://schemas.microsoft.com/office/powerpoint/2010/main" val="3819911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AC09-2F8B-24DB-0EA8-C37198D09C82}"/>
              </a:ext>
            </a:extLst>
          </p:cNvPr>
          <p:cNvSpPr>
            <a:spLocks noGrp="1"/>
          </p:cNvSpPr>
          <p:nvPr>
            <p:ph type="ctrTitle"/>
          </p:nvPr>
        </p:nvSpPr>
        <p:spPr>
          <a:xfrm>
            <a:off x="-368968" y="1600200"/>
            <a:ext cx="9144000" cy="898942"/>
          </a:xfrm>
        </p:spPr>
        <p:txBody>
          <a:bodyPr>
            <a:normAutofit fontScale="90000"/>
          </a:bodyPr>
          <a:lstStyle/>
          <a:p>
            <a:pPr rtl="0">
              <a:spcBef>
                <a:spcPts val="0"/>
              </a:spcBef>
              <a:spcAft>
                <a:spcPts val="0"/>
              </a:spcAft>
            </a:pPr>
            <a:r>
              <a:rPr lang="en-IN" sz="4000" b="0" i="0" u="none" strike="noStrike" dirty="0">
                <a:effectLst/>
                <a:latin typeface="Arial" panose="020B0604020202020204" pitchFamily="34" charset="0"/>
              </a:rPr>
              <a:t>GRADIENT BOOSTING REGRESSOR</a:t>
            </a:r>
            <a:br>
              <a:rPr lang="en-IN" b="0" dirty="0">
                <a:effectLst/>
              </a:rPr>
            </a:br>
            <a:br>
              <a:rPr lang="en-IN" dirty="0"/>
            </a:br>
            <a:endParaRPr lang="en-IN" dirty="0"/>
          </a:p>
        </p:txBody>
      </p:sp>
      <p:sp>
        <p:nvSpPr>
          <p:cNvPr id="3" name="Subtitle 2">
            <a:extLst>
              <a:ext uri="{FF2B5EF4-FFF2-40B4-BE49-F238E27FC236}">
                <a16:creationId xmlns:a16="http://schemas.microsoft.com/office/drawing/2014/main" id="{A63C93E5-C251-8C55-F05D-59C5E11A711C}"/>
              </a:ext>
            </a:extLst>
          </p:cNvPr>
          <p:cNvSpPr>
            <a:spLocks noGrp="1"/>
          </p:cNvSpPr>
          <p:nvPr>
            <p:ph type="subTitle" idx="1"/>
          </p:nvPr>
        </p:nvSpPr>
        <p:spPr>
          <a:xfrm>
            <a:off x="-1" y="1773237"/>
            <a:ext cx="11004885" cy="4114216"/>
          </a:xfrm>
        </p:spPr>
        <p:txBody>
          <a:bodyPr/>
          <a:lstStyle/>
          <a:p>
            <a:pPr marL="285750" indent="-285750" algn="l" rtl="0">
              <a:spcBef>
                <a:spcPts val="0"/>
              </a:spcBef>
              <a:spcAft>
                <a:spcPts val="0"/>
              </a:spcAft>
              <a:buFont typeface="Wingdings" panose="05000000000000000000" pitchFamily="2" charset="2"/>
              <a:buChar char="§"/>
            </a:pPr>
            <a:r>
              <a:rPr lang="en-US" sz="1800" b="0" i="0" u="none" strike="noStrike" dirty="0" err="1">
                <a:solidFill>
                  <a:srgbClr val="000000"/>
                </a:solidFill>
                <a:effectLst/>
                <a:latin typeface="Arial" panose="020B0604020202020204" pitchFamily="34" charset="0"/>
              </a:rPr>
              <a:t>GradientBoostingRegressor</a:t>
            </a:r>
            <a:r>
              <a:rPr lang="en-US" sz="1800" b="0" i="0" u="none" strike="noStrike" dirty="0">
                <a:solidFill>
                  <a:srgbClr val="000000"/>
                </a:solidFill>
                <a:effectLst/>
                <a:latin typeface="Arial" panose="020B0604020202020204" pitchFamily="34" charset="0"/>
              </a:rPr>
              <a:t>(</a:t>
            </a:r>
            <a:r>
              <a:rPr lang="en-US" sz="1800" b="0" i="0" u="none" strike="noStrike" dirty="0" err="1">
                <a:solidFill>
                  <a:srgbClr val="000000"/>
                </a:solidFill>
                <a:effectLst/>
                <a:latin typeface="Arial" panose="020B0604020202020204" pitchFamily="34" charset="0"/>
              </a:rPr>
              <a:t>max_depth</a:t>
            </a:r>
            <a:r>
              <a:rPr lang="en-US" sz="1800" b="0" i="0" u="none" strike="noStrike" dirty="0">
                <a:solidFill>
                  <a:srgbClr val="000000"/>
                </a:solidFill>
                <a:effectLst/>
                <a:latin typeface="Arial" panose="020B0604020202020204" pitchFamily="34" charset="0"/>
              </a:rPr>
              <a:t>=10, </a:t>
            </a:r>
            <a:r>
              <a:rPr lang="en-US" sz="1800" b="0" i="0" u="none" strike="noStrike" dirty="0" err="1">
                <a:solidFill>
                  <a:srgbClr val="000000"/>
                </a:solidFill>
                <a:effectLst/>
                <a:latin typeface="Arial" panose="020B0604020202020204" pitchFamily="34" charset="0"/>
              </a:rPr>
              <a:t>min_samples_leaf</a:t>
            </a:r>
            <a:r>
              <a:rPr lang="en-US" sz="1800" b="0" i="0" u="none" strike="noStrike" dirty="0">
                <a:solidFill>
                  <a:srgbClr val="000000"/>
                </a:solidFill>
                <a:effectLst/>
                <a:latin typeface="Arial" panose="020B0604020202020204" pitchFamily="34" charset="0"/>
              </a:rPr>
              <a:t>=50, </a:t>
            </a:r>
            <a:r>
              <a:rPr lang="en-US" sz="1800" b="0" i="0" u="none" strike="noStrike" dirty="0" err="1">
                <a:solidFill>
                  <a:srgbClr val="000000"/>
                </a:solidFill>
                <a:effectLst/>
                <a:latin typeface="Arial" panose="020B0604020202020204" pitchFamily="34" charset="0"/>
              </a:rPr>
              <a:t>min_samples_split</a:t>
            </a:r>
            <a:r>
              <a:rPr lang="en-US" sz="1800" b="0" i="0" u="none" strike="noStrike" dirty="0">
                <a:solidFill>
                  <a:srgbClr val="000000"/>
                </a:solidFill>
                <a:effectLst/>
                <a:latin typeface="Arial" panose="020B0604020202020204" pitchFamily="34" charset="0"/>
              </a:rPr>
              <a:t>=50, </a:t>
            </a:r>
            <a:r>
              <a:rPr lang="en-US" sz="1800" b="0" i="0" u="none" strike="noStrike" dirty="0" err="1">
                <a:solidFill>
                  <a:srgbClr val="000000"/>
                </a:solidFill>
                <a:effectLst/>
                <a:latin typeface="Arial" panose="020B0604020202020204" pitchFamily="34" charset="0"/>
              </a:rPr>
              <a:t>n_estimators</a:t>
            </a:r>
            <a:r>
              <a:rPr lang="en-US" sz="1800" b="0" i="0" u="none" strike="noStrike" dirty="0">
                <a:solidFill>
                  <a:srgbClr val="000000"/>
                </a:solidFill>
                <a:effectLst/>
                <a:latin typeface="Arial" panose="020B0604020202020204" pitchFamily="34" charset="0"/>
              </a:rPr>
              <a:t>=150, </a:t>
            </a:r>
            <a:r>
              <a:rPr lang="en-US" sz="1800" b="0" i="0" u="none" strike="noStrike" dirty="0" err="1">
                <a:solidFill>
                  <a:srgbClr val="000000"/>
                </a:solidFill>
                <a:effectLst/>
                <a:latin typeface="Arial" panose="020B0604020202020204" pitchFamily="34" charset="0"/>
              </a:rPr>
              <a:t>random_state</a:t>
            </a:r>
            <a:r>
              <a:rPr lang="en-US" sz="1800" b="0" i="0" u="none" strike="noStrike" dirty="0">
                <a:solidFill>
                  <a:srgbClr val="000000"/>
                </a:solidFill>
                <a:effectLst/>
                <a:latin typeface="Arial" panose="020B0604020202020204" pitchFamily="34" charset="0"/>
              </a:rPr>
              <a:t>=4)</a:t>
            </a:r>
            <a:endParaRPr lang="en-US" b="0" dirty="0">
              <a:effectLst/>
            </a:endParaRPr>
          </a:p>
          <a:p>
            <a:pPr marL="285750" indent="-285750" algn="l">
              <a:buFont typeface="Wingdings" panose="05000000000000000000" pitchFamily="2" charset="2"/>
              <a:buChar char="§"/>
            </a:pP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Arial" panose="020B0604020202020204" pitchFamily="34" charset="0"/>
              </a:rPr>
              <a:t> We experimented this boosting algorithm in order to enhance the performance but we found out that its performance is closely equal to the </a:t>
            </a:r>
            <a:r>
              <a:rPr lang="en-US" sz="1800" b="0" i="0" u="none" strike="noStrike" dirty="0" err="1">
                <a:solidFill>
                  <a:srgbClr val="000000"/>
                </a:solidFill>
                <a:effectLst/>
                <a:latin typeface="Arial" panose="020B0604020202020204" pitchFamily="34" charset="0"/>
              </a:rPr>
              <a:t>XGBoost</a:t>
            </a:r>
            <a:r>
              <a:rPr lang="en-US" sz="1800" b="0" i="0" u="none" strike="noStrike" dirty="0">
                <a:solidFill>
                  <a:srgbClr val="000000"/>
                </a:solidFill>
                <a:effectLst/>
                <a:latin typeface="Arial" panose="020B0604020202020204" pitchFamily="34" charset="0"/>
              </a:rPr>
              <a:t> model only.</a:t>
            </a:r>
            <a:endParaRPr lang="en-IN" dirty="0"/>
          </a:p>
        </p:txBody>
      </p:sp>
    </p:spTree>
    <p:extLst>
      <p:ext uri="{BB962C8B-B14F-4D97-AF65-F5344CB8AC3E}">
        <p14:creationId xmlns:p14="http://schemas.microsoft.com/office/powerpoint/2010/main" val="3801988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8B21A-8B24-2A7A-71B5-A5F395894534}"/>
              </a:ext>
            </a:extLst>
          </p:cNvPr>
          <p:cNvSpPr>
            <a:spLocks noGrp="1"/>
          </p:cNvSpPr>
          <p:nvPr>
            <p:ph type="ctrTitle"/>
          </p:nvPr>
        </p:nvSpPr>
        <p:spPr>
          <a:xfrm>
            <a:off x="-2711116" y="-256673"/>
            <a:ext cx="9144000" cy="1296152"/>
          </a:xfrm>
        </p:spPr>
        <p:txBody>
          <a:bodyPr/>
          <a:lstStyle/>
          <a:p>
            <a:r>
              <a:rPr lang="en-US" dirty="0"/>
              <a:t>conclusion</a:t>
            </a:r>
            <a:endParaRPr lang="en-IN" dirty="0"/>
          </a:p>
        </p:txBody>
      </p:sp>
      <p:sp>
        <p:nvSpPr>
          <p:cNvPr id="3" name="Subtitle 2">
            <a:extLst>
              <a:ext uri="{FF2B5EF4-FFF2-40B4-BE49-F238E27FC236}">
                <a16:creationId xmlns:a16="http://schemas.microsoft.com/office/drawing/2014/main" id="{17A91F74-3540-E000-00E5-97CC39578CEA}"/>
              </a:ext>
            </a:extLst>
          </p:cNvPr>
          <p:cNvSpPr>
            <a:spLocks noGrp="1"/>
          </p:cNvSpPr>
          <p:nvPr>
            <p:ph type="subTitle" idx="1"/>
          </p:nvPr>
        </p:nvSpPr>
        <p:spPr>
          <a:xfrm>
            <a:off x="-1" y="1039479"/>
            <a:ext cx="11405937" cy="5409447"/>
          </a:xfrm>
        </p:spPr>
        <p:txBody>
          <a:bodyPr>
            <a:normAutofit fontScale="40000" lnSpcReduction="20000"/>
          </a:bodyPr>
          <a:lstStyle/>
          <a:p>
            <a:pPr algn="l"/>
            <a:r>
              <a:rPr lang="en-US" sz="6400" b="0" i="0" dirty="0">
                <a:effectLst/>
                <a:latin typeface="Söhne"/>
              </a:rPr>
              <a:t>The linear regression model did not perform well on our dataset, likely due to the lack of a strong linear relationship between the independent variables and the target variable. In contrast, tree-based algorithms such as </a:t>
            </a:r>
            <a:r>
              <a:rPr lang="en-US" sz="6400" b="0" i="0" dirty="0" err="1">
                <a:effectLst/>
                <a:latin typeface="Söhne"/>
              </a:rPr>
              <a:t>DecisionTreeRegressor</a:t>
            </a:r>
            <a:r>
              <a:rPr lang="en-US" sz="6400" b="0" i="0" dirty="0">
                <a:effectLst/>
                <a:latin typeface="Söhne"/>
              </a:rPr>
              <a:t>, </a:t>
            </a:r>
            <a:r>
              <a:rPr lang="en-US" sz="6400" b="0" i="0" dirty="0" err="1">
                <a:effectLst/>
                <a:latin typeface="Söhne"/>
              </a:rPr>
              <a:t>RandomForestRegressor</a:t>
            </a:r>
            <a:r>
              <a:rPr lang="en-US" sz="6400" b="0" i="0" dirty="0">
                <a:effectLst/>
                <a:latin typeface="Söhne"/>
              </a:rPr>
              <a:t>, </a:t>
            </a:r>
            <a:r>
              <a:rPr lang="en-US" sz="6400" b="0" i="0" dirty="0" err="1">
                <a:effectLst/>
                <a:latin typeface="Söhne"/>
              </a:rPr>
              <a:t>GradientBoostingRegressor</a:t>
            </a:r>
            <a:r>
              <a:rPr lang="en-US" sz="6400" b="0" i="0" dirty="0">
                <a:effectLst/>
                <a:latin typeface="Söhne"/>
              </a:rPr>
              <a:t>, and </a:t>
            </a:r>
            <a:r>
              <a:rPr lang="en-US" sz="6400" b="0" i="0" dirty="0" err="1">
                <a:effectLst/>
                <a:latin typeface="Söhne"/>
              </a:rPr>
              <a:t>XGBoostRegressor</a:t>
            </a:r>
            <a:r>
              <a:rPr lang="en-US" sz="6400" b="0" i="0" dirty="0">
                <a:effectLst/>
                <a:latin typeface="Söhne"/>
              </a:rPr>
              <a:t> performed well on this dataset.</a:t>
            </a:r>
          </a:p>
          <a:p>
            <a:pPr algn="l"/>
            <a:r>
              <a:rPr lang="en-US" sz="6400" b="0" i="0" dirty="0">
                <a:effectLst/>
                <a:latin typeface="Söhne"/>
              </a:rPr>
              <a:t>When using </a:t>
            </a:r>
            <a:r>
              <a:rPr lang="en-US" sz="6400" b="0" i="0" dirty="0" err="1">
                <a:effectLst/>
                <a:latin typeface="Söhne"/>
              </a:rPr>
              <a:t>LinearRegressor</a:t>
            </a:r>
            <a:r>
              <a:rPr lang="en-US" sz="6400" b="0" i="0" dirty="0">
                <a:effectLst/>
                <a:latin typeface="Söhne"/>
              </a:rPr>
              <a:t>, the most influential feature was functioning day, followed by temperature. In contrast, temperature was the most important feature for </a:t>
            </a:r>
            <a:r>
              <a:rPr lang="en-US" sz="6400" b="0" i="0" dirty="0" err="1">
                <a:effectLst/>
                <a:latin typeface="Söhne"/>
              </a:rPr>
              <a:t>DecisionTreeRegressor</a:t>
            </a:r>
            <a:r>
              <a:rPr lang="en-US" sz="6400" b="0" i="0" dirty="0">
                <a:effectLst/>
                <a:latin typeface="Söhne"/>
              </a:rPr>
              <a:t>, </a:t>
            </a:r>
            <a:r>
              <a:rPr lang="en-US" sz="6400" b="0" i="0" dirty="0" err="1">
                <a:effectLst/>
                <a:latin typeface="Söhne"/>
              </a:rPr>
              <a:t>RandomForestRegressor</a:t>
            </a:r>
            <a:r>
              <a:rPr lang="en-US" sz="6400" b="0" i="0" dirty="0">
                <a:effectLst/>
                <a:latin typeface="Söhne"/>
              </a:rPr>
              <a:t>, and </a:t>
            </a:r>
            <a:r>
              <a:rPr lang="en-US" sz="6400" b="0" i="0" dirty="0" err="1">
                <a:effectLst/>
                <a:latin typeface="Söhne"/>
              </a:rPr>
              <a:t>GradientBoostingRegressor</a:t>
            </a:r>
            <a:r>
              <a:rPr lang="en-US" sz="6400" b="0" i="0" dirty="0">
                <a:effectLst/>
                <a:latin typeface="Söhne"/>
              </a:rPr>
              <a:t>.</a:t>
            </a:r>
          </a:p>
          <a:p>
            <a:pPr algn="l"/>
            <a:r>
              <a:rPr lang="en-US" sz="6400" b="0" i="0" dirty="0" err="1">
                <a:effectLst/>
                <a:latin typeface="Söhne"/>
              </a:rPr>
              <a:t>XGBoostRegressor</a:t>
            </a:r>
            <a:r>
              <a:rPr lang="en-US" sz="6400" b="0" i="0" dirty="0">
                <a:effectLst/>
                <a:latin typeface="Söhne"/>
              </a:rPr>
              <a:t> was the only model to consider both whether it was winter and whether it was a working day as the two most important features. While winter is a function of temperature, it seems that this feature engineering trick gave better results for </a:t>
            </a:r>
            <a:r>
              <a:rPr lang="en-US" sz="6400" b="0" i="0" dirty="0" err="1">
                <a:effectLst/>
                <a:latin typeface="Söhne"/>
              </a:rPr>
              <a:t>XGBoostRegressor</a:t>
            </a:r>
            <a:r>
              <a:rPr lang="en-US" sz="6400" b="0" i="0" dirty="0">
                <a:effectLst/>
                <a:latin typeface="Söhne"/>
              </a:rPr>
              <a:t>.</a:t>
            </a:r>
          </a:p>
          <a:p>
            <a:pPr algn="l"/>
            <a:r>
              <a:rPr lang="en-US" sz="6400" b="0" i="0" dirty="0">
                <a:effectLst/>
                <a:latin typeface="Söhne"/>
              </a:rPr>
              <a:t>Overall, </a:t>
            </a:r>
            <a:r>
              <a:rPr lang="en-US" sz="6400" b="0" i="0" dirty="0" err="1">
                <a:effectLst/>
                <a:latin typeface="Söhne"/>
              </a:rPr>
              <a:t>XGBoostRegressor</a:t>
            </a:r>
            <a:r>
              <a:rPr lang="en-US" sz="6400" b="0" i="0" dirty="0">
                <a:effectLst/>
                <a:latin typeface="Söhne"/>
              </a:rPr>
              <a:t> had the lowest root mean squared error of 242.72, making it the best model for this problem.</a:t>
            </a:r>
          </a:p>
          <a:p>
            <a:endParaRPr lang="en-IN" dirty="0"/>
          </a:p>
        </p:txBody>
      </p:sp>
    </p:spTree>
    <p:extLst>
      <p:ext uri="{BB962C8B-B14F-4D97-AF65-F5344CB8AC3E}">
        <p14:creationId xmlns:p14="http://schemas.microsoft.com/office/powerpoint/2010/main" val="1728234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A641D-C028-0BCE-E8DE-5DA5CC82AEB9}"/>
              </a:ext>
            </a:extLst>
          </p:cNvPr>
          <p:cNvSpPr>
            <a:spLocks noGrp="1"/>
          </p:cNvSpPr>
          <p:nvPr>
            <p:ph type="title"/>
          </p:nvPr>
        </p:nvSpPr>
        <p:spPr>
          <a:xfrm>
            <a:off x="108227" y="-332992"/>
            <a:ext cx="10364451" cy="1596177"/>
          </a:xfrm>
        </p:spPr>
        <p:txBody>
          <a:bodyPr/>
          <a:lstStyle/>
          <a:p>
            <a:r>
              <a:rPr lang="en-US" dirty="0"/>
              <a:t>Data summary and first look OF THE DATASET</a:t>
            </a:r>
            <a:endParaRPr lang="en-IN" dirty="0"/>
          </a:p>
        </p:txBody>
      </p:sp>
      <p:sp>
        <p:nvSpPr>
          <p:cNvPr id="3" name="Content Placeholder 2">
            <a:extLst>
              <a:ext uri="{FF2B5EF4-FFF2-40B4-BE49-F238E27FC236}">
                <a16:creationId xmlns:a16="http://schemas.microsoft.com/office/drawing/2014/main" id="{956A674C-811D-FD55-A69B-46054244A02C}"/>
              </a:ext>
            </a:extLst>
          </p:cNvPr>
          <p:cNvSpPr>
            <a:spLocks noGrp="1"/>
          </p:cNvSpPr>
          <p:nvPr>
            <p:ph sz="quarter" idx="13"/>
          </p:nvPr>
        </p:nvSpPr>
        <p:spPr>
          <a:xfrm>
            <a:off x="0" y="4995935"/>
            <a:ext cx="10363826" cy="1596177"/>
          </a:xfrm>
        </p:spPr>
        <p:txBody>
          <a:bodyPr/>
          <a:lstStyle/>
          <a:p>
            <a:r>
              <a:rPr lang="en-IN" b="0" dirty="0">
                <a:effectLst/>
              </a:rPr>
              <a:t>  </a:t>
            </a:r>
            <a:endParaRPr lang="en-IN" dirty="0"/>
          </a:p>
        </p:txBody>
      </p:sp>
      <p:sp>
        <p:nvSpPr>
          <p:cNvPr id="5" name="TextBox 4">
            <a:extLst>
              <a:ext uri="{FF2B5EF4-FFF2-40B4-BE49-F238E27FC236}">
                <a16:creationId xmlns:a16="http://schemas.microsoft.com/office/drawing/2014/main" id="{21CEFFBA-BBBF-8438-856A-CBAEEAB02ADE}"/>
              </a:ext>
            </a:extLst>
          </p:cNvPr>
          <p:cNvSpPr txBox="1"/>
          <p:nvPr/>
        </p:nvSpPr>
        <p:spPr>
          <a:xfrm>
            <a:off x="3048000" y="3248344"/>
            <a:ext cx="6096000" cy="369332"/>
          </a:xfrm>
          <a:prstGeom prst="rect">
            <a:avLst/>
          </a:prstGeom>
          <a:noFill/>
        </p:spPr>
        <p:txBody>
          <a:bodyPr wrap="square">
            <a:spAutoFit/>
          </a:bodyPr>
          <a:lstStyle/>
          <a:p>
            <a:r>
              <a:rPr lang="en-IN" b="0" dirty="0">
                <a:effectLst/>
              </a:rPr>
              <a:t> </a:t>
            </a:r>
            <a:endParaRPr lang="en-IN" dirty="0"/>
          </a:p>
        </p:txBody>
      </p:sp>
      <p:sp>
        <p:nvSpPr>
          <p:cNvPr id="9" name="TextBox 8">
            <a:extLst>
              <a:ext uri="{FF2B5EF4-FFF2-40B4-BE49-F238E27FC236}">
                <a16:creationId xmlns:a16="http://schemas.microsoft.com/office/drawing/2014/main" id="{E6EE8A68-E2A6-0124-721E-4E662361FE5A}"/>
              </a:ext>
            </a:extLst>
          </p:cNvPr>
          <p:cNvSpPr txBox="1"/>
          <p:nvPr/>
        </p:nvSpPr>
        <p:spPr>
          <a:xfrm>
            <a:off x="108227" y="3995678"/>
            <a:ext cx="12384505" cy="2862322"/>
          </a:xfrm>
          <a:prstGeom prst="rect">
            <a:avLst/>
          </a:prstGeom>
          <a:noFill/>
        </p:spPr>
        <p:txBody>
          <a:bodyPr wrap="square">
            <a:spAutoFit/>
          </a:bodyPr>
          <a:lstStyle/>
          <a:p>
            <a:pPr rtl="0">
              <a:spcBef>
                <a:spcPts val="0"/>
              </a:spcBef>
              <a:spcAft>
                <a:spcPts val="0"/>
              </a:spcAft>
            </a:pPr>
            <a:r>
              <a:rPr lang="en-US" sz="2400" b="0" i="0" u="none" strike="noStrike" dirty="0">
                <a:solidFill>
                  <a:srgbClr val="000000"/>
                </a:solidFill>
                <a:effectLst/>
                <a:latin typeface="Calibri" panose="020F0502020204030204" pitchFamily="34" charset="0"/>
              </a:rPr>
              <a:t>▪ This Dataset contain 8760 rows and 14 columns.</a:t>
            </a:r>
            <a:endParaRPr lang="en-US" b="0" dirty="0">
              <a:effectLst/>
            </a:endParaRPr>
          </a:p>
          <a:p>
            <a:pPr rtl="0">
              <a:spcBef>
                <a:spcPts val="0"/>
              </a:spcBef>
              <a:spcAft>
                <a:spcPts val="0"/>
              </a:spcAft>
            </a:pPr>
            <a:r>
              <a:rPr lang="en-US" sz="2400" b="0" i="0" u="none" strike="noStrike" dirty="0">
                <a:solidFill>
                  <a:srgbClr val="000000"/>
                </a:solidFill>
                <a:effectLst/>
                <a:latin typeface="Calibri" panose="020F0502020204030204" pitchFamily="34" charset="0"/>
              </a:rPr>
              <a:t>▪ Three categorical features ‘Seasons’, ‘Holiday’, &amp; ‘Functioning Day’.</a:t>
            </a:r>
            <a:endParaRPr lang="en-US" b="0" dirty="0">
              <a:effectLst/>
            </a:endParaRPr>
          </a:p>
          <a:p>
            <a:pPr rtl="0">
              <a:spcBef>
                <a:spcPts val="0"/>
              </a:spcBef>
              <a:spcAft>
                <a:spcPts val="0"/>
              </a:spcAft>
            </a:pPr>
            <a:r>
              <a:rPr lang="en-US" sz="2400" b="0" i="0" u="none" strike="noStrike" dirty="0">
                <a:solidFill>
                  <a:srgbClr val="000000"/>
                </a:solidFill>
                <a:effectLst/>
                <a:latin typeface="Calibri" panose="020F0502020204030204" pitchFamily="34" charset="0"/>
              </a:rPr>
              <a:t>▪ One Datetime column ‘Date’.</a:t>
            </a:r>
          </a:p>
          <a:p>
            <a:pPr rtl="0">
              <a:spcBef>
                <a:spcPts val="0"/>
              </a:spcBef>
              <a:spcAft>
                <a:spcPts val="0"/>
              </a:spcAft>
            </a:pPr>
            <a:r>
              <a:rPr lang="en-US" sz="2400" b="0" i="0" u="none" strike="noStrike" dirty="0">
                <a:solidFill>
                  <a:srgbClr val="000000"/>
                </a:solidFill>
                <a:effectLst/>
                <a:latin typeface="Calibri" panose="020F0502020204030204" pitchFamily="34" charset="0"/>
              </a:rPr>
              <a:t> We have some numerical type variables such as temperature, humidity, wind, visibility, dew point temp, solar radiation, rainfall, snowfall which shows the environmental conditions for that particular hour of the day.</a:t>
            </a:r>
            <a:endParaRPr lang="en-US" b="0" dirty="0">
              <a:effectLst/>
            </a:endParaRPr>
          </a:p>
          <a:p>
            <a:br>
              <a:rPr lang="en-US" dirty="0"/>
            </a:br>
            <a:endParaRPr lang="en-IN" dirty="0"/>
          </a:p>
        </p:txBody>
      </p:sp>
      <p:pic>
        <p:nvPicPr>
          <p:cNvPr id="6" name="Picture 5">
            <a:extLst>
              <a:ext uri="{FF2B5EF4-FFF2-40B4-BE49-F238E27FC236}">
                <a16:creationId xmlns:a16="http://schemas.microsoft.com/office/drawing/2014/main" id="{B4E15445-AE0F-621D-AFFD-AAAC3556111E}"/>
              </a:ext>
            </a:extLst>
          </p:cNvPr>
          <p:cNvPicPr>
            <a:picLocks noChangeAspect="1"/>
          </p:cNvPicPr>
          <p:nvPr/>
        </p:nvPicPr>
        <p:blipFill>
          <a:blip r:embed="rId2"/>
          <a:stretch>
            <a:fillRect/>
          </a:stretch>
        </p:blipFill>
        <p:spPr>
          <a:xfrm>
            <a:off x="150887" y="901561"/>
            <a:ext cx="11890225" cy="2905116"/>
          </a:xfrm>
          <a:prstGeom prst="rect">
            <a:avLst/>
          </a:prstGeom>
        </p:spPr>
      </p:pic>
    </p:spTree>
    <p:extLst>
      <p:ext uri="{BB962C8B-B14F-4D97-AF65-F5344CB8AC3E}">
        <p14:creationId xmlns:p14="http://schemas.microsoft.com/office/powerpoint/2010/main" val="4166977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6578-AA5B-DDC0-CD86-CF0196C14682}"/>
              </a:ext>
            </a:extLst>
          </p:cNvPr>
          <p:cNvSpPr>
            <a:spLocks noGrp="1"/>
          </p:cNvSpPr>
          <p:nvPr>
            <p:ph type="title"/>
          </p:nvPr>
        </p:nvSpPr>
        <p:spPr/>
        <p:txBody>
          <a:bodyPr/>
          <a:lstStyle/>
          <a:p>
            <a:r>
              <a:rPr lang="en-US" dirty="0"/>
              <a:t>Data summary</a:t>
            </a:r>
            <a:endParaRPr lang="en-IN" dirty="0"/>
          </a:p>
        </p:txBody>
      </p:sp>
      <p:sp>
        <p:nvSpPr>
          <p:cNvPr id="3" name="Content Placeholder 2">
            <a:extLst>
              <a:ext uri="{FF2B5EF4-FFF2-40B4-BE49-F238E27FC236}">
                <a16:creationId xmlns:a16="http://schemas.microsoft.com/office/drawing/2014/main" id="{79FC2EB1-4A36-30DB-D025-1419712ABAC9}"/>
              </a:ext>
            </a:extLst>
          </p:cNvPr>
          <p:cNvSpPr>
            <a:spLocks noGrp="1"/>
          </p:cNvSpPr>
          <p:nvPr>
            <p:ph sz="quarter" idx="13"/>
          </p:nvPr>
        </p:nvSpPr>
        <p:spPr>
          <a:xfrm>
            <a:off x="561474" y="1690688"/>
            <a:ext cx="10716126" cy="4100511"/>
          </a:xfrm>
        </p:spPr>
        <p:txBody>
          <a:bodyPr>
            <a:normAutofit/>
          </a:bodyPr>
          <a:lstStyle/>
          <a:p>
            <a:r>
              <a:rPr lang="en-US" sz="1600" dirty="0"/>
              <a:t>there are no missing </a:t>
            </a:r>
            <a:r>
              <a:rPr lang="en-US" sz="1600" dirty="0" err="1"/>
              <a:t>valus</a:t>
            </a:r>
            <a:r>
              <a:rPr lang="en-US" sz="1600" dirty="0"/>
              <a:t> present</a:t>
            </a:r>
          </a:p>
          <a:p>
            <a:r>
              <a:rPr lang="en-US" sz="1600" dirty="0"/>
              <a:t>There are no duplicate values in dataset</a:t>
            </a:r>
          </a:p>
          <a:p>
            <a:r>
              <a:rPr lang="en-US" sz="1600" dirty="0"/>
              <a:t>There are no null values</a:t>
            </a:r>
          </a:p>
          <a:p>
            <a:r>
              <a:rPr lang="en-US" sz="1600" dirty="0"/>
              <a:t>There dependent variable is </a:t>
            </a:r>
            <a:r>
              <a:rPr lang="en-US" sz="1600" dirty="0" err="1"/>
              <a:t>rented_bike_count</a:t>
            </a:r>
            <a:r>
              <a:rPr lang="en-US" sz="1600" dirty="0"/>
              <a:t> which we need to prediction on</a:t>
            </a:r>
          </a:p>
          <a:p>
            <a:r>
              <a:rPr lang="en-US" sz="1600" dirty="0"/>
              <a:t>The data shows hourly rentals data for one year </a:t>
            </a:r>
          </a:p>
          <a:p>
            <a:r>
              <a:rPr lang="en-US" sz="1600" b="0" i="0" u="none" strike="noStrike" dirty="0">
                <a:solidFill>
                  <a:srgbClr val="000000"/>
                </a:solidFill>
                <a:effectLst/>
              </a:rPr>
              <a:t>We changed the name of some features for our convenience, they are as follows ‘date', '</a:t>
            </a:r>
            <a:r>
              <a:rPr lang="en-US" sz="1600" b="0" i="0" u="none" strike="noStrike" dirty="0" err="1">
                <a:solidFill>
                  <a:srgbClr val="000000"/>
                </a:solidFill>
                <a:effectLst/>
              </a:rPr>
              <a:t>Bike_Count</a:t>
            </a:r>
            <a:r>
              <a:rPr lang="en-US" sz="1600" b="0" i="0" u="none" strike="noStrike" dirty="0">
                <a:solidFill>
                  <a:srgbClr val="000000"/>
                </a:solidFill>
                <a:effectLst/>
              </a:rPr>
              <a:t>', 'Hour’, ‘temp’, ‘humidity', ‘wind', ‘visibility’, ‘</a:t>
            </a:r>
            <a:r>
              <a:rPr lang="en-US" sz="1600" b="0" i="0" u="none" strike="noStrike" dirty="0" err="1">
                <a:solidFill>
                  <a:srgbClr val="000000"/>
                </a:solidFill>
                <a:effectLst/>
              </a:rPr>
              <a:t>dew_temp</a:t>
            </a:r>
            <a:r>
              <a:rPr lang="en-US" sz="1600" b="0" i="0" u="none" strike="noStrike" dirty="0">
                <a:solidFill>
                  <a:srgbClr val="000000"/>
                </a:solidFill>
                <a:effectLst/>
              </a:rPr>
              <a:t>’, ‘sunlight’, rain', ‘snow', ‘seasons', ‘holiday', ‘</a:t>
            </a:r>
            <a:r>
              <a:rPr lang="en-US" sz="1600" b="0" i="0" u="none" strike="noStrike" dirty="0" err="1">
                <a:solidFill>
                  <a:srgbClr val="000000"/>
                </a:solidFill>
                <a:effectLst/>
              </a:rPr>
              <a:t>functioning_day</a:t>
            </a:r>
            <a:r>
              <a:rPr lang="en-US" sz="1600" b="0" i="0" u="none" strike="noStrike" dirty="0">
                <a:solidFill>
                  <a:srgbClr val="000000"/>
                </a:solidFill>
                <a:effectLst/>
              </a:rPr>
              <a:t>’.</a:t>
            </a:r>
            <a:br>
              <a:rPr lang="en-US" sz="1600" dirty="0"/>
            </a:br>
            <a:endParaRPr lang="en-IN" sz="2400" dirty="0">
              <a:cs typeface="Arial" panose="020B0604020202020204" pitchFamily="34" charset="0"/>
            </a:endParaRPr>
          </a:p>
        </p:txBody>
      </p:sp>
    </p:spTree>
    <p:extLst>
      <p:ext uri="{BB962C8B-B14F-4D97-AF65-F5344CB8AC3E}">
        <p14:creationId xmlns:p14="http://schemas.microsoft.com/office/powerpoint/2010/main" val="335826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DE01-1243-A2C1-F0DB-C88716B6A012}"/>
              </a:ext>
            </a:extLst>
          </p:cNvPr>
          <p:cNvSpPr>
            <a:spLocks noGrp="1"/>
          </p:cNvSpPr>
          <p:nvPr>
            <p:ph type="ctrTitle"/>
          </p:nvPr>
        </p:nvSpPr>
        <p:spPr>
          <a:xfrm>
            <a:off x="-2145175" y="-243068"/>
            <a:ext cx="9144000" cy="1148728"/>
          </a:xfrm>
        </p:spPr>
        <p:txBody>
          <a:bodyPr/>
          <a:lstStyle/>
          <a:p>
            <a:r>
              <a:rPr lang="en-US" dirty="0"/>
              <a:t>Feature types</a:t>
            </a:r>
            <a:endParaRPr lang="en-IN" dirty="0"/>
          </a:p>
        </p:txBody>
      </p:sp>
      <p:sp>
        <p:nvSpPr>
          <p:cNvPr id="3" name="Subtitle 2">
            <a:extLst>
              <a:ext uri="{FF2B5EF4-FFF2-40B4-BE49-F238E27FC236}">
                <a16:creationId xmlns:a16="http://schemas.microsoft.com/office/drawing/2014/main" id="{2E56A6CB-DFE0-DD2D-27C1-5DF3FEEC17FB}"/>
              </a:ext>
            </a:extLst>
          </p:cNvPr>
          <p:cNvSpPr>
            <a:spLocks noGrp="1"/>
          </p:cNvSpPr>
          <p:nvPr>
            <p:ph type="subTitle" idx="1"/>
          </p:nvPr>
        </p:nvSpPr>
        <p:spPr>
          <a:xfrm>
            <a:off x="-1427544" y="1773238"/>
            <a:ext cx="9144000" cy="1655762"/>
          </a:xfrm>
        </p:spPr>
        <p:txBody>
          <a:bodyPr/>
          <a:lstStyle/>
          <a:p>
            <a:r>
              <a:rPr lang="en-US" dirty="0"/>
              <a:t>.</a:t>
            </a:r>
            <a:endParaRPr lang="en-IN" dirty="0"/>
          </a:p>
        </p:txBody>
      </p:sp>
      <p:graphicFrame>
        <p:nvGraphicFramePr>
          <p:cNvPr id="4" name="Table 4">
            <a:extLst>
              <a:ext uri="{FF2B5EF4-FFF2-40B4-BE49-F238E27FC236}">
                <a16:creationId xmlns:a16="http://schemas.microsoft.com/office/drawing/2014/main" id="{36F3123A-9DFC-6A5C-9FB7-76980DDFB7F6}"/>
              </a:ext>
            </a:extLst>
          </p:cNvPr>
          <p:cNvGraphicFramePr>
            <a:graphicFrameLocks noGrp="1"/>
          </p:cNvGraphicFramePr>
          <p:nvPr>
            <p:extLst>
              <p:ext uri="{D42A27DB-BD31-4B8C-83A1-F6EECF244321}">
                <p14:modId xmlns:p14="http://schemas.microsoft.com/office/powerpoint/2010/main" val="3216088223"/>
              </p:ext>
            </p:extLst>
          </p:nvPr>
        </p:nvGraphicFramePr>
        <p:xfrm>
          <a:off x="138896" y="1836774"/>
          <a:ext cx="5588136" cy="4027448"/>
        </p:xfrm>
        <a:graphic>
          <a:graphicData uri="http://schemas.openxmlformats.org/drawingml/2006/table">
            <a:tbl>
              <a:tblPr firstRow="1" bandRow="1">
                <a:tableStyleId>{5C22544A-7EE6-4342-B048-85BDC9FD1C3A}</a:tableStyleId>
              </a:tblPr>
              <a:tblGrid>
                <a:gridCol w="2394547">
                  <a:extLst>
                    <a:ext uri="{9D8B030D-6E8A-4147-A177-3AD203B41FA5}">
                      <a16:colId xmlns:a16="http://schemas.microsoft.com/office/drawing/2014/main" val="1476276794"/>
                    </a:ext>
                  </a:extLst>
                </a:gridCol>
                <a:gridCol w="3193589">
                  <a:extLst>
                    <a:ext uri="{9D8B030D-6E8A-4147-A177-3AD203B41FA5}">
                      <a16:colId xmlns:a16="http://schemas.microsoft.com/office/drawing/2014/main" val="694255969"/>
                    </a:ext>
                  </a:extLst>
                </a:gridCol>
              </a:tblGrid>
              <a:tr h="440025">
                <a:tc>
                  <a:txBody>
                    <a:bodyPr/>
                    <a:lstStyle/>
                    <a:p>
                      <a:r>
                        <a:rPr lang="en-IN" sz="1800" b="1" i="0" u="none" strike="noStrike" kern="1200" dirty="0">
                          <a:solidFill>
                            <a:schemeClr val="lt1"/>
                          </a:solidFill>
                          <a:effectLst/>
                          <a:latin typeface="+mn-lt"/>
                          <a:ea typeface="+mn-ea"/>
                          <a:cs typeface="+mn-cs"/>
                        </a:rPr>
                        <a:t>NUMERIC</a:t>
                      </a:r>
                      <a:endParaRPr lang="en-IN" dirty="0"/>
                    </a:p>
                  </a:txBody>
                  <a:tcPr/>
                </a:tc>
                <a:tc>
                  <a:txBody>
                    <a:bodyPr/>
                    <a:lstStyle/>
                    <a:p>
                      <a:r>
                        <a:rPr lang="en-IN" sz="1800" b="1" i="0" u="none" strike="noStrike" kern="1200" dirty="0">
                          <a:solidFill>
                            <a:schemeClr val="lt1"/>
                          </a:solidFill>
                          <a:effectLst/>
                          <a:latin typeface="+mn-lt"/>
                          <a:ea typeface="+mn-ea"/>
                          <a:cs typeface="+mn-cs"/>
                        </a:rPr>
                        <a:t>CATEGORICAL</a:t>
                      </a:r>
                      <a:endParaRPr lang="en-IN" dirty="0"/>
                    </a:p>
                  </a:txBody>
                  <a:tcPr/>
                </a:tc>
                <a:extLst>
                  <a:ext uri="{0D108BD9-81ED-4DB2-BD59-A6C34878D82A}">
                    <a16:rowId xmlns:a16="http://schemas.microsoft.com/office/drawing/2014/main" val="459297384"/>
                  </a:ext>
                </a:extLst>
              </a:tr>
              <a:tr h="512489">
                <a:tc>
                  <a:txBody>
                    <a:bodyPr/>
                    <a:lstStyle/>
                    <a:p>
                      <a:r>
                        <a:rPr lang="en-US" dirty="0"/>
                        <a:t>1.Hour</a:t>
                      </a:r>
                      <a:endParaRPr lang="en-IN" dirty="0"/>
                    </a:p>
                  </a:txBody>
                  <a:tcPr/>
                </a:tc>
                <a:tc>
                  <a:txBody>
                    <a:bodyPr/>
                    <a:lstStyle/>
                    <a:p>
                      <a:r>
                        <a:rPr lang="en-US" dirty="0"/>
                        <a:t>1.Season</a:t>
                      </a:r>
                      <a:endParaRPr lang="en-IN" dirty="0"/>
                    </a:p>
                  </a:txBody>
                  <a:tcPr/>
                </a:tc>
                <a:extLst>
                  <a:ext uri="{0D108BD9-81ED-4DB2-BD59-A6C34878D82A}">
                    <a16:rowId xmlns:a16="http://schemas.microsoft.com/office/drawing/2014/main" val="327440407"/>
                  </a:ext>
                </a:extLst>
              </a:tr>
              <a:tr h="512489">
                <a:tc>
                  <a:txBody>
                    <a:bodyPr/>
                    <a:lstStyle/>
                    <a:p>
                      <a:r>
                        <a:rPr lang="en-US" dirty="0"/>
                        <a:t>2.Temp</a:t>
                      </a:r>
                      <a:endParaRPr lang="en-IN" dirty="0"/>
                    </a:p>
                  </a:txBody>
                  <a:tcPr/>
                </a:tc>
                <a:tc>
                  <a:txBody>
                    <a:bodyPr/>
                    <a:lstStyle/>
                    <a:p>
                      <a:r>
                        <a:rPr lang="en-US" dirty="0"/>
                        <a:t>2.Holiday</a:t>
                      </a:r>
                      <a:endParaRPr lang="en-IN" dirty="0"/>
                    </a:p>
                  </a:txBody>
                  <a:tcPr/>
                </a:tc>
                <a:extLst>
                  <a:ext uri="{0D108BD9-81ED-4DB2-BD59-A6C34878D82A}">
                    <a16:rowId xmlns:a16="http://schemas.microsoft.com/office/drawing/2014/main" val="1690323175"/>
                  </a:ext>
                </a:extLst>
              </a:tr>
              <a:tr h="512489">
                <a:tc>
                  <a:txBody>
                    <a:bodyPr/>
                    <a:lstStyle/>
                    <a:p>
                      <a:r>
                        <a:rPr lang="en-US" dirty="0"/>
                        <a:t>3.Humadity</a:t>
                      </a:r>
                      <a:endParaRPr lang="en-IN" dirty="0"/>
                    </a:p>
                  </a:txBody>
                  <a:tcPr/>
                </a:tc>
                <a:tc>
                  <a:txBody>
                    <a:bodyPr/>
                    <a:lstStyle/>
                    <a:p>
                      <a:r>
                        <a:rPr lang="en-US" dirty="0"/>
                        <a:t>3.Functioning Time</a:t>
                      </a:r>
                      <a:endParaRPr lang="en-IN" dirty="0"/>
                    </a:p>
                  </a:txBody>
                  <a:tcPr/>
                </a:tc>
                <a:extLst>
                  <a:ext uri="{0D108BD9-81ED-4DB2-BD59-A6C34878D82A}">
                    <a16:rowId xmlns:a16="http://schemas.microsoft.com/office/drawing/2014/main" val="1418601899"/>
                  </a:ext>
                </a:extLst>
              </a:tr>
              <a:tr h="512489">
                <a:tc>
                  <a:txBody>
                    <a:bodyPr/>
                    <a:lstStyle/>
                    <a:p>
                      <a:r>
                        <a:rPr lang="en-US" dirty="0"/>
                        <a:t>4.Dew_temp</a:t>
                      </a:r>
                      <a:endParaRPr lang="en-IN" dirty="0"/>
                    </a:p>
                  </a:txBody>
                  <a:tcPr/>
                </a:tc>
                <a:tc>
                  <a:txBody>
                    <a:bodyPr/>
                    <a:lstStyle/>
                    <a:p>
                      <a:r>
                        <a:rPr lang="en-US" dirty="0"/>
                        <a:t>4Timeshift</a:t>
                      </a:r>
                      <a:endParaRPr lang="en-IN" dirty="0"/>
                    </a:p>
                  </a:txBody>
                  <a:tcPr/>
                </a:tc>
                <a:extLst>
                  <a:ext uri="{0D108BD9-81ED-4DB2-BD59-A6C34878D82A}">
                    <a16:rowId xmlns:a16="http://schemas.microsoft.com/office/drawing/2014/main" val="3353821207"/>
                  </a:ext>
                </a:extLst>
              </a:tr>
              <a:tr h="512489">
                <a:tc>
                  <a:txBody>
                    <a:bodyPr/>
                    <a:lstStyle/>
                    <a:p>
                      <a:r>
                        <a:rPr lang="en-US" dirty="0"/>
                        <a:t>5.Sunlight</a:t>
                      </a:r>
                      <a:endParaRPr lang="en-IN" dirty="0"/>
                    </a:p>
                  </a:txBody>
                  <a:tcPr/>
                </a:tc>
                <a:tc>
                  <a:txBody>
                    <a:bodyPr/>
                    <a:lstStyle/>
                    <a:p>
                      <a:endParaRPr lang="en-IN"/>
                    </a:p>
                  </a:txBody>
                  <a:tcPr/>
                </a:tc>
                <a:extLst>
                  <a:ext uri="{0D108BD9-81ED-4DB2-BD59-A6C34878D82A}">
                    <a16:rowId xmlns:a16="http://schemas.microsoft.com/office/drawing/2014/main" val="1799247937"/>
                  </a:ext>
                </a:extLst>
              </a:tr>
              <a:tr h="512489">
                <a:tc>
                  <a:txBody>
                    <a:bodyPr/>
                    <a:lstStyle/>
                    <a:p>
                      <a:r>
                        <a:rPr lang="en-US" dirty="0"/>
                        <a:t>6.Rain</a:t>
                      </a:r>
                      <a:endParaRPr lang="en-IN" dirty="0"/>
                    </a:p>
                  </a:txBody>
                  <a:tcPr/>
                </a:tc>
                <a:tc>
                  <a:txBody>
                    <a:bodyPr/>
                    <a:lstStyle/>
                    <a:p>
                      <a:endParaRPr lang="en-IN"/>
                    </a:p>
                  </a:txBody>
                  <a:tcPr/>
                </a:tc>
                <a:extLst>
                  <a:ext uri="{0D108BD9-81ED-4DB2-BD59-A6C34878D82A}">
                    <a16:rowId xmlns:a16="http://schemas.microsoft.com/office/drawing/2014/main" val="4028231257"/>
                  </a:ext>
                </a:extLst>
              </a:tr>
              <a:tr h="512489">
                <a:tc>
                  <a:txBody>
                    <a:bodyPr/>
                    <a:lstStyle/>
                    <a:p>
                      <a:r>
                        <a:rPr lang="en-US" dirty="0"/>
                        <a:t>7.Show</a:t>
                      </a:r>
                      <a:endParaRPr lang="en-IN" dirty="0"/>
                    </a:p>
                  </a:txBody>
                  <a:tcPr/>
                </a:tc>
                <a:tc>
                  <a:txBody>
                    <a:bodyPr/>
                    <a:lstStyle/>
                    <a:p>
                      <a:endParaRPr lang="en-IN" dirty="0"/>
                    </a:p>
                  </a:txBody>
                  <a:tcPr/>
                </a:tc>
                <a:extLst>
                  <a:ext uri="{0D108BD9-81ED-4DB2-BD59-A6C34878D82A}">
                    <a16:rowId xmlns:a16="http://schemas.microsoft.com/office/drawing/2014/main" val="999942700"/>
                  </a:ext>
                </a:extLst>
              </a:tr>
            </a:tbl>
          </a:graphicData>
        </a:graphic>
      </p:graphicFrame>
      <p:graphicFrame>
        <p:nvGraphicFramePr>
          <p:cNvPr id="5" name="Table 5">
            <a:extLst>
              <a:ext uri="{FF2B5EF4-FFF2-40B4-BE49-F238E27FC236}">
                <a16:creationId xmlns:a16="http://schemas.microsoft.com/office/drawing/2014/main" id="{FDDC769D-CEC3-76B4-CC51-349017FD2E65}"/>
              </a:ext>
            </a:extLst>
          </p:cNvPr>
          <p:cNvGraphicFramePr>
            <a:graphicFrameLocks noGrp="1"/>
          </p:cNvGraphicFramePr>
          <p:nvPr>
            <p:extLst>
              <p:ext uri="{D42A27DB-BD31-4B8C-83A1-F6EECF244321}">
                <p14:modId xmlns:p14="http://schemas.microsoft.com/office/powerpoint/2010/main" val="266702480"/>
              </p:ext>
            </p:extLst>
          </p:nvPr>
        </p:nvGraphicFramePr>
        <p:xfrm>
          <a:off x="138896" y="1120442"/>
          <a:ext cx="5588135" cy="480700"/>
        </p:xfrm>
        <a:graphic>
          <a:graphicData uri="http://schemas.openxmlformats.org/drawingml/2006/table">
            <a:tbl>
              <a:tblPr firstRow="1" bandRow="1">
                <a:tableStyleId>{5C22544A-7EE6-4342-B048-85BDC9FD1C3A}</a:tableStyleId>
              </a:tblPr>
              <a:tblGrid>
                <a:gridCol w="5588135">
                  <a:extLst>
                    <a:ext uri="{9D8B030D-6E8A-4147-A177-3AD203B41FA5}">
                      <a16:colId xmlns:a16="http://schemas.microsoft.com/office/drawing/2014/main" val="3289319973"/>
                    </a:ext>
                  </a:extLst>
                </a:gridCol>
              </a:tblGrid>
              <a:tr h="480700">
                <a:tc>
                  <a:txBody>
                    <a:bodyPr/>
                    <a:lstStyle/>
                    <a:p>
                      <a:pPr algn="ctr"/>
                      <a:r>
                        <a:rPr lang="en-US" dirty="0"/>
                        <a:t>Features</a:t>
                      </a:r>
                      <a:endParaRPr lang="en-IN" dirty="0"/>
                    </a:p>
                  </a:txBody>
                  <a:tcPr/>
                </a:tc>
                <a:extLst>
                  <a:ext uri="{0D108BD9-81ED-4DB2-BD59-A6C34878D82A}">
                    <a16:rowId xmlns:a16="http://schemas.microsoft.com/office/drawing/2014/main" val="2420766071"/>
                  </a:ext>
                </a:extLst>
              </a:tr>
            </a:tbl>
          </a:graphicData>
        </a:graphic>
      </p:graphicFrame>
      <p:graphicFrame>
        <p:nvGraphicFramePr>
          <p:cNvPr id="6" name="Table 6">
            <a:extLst>
              <a:ext uri="{FF2B5EF4-FFF2-40B4-BE49-F238E27FC236}">
                <a16:creationId xmlns:a16="http://schemas.microsoft.com/office/drawing/2014/main" id="{DF017088-4E26-5E26-4242-D009DED66449}"/>
              </a:ext>
            </a:extLst>
          </p:cNvPr>
          <p:cNvGraphicFramePr>
            <a:graphicFrameLocks noGrp="1"/>
          </p:cNvGraphicFramePr>
          <p:nvPr>
            <p:extLst>
              <p:ext uri="{D42A27DB-BD31-4B8C-83A1-F6EECF244321}">
                <p14:modId xmlns:p14="http://schemas.microsoft.com/office/powerpoint/2010/main" val="3612273109"/>
              </p:ext>
            </p:extLst>
          </p:nvPr>
        </p:nvGraphicFramePr>
        <p:xfrm>
          <a:off x="6293579" y="1120442"/>
          <a:ext cx="5112357" cy="480700"/>
        </p:xfrm>
        <a:graphic>
          <a:graphicData uri="http://schemas.openxmlformats.org/drawingml/2006/table">
            <a:tbl>
              <a:tblPr firstRow="1" bandRow="1">
                <a:tableStyleId>{5C22544A-7EE6-4342-B048-85BDC9FD1C3A}</a:tableStyleId>
              </a:tblPr>
              <a:tblGrid>
                <a:gridCol w="5112357">
                  <a:extLst>
                    <a:ext uri="{9D8B030D-6E8A-4147-A177-3AD203B41FA5}">
                      <a16:colId xmlns:a16="http://schemas.microsoft.com/office/drawing/2014/main" val="2582194181"/>
                    </a:ext>
                  </a:extLst>
                </a:gridCol>
              </a:tblGrid>
              <a:tr h="480700">
                <a:tc>
                  <a:txBody>
                    <a:bodyPr/>
                    <a:lstStyle/>
                    <a:p>
                      <a:pPr rtl="0"/>
                      <a:r>
                        <a:rPr lang="en-US" dirty="0"/>
                        <a:t>Variable</a:t>
                      </a:r>
                      <a:r>
                        <a:rPr lang="en-IN" sz="1800" b="1" i="0" u="none" strike="noStrike" kern="1200" dirty="0">
                          <a:solidFill>
                            <a:schemeClr val="lt1"/>
                          </a:solidFill>
                          <a:effectLst/>
                          <a:latin typeface="+mn-lt"/>
                          <a:ea typeface="+mn-ea"/>
                          <a:cs typeface="+mn-cs"/>
                        </a:rPr>
                        <a:t>TARGET VARIABLE</a:t>
                      </a:r>
                      <a:endParaRPr lang="en-IN" b="0" dirty="0">
                        <a:effectLst/>
                      </a:endParaRPr>
                    </a:p>
                  </a:txBody>
                  <a:tcPr/>
                </a:tc>
                <a:extLst>
                  <a:ext uri="{0D108BD9-81ED-4DB2-BD59-A6C34878D82A}">
                    <a16:rowId xmlns:a16="http://schemas.microsoft.com/office/drawing/2014/main" val="2901934420"/>
                  </a:ext>
                </a:extLst>
              </a:tr>
            </a:tbl>
          </a:graphicData>
        </a:graphic>
      </p:graphicFrame>
      <p:graphicFrame>
        <p:nvGraphicFramePr>
          <p:cNvPr id="7" name="Table 7">
            <a:extLst>
              <a:ext uri="{FF2B5EF4-FFF2-40B4-BE49-F238E27FC236}">
                <a16:creationId xmlns:a16="http://schemas.microsoft.com/office/drawing/2014/main" id="{5DF65727-B660-0E8C-BC74-4C2514EAFCC2}"/>
              </a:ext>
            </a:extLst>
          </p:cNvPr>
          <p:cNvGraphicFramePr>
            <a:graphicFrameLocks noGrp="1"/>
          </p:cNvGraphicFramePr>
          <p:nvPr>
            <p:extLst>
              <p:ext uri="{D42A27DB-BD31-4B8C-83A1-F6EECF244321}">
                <p14:modId xmlns:p14="http://schemas.microsoft.com/office/powerpoint/2010/main" val="1847884713"/>
              </p:ext>
            </p:extLst>
          </p:nvPr>
        </p:nvGraphicFramePr>
        <p:xfrm>
          <a:off x="6219464" y="1836774"/>
          <a:ext cx="5186473" cy="3845854"/>
        </p:xfrm>
        <a:graphic>
          <a:graphicData uri="http://schemas.openxmlformats.org/drawingml/2006/table">
            <a:tbl>
              <a:tblPr firstRow="1" bandRow="1">
                <a:tableStyleId>{5C22544A-7EE6-4342-B048-85BDC9FD1C3A}</a:tableStyleId>
              </a:tblPr>
              <a:tblGrid>
                <a:gridCol w="5186473">
                  <a:extLst>
                    <a:ext uri="{9D8B030D-6E8A-4147-A177-3AD203B41FA5}">
                      <a16:colId xmlns:a16="http://schemas.microsoft.com/office/drawing/2014/main" val="708381988"/>
                    </a:ext>
                  </a:extLst>
                </a:gridCol>
              </a:tblGrid>
              <a:tr h="3845854">
                <a:tc>
                  <a:txBody>
                    <a:bodyPr/>
                    <a:lstStyle/>
                    <a:p>
                      <a:pPr algn="ctr"/>
                      <a:endParaRPr lang="en-US" dirty="0"/>
                    </a:p>
                    <a:p>
                      <a:pPr algn="ctr"/>
                      <a:endParaRPr lang="en-US" dirty="0"/>
                    </a:p>
                    <a:p>
                      <a:pPr algn="ctr"/>
                      <a:endParaRPr lang="en-US" dirty="0"/>
                    </a:p>
                    <a:p>
                      <a:pPr algn="ctr"/>
                      <a:endParaRPr lang="en-US" dirty="0"/>
                    </a:p>
                    <a:p>
                      <a:pPr algn="ctr"/>
                      <a:endParaRPr lang="en-US" dirty="0"/>
                    </a:p>
                    <a:p>
                      <a:pPr algn="ctr"/>
                      <a:r>
                        <a:rPr lang="en-US" dirty="0"/>
                        <a:t>BIKE COUNT</a:t>
                      </a:r>
                      <a:endParaRPr lang="en-IN" dirty="0"/>
                    </a:p>
                  </a:txBody>
                  <a:tcPr/>
                </a:tc>
                <a:extLst>
                  <a:ext uri="{0D108BD9-81ED-4DB2-BD59-A6C34878D82A}">
                    <a16:rowId xmlns:a16="http://schemas.microsoft.com/office/drawing/2014/main" val="451614552"/>
                  </a:ext>
                </a:extLst>
              </a:tr>
            </a:tbl>
          </a:graphicData>
        </a:graphic>
      </p:graphicFrame>
    </p:spTree>
    <p:extLst>
      <p:ext uri="{BB962C8B-B14F-4D97-AF65-F5344CB8AC3E}">
        <p14:creationId xmlns:p14="http://schemas.microsoft.com/office/powerpoint/2010/main" val="1987431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C486-BB83-4F83-1F90-8CDE9133488F}"/>
              </a:ext>
            </a:extLst>
          </p:cNvPr>
          <p:cNvSpPr>
            <a:spLocks noGrp="1"/>
          </p:cNvSpPr>
          <p:nvPr>
            <p:ph type="ctrTitle"/>
          </p:nvPr>
        </p:nvSpPr>
        <p:spPr>
          <a:xfrm>
            <a:off x="-1588168" y="168442"/>
            <a:ext cx="9144000" cy="830931"/>
          </a:xfrm>
        </p:spPr>
        <p:txBody>
          <a:bodyPr>
            <a:normAutofit fontScale="90000"/>
          </a:bodyPr>
          <a:lstStyle/>
          <a:p>
            <a:r>
              <a:rPr lang="en-US" dirty="0"/>
              <a:t>Feature Summary</a:t>
            </a:r>
            <a:endParaRPr lang="en-IN" dirty="0"/>
          </a:p>
        </p:txBody>
      </p:sp>
      <p:sp>
        <p:nvSpPr>
          <p:cNvPr id="3" name="Subtitle 2">
            <a:extLst>
              <a:ext uri="{FF2B5EF4-FFF2-40B4-BE49-F238E27FC236}">
                <a16:creationId xmlns:a16="http://schemas.microsoft.com/office/drawing/2014/main" id="{E50AF234-E794-50D4-8AFF-2F707E034C22}"/>
              </a:ext>
            </a:extLst>
          </p:cNvPr>
          <p:cNvSpPr>
            <a:spLocks noGrp="1"/>
          </p:cNvSpPr>
          <p:nvPr>
            <p:ph type="subTitle" idx="1"/>
          </p:nvPr>
        </p:nvSpPr>
        <p:spPr>
          <a:xfrm>
            <a:off x="320842" y="1532608"/>
            <a:ext cx="10908632" cy="4771940"/>
          </a:xfrm>
        </p:spPr>
        <p:txBody>
          <a:bodyPr>
            <a:normAutofit/>
          </a:bodyPr>
          <a:lstStyle/>
          <a:p>
            <a:pPr algn="l"/>
            <a:r>
              <a:rPr lang="en-US" b="0" i="0" u="none" strike="noStrike" dirty="0">
                <a:solidFill>
                  <a:srgbClr val="000000"/>
                </a:solidFill>
                <a:effectLst/>
                <a:latin typeface="Arial" panose="020B0604020202020204" pitchFamily="34" charset="0"/>
              </a:rPr>
              <a:t>• Date : Year-Month-Day</a:t>
            </a:r>
            <a:br>
              <a:rPr lang="en-US" b="0" i="0" u="none" strike="noStrike" dirty="0">
                <a:solidFill>
                  <a:srgbClr val="000000"/>
                </a:solidFill>
                <a:effectLst/>
                <a:latin typeface="Calibri" panose="020F0502020204030204" pitchFamily="34" charset="0"/>
              </a:rPr>
            </a:br>
            <a:r>
              <a:rPr lang="en-US" b="0" i="0" u="none" strike="noStrike" dirty="0">
                <a:solidFill>
                  <a:srgbClr val="000000"/>
                </a:solidFill>
                <a:effectLst/>
                <a:latin typeface="Arial" panose="020B0604020202020204" pitchFamily="34" charset="0"/>
              </a:rPr>
              <a:t>• Rented Bike Count - Count of bikes rented at each hour</a:t>
            </a:r>
            <a:br>
              <a:rPr lang="en-US" b="0" i="0" u="none" strike="noStrike" dirty="0">
                <a:solidFill>
                  <a:srgbClr val="000000"/>
                </a:solidFill>
                <a:effectLst/>
                <a:latin typeface="Calibri" panose="020F0502020204030204" pitchFamily="34" charset="0"/>
              </a:rPr>
            </a:br>
            <a:r>
              <a:rPr lang="en-US" b="0" i="0" u="none" strike="noStrike" dirty="0">
                <a:solidFill>
                  <a:srgbClr val="000000"/>
                </a:solidFill>
                <a:effectLst/>
                <a:latin typeface="Arial" panose="020B0604020202020204" pitchFamily="34" charset="0"/>
              </a:rPr>
              <a:t>• Hour - Hour of the day</a:t>
            </a:r>
            <a:br>
              <a:rPr lang="en-US" b="0" i="0" u="none" strike="noStrike" dirty="0">
                <a:solidFill>
                  <a:srgbClr val="000000"/>
                </a:solidFill>
                <a:effectLst/>
                <a:latin typeface="Calibri" panose="020F0502020204030204" pitchFamily="34" charset="0"/>
              </a:rPr>
            </a:br>
            <a:r>
              <a:rPr lang="en-US" b="0" i="0" u="none" strike="noStrike" dirty="0">
                <a:solidFill>
                  <a:srgbClr val="000000"/>
                </a:solidFill>
                <a:effectLst/>
                <a:latin typeface="Arial" panose="020B0604020202020204" pitchFamily="34" charset="0"/>
              </a:rPr>
              <a:t>• Temperature - Temperature in Celsius</a:t>
            </a:r>
            <a:br>
              <a:rPr lang="en-US" b="0" i="0" u="none" strike="noStrike" dirty="0">
                <a:solidFill>
                  <a:srgbClr val="000000"/>
                </a:solidFill>
                <a:effectLst/>
                <a:latin typeface="Calibri" panose="020F0502020204030204" pitchFamily="34" charset="0"/>
              </a:rPr>
            </a:br>
            <a:r>
              <a:rPr lang="en-US" b="0" i="0" u="none" strike="noStrike" dirty="0">
                <a:solidFill>
                  <a:srgbClr val="000000"/>
                </a:solidFill>
                <a:effectLst/>
                <a:latin typeface="Arial" panose="020B0604020202020204" pitchFamily="34" charset="0"/>
              </a:rPr>
              <a:t>• Humidity - %</a:t>
            </a:r>
            <a:br>
              <a:rPr lang="en-US" b="0" i="0" u="none" strike="noStrike" dirty="0">
                <a:solidFill>
                  <a:srgbClr val="000000"/>
                </a:solidFill>
                <a:effectLst/>
                <a:latin typeface="Calibri" panose="020F0502020204030204" pitchFamily="34" charset="0"/>
              </a:rPr>
            </a:br>
            <a:r>
              <a:rPr lang="en-US" b="0" i="0" u="none" strike="noStrike" dirty="0">
                <a:solidFill>
                  <a:srgbClr val="000000"/>
                </a:solidFill>
                <a:effectLst/>
                <a:latin typeface="Arial" panose="020B0604020202020204" pitchFamily="34" charset="0"/>
              </a:rPr>
              <a:t>• Wind Speed - m/s</a:t>
            </a:r>
            <a:br>
              <a:rPr lang="en-US" b="0" i="0" u="none" strike="noStrike" dirty="0">
                <a:solidFill>
                  <a:srgbClr val="000000"/>
                </a:solidFill>
                <a:effectLst/>
                <a:latin typeface="Calibri" panose="020F0502020204030204" pitchFamily="34" charset="0"/>
              </a:rPr>
            </a:br>
            <a:r>
              <a:rPr lang="en-US" b="0" i="0" u="none" strike="noStrike" dirty="0">
                <a:solidFill>
                  <a:srgbClr val="000000"/>
                </a:solidFill>
                <a:effectLst/>
                <a:latin typeface="Arial" panose="020B0604020202020204" pitchFamily="34" charset="0"/>
              </a:rPr>
              <a:t>• Visibility - 10m</a:t>
            </a:r>
            <a:br>
              <a:rPr lang="en-US" b="0" i="0" u="none" strike="noStrike" dirty="0">
                <a:solidFill>
                  <a:srgbClr val="000000"/>
                </a:solidFill>
                <a:effectLst/>
                <a:latin typeface="Calibri" panose="020F0502020204030204" pitchFamily="34" charset="0"/>
              </a:rPr>
            </a:br>
            <a:r>
              <a:rPr lang="en-US" b="0" i="0" u="none" strike="noStrike" dirty="0">
                <a:solidFill>
                  <a:srgbClr val="000000"/>
                </a:solidFill>
                <a:effectLst/>
                <a:latin typeface="Arial" panose="020B0604020202020204" pitchFamily="34" charset="0"/>
              </a:rPr>
              <a:t>• Dew point temperature -Celsius</a:t>
            </a:r>
            <a:br>
              <a:rPr lang="en-US" b="0" i="0" u="none" strike="noStrike" dirty="0">
                <a:solidFill>
                  <a:srgbClr val="000000"/>
                </a:solidFill>
                <a:effectLst/>
                <a:latin typeface="Calibri" panose="020F0502020204030204" pitchFamily="34" charset="0"/>
              </a:rPr>
            </a:br>
            <a:r>
              <a:rPr lang="en-US" b="0" i="0" u="none" strike="noStrike" dirty="0">
                <a:solidFill>
                  <a:srgbClr val="000000"/>
                </a:solidFill>
                <a:effectLst/>
                <a:latin typeface="Arial" panose="020B0604020202020204" pitchFamily="34" charset="0"/>
              </a:rPr>
              <a:t>• Solar radiation -MJ/m2</a:t>
            </a:r>
            <a:br>
              <a:rPr lang="en-US" b="0" i="0" u="none" strike="noStrike" dirty="0">
                <a:solidFill>
                  <a:srgbClr val="000000"/>
                </a:solidFill>
                <a:effectLst/>
                <a:latin typeface="Calibri" panose="020F0502020204030204" pitchFamily="34" charset="0"/>
              </a:rPr>
            </a:br>
            <a:r>
              <a:rPr lang="en-US" b="0" i="0" u="none" strike="noStrike" dirty="0">
                <a:solidFill>
                  <a:srgbClr val="000000"/>
                </a:solidFill>
                <a:effectLst/>
                <a:latin typeface="Arial" panose="020B0604020202020204" pitchFamily="34" charset="0"/>
              </a:rPr>
              <a:t>• Rainfall -mm</a:t>
            </a:r>
            <a:br>
              <a:rPr lang="en-US" b="0" i="0" u="none" strike="noStrike" dirty="0">
                <a:solidFill>
                  <a:srgbClr val="000000"/>
                </a:solidFill>
                <a:effectLst/>
                <a:latin typeface="Calibri" panose="020F0502020204030204" pitchFamily="34" charset="0"/>
              </a:rPr>
            </a:br>
            <a:r>
              <a:rPr lang="en-US" b="0" i="0" u="none" strike="noStrike" dirty="0">
                <a:solidFill>
                  <a:srgbClr val="000000"/>
                </a:solidFill>
                <a:effectLst/>
                <a:latin typeface="Arial" panose="020B0604020202020204" pitchFamily="34" charset="0"/>
              </a:rPr>
              <a:t>• Snowfall –cm</a:t>
            </a:r>
            <a:br>
              <a:rPr lang="en-US" b="0" i="0" u="none" strike="noStrike" dirty="0">
                <a:solidFill>
                  <a:srgbClr val="000000"/>
                </a:solidFill>
                <a:effectLst/>
                <a:latin typeface="Calibri" panose="020F0502020204030204" pitchFamily="34" charset="0"/>
              </a:rPr>
            </a:br>
            <a:r>
              <a:rPr lang="en-US" b="0" i="0" u="none" strike="noStrike" dirty="0">
                <a:solidFill>
                  <a:srgbClr val="000000"/>
                </a:solidFill>
                <a:effectLst/>
                <a:latin typeface="Arial" panose="020B0604020202020204" pitchFamily="34" charset="0"/>
              </a:rPr>
              <a:t>• Seasons -Winter, Spring, Summer, Autumn</a:t>
            </a:r>
            <a:br>
              <a:rPr lang="en-US" b="0" i="0" u="none" strike="noStrike" dirty="0">
                <a:solidFill>
                  <a:srgbClr val="000000"/>
                </a:solidFill>
                <a:effectLst/>
                <a:latin typeface="Calibri" panose="020F0502020204030204" pitchFamily="34" charset="0"/>
              </a:rPr>
            </a:br>
            <a:r>
              <a:rPr lang="en-US" b="0" i="0" u="none" strike="noStrike" dirty="0">
                <a:solidFill>
                  <a:srgbClr val="000000"/>
                </a:solidFill>
                <a:effectLst/>
                <a:latin typeface="Arial" panose="020B0604020202020204" pitchFamily="34" charset="0"/>
              </a:rPr>
              <a:t>• Holiday -Holiday/No Holiday</a:t>
            </a:r>
            <a:br>
              <a:rPr lang="en-US" b="0" i="0" u="none" strike="noStrike" dirty="0">
                <a:solidFill>
                  <a:srgbClr val="000000"/>
                </a:solidFill>
                <a:effectLst/>
                <a:latin typeface="Calibri" panose="020F0502020204030204" pitchFamily="34" charset="0"/>
              </a:rPr>
            </a:br>
            <a:r>
              <a:rPr lang="en-US" b="0" i="0" u="none" strike="noStrike" dirty="0">
                <a:solidFill>
                  <a:srgbClr val="000000"/>
                </a:solidFill>
                <a:effectLst/>
                <a:latin typeface="Arial" panose="020B0604020202020204" pitchFamily="34" charset="0"/>
              </a:rPr>
              <a:t>• Functional Day - </a:t>
            </a:r>
            <a:r>
              <a:rPr lang="en-US" b="0" i="0" u="none" strike="noStrike" dirty="0" err="1">
                <a:solidFill>
                  <a:srgbClr val="000000"/>
                </a:solidFill>
                <a:effectLst/>
                <a:latin typeface="Arial" panose="020B0604020202020204" pitchFamily="34" charset="0"/>
              </a:rPr>
              <a:t>NoFunc</a:t>
            </a:r>
            <a:r>
              <a:rPr lang="en-US" b="0" i="0" u="none" strike="noStrike" dirty="0">
                <a:solidFill>
                  <a:srgbClr val="000000"/>
                </a:solidFill>
                <a:effectLst/>
                <a:latin typeface="Arial" panose="020B0604020202020204" pitchFamily="34" charset="0"/>
              </a:rPr>
              <a:t>(Non Functional </a:t>
            </a:r>
            <a:r>
              <a:rPr lang="en-US" b="0" i="0" u="none" strike="noStrike" dirty="0" err="1">
                <a:solidFill>
                  <a:srgbClr val="000000"/>
                </a:solidFill>
                <a:effectLst/>
                <a:latin typeface="Arial" panose="020B0604020202020204" pitchFamily="34" charset="0"/>
              </a:rPr>
              <a:t>Hrs</a:t>
            </a:r>
            <a:r>
              <a:rPr lang="en-US" b="0" i="0" u="none" strike="noStrike" dirty="0">
                <a:solidFill>
                  <a:srgbClr val="000000"/>
                </a:solidFill>
                <a:effectLst/>
                <a:latin typeface="Arial" panose="020B0604020202020204" pitchFamily="34" charset="0"/>
              </a:rPr>
              <a:t>),Fun(Functional </a:t>
            </a:r>
            <a:r>
              <a:rPr lang="en-US" b="0" i="0" u="none" strike="noStrike" dirty="0" err="1">
                <a:solidFill>
                  <a:srgbClr val="000000"/>
                </a:solidFill>
                <a:effectLst/>
                <a:latin typeface="Arial" panose="020B0604020202020204" pitchFamily="34" charset="0"/>
              </a:rPr>
              <a:t>Hrs</a:t>
            </a:r>
            <a:r>
              <a:rPr lang="en-US" b="0" i="0" u="none" strike="noStrike" dirty="0">
                <a:solidFill>
                  <a:srgbClr val="000000"/>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4132913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2824B-1C66-9DCC-5AE8-1DC8B38CA3A9}"/>
              </a:ext>
            </a:extLst>
          </p:cNvPr>
          <p:cNvSpPr>
            <a:spLocks noGrp="1"/>
          </p:cNvSpPr>
          <p:nvPr>
            <p:ph type="ctrTitle"/>
          </p:nvPr>
        </p:nvSpPr>
        <p:spPr>
          <a:xfrm>
            <a:off x="-465221" y="-240633"/>
            <a:ext cx="9144000" cy="1376363"/>
          </a:xfrm>
        </p:spPr>
        <p:txBody>
          <a:bodyPr/>
          <a:lstStyle/>
          <a:p>
            <a:r>
              <a:rPr lang="en-US" dirty="0"/>
              <a:t>Distribution Visualization</a:t>
            </a:r>
            <a:endParaRPr lang="en-IN" dirty="0"/>
          </a:p>
        </p:txBody>
      </p:sp>
      <p:sp>
        <p:nvSpPr>
          <p:cNvPr id="3" name="Subtitle 2">
            <a:extLst>
              <a:ext uri="{FF2B5EF4-FFF2-40B4-BE49-F238E27FC236}">
                <a16:creationId xmlns:a16="http://schemas.microsoft.com/office/drawing/2014/main" id="{B60244D9-B56B-7CB3-60B6-7EAED70E8F84}"/>
              </a:ext>
            </a:extLst>
          </p:cNvPr>
          <p:cNvSpPr>
            <a:spLocks noGrp="1"/>
          </p:cNvSpPr>
          <p:nvPr>
            <p:ph type="subTitle" idx="1"/>
          </p:nvPr>
        </p:nvSpPr>
        <p:spPr/>
        <p:txBody>
          <a:bodyPr/>
          <a:lstStyle/>
          <a:p>
            <a:endParaRPr lang="en-IN" dirty="0"/>
          </a:p>
        </p:txBody>
      </p:sp>
      <p:pic>
        <p:nvPicPr>
          <p:cNvPr id="9" name="Picture 8">
            <a:extLst>
              <a:ext uri="{FF2B5EF4-FFF2-40B4-BE49-F238E27FC236}">
                <a16:creationId xmlns:a16="http://schemas.microsoft.com/office/drawing/2014/main" id="{4DB727CB-1E52-977A-4776-8B1BAB4065CE}"/>
              </a:ext>
            </a:extLst>
          </p:cNvPr>
          <p:cNvPicPr>
            <a:picLocks noChangeAspect="1"/>
          </p:cNvPicPr>
          <p:nvPr/>
        </p:nvPicPr>
        <p:blipFill>
          <a:blip r:embed="rId2"/>
          <a:stretch>
            <a:fillRect/>
          </a:stretch>
        </p:blipFill>
        <p:spPr>
          <a:xfrm>
            <a:off x="0" y="1660296"/>
            <a:ext cx="12192000" cy="4146946"/>
          </a:xfrm>
          <a:prstGeom prst="rect">
            <a:avLst/>
          </a:prstGeom>
        </p:spPr>
      </p:pic>
    </p:spTree>
    <p:extLst>
      <p:ext uri="{BB962C8B-B14F-4D97-AF65-F5344CB8AC3E}">
        <p14:creationId xmlns:p14="http://schemas.microsoft.com/office/powerpoint/2010/main" val="102953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5074-FCBC-E940-4DDC-DB7B654CB8A0}"/>
              </a:ext>
            </a:extLst>
          </p:cNvPr>
          <p:cNvSpPr>
            <a:spLocks noGrp="1"/>
          </p:cNvSpPr>
          <p:nvPr>
            <p:ph type="ctrTitle"/>
          </p:nvPr>
        </p:nvSpPr>
        <p:spPr>
          <a:xfrm>
            <a:off x="-1620252" y="-1316037"/>
            <a:ext cx="9144000" cy="2387600"/>
          </a:xfrm>
        </p:spPr>
        <p:txBody>
          <a:bodyPr/>
          <a:lstStyle/>
          <a:p>
            <a:r>
              <a:rPr lang="en-US" dirty="0"/>
              <a:t>Checking Outliers</a:t>
            </a:r>
            <a:endParaRPr lang="en-IN" dirty="0"/>
          </a:p>
        </p:txBody>
      </p:sp>
      <p:sp>
        <p:nvSpPr>
          <p:cNvPr id="3" name="Subtitle 2">
            <a:extLst>
              <a:ext uri="{FF2B5EF4-FFF2-40B4-BE49-F238E27FC236}">
                <a16:creationId xmlns:a16="http://schemas.microsoft.com/office/drawing/2014/main" id="{4BBD9540-0261-E288-D2F5-1094F8A7440F}"/>
              </a:ext>
            </a:extLst>
          </p:cNvPr>
          <p:cNvSpPr>
            <a:spLocks noGrp="1"/>
          </p:cNvSpPr>
          <p:nvPr>
            <p:ph type="subTitle" idx="1"/>
          </p:nvPr>
        </p:nvSpPr>
        <p:spPr/>
        <p:txBody>
          <a:bodyPr/>
          <a:lstStyle/>
          <a:p>
            <a:r>
              <a:rPr lang="en-US" dirty="0"/>
              <a:t>.</a:t>
            </a:r>
            <a:endParaRPr lang="en-IN" dirty="0"/>
          </a:p>
        </p:txBody>
      </p:sp>
      <p:pic>
        <p:nvPicPr>
          <p:cNvPr id="9" name="Picture 8">
            <a:extLst>
              <a:ext uri="{FF2B5EF4-FFF2-40B4-BE49-F238E27FC236}">
                <a16:creationId xmlns:a16="http://schemas.microsoft.com/office/drawing/2014/main" id="{2931ECB8-9EA8-616B-7BC8-DA3406BB16CF}"/>
              </a:ext>
            </a:extLst>
          </p:cNvPr>
          <p:cNvPicPr>
            <a:picLocks noChangeAspect="1"/>
          </p:cNvPicPr>
          <p:nvPr/>
        </p:nvPicPr>
        <p:blipFill>
          <a:blip r:embed="rId2"/>
          <a:stretch>
            <a:fillRect/>
          </a:stretch>
        </p:blipFill>
        <p:spPr>
          <a:xfrm>
            <a:off x="0" y="1785613"/>
            <a:ext cx="12192000" cy="4470808"/>
          </a:xfrm>
          <a:prstGeom prst="rect">
            <a:avLst/>
          </a:prstGeom>
        </p:spPr>
      </p:pic>
    </p:spTree>
    <p:extLst>
      <p:ext uri="{BB962C8B-B14F-4D97-AF65-F5344CB8AC3E}">
        <p14:creationId xmlns:p14="http://schemas.microsoft.com/office/powerpoint/2010/main" val="3831653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TotalTime>
  <Words>2247</Words>
  <Application>Microsoft Office PowerPoint</Application>
  <PresentationFormat>Widescreen</PresentationFormat>
  <Paragraphs>137</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Söhne</vt:lpstr>
      <vt:lpstr>Wingdings</vt:lpstr>
      <vt:lpstr>Office Theme</vt:lpstr>
      <vt:lpstr>Capstone Project: Bike Sharing Demand Prediction</vt:lpstr>
      <vt:lpstr> problem Descreption</vt:lpstr>
      <vt:lpstr>Business Understanding</vt:lpstr>
      <vt:lpstr>Data summary and first look OF THE DATASET</vt:lpstr>
      <vt:lpstr>Data summary</vt:lpstr>
      <vt:lpstr>Feature types</vt:lpstr>
      <vt:lpstr>Feature Summary</vt:lpstr>
      <vt:lpstr>Distribution Visualization</vt:lpstr>
      <vt:lpstr>Checking Outliers</vt:lpstr>
      <vt:lpstr>CHECKING OUTLIERS</vt:lpstr>
      <vt:lpstr>Data Manupulation</vt:lpstr>
      <vt:lpstr>MANIPULATING THE DATASET</vt:lpstr>
      <vt:lpstr>CHECKING LINEARITY IN DATA  </vt:lpstr>
      <vt:lpstr>CHECKING LINEARITY IN DATA  </vt:lpstr>
      <vt:lpstr>CHECKING LINEARITY IN DATA  </vt:lpstr>
      <vt:lpstr>DEPENDENT VARIABLE  </vt:lpstr>
      <vt:lpstr>DEPENDENT VARIABLE  </vt:lpstr>
      <vt:lpstr>MULTICOLLINEARITY ANALYSIS  </vt:lpstr>
      <vt:lpstr>HANDLING MULTICOLLINEARITY  </vt:lpstr>
      <vt:lpstr>HANDLING MULTICOLLINEARITY  </vt:lpstr>
      <vt:lpstr>Updated Heatmap</vt:lpstr>
      <vt:lpstr>REGPLOTS (UPDATED DATASET)  </vt:lpstr>
      <vt:lpstr>REGPLOTS (UPDATED DATASET)  </vt:lpstr>
      <vt:lpstr>MODEL BUILDING PREREQUISITES  </vt:lpstr>
      <vt:lpstr>MODEL BUILDING PREREQUISITES  </vt:lpstr>
      <vt:lpstr>Linear Regression</vt:lpstr>
      <vt:lpstr>LINEAR REGRESSION  </vt:lpstr>
      <vt:lpstr>DECISION TREE  </vt:lpstr>
      <vt:lpstr>DECISION TREE</vt:lpstr>
      <vt:lpstr>Random Forest Regressor</vt:lpstr>
      <vt:lpstr>RANDOM FOREST REGRESSOR  </vt:lpstr>
      <vt:lpstr>XgBoost Regressor</vt:lpstr>
      <vt:lpstr>RANDOM FOREST REGRESSOR  </vt:lpstr>
      <vt:lpstr>GRADIENT BOOSTING REGRESSOR</vt:lpstr>
      <vt:lpstr>GRADIENT BOOSTING REGRESSOR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Bike Sharing Demand Prediction</dc:title>
  <dc:creator>Rohan</dc:creator>
  <cp:lastModifiedBy>Rohan</cp:lastModifiedBy>
  <cp:revision>2</cp:revision>
  <dcterms:created xsi:type="dcterms:W3CDTF">2023-03-27T10:00:38Z</dcterms:created>
  <dcterms:modified xsi:type="dcterms:W3CDTF">2023-03-28T03:57:24Z</dcterms:modified>
</cp:coreProperties>
</file>