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257" r:id="rId4"/>
    <p:sldId id="258" r:id="rId5"/>
    <p:sldId id="259" r:id="rId6"/>
    <p:sldId id="260" r:id="rId7"/>
    <p:sldId id="261" r:id="rId8"/>
    <p:sldId id="262" r:id="rId9"/>
    <p:sldId id="267" r:id="rId10"/>
    <p:sldId id="268" r:id="rId11"/>
    <p:sldId id="305" r:id="rId12"/>
    <p:sldId id="269" r:id="rId13"/>
    <p:sldId id="306" r:id="rId14"/>
    <p:sldId id="270" r:id="rId15"/>
    <p:sldId id="307" r:id="rId16"/>
    <p:sldId id="271" r:id="rId17"/>
    <p:sldId id="308" r:id="rId18"/>
    <p:sldId id="272" r:id="rId19"/>
    <p:sldId id="309" r:id="rId20"/>
    <p:sldId id="273" r:id="rId21"/>
    <p:sldId id="311" r:id="rId22"/>
    <p:sldId id="274" r:id="rId23"/>
    <p:sldId id="310" r:id="rId24"/>
    <p:sldId id="275" r:id="rId25"/>
    <p:sldId id="276" r:id="rId26"/>
    <p:sldId id="277" r:id="rId27"/>
    <p:sldId id="264" r:id="rId28"/>
    <p:sldId id="278" r:id="rId29"/>
    <p:sldId id="279" r:id="rId30"/>
    <p:sldId id="282" r:id="rId31"/>
    <p:sldId id="286" r:id="rId32"/>
    <p:sldId id="283" r:id="rId33"/>
    <p:sldId id="297" r:id="rId34"/>
    <p:sldId id="284" r:id="rId35"/>
    <p:sldId id="298" r:id="rId36"/>
    <p:sldId id="285" r:id="rId37"/>
    <p:sldId id="299" r:id="rId38"/>
    <p:sldId id="287" r:id="rId39"/>
    <p:sldId id="288" r:id="rId40"/>
    <p:sldId id="289" r:id="rId41"/>
    <p:sldId id="300" r:id="rId42"/>
    <p:sldId id="290" r:id="rId43"/>
    <p:sldId id="301" r:id="rId44"/>
    <p:sldId id="291" r:id="rId45"/>
    <p:sldId id="292" r:id="rId46"/>
    <p:sldId id="293" r:id="rId47"/>
    <p:sldId id="302" r:id="rId48"/>
    <p:sldId id="294" r:id="rId49"/>
    <p:sldId id="303" r:id="rId50"/>
    <p:sldId id="295" r:id="rId51"/>
    <p:sldId id="296" r:id="rId52"/>
    <p:sldId id="3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ED3C6-DC1B-4FA8-B1C3-7E2903EA6C04}" v="313" dt="2023-05-06T06:09:30.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0" d="100"/>
          <a:sy n="80" d="100"/>
        </p:scale>
        <p:origin x="715"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13C0-267A-35CD-6C1A-CA95DA3EB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75615A-30DF-5522-1CB8-D5C1D2C25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9B3CEF-7C43-1FD6-DEEA-A1AEF02220D8}"/>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5" name="Footer Placeholder 4">
            <a:extLst>
              <a:ext uri="{FF2B5EF4-FFF2-40B4-BE49-F238E27FC236}">
                <a16:creationId xmlns:a16="http://schemas.microsoft.com/office/drawing/2014/main" id="{9456D956-0FDF-056E-A402-E996419A0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6C39E-16D5-9110-B251-807F7517DDA7}"/>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278018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FC81-06D0-9494-1066-C78BC06228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E04B7F-B2D8-7914-78B7-F2A5450FD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38870-B996-B052-E911-F6E5426A749A}"/>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5" name="Footer Placeholder 4">
            <a:extLst>
              <a:ext uri="{FF2B5EF4-FFF2-40B4-BE49-F238E27FC236}">
                <a16:creationId xmlns:a16="http://schemas.microsoft.com/office/drawing/2014/main" id="{C0214119-9C5B-8F1D-CD69-01DE6205EC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D7C75-13AF-CD2F-05EF-4372B44C3562}"/>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139656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3A89C-ADE4-96D2-78F2-5A19FEFED2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1661D6-9D66-86B8-A52C-9642AF76E9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58E433-5DCC-F041-6C56-40E6AB425A15}"/>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5" name="Footer Placeholder 4">
            <a:extLst>
              <a:ext uri="{FF2B5EF4-FFF2-40B4-BE49-F238E27FC236}">
                <a16:creationId xmlns:a16="http://schemas.microsoft.com/office/drawing/2014/main" id="{0875DC90-AB3B-AAB8-75DB-F0FB108FD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47E65-5A55-0BBD-2FC6-044620D718E4}"/>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338633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0A3B-5070-B9B8-5981-7D2E3594F9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5ACF62-34A1-61A1-BC43-9E20746DBA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C08F2-3640-669D-C416-664D57366DAD}"/>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5" name="Footer Placeholder 4">
            <a:extLst>
              <a:ext uri="{FF2B5EF4-FFF2-40B4-BE49-F238E27FC236}">
                <a16:creationId xmlns:a16="http://schemas.microsoft.com/office/drawing/2014/main" id="{24170281-5EC4-799D-F8EC-1821B6469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CA4E3-CDBD-113E-181B-29D107D55A09}"/>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410130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D60C-3DAD-B1B5-ADD6-ED8BF7BE48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9D14E6-ACD6-37CB-4B98-6EB375A21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92612D-13CE-0867-CAC8-B8212F2608E6}"/>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5" name="Footer Placeholder 4">
            <a:extLst>
              <a:ext uri="{FF2B5EF4-FFF2-40B4-BE49-F238E27FC236}">
                <a16:creationId xmlns:a16="http://schemas.microsoft.com/office/drawing/2014/main" id="{77A21169-703A-772C-7365-0405BCD1DB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4431AF-41D9-B76B-FFA1-97A2F16C13DA}"/>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1096599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7E7-CDC5-CF2F-F74F-AEA157DA7C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AFC0C1-F848-ADFE-D114-8C9727534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A70317-68CB-D6E1-08CB-ACA2E5A4D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861879-3E17-A4DE-6FC5-18D761058EE9}"/>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6" name="Footer Placeholder 5">
            <a:extLst>
              <a:ext uri="{FF2B5EF4-FFF2-40B4-BE49-F238E27FC236}">
                <a16:creationId xmlns:a16="http://schemas.microsoft.com/office/drawing/2014/main" id="{11A637F0-77CF-8742-3E5F-FF7F4BC00A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406350-6B8C-FE67-E716-FBB1FC6AC824}"/>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245926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F987-5190-86A4-D9E3-BC14720722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3AED33-A4F6-7850-7B99-62D4BD568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6F36E-982A-FC2F-E5F2-60FFAA2E84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7AA186-1776-B65C-CDC4-A39E34E64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8E1106-D7BD-2603-9EC3-E004A09546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E02792-CE96-D7D7-2FE3-1A385A15630D}"/>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8" name="Footer Placeholder 7">
            <a:extLst>
              <a:ext uri="{FF2B5EF4-FFF2-40B4-BE49-F238E27FC236}">
                <a16:creationId xmlns:a16="http://schemas.microsoft.com/office/drawing/2014/main" id="{6EAAF45D-C1EA-3F41-4885-0D98092679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C0DE26-FD30-143E-8095-6A3EB5DA301A}"/>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74244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C876-3BB9-CFEF-58A4-DE1916F08A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A9849A-AD3B-2411-057D-5CEAE14DE80B}"/>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4" name="Footer Placeholder 3">
            <a:extLst>
              <a:ext uri="{FF2B5EF4-FFF2-40B4-BE49-F238E27FC236}">
                <a16:creationId xmlns:a16="http://schemas.microsoft.com/office/drawing/2014/main" id="{DE0D5077-B6A7-99AA-6560-32BF0B726F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A43A79-D0B4-3043-A8BE-95D7D5858AFB}"/>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168547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9496EA-51AF-4DC7-A39E-9F35DF27B877}"/>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3" name="Footer Placeholder 2">
            <a:extLst>
              <a:ext uri="{FF2B5EF4-FFF2-40B4-BE49-F238E27FC236}">
                <a16:creationId xmlns:a16="http://schemas.microsoft.com/office/drawing/2014/main" id="{319E5529-EEFE-7B23-5C7D-EC79649CBC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30CADD-7CB0-42D1-EA0A-8F2D223F2C66}"/>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217808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1C08-2984-71C5-5C86-C7C5A01D5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740E34-EBEA-695D-3B0B-C503F26FE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66187A-B29C-AB52-8FF1-E9DF94926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198A4-35DB-3BB1-EE61-791E4509F9E8}"/>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6" name="Footer Placeholder 5">
            <a:extLst>
              <a:ext uri="{FF2B5EF4-FFF2-40B4-BE49-F238E27FC236}">
                <a16:creationId xmlns:a16="http://schemas.microsoft.com/office/drawing/2014/main" id="{0D2C2382-6300-9EB2-7465-F9EE71908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9F849-6262-15BE-0E2F-25EA791F251A}"/>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188434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9B21-4342-518D-9CB2-A3203DFEE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6367BE-F1D7-DED7-9E64-C387F9744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3371F6-E347-4F73-7134-9B8371A9A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8985F-AE6E-8238-E30A-C52813CDBD87}"/>
              </a:ext>
            </a:extLst>
          </p:cNvPr>
          <p:cNvSpPr>
            <a:spLocks noGrp="1"/>
          </p:cNvSpPr>
          <p:nvPr>
            <p:ph type="dt" sz="half" idx="10"/>
          </p:nvPr>
        </p:nvSpPr>
        <p:spPr/>
        <p:txBody>
          <a:bodyPr/>
          <a:lstStyle/>
          <a:p>
            <a:fld id="{B4CC7FEF-2090-4010-99F6-41AD3C3306BB}" type="datetimeFigureOut">
              <a:rPr lang="en-IN" smtClean="0"/>
              <a:t>17-05-2023</a:t>
            </a:fld>
            <a:endParaRPr lang="en-IN"/>
          </a:p>
        </p:txBody>
      </p:sp>
      <p:sp>
        <p:nvSpPr>
          <p:cNvPr id="6" name="Footer Placeholder 5">
            <a:extLst>
              <a:ext uri="{FF2B5EF4-FFF2-40B4-BE49-F238E27FC236}">
                <a16:creationId xmlns:a16="http://schemas.microsoft.com/office/drawing/2014/main" id="{6FAB502B-EEAD-9E03-2F7C-A9CB9E562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1D8D0-87A7-6091-CAD4-BFF09421F27B}"/>
              </a:ext>
            </a:extLst>
          </p:cNvPr>
          <p:cNvSpPr>
            <a:spLocks noGrp="1"/>
          </p:cNvSpPr>
          <p:nvPr>
            <p:ph type="sldNum" sz="quarter" idx="12"/>
          </p:nvPr>
        </p:nvSpPr>
        <p:spPr/>
        <p:txBody>
          <a:bodyPr/>
          <a:lstStyle/>
          <a:p>
            <a:fld id="{FC2A4148-B169-4CB4-894E-798BE7E40470}" type="slidenum">
              <a:rPr lang="en-IN" smtClean="0"/>
              <a:t>‹#›</a:t>
            </a:fld>
            <a:endParaRPr lang="en-IN"/>
          </a:p>
        </p:txBody>
      </p:sp>
    </p:spTree>
    <p:extLst>
      <p:ext uri="{BB962C8B-B14F-4D97-AF65-F5344CB8AC3E}">
        <p14:creationId xmlns:p14="http://schemas.microsoft.com/office/powerpoint/2010/main" val="95202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287B3-553D-F190-9A77-4B41235AD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6076A6-0C3C-CD23-F306-19AFE738D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C97C27-E169-F46A-D843-111BC334C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C7FEF-2090-4010-99F6-41AD3C3306BB}" type="datetimeFigureOut">
              <a:rPr lang="en-IN" smtClean="0"/>
              <a:t>17-05-2023</a:t>
            </a:fld>
            <a:endParaRPr lang="en-IN"/>
          </a:p>
        </p:txBody>
      </p:sp>
      <p:sp>
        <p:nvSpPr>
          <p:cNvPr id="5" name="Footer Placeholder 4">
            <a:extLst>
              <a:ext uri="{FF2B5EF4-FFF2-40B4-BE49-F238E27FC236}">
                <a16:creationId xmlns:a16="http://schemas.microsoft.com/office/drawing/2014/main" id="{9DFA9B39-25A3-B525-4650-7F8502424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6BF4E2-8210-DCBE-909C-C50B486ED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A4148-B169-4CB4-894E-798BE7E40470}" type="slidenum">
              <a:rPr lang="en-IN" smtClean="0"/>
              <a:t>‹#›</a:t>
            </a:fld>
            <a:endParaRPr lang="en-IN"/>
          </a:p>
        </p:txBody>
      </p:sp>
    </p:spTree>
    <p:extLst>
      <p:ext uri="{BB962C8B-B14F-4D97-AF65-F5344CB8AC3E}">
        <p14:creationId xmlns:p14="http://schemas.microsoft.com/office/powerpoint/2010/main" val="370219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236165&amp;picture=cardio-lin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36165&amp;picture=cardio-lin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36165&amp;picture=cardio-lin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36165&amp;picture=cardio-lin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236165&amp;picture=cardio-line"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36165&amp;picture=cardio-lin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publicdomainpictures.net/en/view-image.php?image=236165&amp;picture=cardio-line"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36165&amp;picture=cardio-lin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publicdomainpictures.net/en/view-image.php?image=236165&amp;picture=cardio-line"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36165&amp;picture=cardio-lin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publicdomainpictures.net/en/view-image.php?image=236165&amp;picture=cardio-lin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36165&amp;picture=cardio-lin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36165&amp;picture=cardio-lin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publicdomainpictures.net/view-image.php?image=163892&amp;picture=cardiogram-pulse-trace" TargetMode="External"/><Relationship Id="rId2" Type="http://schemas.openxmlformats.org/officeDocument/2006/relationships/image" Target="../media/image28.jpg"/><Relationship Id="rId1" Type="http://schemas.openxmlformats.org/officeDocument/2006/relationships/slideLayout" Target="../slideLayouts/slideLayout1.xml"/><Relationship Id="rId5" Type="http://schemas.openxmlformats.org/officeDocument/2006/relationships/hyperlink" Target="https://www.publicdomainpictures.net/en/view-image.php?image=236165&amp;picture=cardio-line"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en/view-image.php?image=236165&amp;picture=cardio-line"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ublicdomainpictures.net/en/view-image.php?image=236165&amp;picture=cardio-line"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386A7FF0-2C34-DB48-C175-DD8BCAA4357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683"/>
          <a:stretch/>
        </p:blipFill>
        <p:spPr>
          <a:xfrm>
            <a:off x="10382491" y="1"/>
            <a:ext cx="1134319" cy="6966744"/>
          </a:xfrm>
          <a:prstGeom prst="rect">
            <a:avLst/>
          </a:prstGeom>
        </p:spPr>
      </p:pic>
      <p:sp>
        <p:nvSpPr>
          <p:cNvPr id="2" name="Title 1">
            <a:extLst>
              <a:ext uri="{FF2B5EF4-FFF2-40B4-BE49-F238E27FC236}">
                <a16:creationId xmlns:a16="http://schemas.microsoft.com/office/drawing/2014/main" id="{5D297673-A803-BE21-08EB-FFDA6C78B362}"/>
              </a:ext>
            </a:extLst>
          </p:cNvPr>
          <p:cNvSpPr>
            <a:spLocks noGrp="1"/>
          </p:cNvSpPr>
          <p:nvPr>
            <p:ph type="ctrTitle"/>
          </p:nvPr>
        </p:nvSpPr>
        <p:spPr>
          <a:xfrm>
            <a:off x="1524000" y="1141413"/>
            <a:ext cx="9144000" cy="2387600"/>
          </a:xfrm>
        </p:spPr>
        <p:txBody>
          <a:bodyPr>
            <a:normAutofit/>
          </a:bodyPr>
          <a:lstStyle/>
          <a:p>
            <a:r>
              <a:rPr lang="en-IN" sz="7200" dirty="0">
                <a:solidFill>
                  <a:srgbClr val="FF0000"/>
                </a:solidFill>
              </a:rPr>
              <a:t>Capstone Project 3:</a:t>
            </a:r>
          </a:p>
        </p:txBody>
      </p:sp>
      <p:sp>
        <p:nvSpPr>
          <p:cNvPr id="3" name="Subtitle 2">
            <a:extLst>
              <a:ext uri="{FF2B5EF4-FFF2-40B4-BE49-F238E27FC236}">
                <a16:creationId xmlns:a16="http://schemas.microsoft.com/office/drawing/2014/main" id="{75A126F7-4D6A-E21D-2B0D-F80E9449102E}"/>
              </a:ext>
            </a:extLst>
          </p:cNvPr>
          <p:cNvSpPr>
            <a:spLocks noGrp="1"/>
          </p:cNvSpPr>
          <p:nvPr>
            <p:ph type="subTitle" idx="1"/>
          </p:nvPr>
        </p:nvSpPr>
        <p:spPr>
          <a:xfrm>
            <a:off x="-1328738" y="3429000"/>
            <a:ext cx="15682913" cy="3134518"/>
          </a:xfrm>
        </p:spPr>
        <p:txBody>
          <a:bodyPr>
            <a:normAutofit/>
          </a:bodyPr>
          <a:lstStyle/>
          <a:p>
            <a:r>
              <a:rPr lang="en-IN" sz="3200" dirty="0">
                <a:solidFill>
                  <a:srgbClr val="FF0000"/>
                </a:solidFill>
              </a:rPr>
              <a:t>Cardiovascular Disease Predictions</a:t>
            </a:r>
          </a:p>
          <a:p>
            <a:endParaRPr lang="en-IN" sz="3200" dirty="0">
              <a:solidFill>
                <a:srgbClr val="FF0000"/>
              </a:solidFill>
            </a:endParaRPr>
          </a:p>
          <a:p>
            <a:endParaRPr lang="en-IN" sz="3200" dirty="0">
              <a:solidFill>
                <a:srgbClr val="FF0000"/>
              </a:solidFill>
            </a:endParaRPr>
          </a:p>
          <a:p>
            <a:r>
              <a:rPr lang="en-IN" sz="3200" dirty="0">
                <a:solidFill>
                  <a:srgbClr val="FF0000"/>
                </a:solidFill>
              </a:rPr>
              <a:t>                                                                   Team members:</a:t>
            </a:r>
          </a:p>
          <a:p>
            <a:r>
              <a:rPr lang="en-IN" sz="3200" dirty="0">
                <a:solidFill>
                  <a:srgbClr val="FF0000"/>
                </a:solidFill>
              </a:rPr>
              <a:t>                                                                      Rohan Dhunde</a:t>
            </a:r>
          </a:p>
        </p:txBody>
      </p:sp>
    </p:spTree>
    <p:extLst>
      <p:ext uri="{BB962C8B-B14F-4D97-AF65-F5344CB8AC3E}">
        <p14:creationId xmlns:p14="http://schemas.microsoft.com/office/powerpoint/2010/main" val="183297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21EB-0384-C37A-E381-823222B6AC10}"/>
              </a:ext>
            </a:extLst>
          </p:cNvPr>
          <p:cNvSpPr>
            <a:spLocks noGrp="1"/>
          </p:cNvSpPr>
          <p:nvPr>
            <p:ph type="title"/>
          </p:nvPr>
        </p:nvSpPr>
        <p:spPr/>
        <p:txBody>
          <a:bodyPr>
            <a:normAutofit fontScale="90000"/>
          </a:bodyPr>
          <a:lstStyle/>
          <a:p>
            <a:r>
              <a:rPr lang="en-US" b="1" u="sng" dirty="0">
                <a:solidFill>
                  <a:srgbClr val="FF0000"/>
                </a:solidFill>
              </a:rPr>
              <a:t>Analysis Education vs </a:t>
            </a:r>
            <a:r>
              <a:rPr lang="en-IN" b="1" u="sng" dirty="0" err="1">
                <a:solidFill>
                  <a:srgbClr val="FF0000"/>
                </a:solidFill>
                <a:effectLst/>
                <a:latin typeface="Courier New" panose="02070309020205020404" pitchFamily="49" charset="0"/>
              </a:rPr>
              <a:t>TenYearCHD</a:t>
            </a:r>
            <a:br>
              <a:rPr lang="en-IN" b="0" dirty="0">
                <a:solidFill>
                  <a:srgbClr val="D4D4D4"/>
                </a:solidFill>
                <a:effectLst/>
                <a:latin typeface="Courier New" panose="02070309020205020404" pitchFamily="49" charset="0"/>
              </a:rPr>
            </a:br>
            <a:br>
              <a:rPr lang="en-US" b="0" dirty="0">
                <a:solidFill>
                  <a:srgbClr val="D4D4D4"/>
                </a:solidFill>
                <a:effectLst/>
                <a:latin typeface="Courier New" panose="02070309020205020404" pitchFamily="49" charset="0"/>
              </a:rPr>
            </a:br>
            <a:endParaRPr lang="en-IN" dirty="0"/>
          </a:p>
        </p:txBody>
      </p:sp>
      <p:pic>
        <p:nvPicPr>
          <p:cNvPr id="5" name="Content Placeholder 4">
            <a:extLst>
              <a:ext uri="{FF2B5EF4-FFF2-40B4-BE49-F238E27FC236}">
                <a16:creationId xmlns:a16="http://schemas.microsoft.com/office/drawing/2014/main" id="{93B282DD-5352-E423-9910-0A2DDF4DE7B2}"/>
              </a:ext>
            </a:extLst>
          </p:cNvPr>
          <p:cNvPicPr>
            <a:picLocks noGrp="1" noChangeAspect="1"/>
          </p:cNvPicPr>
          <p:nvPr>
            <p:ph idx="1"/>
          </p:nvPr>
        </p:nvPicPr>
        <p:blipFill>
          <a:blip r:embed="rId2"/>
          <a:stretch>
            <a:fillRect/>
          </a:stretch>
        </p:blipFill>
        <p:spPr>
          <a:xfrm>
            <a:off x="1163053" y="1798972"/>
            <a:ext cx="9865894" cy="4201277"/>
          </a:xfrm>
        </p:spPr>
      </p:pic>
      <p:pic>
        <p:nvPicPr>
          <p:cNvPr id="3" name="Picture 2">
            <a:extLst>
              <a:ext uri="{FF2B5EF4-FFF2-40B4-BE49-F238E27FC236}">
                <a16:creationId xmlns:a16="http://schemas.microsoft.com/office/drawing/2014/main" id="{3340B48D-5831-344E-C13C-F0D0BA7537E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683"/>
          <a:stretch/>
        </p:blipFill>
        <p:spPr>
          <a:xfrm>
            <a:off x="11057681" y="-54372"/>
            <a:ext cx="1134319" cy="6966744"/>
          </a:xfrm>
          <a:prstGeom prst="rect">
            <a:avLst/>
          </a:prstGeom>
        </p:spPr>
      </p:pic>
    </p:spTree>
    <p:extLst>
      <p:ext uri="{BB962C8B-B14F-4D97-AF65-F5344CB8AC3E}">
        <p14:creationId xmlns:p14="http://schemas.microsoft.com/office/powerpoint/2010/main" val="397781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B865-2E1F-B7B0-39F2-2F8281A0CA4F}"/>
              </a:ext>
            </a:extLst>
          </p:cNvPr>
          <p:cNvSpPr>
            <a:spLocks noGrp="1"/>
          </p:cNvSpPr>
          <p:nvPr>
            <p:ph type="title"/>
          </p:nvPr>
        </p:nvSpPr>
        <p:spPr/>
        <p:txBody>
          <a:bodyPr/>
          <a:lstStyle/>
          <a:p>
            <a:r>
              <a:rPr lang="en-US" b="1" u="sng" dirty="0">
                <a:solidFill>
                  <a:srgbClr val="FF0000"/>
                </a:solidFill>
              </a:rPr>
              <a:t>Analysis Education vs </a:t>
            </a:r>
            <a:r>
              <a:rPr lang="en-IN" b="1" u="sng" dirty="0" err="1">
                <a:solidFill>
                  <a:srgbClr val="FF0000"/>
                </a:solidFill>
                <a:effectLst/>
                <a:latin typeface="Courier New" panose="02070309020205020404" pitchFamily="49" charset="0"/>
              </a:rPr>
              <a:t>TenYearCHD</a:t>
            </a:r>
            <a:endParaRPr lang="en-IN" dirty="0"/>
          </a:p>
        </p:txBody>
      </p:sp>
      <p:sp>
        <p:nvSpPr>
          <p:cNvPr id="3" name="Content Placeholder 2">
            <a:extLst>
              <a:ext uri="{FF2B5EF4-FFF2-40B4-BE49-F238E27FC236}">
                <a16:creationId xmlns:a16="http://schemas.microsoft.com/office/drawing/2014/main" id="{0D5FC01D-949D-30EB-9C5F-BFD1E0EC47D6}"/>
              </a:ext>
            </a:extLst>
          </p:cNvPr>
          <p:cNvSpPr>
            <a:spLocks noGrp="1"/>
          </p:cNvSpPr>
          <p:nvPr>
            <p:ph idx="1"/>
          </p:nvPr>
        </p:nvSpPr>
        <p:spPr/>
        <p:txBody>
          <a:bodyPr/>
          <a:lstStyle/>
          <a:p>
            <a:pPr algn="l"/>
            <a:r>
              <a:rPr lang="en-US" b="0" i="0" dirty="0">
                <a:effectLst/>
                <a:latin typeface="Söhne"/>
              </a:rPr>
              <a:t>The analysis focused on the relationship between education level and the risk of developing coronary heart disease (CHD) within ten years. Here are the key finding:</a:t>
            </a:r>
          </a:p>
          <a:p>
            <a:pPr algn="l"/>
            <a:r>
              <a:rPr lang="en-US" b="0" i="0" dirty="0">
                <a:effectLst/>
                <a:latin typeface="Söhne"/>
              </a:rPr>
              <a:t>Impact of Education on </a:t>
            </a:r>
            <a:r>
              <a:rPr lang="en-US" b="0" i="0" dirty="0" err="1">
                <a:effectLst/>
                <a:latin typeface="Söhne"/>
              </a:rPr>
              <a:t>TenYearCHD</a:t>
            </a:r>
            <a:r>
              <a:rPr lang="en-US" b="0" i="0" dirty="0">
                <a:effectLst/>
                <a:latin typeface="Söhne"/>
              </a:rPr>
              <a:t>:</a:t>
            </a:r>
          </a:p>
          <a:p>
            <a:pPr marL="742950" lvl="1" indent="-285750" algn="l">
              <a:buFont typeface="+mj-lt"/>
              <a:buAutoNum type="arabicPeriod"/>
            </a:pPr>
            <a:r>
              <a:rPr lang="en-US" b="0" i="0" dirty="0">
                <a:effectLst/>
                <a:latin typeface="Söhne"/>
              </a:rPr>
              <a:t>The dataset revealed a significant association between education level and the likelihood of developing CHD within ten years.</a:t>
            </a:r>
          </a:p>
          <a:p>
            <a:pPr marL="742950" lvl="1" indent="-285750" algn="l">
              <a:buFont typeface="+mj-lt"/>
              <a:buAutoNum type="arabicPeriod"/>
            </a:pPr>
            <a:r>
              <a:rPr lang="en-US" b="0" i="0" dirty="0">
                <a:effectLst/>
                <a:latin typeface="Söhne"/>
              </a:rPr>
              <a:t>Individuals with lower education levels had a higher risk of developing CHD compared to those with higher education levels.</a:t>
            </a:r>
          </a:p>
          <a:p>
            <a:endParaRPr lang="en-IN" dirty="0"/>
          </a:p>
        </p:txBody>
      </p:sp>
    </p:spTree>
    <p:extLst>
      <p:ext uri="{BB962C8B-B14F-4D97-AF65-F5344CB8AC3E}">
        <p14:creationId xmlns:p14="http://schemas.microsoft.com/office/powerpoint/2010/main" val="71524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5B03-9EF4-073B-4E41-6FE81AF307D4}"/>
              </a:ext>
            </a:extLst>
          </p:cNvPr>
          <p:cNvSpPr>
            <a:spLocks noGrp="1"/>
          </p:cNvSpPr>
          <p:nvPr>
            <p:ph type="title"/>
          </p:nvPr>
        </p:nvSpPr>
        <p:spPr/>
        <p:txBody>
          <a:bodyPr/>
          <a:lstStyle/>
          <a:p>
            <a:r>
              <a:rPr lang="en-US" b="1" u="sng" dirty="0">
                <a:solidFill>
                  <a:srgbClr val="FF0000"/>
                </a:solidFill>
              </a:rPr>
              <a:t>Exploring the relation between the </a:t>
            </a:r>
            <a:r>
              <a:rPr lang="en-US" b="1" u="sng" dirty="0" err="1">
                <a:solidFill>
                  <a:srgbClr val="FF0000"/>
                </a:solidFill>
              </a:rPr>
              <a:t>cigsPerDay</a:t>
            </a:r>
            <a:r>
              <a:rPr lang="en-US" b="1" u="sng" dirty="0">
                <a:solidFill>
                  <a:srgbClr val="FF0000"/>
                </a:solidFill>
              </a:rPr>
              <a:t> and </a:t>
            </a:r>
            <a:r>
              <a:rPr lang="en-US" b="1" u="sng" dirty="0" err="1">
                <a:solidFill>
                  <a:srgbClr val="FF0000"/>
                </a:solidFill>
              </a:rPr>
              <a:t>TenYearCHD</a:t>
            </a:r>
            <a:endParaRPr lang="en-IN" b="1" u="sng" dirty="0">
              <a:solidFill>
                <a:srgbClr val="FF0000"/>
              </a:solidFill>
            </a:endParaRPr>
          </a:p>
        </p:txBody>
      </p:sp>
      <p:pic>
        <p:nvPicPr>
          <p:cNvPr id="5" name="Content Placeholder 4">
            <a:extLst>
              <a:ext uri="{FF2B5EF4-FFF2-40B4-BE49-F238E27FC236}">
                <a16:creationId xmlns:a16="http://schemas.microsoft.com/office/drawing/2014/main" id="{8AA1C59A-05DC-FDFF-71DB-0C4C2EA90175}"/>
              </a:ext>
            </a:extLst>
          </p:cNvPr>
          <p:cNvPicPr>
            <a:picLocks noGrp="1" noChangeAspect="1"/>
          </p:cNvPicPr>
          <p:nvPr>
            <p:ph idx="1"/>
          </p:nvPr>
        </p:nvPicPr>
        <p:blipFill>
          <a:blip r:embed="rId2"/>
          <a:stretch>
            <a:fillRect/>
          </a:stretch>
        </p:blipFill>
        <p:spPr>
          <a:xfrm>
            <a:off x="838200" y="2336674"/>
            <a:ext cx="10282990" cy="3457575"/>
          </a:xfrm>
        </p:spPr>
      </p:pic>
      <p:pic>
        <p:nvPicPr>
          <p:cNvPr id="3" name="Picture 2">
            <a:extLst>
              <a:ext uri="{FF2B5EF4-FFF2-40B4-BE49-F238E27FC236}">
                <a16:creationId xmlns:a16="http://schemas.microsoft.com/office/drawing/2014/main" id="{7D4ADFCB-8CD0-7635-B162-2058BBADDD3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683"/>
          <a:stretch/>
        </p:blipFill>
        <p:spPr>
          <a:xfrm>
            <a:off x="11095960" y="-54372"/>
            <a:ext cx="1134319" cy="6966744"/>
          </a:xfrm>
          <a:prstGeom prst="rect">
            <a:avLst/>
          </a:prstGeom>
        </p:spPr>
      </p:pic>
    </p:spTree>
    <p:extLst>
      <p:ext uri="{BB962C8B-B14F-4D97-AF65-F5344CB8AC3E}">
        <p14:creationId xmlns:p14="http://schemas.microsoft.com/office/powerpoint/2010/main" val="68950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FD52-FEF0-ACBA-109C-A1EADDA834C5}"/>
              </a:ext>
            </a:extLst>
          </p:cNvPr>
          <p:cNvSpPr>
            <a:spLocks noGrp="1"/>
          </p:cNvSpPr>
          <p:nvPr>
            <p:ph type="ctrTitle"/>
          </p:nvPr>
        </p:nvSpPr>
        <p:spPr>
          <a:xfrm>
            <a:off x="-295470" y="382555"/>
            <a:ext cx="11240278" cy="1363922"/>
          </a:xfrm>
        </p:spPr>
        <p:txBody>
          <a:bodyPr>
            <a:normAutofit fontScale="90000"/>
          </a:bodyPr>
          <a:lstStyle/>
          <a:p>
            <a:r>
              <a:rPr lang="en-US" sz="3600" b="1" u="sng" kern="1200" dirty="0">
                <a:solidFill>
                  <a:srgbClr val="FF0000"/>
                </a:solidFill>
                <a:effectLst/>
                <a:latin typeface="Calibri Light" panose="020F0302020204030204" pitchFamily="34" charset="0"/>
                <a:ea typeface="+mj-ea"/>
                <a:cs typeface="+mj-cs"/>
              </a:rPr>
              <a:t>Exploring the relation between the </a:t>
            </a:r>
            <a:r>
              <a:rPr lang="en-US" sz="3600" b="1" u="sng" kern="1200" dirty="0" err="1">
                <a:solidFill>
                  <a:srgbClr val="FF0000"/>
                </a:solidFill>
                <a:effectLst/>
                <a:latin typeface="Calibri Light" panose="020F0302020204030204" pitchFamily="34" charset="0"/>
                <a:ea typeface="+mj-ea"/>
                <a:cs typeface="+mj-cs"/>
              </a:rPr>
              <a:t>cigsPerDay</a:t>
            </a:r>
            <a:r>
              <a:rPr lang="en-US" sz="3600" b="1" u="sng" kern="1200" dirty="0">
                <a:solidFill>
                  <a:srgbClr val="FF0000"/>
                </a:solidFill>
                <a:effectLst/>
                <a:latin typeface="Calibri Light" panose="020F0302020204030204" pitchFamily="34" charset="0"/>
                <a:ea typeface="+mj-ea"/>
                <a:cs typeface="+mj-cs"/>
              </a:rPr>
              <a:t> and </a:t>
            </a:r>
            <a:r>
              <a:rPr lang="en-US" sz="3600" b="1" u="sng" kern="1200" dirty="0" err="1">
                <a:solidFill>
                  <a:srgbClr val="FF0000"/>
                </a:solidFill>
                <a:effectLst/>
                <a:latin typeface="Calibri Light" panose="020F0302020204030204" pitchFamily="34" charset="0"/>
                <a:ea typeface="+mj-ea"/>
                <a:cs typeface="+mj-cs"/>
              </a:rPr>
              <a:t>TenYearCHD</a:t>
            </a:r>
            <a:br>
              <a:rPr lang="en-US" b="0" i="0" dirty="0">
                <a:solidFill>
                  <a:srgbClr val="D1D5DB"/>
                </a:solidFill>
                <a:effectLst/>
                <a:latin typeface="Söhne"/>
              </a:rPr>
            </a:br>
            <a:endParaRPr lang="en-IN" dirty="0"/>
          </a:p>
        </p:txBody>
      </p:sp>
      <p:sp>
        <p:nvSpPr>
          <p:cNvPr id="3" name="Subtitle 2">
            <a:extLst>
              <a:ext uri="{FF2B5EF4-FFF2-40B4-BE49-F238E27FC236}">
                <a16:creationId xmlns:a16="http://schemas.microsoft.com/office/drawing/2014/main" id="{5B56199A-A38D-F181-4001-D9650324C8E9}"/>
              </a:ext>
            </a:extLst>
          </p:cNvPr>
          <p:cNvSpPr>
            <a:spLocks noGrp="1"/>
          </p:cNvSpPr>
          <p:nvPr>
            <p:ph type="subTitle" idx="1"/>
          </p:nvPr>
        </p:nvSpPr>
        <p:spPr>
          <a:xfrm>
            <a:off x="559837" y="1856792"/>
            <a:ext cx="9865568" cy="2775857"/>
          </a:xfrm>
        </p:spPr>
        <p:txBody>
          <a:bodyPr>
            <a:normAutofit/>
          </a:bodyPr>
          <a:lstStyle/>
          <a:p>
            <a:pPr marL="342900" indent="-342900" algn="l">
              <a:buFont typeface="Wingdings" panose="05000000000000000000" pitchFamily="2" charset="2"/>
              <a:buChar char="q"/>
            </a:pPr>
            <a:r>
              <a:rPr lang="en-US" b="0" i="0" dirty="0">
                <a:effectLst/>
                <a:latin typeface="Söhne"/>
              </a:rPr>
              <a:t>Smoking Intensity and CHD Risk:</a:t>
            </a:r>
          </a:p>
          <a:p>
            <a:pPr marL="742950" lvl="1" indent="-285750" algn="l">
              <a:buFont typeface="+mj-lt"/>
              <a:buAutoNum type="arabicPeriod"/>
            </a:pPr>
            <a:r>
              <a:rPr lang="en-US" b="0" i="0" dirty="0">
                <a:effectLst/>
                <a:latin typeface="Söhne"/>
              </a:rPr>
              <a:t>The analysis investigated the relationship between the number of cigarettes smoked per day (</a:t>
            </a:r>
            <a:r>
              <a:rPr lang="en-US" b="0" i="0" dirty="0" err="1">
                <a:effectLst/>
                <a:latin typeface="Söhne"/>
              </a:rPr>
              <a:t>cigsPerDay</a:t>
            </a:r>
            <a:r>
              <a:rPr lang="en-US" b="0" i="0" dirty="0">
                <a:effectLst/>
                <a:latin typeface="Söhne"/>
              </a:rPr>
              <a:t>) and the risk of developing coronary heart disease (CHD) within ten years.</a:t>
            </a:r>
          </a:p>
          <a:p>
            <a:pPr marL="742950" lvl="1" indent="-285750" algn="l">
              <a:buFont typeface="+mj-lt"/>
              <a:buAutoNum type="arabicPeriod"/>
            </a:pPr>
            <a:r>
              <a:rPr lang="en-US" b="0" i="0" dirty="0">
                <a:effectLst/>
                <a:latin typeface="Söhne"/>
              </a:rPr>
              <a:t>It revealed a clear link between smoking intensity and the risk of CHD, indicating that individuals who smoke more cigarettes per day are at a higher risk of developing CHD.</a:t>
            </a:r>
          </a:p>
          <a:p>
            <a:endParaRPr lang="en-IN" dirty="0"/>
          </a:p>
        </p:txBody>
      </p:sp>
    </p:spTree>
    <p:extLst>
      <p:ext uri="{BB962C8B-B14F-4D97-AF65-F5344CB8AC3E}">
        <p14:creationId xmlns:p14="http://schemas.microsoft.com/office/powerpoint/2010/main" val="260128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E5D8-C9BD-03A6-6A54-45B5A3F4DC63}"/>
              </a:ext>
            </a:extLst>
          </p:cNvPr>
          <p:cNvSpPr>
            <a:spLocks noGrp="1"/>
          </p:cNvSpPr>
          <p:nvPr>
            <p:ph type="title"/>
          </p:nvPr>
        </p:nvSpPr>
        <p:spPr/>
        <p:txBody>
          <a:bodyPr>
            <a:normAutofit fontScale="90000"/>
          </a:bodyPr>
          <a:lstStyle/>
          <a:p>
            <a:r>
              <a:rPr lang="en-IN" b="1" u="sng" dirty="0">
                <a:solidFill>
                  <a:srgbClr val="FF0000"/>
                </a:solidFill>
              </a:rPr>
              <a:t>Exploring the </a:t>
            </a:r>
            <a:r>
              <a:rPr lang="en-IN" b="1" u="sng" dirty="0" err="1">
                <a:solidFill>
                  <a:srgbClr val="FF0000"/>
                </a:solidFill>
              </a:rPr>
              <a:t>the</a:t>
            </a:r>
            <a:r>
              <a:rPr lang="en-IN" b="1" u="sng" dirty="0">
                <a:solidFill>
                  <a:srgbClr val="FF0000"/>
                </a:solidFill>
              </a:rPr>
              <a:t> relation Between the </a:t>
            </a:r>
            <a:r>
              <a:rPr lang="en-IN" b="1" u="sng" dirty="0" err="1">
                <a:solidFill>
                  <a:srgbClr val="FF0000"/>
                </a:solidFill>
              </a:rPr>
              <a:t>is_smoking</a:t>
            </a:r>
            <a:r>
              <a:rPr lang="en-IN" b="1" u="sng" dirty="0">
                <a:solidFill>
                  <a:srgbClr val="FF0000"/>
                </a:solidFill>
              </a:rPr>
              <a:t> with </a:t>
            </a:r>
            <a:r>
              <a:rPr lang="en-IN" b="1" u="sng" dirty="0" err="1">
                <a:solidFill>
                  <a:srgbClr val="FF0000"/>
                </a:solidFill>
                <a:effectLst/>
                <a:latin typeface="Courier New" panose="02070309020205020404" pitchFamily="49" charset="0"/>
              </a:rPr>
              <a:t>TenYearCHD</a:t>
            </a:r>
            <a:br>
              <a:rPr lang="en-IN" b="0" dirty="0">
                <a:solidFill>
                  <a:srgbClr val="D4D4D4"/>
                </a:solidFill>
                <a:effectLst/>
                <a:latin typeface="Courier New" panose="02070309020205020404" pitchFamily="49" charset="0"/>
              </a:rPr>
            </a:br>
            <a:endParaRPr lang="en-IN" dirty="0"/>
          </a:p>
        </p:txBody>
      </p:sp>
      <p:pic>
        <p:nvPicPr>
          <p:cNvPr id="9" name="Content Placeholder 8">
            <a:extLst>
              <a:ext uri="{FF2B5EF4-FFF2-40B4-BE49-F238E27FC236}">
                <a16:creationId xmlns:a16="http://schemas.microsoft.com/office/drawing/2014/main" id="{6F8E4872-0C27-2DE1-320D-3B8B587E8A9C}"/>
              </a:ext>
            </a:extLst>
          </p:cNvPr>
          <p:cNvPicPr>
            <a:picLocks noGrp="1" noChangeAspect="1"/>
          </p:cNvPicPr>
          <p:nvPr>
            <p:ph idx="1"/>
          </p:nvPr>
        </p:nvPicPr>
        <p:blipFill rotWithShape="1">
          <a:blip r:embed="rId2"/>
          <a:srcRect r="2601"/>
          <a:stretch/>
        </p:blipFill>
        <p:spPr>
          <a:xfrm>
            <a:off x="577517" y="1924211"/>
            <a:ext cx="10515599" cy="4701179"/>
          </a:xfrm>
        </p:spPr>
      </p:pic>
    </p:spTree>
    <p:extLst>
      <p:ext uri="{BB962C8B-B14F-4D97-AF65-F5344CB8AC3E}">
        <p14:creationId xmlns:p14="http://schemas.microsoft.com/office/powerpoint/2010/main" val="359658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4B0A-046F-2A27-D1B6-11CB4AF93CCC}"/>
              </a:ext>
            </a:extLst>
          </p:cNvPr>
          <p:cNvSpPr>
            <a:spLocks noGrp="1"/>
          </p:cNvSpPr>
          <p:nvPr>
            <p:ph type="title"/>
          </p:nvPr>
        </p:nvSpPr>
        <p:spPr/>
        <p:txBody>
          <a:bodyPr>
            <a:normAutofit/>
          </a:bodyPr>
          <a:lstStyle/>
          <a:p>
            <a:r>
              <a:rPr lang="en-IN" b="1" u="sng" dirty="0">
                <a:solidFill>
                  <a:srgbClr val="FF0000"/>
                </a:solidFill>
              </a:rPr>
              <a:t>Exploring the </a:t>
            </a:r>
            <a:r>
              <a:rPr lang="en-IN" b="1" u="sng" dirty="0" err="1">
                <a:solidFill>
                  <a:srgbClr val="FF0000"/>
                </a:solidFill>
              </a:rPr>
              <a:t>the</a:t>
            </a:r>
            <a:r>
              <a:rPr lang="en-IN" b="1" u="sng" dirty="0">
                <a:solidFill>
                  <a:srgbClr val="FF0000"/>
                </a:solidFill>
              </a:rPr>
              <a:t> relation Between the </a:t>
            </a:r>
            <a:r>
              <a:rPr lang="en-IN" b="1" u="sng" dirty="0" err="1">
                <a:solidFill>
                  <a:srgbClr val="FF0000"/>
                </a:solidFill>
              </a:rPr>
              <a:t>is_smoking</a:t>
            </a:r>
            <a:r>
              <a:rPr lang="en-IN" b="1" u="sng" dirty="0">
                <a:solidFill>
                  <a:srgbClr val="FF0000"/>
                </a:solidFill>
              </a:rPr>
              <a:t> with </a:t>
            </a:r>
            <a:r>
              <a:rPr lang="en-IN" b="1" u="sng" dirty="0" err="1">
                <a:solidFill>
                  <a:srgbClr val="FF0000"/>
                </a:solidFill>
                <a:effectLst/>
                <a:latin typeface="Courier New" panose="02070309020205020404" pitchFamily="49" charset="0"/>
              </a:rPr>
              <a:t>TenYearCHD</a:t>
            </a:r>
            <a:endParaRPr lang="en-IN" dirty="0"/>
          </a:p>
        </p:txBody>
      </p:sp>
      <p:sp>
        <p:nvSpPr>
          <p:cNvPr id="3" name="Content Placeholder 2">
            <a:extLst>
              <a:ext uri="{FF2B5EF4-FFF2-40B4-BE49-F238E27FC236}">
                <a16:creationId xmlns:a16="http://schemas.microsoft.com/office/drawing/2014/main" id="{D2393DA1-B8CF-C3B0-2ADA-BFD03C2B9EFF}"/>
              </a:ext>
            </a:extLst>
          </p:cNvPr>
          <p:cNvSpPr>
            <a:spLocks noGrp="1"/>
          </p:cNvSpPr>
          <p:nvPr>
            <p:ph idx="1"/>
          </p:nvPr>
        </p:nvSpPr>
        <p:spPr/>
        <p:txBody>
          <a:bodyPr/>
          <a:lstStyle/>
          <a:p>
            <a:pPr algn="l">
              <a:buFont typeface="Wingdings" panose="05000000000000000000" pitchFamily="2" charset="2"/>
              <a:buChar char="q"/>
            </a:pPr>
            <a:r>
              <a:rPr lang="en-US" b="0" i="0" dirty="0">
                <a:effectLst/>
                <a:latin typeface="Söhne"/>
              </a:rPr>
              <a:t>Smoking and CHD Risk:</a:t>
            </a:r>
          </a:p>
          <a:p>
            <a:pPr marL="742950" lvl="1" indent="-285750" algn="l">
              <a:buFont typeface="+mj-lt"/>
              <a:buAutoNum type="arabicPeriod"/>
            </a:pPr>
            <a:r>
              <a:rPr lang="en-US" b="0" i="0" dirty="0">
                <a:effectLst/>
                <a:latin typeface="Söhne"/>
              </a:rPr>
              <a:t>The analysis examined the relationship between the variable "</a:t>
            </a:r>
            <a:r>
              <a:rPr lang="en-US" b="0" i="0" dirty="0" err="1">
                <a:effectLst/>
                <a:latin typeface="Söhne"/>
              </a:rPr>
              <a:t>is_smoking</a:t>
            </a:r>
            <a:r>
              <a:rPr lang="en-US" b="0" i="0" dirty="0">
                <a:effectLst/>
                <a:latin typeface="Söhne"/>
              </a:rPr>
              <a:t>" (indicating smoking status) and the risk of developing coronary heart disease (CHD) within ten years.</a:t>
            </a:r>
          </a:p>
          <a:p>
            <a:pPr marL="742950" lvl="1" indent="-285750" algn="l">
              <a:buFont typeface="+mj-lt"/>
              <a:buAutoNum type="arabicPeriod"/>
            </a:pPr>
            <a:r>
              <a:rPr lang="en-US" b="0" i="0" dirty="0">
                <a:effectLst/>
                <a:latin typeface="Söhne"/>
              </a:rPr>
              <a:t>It found a significant association between smoking and increased risk of CHD, indicating that individuals who smoke are more likely to develop CHD compared to non-smokers.</a:t>
            </a:r>
          </a:p>
          <a:p>
            <a:endParaRPr lang="en-IN" dirty="0"/>
          </a:p>
        </p:txBody>
      </p:sp>
    </p:spTree>
    <p:extLst>
      <p:ext uri="{BB962C8B-B14F-4D97-AF65-F5344CB8AC3E}">
        <p14:creationId xmlns:p14="http://schemas.microsoft.com/office/powerpoint/2010/main" val="144025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9E63-BA55-63F4-AEB0-7B410D2D16F3}"/>
              </a:ext>
            </a:extLst>
          </p:cNvPr>
          <p:cNvSpPr>
            <a:spLocks noGrp="1"/>
          </p:cNvSpPr>
          <p:nvPr>
            <p:ph type="title"/>
          </p:nvPr>
        </p:nvSpPr>
        <p:spPr/>
        <p:txBody>
          <a:bodyPr/>
          <a:lstStyle/>
          <a:p>
            <a:r>
              <a:rPr lang="en-IN" b="1" u="sng" dirty="0">
                <a:solidFill>
                  <a:srgbClr val="FF0000"/>
                </a:solidFill>
              </a:rPr>
              <a:t>Visualising  </a:t>
            </a:r>
            <a:r>
              <a:rPr lang="en-IN" b="1" u="sng" dirty="0" err="1">
                <a:solidFill>
                  <a:srgbClr val="FF0000"/>
                </a:solidFill>
              </a:rPr>
              <a:t>totChol</a:t>
            </a:r>
            <a:r>
              <a:rPr lang="en-IN" b="1" u="sng" dirty="0">
                <a:solidFill>
                  <a:srgbClr val="FF0000"/>
                </a:solidFill>
              </a:rPr>
              <a:t> Vs </a:t>
            </a:r>
            <a:r>
              <a:rPr lang="en-IN" b="1" u="sng" dirty="0" err="1">
                <a:solidFill>
                  <a:srgbClr val="FF0000"/>
                </a:solidFill>
              </a:rPr>
              <a:t>TenYearCHD</a:t>
            </a:r>
            <a:endParaRPr lang="en-IN" b="1" u="sng" dirty="0">
              <a:solidFill>
                <a:srgbClr val="FF0000"/>
              </a:solidFill>
            </a:endParaRPr>
          </a:p>
        </p:txBody>
      </p:sp>
      <p:pic>
        <p:nvPicPr>
          <p:cNvPr id="5" name="Content Placeholder 4">
            <a:extLst>
              <a:ext uri="{FF2B5EF4-FFF2-40B4-BE49-F238E27FC236}">
                <a16:creationId xmlns:a16="http://schemas.microsoft.com/office/drawing/2014/main" id="{16400207-636B-202B-64EF-D20F015D915B}"/>
              </a:ext>
            </a:extLst>
          </p:cNvPr>
          <p:cNvPicPr>
            <a:picLocks noGrp="1" noChangeAspect="1"/>
          </p:cNvPicPr>
          <p:nvPr>
            <p:ph idx="1"/>
          </p:nvPr>
        </p:nvPicPr>
        <p:blipFill>
          <a:blip r:embed="rId2"/>
          <a:stretch>
            <a:fillRect/>
          </a:stretch>
        </p:blipFill>
        <p:spPr>
          <a:xfrm>
            <a:off x="545432" y="2037347"/>
            <a:ext cx="11085094" cy="4058653"/>
          </a:xfrm>
        </p:spPr>
      </p:pic>
      <p:pic>
        <p:nvPicPr>
          <p:cNvPr id="3" name="Picture 2">
            <a:extLst>
              <a:ext uri="{FF2B5EF4-FFF2-40B4-BE49-F238E27FC236}">
                <a16:creationId xmlns:a16="http://schemas.microsoft.com/office/drawing/2014/main" id="{F5A04084-F765-E883-2E03-60F2FB8ED04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683"/>
          <a:stretch/>
        </p:blipFill>
        <p:spPr>
          <a:xfrm>
            <a:off x="11079408" y="-54372"/>
            <a:ext cx="1134319" cy="6966744"/>
          </a:xfrm>
          <a:prstGeom prst="rect">
            <a:avLst/>
          </a:prstGeom>
        </p:spPr>
      </p:pic>
    </p:spTree>
    <p:extLst>
      <p:ext uri="{BB962C8B-B14F-4D97-AF65-F5344CB8AC3E}">
        <p14:creationId xmlns:p14="http://schemas.microsoft.com/office/powerpoint/2010/main" val="107932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5B46-51FE-5A23-E955-9BA71D9D7F94}"/>
              </a:ext>
            </a:extLst>
          </p:cNvPr>
          <p:cNvSpPr>
            <a:spLocks noGrp="1"/>
          </p:cNvSpPr>
          <p:nvPr>
            <p:ph type="title"/>
          </p:nvPr>
        </p:nvSpPr>
        <p:spPr/>
        <p:txBody>
          <a:bodyPr>
            <a:normAutofit/>
          </a:bodyPr>
          <a:lstStyle/>
          <a:p>
            <a:r>
              <a:rPr lang="en-IN" b="1" u="sng" kern="1200" dirty="0">
                <a:solidFill>
                  <a:srgbClr val="FF0000"/>
                </a:solidFill>
                <a:effectLst/>
                <a:latin typeface="Calibri Light" panose="020F0302020204030204" pitchFamily="34" charset="0"/>
                <a:ea typeface="+mj-ea"/>
                <a:cs typeface="+mj-cs"/>
              </a:rPr>
              <a:t>Visualising  </a:t>
            </a:r>
            <a:r>
              <a:rPr lang="en-IN" b="1" u="sng" kern="1200" dirty="0" err="1">
                <a:solidFill>
                  <a:srgbClr val="FF0000"/>
                </a:solidFill>
                <a:effectLst/>
                <a:latin typeface="Calibri Light" panose="020F0302020204030204" pitchFamily="34" charset="0"/>
                <a:ea typeface="+mj-ea"/>
                <a:cs typeface="+mj-cs"/>
              </a:rPr>
              <a:t>totChol</a:t>
            </a:r>
            <a:r>
              <a:rPr lang="en-IN" b="1" u="sng" kern="1200" dirty="0">
                <a:solidFill>
                  <a:srgbClr val="FF0000"/>
                </a:solidFill>
                <a:effectLst/>
                <a:latin typeface="Calibri Light" panose="020F0302020204030204" pitchFamily="34" charset="0"/>
                <a:ea typeface="+mj-ea"/>
                <a:cs typeface="+mj-cs"/>
              </a:rPr>
              <a:t> Vs </a:t>
            </a:r>
            <a:r>
              <a:rPr lang="en-IN" b="1" u="sng" kern="1200" dirty="0" err="1">
                <a:solidFill>
                  <a:srgbClr val="FF0000"/>
                </a:solidFill>
                <a:effectLst/>
                <a:latin typeface="Calibri Light" panose="020F0302020204030204" pitchFamily="34" charset="0"/>
                <a:ea typeface="+mj-ea"/>
                <a:cs typeface="+mj-cs"/>
              </a:rPr>
              <a:t>TenYearCHD</a:t>
            </a:r>
            <a:endParaRPr lang="en-IN" dirty="0"/>
          </a:p>
        </p:txBody>
      </p:sp>
      <p:sp>
        <p:nvSpPr>
          <p:cNvPr id="3" name="Content Placeholder 2">
            <a:extLst>
              <a:ext uri="{FF2B5EF4-FFF2-40B4-BE49-F238E27FC236}">
                <a16:creationId xmlns:a16="http://schemas.microsoft.com/office/drawing/2014/main" id="{CF330178-87E1-A904-EAA3-AF7EBA61E512}"/>
              </a:ext>
            </a:extLst>
          </p:cNvPr>
          <p:cNvSpPr>
            <a:spLocks noGrp="1"/>
          </p:cNvSpPr>
          <p:nvPr>
            <p:ph idx="1"/>
          </p:nvPr>
        </p:nvSpPr>
        <p:spPr>
          <a:xfrm>
            <a:off x="838200" y="1825625"/>
            <a:ext cx="10862388" cy="4743126"/>
          </a:xfrm>
        </p:spPr>
        <p:txBody>
          <a:bodyPr/>
          <a:lstStyle/>
          <a:p>
            <a:pPr algn="l">
              <a:buFont typeface="Wingdings" panose="05000000000000000000" pitchFamily="2" charset="2"/>
              <a:buChar char="q"/>
            </a:pPr>
            <a:r>
              <a:rPr lang="en-US" b="0" i="0" dirty="0">
                <a:effectLst/>
                <a:latin typeface="Söhne"/>
              </a:rPr>
              <a:t>Cholesterol and CHD Risk:</a:t>
            </a:r>
          </a:p>
          <a:p>
            <a:pPr marL="742950" lvl="1" indent="-285750" algn="l">
              <a:buFont typeface="+mj-lt"/>
              <a:buAutoNum type="arabicPeriod"/>
            </a:pPr>
            <a:r>
              <a:rPr lang="en-US" b="0" i="0" dirty="0">
                <a:effectLst/>
                <a:latin typeface="Söhne"/>
              </a:rPr>
              <a:t>The analysis explored the relationship between the variable "</a:t>
            </a:r>
            <a:r>
              <a:rPr lang="en-US" b="0" i="0" dirty="0" err="1">
                <a:effectLst/>
                <a:latin typeface="Söhne"/>
              </a:rPr>
              <a:t>totChol</a:t>
            </a:r>
            <a:r>
              <a:rPr lang="en-US" b="0" i="0" dirty="0">
                <a:effectLst/>
                <a:latin typeface="Söhne"/>
              </a:rPr>
              <a:t>" (total cholesterol levels) and the risk of developing coronary heart disease (CHD) within ten years.</a:t>
            </a:r>
          </a:p>
          <a:p>
            <a:pPr marL="742950" lvl="1" indent="-285750" algn="l">
              <a:buFont typeface="+mj-lt"/>
              <a:buAutoNum type="arabicPeriod"/>
            </a:pPr>
            <a:r>
              <a:rPr lang="en-US" b="0" i="0" dirty="0">
                <a:effectLst/>
                <a:latin typeface="Söhne"/>
              </a:rPr>
              <a:t>It aimed to understand the impact of cholesterol levels on CHD risk.</a:t>
            </a:r>
          </a:p>
          <a:p>
            <a:endParaRPr lang="en-IN" dirty="0"/>
          </a:p>
        </p:txBody>
      </p:sp>
    </p:spTree>
    <p:extLst>
      <p:ext uri="{BB962C8B-B14F-4D97-AF65-F5344CB8AC3E}">
        <p14:creationId xmlns:p14="http://schemas.microsoft.com/office/powerpoint/2010/main" val="1904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072A-1246-2768-361C-7B7CA174B8BA}"/>
              </a:ext>
            </a:extLst>
          </p:cNvPr>
          <p:cNvSpPr>
            <a:spLocks noGrp="1"/>
          </p:cNvSpPr>
          <p:nvPr>
            <p:ph type="title"/>
          </p:nvPr>
        </p:nvSpPr>
        <p:spPr/>
        <p:txBody>
          <a:bodyPr/>
          <a:lstStyle/>
          <a:p>
            <a:r>
              <a:rPr lang="en-IN" b="1" u="sng" dirty="0" err="1">
                <a:solidFill>
                  <a:srgbClr val="FF0000"/>
                </a:solidFill>
              </a:rPr>
              <a:t>Exploting</a:t>
            </a:r>
            <a:r>
              <a:rPr lang="en-IN" b="1" u="sng" dirty="0">
                <a:solidFill>
                  <a:srgbClr val="FF0000"/>
                </a:solidFill>
              </a:rPr>
              <a:t> the relation between  the  glucose with </a:t>
            </a:r>
            <a:r>
              <a:rPr lang="en-IN" b="1" u="sng" dirty="0" err="1">
                <a:solidFill>
                  <a:srgbClr val="FF0000"/>
                </a:solidFill>
              </a:rPr>
              <a:t>TenYearCHD</a:t>
            </a:r>
            <a:endParaRPr lang="en-IN" b="1" u="sng" dirty="0">
              <a:solidFill>
                <a:srgbClr val="FF0000"/>
              </a:solidFill>
            </a:endParaRPr>
          </a:p>
        </p:txBody>
      </p:sp>
      <p:pic>
        <p:nvPicPr>
          <p:cNvPr id="5" name="Content Placeholder 4">
            <a:extLst>
              <a:ext uri="{FF2B5EF4-FFF2-40B4-BE49-F238E27FC236}">
                <a16:creationId xmlns:a16="http://schemas.microsoft.com/office/drawing/2014/main" id="{26D9DE0F-9DA3-C9F3-0914-CF96A3F70335}"/>
              </a:ext>
            </a:extLst>
          </p:cNvPr>
          <p:cNvPicPr>
            <a:picLocks noGrp="1" noChangeAspect="1"/>
          </p:cNvPicPr>
          <p:nvPr>
            <p:ph idx="1"/>
          </p:nvPr>
        </p:nvPicPr>
        <p:blipFill>
          <a:blip r:embed="rId2"/>
          <a:stretch>
            <a:fillRect/>
          </a:stretch>
        </p:blipFill>
        <p:spPr>
          <a:xfrm>
            <a:off x="587542" y="2308852"/>
            <a:ext cx="11016916" cy="3771106"/>
          </a:xfrm>
        </p:spPr>
      </p:pic>
    </p:spTree>
    <p:extLst>
      <p:ext uri="{BB962C8B-B14F-4D97-AF65-F5344CB8AC3E}">
        <p14:creationId xmlns:p14="http://schemas.microsoft.com/office/powerpoint/2010/main" val="1516344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946F-9486-491F-57AD-945B3D51BA2F}"/>
              </a:ext>
            </a:extLst>
          </p:cNvPr>
          <p:cNvSpPr>
            <a:spLocks noGrp="1"/>
          </p:cNvSpPr>
          <p:nvPr>
            <p:ph type="title"/>
          </p:nvPr>
        </p:nvSpPr>
        <p:spPr/>
        <p:txBody>
          <a:bodyPr>
            <a:normAutofit/>
          </a:bodyPr>
          <a:lstStyle/>
          <a:p>
            <a:r>
              <a:rPr lang="en-IN" b="1" u="sng" kern="1200" dirty="0" err="1">
                <a:solidFill>
                  <a:srgbClr val="FF0000"/>
                </a:solidFill>
                <a:effectLst/>
                <a:latin typeface="Calibri Light" panose="020F0302020204030204" pitchFamily="34" charset="0"/>
                <a:ea typeface="+mj-ea"/>
                <a:cs typeface="+mj-cs"/>
              </a:rPr>
              <a:t>Exploting</a:t>
            </a:r>
            <a:r>
              <a:rPr lang="en-IN" b="1" u="sng" kern="1200" dirty="0">
                <a:solidFill>
                  <a:srgbClr val="FF0000"/>
                </a:solidFill>
                <a:effectLst/>
                <a:latin typeface="Calibri Light" panose="020F0302020204030204" pitchFamily="34" charset="0"/>
                <a:ea typeface="+mj-ea"/>
                <a:cs typeface="+mj-cs"/>
              </a:rPr>
              <a:t> the relation between  the  glucose with </a:t>
            </a:r>
            <a:r>
              <a:rPr lang="en-IN" b="1" u="sng" kern="1200" dirty="0" err="1">
                <a:solidFill>
                  <a:srgbClr val="FF0000"/>
                </a:solidFill>
                <a:effectLst/>
                <a:latin typeface="Calibri Light" panose="020F0302020204030204" pitchFamily="34" charset="0"/>
                <a:ea typeface="+mj-ea"/>
                <a:cs typeface="+mj-cs"/>
              </a:rPr>
              <a:t>TenYearCHD</a:t>
            </a:r>
            <a:endParaRPr lang="en-IN" dirty="0">
              <a:solidFill>
                <a:srgbClr val="FF0000"/>
              </a:solidFill>
            </a:endParaRPr>
          </a:p>
        </p:txBody>
      </p:sp>
      <p:sp>
        <p:nvSpPr>
          <p:cNvPr id="3" name="Content Placeholder 2">
            <a:extLst>
              <a:ext uri="{FF2B5EF4-FFF2-40B4-BE49-F238E27FC236}">
                <a16:creationId xmlns:a16="http://schemas.microsoft.com/office/drawing/2014/main" id="{AAE11E6B-B8A1-BC9D-E25E-466655D31F91}"/>
              </a:ext>
            </a:extLst>
          </p:cNvPr>
          <p:cNvSpPr>
            <a:spLocks noGrp="1"/>
          </p:cNvSpPr>
          <p:nvPr>
            <p:ph idx="1"/>
          </p:nvPr>
        </p:nvSpPr>
        <p:spPr/>
        <p:txBody>
          <a:bodyPr>
            <a:normAutofit lnSpcReduction="10000"/>
          </a:bodyPr>
          <a:lstStyle/>
          <a:p>
            <a:pPr algn="l">
              <a:buFont typeface="+mj-lt"/>
              <a:buAutoNum type="arabicPeriod"/>
            </a:pPr>
            <a:r>
              <a:rPr lang="en-US" b="0" i="0" dirty="0">
                <a:effectLst/>
                <a:latin typeface="Söhne"/>
              </a:rPr>
              <a:t>Glucose as a Risk Indicator:</a:t>
            </a:r>
          </a:p>
          <a:p>
            <a:pPr marL="742950" lvl="1" indent="-285750" algn="l">
              <a:buFont typeface="+mj-lt"/>
              <a:buAutoNum type="arabicPeriod"/>
            </a:pPr>
            <a:r>
              <a:rPr lang="en-US" b="0" i="0" dirty="0">
                <a:effectLst/>
                <a:latin typeface="Söhne"/>
              </a:rPr>
              <a:t>The analysis examined the relationship between the variable "glucose" (blood sugar level) and the presence of coronary heart disease (CHD) within ten years.</a:t>
            </a:r>
          </a:p>
          <a:p>
            <a:pPr marL="742950" lvl="1" indent="-285750" algn="l">
              <a:buFont typeface="+mj-lt"/>
              <a:buAutoNum type="arabicPeriod"/>
            </a:pPr>
            <a:r>
              <a:rPr lang="en-US" b="0" i="0" dirty="0">
                <a:effectLst/>
                <a:latin typeface="Söhne"/>
              </a:rPr>
              <a:t>The findings indicate that higher glucose levels may be associated with an increased risk of developing CHD.</a:t>
            </a:r>
          </a:p>
          <a:p>
            <a:pPr algn="l">
              <a:buFont typeface="+mj-lt"/>
              <a:buAutoNum type="arabicPeriod"/>
            </a:pPr>
            <a:r>
              <a:rPr lang="en-US" b="0" i="0" dirty="0">
                <a:effectLst/>
                <a:latin typeface="Söhne"/>
              </a:rPr>
              <a:t>Impact of Glucose on CHD:</a:t>
            </a:r>
          </a:p>
          <a:p>
            <a:pPr marL="742950" lvl="1" indent="-285750" algn="l">
              <a:buFont typeface="+mj-lt"/>
              <a:buAutoNum type="arabicPeriod"/>
            </a:pPr>
            <a:r>
              <a:rPr lang="en-US" b="0" i="0" dirty="0">
                <a:effectLst/>
                <a:latin typeface="Söhne"/>
              </a:rPr>
              <a:t>The plot showcases a trend where individuals with elevated glucose levels have a higher likelihood of experiencing CHD compared to those with lower glucose levels.</a:t>
            </a:r>
          </a:p>
          <a:p>
            <a:pPr marL="742950" lvl="1" indent="-285750" algn="l">
              <a:buFont typeface="+mj-lt"/>
              <a:buAutoNum type="arabicPeriod"/>
            </a:pPr>
            <a:r>
              <a:rPr lang="en-US" b="0" i="0" dirty="0">
                <a:effectLst/>
                <a:latin typeface="Söhne"/>
              </a:rPr>
              <a:t>This suggests that glucose can serve as a potential risk indicator for CHD and may warrant further investigation and monitoring.</a:t>
            </a:r>
          </a:p>
          <a:p>
            <a:endParaRPr lang="en-IN" dirty="0"/>
          </a:p>
        </p:txBody>
      </p:sp>
    </p:spTree>
    <p:extLst>
      <p:ext uri="{BB962C8B-B14F-4D97-AF65-F5344CB8AC3E}">
        <p14:creationId xmlns:p14="http://schemas.microsoft.com/office/powerpoint/2010/main" val="409447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8319-8E3E-DC38-9B95-304D1296C10D}"/>
              </a:ext>
            </a:extLst>
          </p:cNvPr>
          <p:cNvSpPr>
            <a:spLocks noGrp="1"/>
          </p:cNvSpPr>
          <p:nvPr>
            <p:ph type="title"/>
          </p:nvPr>
        </p:nvSpPr>
        <p:spPr>
          <a:xfrm>
            <a:off x="838200" y="-82744"/>
            <a:ext cx="10515600" cy="1325563"/>
          </a:xfrm>
        </p:spPr>
        <p:txBody>
          <a:bodyPr/>
          <a:lstStyle/>
          <a:p>
            <a:r>
              <a:rPr lang="en-US" b="1" u="sng" dirty="0">
                <a:solidFill>
                  <a:srgbClr val="FF0000"/>
                </a:solidFill>
              </a:rPr>
              <a:t>Index</a:t>
            </a:r>
            <a:endParaRPr lang="en-IN" b="1" u="sng" dirty="0">
              <a:solidFill>
                <a:srgbClr val="FF0000"/>
              </a:solidFill>
            </a:endParaRPr>
          </a:p>
        </p:txBody>
      </p:sp>
      <p:sp>
        <p:nvSpPr>
          <p:cNvPr id="3" name="Content Placeholder 2">
            <a:extLst>
              <a:ext uri="{FF2B5EF4-FFF2-40B4-BE49-F238E27FC236}">
                <a16:creationId xmlns:a16="http://schemas.microsoft.com/office/drawing/2014/main" id="{9E9B404E-F652-35AA-9470-D7CBC6816A3F}"/>
              </a:ext>
            </a:extLst>
          </p:cNvPr>
          <p:cNvSpPr>
            <a:spLocks noGrp="1"/>
          </p:cNvSpPr>
          <p:nvPr>
            <p:ph idx="1"/>
          </p:nvPr>
        </p:nvSpPr>
        <p:spPr>
          <a:xfrm>
            <a:off x="838200" y="1415078"/>
            <a:ext cx="10515600" cy="4351338"/>
          </a:xfrm>
        </p:spPr>
        <p:txBody>
          <a:bodyPr>
            <a:normAutofit lnSpcReduction="10000"/>
          </a:bodyPr>
          <a:lstStyle/>
          <a:p>
            <a:r>
              <a:rPr lang="en-US" b="1" dirty="0">
                <a:solidFill>
                  <a:srgbClr val="FF0000"/>
                </a:solidFill>
              </a:rPr>
              <a:t>Problem description</a:t>
            </a:r>
          </a:p>
          <a:p>
            <a:r>
              <a:rPr lang="en-US" b="1" dirty="0">
                <a:solidFill>
                  <a:srgbClr val="FF0000"/>
                </a:solidFill>
              </a:rPr>
              <a:t>Business understanding</a:t>
            </a:r>
          </a:p>
          <a:p>
            <a:r>
              <a:rPr lang="en-US" b="1" dirty="0">
                <a:solidFill>
                  <a:srgbClr val="FF0000"/>
                </a:solidFill>
              </a:rPr>
              <a:t>Exploratory data analysis(EDA)</a:t>
            </a:r>
          </a:p>
          <a:p>
            <a:r>
              <a:rPr lang="en-US" b="1" dirty="0">
                <a:solidFill>
                  <a:srgbClr val="FF0000"/>
                </a:solidFill>
              </a:rPr>
              <a:t>Feature engineering &amp;data preprocessing</a:t>
            </a:r>
          </a:p>
          <a:p>
            <a:r>
              <a:rPr lang="en-US" b="1" dirty="0">
                <a:solidFill>
                  <a:srgbClr val="FF0000"/>
                </a:solidFill>
              </a:rPr>
              <a:t>Dimensionality reduction</a:t>
            </a:r>
          </a:p>
          <a:p>
            <a:r>
              <a:rPr lang="en-US" b="1" dirty="0">
                <a:solidFill>
                  <a:srgbClr val="FF0000"/>
                </a:solidFill>
              </a:rPr>
              <a:t>Handling imbalance data set</a:t>
            </a:r>
          </a:p>
          <a:p>
            <a:r>
              <a:rPr lang="en-US" b="1" dirty="0">
                <a:solidFill>
                  <a:srgbClr val="FF0000"/>
                </a:solidFill>
              </a:rPr>
              <a:t>model 1</a:t>
            </a:r>
          </a:p>
          <a:p>
            <a:r>
              <a:rPr lang="en-US" b="1" dirty="0">
                <a:solidFill>
                  <a:srgbClr val="FF0000"/>
                </a:solidFill>
              </a:rPr>
              <a:t>model 2</a:t>
            </a:r>
          </a:p>
          <a:p>
            <a:r>
              <a:rPr lang="en-US" b="1" dirty="0">
                <a:solidFill>
                  <a:srgbClr val="FF0000"/>
                </a:solidFill>
              </a:rPr>
              <a:t>Conclusion </a:t>
            </a:r>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9AF99ECE-754A-9D25-6A83-0C450DF1404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683"/>
          <a:stretch/>
        </p:blipFill>
        <p:spPr>
          <a:xfrm>
            <a:off x="10324619" y="-26043"/>
            <a:ext cx="1261640" cy="7061530"/>
          </a:xfrm>
          <a:prstGeom prst="rect">
            <a:avLst/>
          </a:prstGeom>
        </p:spPr>
      </p:pic>
    </p:spTree>
    <p:extLst>
      <p:ext uri="{BB962C8B-B14F-4D97-AF65-F5344CB8AC3E}">
        <p14:creationId xmlns:p14="http://schemas.microsoft.com/office/powerpoint/2010/main" val="4138115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17FC-4A09-59C7-06F4-6CBCED91539F}"/>
              </a:ext>
            </a:extLst>
          </p:cNvPr>
          <p:cNvSpPr>
            <a:spLocks noGrp="1"/>
          </p:cNvSpPr>
          <p:nvPr>
            <p:ph type="ctrTitle"/>
          </p:nvPr>
        </p:nvSpPr>
        <p:spPr>
          <a:xfrm>
            <a:off x="0" y="-1396248"/>
            <a:ext cx="11486146" cy="2387600"/>
          </a:xfrm>
        </p:spPr>
        <p:txBody>
          <a:bodyPr>
            <a:normAutofit/>
          </a:bodyPr>
          <a:lstStyle/>
          <a:p>
            <a:r>
              <a:rPr lang="en-IN" b="1" u="sng" dirty="0">
                <a:solidFill>
                  <a:srgbClr val="FF0000"/>
                </a:solidFill>
              </a:rPr>
              <a:t>Data Exploring on several columns</a:t>
            </a:r>
          </a:p>
        </p:txBody>
      </p:sp>
      <p:sp>
        <p:nvSpPr>
          <p:cNvPr id="3" name="Subtitle 2">
            <a:extLst>
              <a:ext uri="{FF2B5EF4-FFF2-40B4-BE49-F238E27FC236}">
                <a16:creationId xmlns:a16="http://schemas.microsoft.com/office/drawing/2014/main" id="{D4014EB2-7EE1-E1D0-E669-A0D569E3A199}"/>
              </a:ext>
            </a:extLst>
          </p:cNvPr>
          <p:cNvSpPr>
            <a:spLocks noGrp="1"/>
          </p:cNvSpPr>
          <p:nvPr>
            <p:ph type="subTitle" idx="1"/>
          </p:nvPr>
        </p:nvSpPr>
        <p:spPr>
          <a:xfrm>
            <a:off x="497303" y="1195722"/>
            <a:ext cx="11277601" cy="1655762"/>
          </a:xfrm>
        </p:spPr>
        <p:txBody>
          <a:bodyPr/>
          <a:lstStyle/>
          <a:p>
            <a:pPr marL="342900" indent="-342900">
              <a:buFont typeface="Arial" panose="020B0604020202020204" pitchFamily="34" charset="0"/>
              <a:buChar char="•"/>
            </a:pPr>
            <a:r>
              <a:rPr lang="en-IN" dirty="0"/>
              <a:t>The below the plot show the relation between the BMI vs Age, Age vs </a:t>
            </a:r>
            <a:r>
              <a:rPr lang="en-IN" dirty="0" err="1"/>
              <a:t>TenYearCHD</a:t>
            </a:r>
            <a:endParaRPr lang="en-IN" dirty="0"/>
          </a:p>
        </p:txBody>
      </p:sp>
      <p:pic>
        <p:nvPicPr>
          <p:cNvPr id="5" name="Picture 4">
            <a:extLst>
              <a:ext uri="{FF2B5EF4-FFF2-40B4-BE49-F238E27FC236}">
                <a16:creationId xmlns:a16="http://schemas.microsoft.com/office/drawing/2014/main" id="{7B99214E-D7D8-A0C6-76EE-7BC92578836B}"/>
              </a:ext>
            </a:extLst>
          </p:cNvPr>
          <p:cNvPicPr>
            <a:picLocks noChangeAspect="1"/>
          </p:cNvPicPr>
          <p:nvPr/>
        </p:nvPicPr>
        <p:blipFill>
          <a:blip r:embed="rId2"/>
          <a:stretch>
            <a:fillRect/>
          </a:stretch>
        </p:blipFill>
        <p:spPr>
          <a:xfrm>
            <a:off x="497302" y="2851484"/>
            <a:ext cx="5158771" cy="3725779"/>
          </a:xfrm>
          <a:prstGeom prst="rect">
            <a:avLst/>
          </a:prstGeom>
        </p:spPr>
      </p:pic>
      <p:pic>
        <p:nvPicPr>
          <p:cNvPr id="7" name="Picture 6">
            <a:extLst>
              <a:ext uri="{FF2B5EF4-FFF2-40B4-BE49-F238E27FC236}">
                <a16:creationId xmlns:a16="http://schemas.microsoft.com/office/drawing/2014/main" id="{0A79CA90-DF76-5126-AE30-C1E0BC1C60E4}"/>
              </a:ext>
            </a:extLst>
          </p:cNvPr>
          <p:cNvPicPr>
            <a:picLocks noChangeAspect="1"/>
          </p:cNvPicPr>
          <p:nvPr/>
        </p:nvPicPr>
        <p:blipFill>
          <a:blip r:embed="rId3"/>
          <a:stretch>
            <a:fillRect/>
          </a:stretch>
        </p:blipFill>
        <p:spPr>
          <a:xfrm>
            <a:off x="6535929" y="2921000"/>
            <a:ext cx="5431482" cy="3725779"/>
          </a:xfrm>
          <a:prstGeom prst="rect">
            <a:avLst/>
          </a:prstGeom>
        </p:spPr>
      </p:pic>
    </p:spTree>
    <p:extLst>
      <p:ext uri="{BB962C8B-B14F-4D97-AF65-F5344CB8AC3E}">
        <p14:creationId xmlns:p14="http://schemas.microsoft.com/office/powerpoint/2010/main" val="1569166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788C-D4F2-9D59-DD7A-CFDF449980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31D7A4-7430-1A73-9AA8-66B8EE551D99}"/>
              </a:ext>
            </a:extLst>
          </p:cNvPr>
          <p:cNvSpPr>
            <a:spLocks noGrp="1"/>
          </p:cNvSpPr>
          <p:nvPr>
            <p:ph idx="1"/>
          </p:nvPr>
        </p:nvSpPr>
        <p:spPr/>
        <p:txBody>
          <a:bodyPr>
            <a:normAutofit fontScale="70000" lnSpcReduction="20000"/>
          </a:bodyPr>
          <a:lstStyle/>
          <a:p>
            <a:pPr algn="l">
              <a:buFont typeface="Wingdings" panose="05000000000000000000" pitchFamily="2" charset="2"/>
              <a:buChar char="q"/>
            </a:pPr>
            <a:r>
              <a:rPr lang="en-US" b="0" i="0" dirty="0">
                <a:effectLst/>
                <a:latin typeface="Söhne"/>
              </a:rPr>
              <a:t>BMI and Age Relationship:</a:t>
            </a:r>
          </a:p>
          <a:p>
            <a:pPr marL="742950" lvl="1" indent="-285750" algn="l">
              <a:buFont typeface="+mj-lt"/>
              <a:buAutoNum type="arabicPeriod"/>
            </a:pPr>
            <a:r>
              <a:rPr lang="en-US" b="0" i="0" dirty="0">
                <a:effectLst/>
                <a:latin typeface="Söhne"/>
              </a:rPr>
              <a:t>The plot illustrates the relationship between BMI (Body Mass Index) and age.</a:t>
            </a:r>
          </a:p>
          <a:p>
            <a:pPr marL="742950" lvl="1" indent="-285750" algn="l">
              <a:buFont typeface="+mj-lt"/>
              <a:buAutoNum type="arabicPeriod"/>
            </a:pPr>
            <a:r>
              <a:rPr lang="en-US" b="0" i="0" dirty="0">
                <a:effectLst/>
                <a:latin typeface="Söhne"/>
              </a:rPr>
              <a:t>It showcases how BMI changes across different age groups, providing insights into the</a:t>
            </a:r>
          </a:p>
          <a:p>
            <a:pPr marL="742950" lvl="1" indent="-285750" algn="l">
              <a:buFont typeface="+mj-lt"/>
              <a:buAutoNum type="arabicPeriod"/>
            </a:pPr>
            <a:r>
              <a:rPr lang="en-US" b="0" i="0" dirty="0">
                <a:effectLst/>
                <a:latin typeface="Söhne"/>
              </a:rPr>
              <a:t> distribution of body weight in the population.</a:t>
            </a: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pPr lvl="1" algn="l">
              <a:buFont typeface="Wingdings" panose="05000000000000000000" pitchFamily="2" charset="2"/>
              <a:buChar char="q"/>
            </a:pPr>
            <a:r>
              <a:rPr lang="en-US" b="0" i="0" dirty="0">
                <a:effectLst/>
                <a:latin typeface="Söhne"/>
              </a:rPr>
              <a:t>Age and </a:t>
            </a:r>
            <a:r>
              <a:rPr lang="en-US" b="0" i="0" dirty="0" err="1">
                <a:effectLst/>
                <a:latin typeface="Söhne"/>
              </a:rPr>
              <a:t>TenYearCHD</a:t>
            </a:r>
            <a:r>
              <a:rPr lang="en-US" b="0" i="0" dirty="0">
                <a:effectLst/>
                <a:latin typeface="Söhne"/>
              </a:rPr>
              <a:t> Relationship:</a:t>
            </a:r>
          </a:p>
          <a:p>
            <a:pPr marL="742950" lvl="1" indent="-285750" algn="l">
              <a:buFont typeface="+mj-lt"/>
              <a:buAutoNum type="arabicPeriod"/>
            </a:pPr>
            <a:r>
              <a:rPr lang="en-US" b="0" i="0" dirty="0">
                <a:effectLst/>
                <a:latin typeface="Söhne"/>
              </a:rPr>
              <a:t>The plot also presents the relationship between age and </a:t>
            </a:r>
            <a:r>
              <a:rPr lang="en-US" b="0" i="0" dirty="0" err="1">
                <a:effectLst/>
                <a:latin typeface="Söhne"/>
              </a:rPr>
              <a:t>TenYearCHD</a:t>
            </a:r>
            <a:r>
              <a:rPr lang="en-US" b="0" i="0" dirty="0">
                <a:effectLst/>
                <a:latin typeface="Söhne"/>
              </a:rPr>
              <a:t> (presence of coronary heart disease within ten years).</a:t>
            </a:r>
          </a:p>
          <a:p>
            <a:pPr marL="742950" lvl="1" indent="-285750" algn="l">
              <a:buFont typeface="+mj-lt"/>
              <a:buAutoNum type="arabicPeriod"/>
            </a:pPr>
            <a:r>
              <a:rPr lang="en-US" b="0" i="0" dirty="0">
                <a:effectLst/>
                <a:latin typeface="Söhne"/>
              </a:rPr>
              <a:t>It allows for the examination of the incidence of CHD across different age groups, highlighting any patterns or trends.</a:t>
            </a:r>
          </a:p>
          <a:p>
            <a:pPr algn="l"/>
            <a:r>
              <a:rPr lang="en-US" b="0" i="0" dirty="0">
                <a:effectLst/>
                <a:latin typeface="Söhne"/>
              </a:rPr>
              <a:t>In summary, the plot visually represents the interplay between BMI, age, and the occurrence of CHD within ten years. By analyzing the plot, we can gain insights into the distribution of BMI across different age groups and observe any potential connections between age and the likelihood of developing CHD. This information can help inform preventive measures and interventions aimed at reducing the risk of CHD in specific age and BMI categories.</a:t>
            </a:r>
          </a:p>
          <a:p>
            <a:endParaRPr lang="en-IN" dirty="0"/>
          </a:p>
        </p:txBody>
      </p:sp>
    </p:spTree>
    <p:extLst>
      <p:ext uri="{BB962C8B-B14F-4D97-AF65-F5344CB8AC3E}">
        <p14:creationId xmlns:p14="http://schemas.microsoft.com/office/powerpoint/2010/main" val="148207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FD3D-D951-72A2-E9E7-3AF0E6C33373}"/>
              </a:ext>
            </a:extLst>
          </p:cNvPr>
          <p:cNvSpPr>
            <a:spLocks noGrp="1"/>
          </p:cNvSpPr>
          <p:nvPr>
            <p:ph type="title"/>
          </p:nvPr>
        </p:nvSpPr>
        <p:spPr/>
        <p:txBody>
          <a:bodyPr/>
          <a:lstStyle/>
          <a:p>
            <a:r>
              <a:rPr lang="en-IN" dirty="0" err="1">
                <a:solidFill>
                  <a:srgbClr val="FF0000"/>
                </a:solidFill>
              </a:rPr>
              <a:t>TenYearCHD</a:t>
            </a:r>
            <a:r>
              <a:rPr lang="en-IN" dirty="0">
                <a:solidFill>
                  <a:srgbClr val="FF0000"/>
                </a:solidFill>
              </a:rPr>
              <a:t> Vs sex</a:t>
            </a:r>
          </a:p>
        </p:txBody>
      </p:sp>
      <p:sp>
        <p:nvSpPr>
          <p:cNvPr id="3" name="Content Placeholder 2">
            <a:extLst>
              <a:ext uri="{FF2B5EF4-FFF2-40B4-BE49-F238E27FC236}">
                <a16:creationId xmlns:a16="http://schemas.microsoft.com/office/drawing/2014/main" id="{EA39C346-81ED-9B00-FD0C-466E72625533}"/>
              </a:ext>
            </a:extLst>
          </p:cNvPr>
          <p:cNvSpPr>
            <a:spLocks noGrp="1"/>
          </p:cNvSpPr>
          <p:nvPr>
            <p:ph idx="1"/>
          </p:nvPr>
        </p:nvSpPr>
        <p:spPr>
          <a:xfrm>
            <a:off x="838200" y="1825625"/>
            <a:ext cx="10515600" cy="901533"/>
          </a:xfrm>
        </p:spPr>
        <p:txBody>
          <a:bodyPr/>
          <a:lstStyle/>
          <a:p>
            <a:r>
              <a:rPr lang="en-IN" dirty="0"/>
              <a:t>This plot shows the total numbers of the male and female </a:t>
            </a:r>
            <a:r>
              <a:rPr lang="en-IN" dirty="0" err="1"/>
              <a:t>heving</a:t>
            </a:r>
            <a:r>
              <a:rPr lang="en-IN" dirty="0"/>
              <a:t> cardiovascular diseases</a:t>
            </a:r>
          </a:p>
        </p:txBody>
      </p:sp>
      <p:pic>
        <p:nvPicPr>
          <p:cNvPr id="5" name="Picture 4">
            <a:extLst>
              <a:ext uri="{FF2B5EF4-FFF2-40B4-BE49-F238E27FC236}">
                <a16:creationId xmlns:a16="http://schemas.microsoft.com/office/drawing/2014/main" id="{5659874D-DF70-33F2-44B4-885019032FDC}"/>
              </a:ext>
            </a:extLst>
          </p:cNvPr>
          <p:cNvPicPr>
            <a:picLocks noChangeAspect="1"/>
          </p:cNvPicPr>
          <p:nvPr/>
        </p:nvPicPr>
        <p:blipFill>
          <a:blip r:embed="rId2"/>
          <a:stretch>
            <a:fillRect/>
          </a:stretch>
        </p:blipFill>
        <p:spPr>
          <a:xfrm>
            <a:off x="838199" y="2788151"/>
            <a:ext cx="10327105" cy="4053054"/>
          </a:xfrm>
          <a:prstGeom prst="rect">
            <a:avLst/>
          </a:prstGeom>
        </p:spPr>
      </p:pic>
    </p:spTree>
    <p:extLst>
      <p:ext uri="{BB962C8B-B14F-4D97-AF65-F5344CB8AC3E}">
        <p14:creationId xmlns:p14="http://schemas.microsoft.com/office/powerpoint/2010/main" val="4172734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323C-3DD6-3CBE-8F04-B881BD94D4E0}"/>
              </a:ext>
            </a:extLst>
          </p:cNvPr>
          <p:cNvSpPr>
            <a:spLocks noGrp="1"/>
          </p:cNvSpPr>
          <p:nvPr>
            <p:ph type="title"/>
          </p:nvPr>
        </p:nvSpPr>
        <p:spPr/>
        <p:txBody>
          <a:bodyPr/>
          <a:lstStyle/>
          <a:p>
            <a:r>
              <a:rPr lang="en-IN" dirty="0" err="1">
                <a:solidFill>
                  <a:srgbClr val="FF0000"/>
                </a:solidFill>
              </a:rPr>
              <a:t>TenYearCHD</a:t>
            </a:r>
            <a:r>
              <a:rPr lang="en-IN" dirty="0">
                <a:solidFill>
                  <a:srgbClr val="FF0000"/>
                </a:solidFill>
              </a:rPr>
              <a:t> Vs sex</a:t>
            </a:r>
          </a:p>
        </p:txBody>
      </p:sp>
      <p:sp>
        <p:nvSpPr>
          <p:cNvPr id="3" name="Content Placeholder 2">
            <a:extLst>
              <a:ext uri="{FF2B5EF4-FFF2-40B4-BE49-F238E27FC236}">
                <a16:creationId xmlns:a16="http://schemas.microsoft.com/office/drawing/2014/main" id="{F86E4226-33B1-2891-32F0-4FDFC1145BDB}"/>
              </a:ext>
            </a:extLst>
          </p:cNvPr>
          <p:cNvSpPr>
            <a:spLocks noGrp="1"/>
          </p:cNvSpPr>
          <p:nvPr>
            <p:ph idx="1"/>
          </p:nvPr>
        </p:nvSpPr>
        <p:spPr/>
        <p:txBody>
          <a:bodyPr/>
          <a:lstStyle/>
          <a:p>
            <a:pPr algn="l">
              <a:buFont typeface="Wingdings" panose="05000000000000000000" pitchFamily="2" charset="2"/>
              <a:buChar char="q"/>
            </a:pPr>
            <a:r>
              <a:rPr lang="en-US" b="0" i="0" dirty="0">
                <a:effectLst/>
                <a:latin typeface="Söhne"/>
              </a:rPr>
              <a:t>Gender Disparity in CHD:</a:t>
            </a:r>
          </a:p>
          <a:p>
            <a:pPr marL="742950" lvl="1" indent="-285750" algn="l">
              <a:buFont typeface="+mj-lt"/>
              <a:buAutoNum type="arabicPeriod"/>
            </a:pPr>
            <a:r>
              <a:rPr lang="en-US" b="0" i="0" dirty="0">
                <a:effectLst/>
                <a:latin typeface="Söhne"/>
              </a:rPr>
              <a:t>The analysis examined the relationship between the variable "sex" (gender) and the prevalence of coronary heart disease (CHD) within ten years.</a:t>
            </a:r>
          </a:p>
          <a:p>
            <a:pPr marL="742950" lvl="1" indent="-285750" algn="l">
              <a:buFont typeface="+mj-lt"/>
              <a:buAutoNum type="arabicPeriod"/>
            </a:pPr>
            <a:r>
              <a:rPr lang="en-US" b="0" i="0" dirty="0">
                <a:effectLst/>
                <a:latin typeface="Söhne"/>
              </a:rPr>
              <a:t>The plot clearly illustrates a notable disparity, showing a higher number of males affected by CHD compared to females.</a:t>
            </a:r>
          </a:p>
          <a:p>
            <a:endParaRPr lang="en-IN" dirty="0"/>
          </a:p>
        </p:txBody>
      </p:sp>
    </p:spTree>
    <p:extLst>
      <p:ext uri="{BB962C8B-B14F-4D97-AF65-F5344CB8AC3E}">
        <p14:creationId xmlns:p14="http://schemas.microsoft.com/office/powerpoint/2010/main" val="839703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CEAE-6E9C-07B2-94C4-A0476C6BF576}"/>
              </a:ext>
            </a:extLst>
          </p:cNvPr>
          <p:cNvSpPr>
            <a:spLocks noGrp="1"/>
          </p:cNvSpPr>
          <p:nvPr>
            <p:ph type="title"/>
          </p:nvPr>
        </p:nvSpPr>
        <p:spPr/>
        <p:txBody>
          <a:bodyPr/>
          <a:lstStyle/>
          <a:p>
            <a:r>
              <a:rPr lang="en-IN" b="1" u="sng" dirty="0">
                <a:solidFill>
                  <a:srgbClr val="FF0000"/>
                </a:solidFill>
              </a:rPr>
              <a:t>Correlation Heatmap</a:t>
            </a:r>
          </a:p>
        </p:txBody>
      </p:sp>
      <p:sp>
        <p:nvSpPr>
          <p:cNvPr id="3" name="Content Placeholder 2">
            <a:extLst>
              <a:ext uri="{FF2B5EF4-FFF2-40B4-BE49-F238E27FC236}">
                <a16:creationId xmlns:a16="http://schemas.microsoft.com/office/drawing/2014/main" id="{5DE1A90B-0A24-06B4-2F49-F29C2D8DA29F}"/>
              </a:ext>
            </a:extLst>
          </p:cNvPr>
          <p:cNvSpPr>
            <a:spLocks noGrp="1"/>
          </p:cNvSpPr>
          <p:nvPr>
            <p:ph idx="1"/>
          </p:nvPr>
        </p:nvSpPr>
        <p:spPr>
          <a:xfrm>
            <a:off x="838199" y="1376446"/>
            <a:ext cx="10515600" cy="4351338"/>
          </a:xfrm>
        </p:spPr>
        <p:txBody>
          <a:bodyPr/>
          <a:lstStyle/>
          <a:p>
            <a:r>
              <a:rPr lang="en-IN" dirty="0"/>
              <a:t>This plot shoes  the correlation of the each plot with each other plot in dataset</a:t>
            </a:r>
          </a:p>
          <a:p>
            <a:endParaRPr lang="en-IN" dirty="0"/>
          </a:p>
        </p:txBody>
      </p:sp>
      <p:pic>
        <p:nvPicPr>
          <p:cNvPr id="7" name="Picture 6">
            <a:extLst>
              <a:ext uri="{FF2B5EF4-FFF2-40B4-BE49-F238E27FC236}">
                <a16:creationId xmlns:a16="http://schemas.microsoft.com/office/drawing/2014/main" id="{36CAB4F7-E3F5-1C2E-9F8B-7D5D49AAD6BD}"/>
              </a:ext>
            </a:extLst>
          </p:cNvPr>
          <p:cNvPicPr>
            <a:picLocks noChangeAspect="1"/>
          </p:cNvPicPr>
          <p:nvPr/>
        </p:nvPicPr>
        <p:blipFill>
          <a:blip r:embed="rId2"/>
          <a:stretch>
            <a:fillRect/>
          </a:stretch>
        </p:blipFill>
        <p:spPr>
          <a:xfrm>
            <a:off x="779368" y="2114549"/>
            <a:ext cx="9544600" cy="4624556"/>
          </a:xfrm>
          <a:prstGeom prst="rect">
            <a:avLst/>
          </a:prstGeom>
        </p:spPr>
      </p:pic>
      <p:pic>
        <p:nvPicPr>
          <p:cNvPr id="4" name="Picture 3">
            <a:extLst>
              <a:ext uri="{FF2B5EF4-FFF2-40B4-BE49-F238E27FC236}">
                <a16:creationId xmlns:a16="http://schemas.microsoft.com/office/drawing/2014/main" id="{A0509FC9-B332-634F-7BA0-3374757E44A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683"/>
          <a:stretch/>
        </p:blipFill>
        <p:spPr>
          <a:xfrm>
            <a:off x="11042249" y="-26043"/>
            <a:ext cx="1149752" cy="7061530"/>
          </a:xfrm>
          <a:prstGeom prst="rect">
            <a:avLst/>
          </a:prstGeom>
        </p:spPr>
      </p:pic>
    </p:spTree>
    <p:extLst>
      <p:ext uri="{BB962C8B-B14F-4D97-AF65-F5344CB8AC3E}">
        <p14:creationId xmlns:p14="http://schemas.microsoft.com/office/powerpoint/2010/main" val="249776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371E-A434-CF0C-1DB7-51970C073E0A}"/>
              </a:ext>
            </a:extLst>
          </p:cNvPr>
          <p:cNvSpPr>
            <a:spLocks noGrp="1"/>
          </p:cNvSpPr>
          <p:nvPr>
            <p:ph type="title"/>
          </p:nvPr>
        </p:nvSpPr>
        <p:spPr>
          <a:xfrm>
            <a:off x="324853" y="-356770"/>
            <a:ext cx="10515600" cy="1325563"/>
          </a:xfrm>
        </p:spPr>
        <p:txBody>
          <a:bodyPr/>
          <a:lstStyle/>
          <a:p>
            <a:r>
              <a:rPr lang="en-IN" b="1" u="sng" dirty="0">
                <a:solidFill>
                  <a:srgbClr val="FF0000"/>
                </a:solidFill>
              </a:rPr>
              <a:t>Pair plot</a:t>
            </a:r>
          </a:p>
        </p:txBody>
      </p:sp>
      <p:sp>
        <p:nvSpPr>
          <p:cNvPr id="3" name="Content Placeholder 2">
            <a:extLst>
              <a:ext uri="{FF2B5EF4-FFF2-40B4-BE49-F238E27FC236}">
                <a16:creationId xmlns:a16="http://schemas.microsoft.com/office/drawing/2014/main" id="{9CADADBA-BBF3-5B55-04FE-578F4A57CDCC}"/>
              </a:ext>
            </a:extLst>
          </p:cNvPr>
          <p:cNvSpPr>
            <a:spLocks noGrp="1"/>
          </p:cNvSpPr>
          <p:nvPr>
            <p:ph idx="1"/>
          </p:nvPr>
        </p:nvSpPr>
        <p:spPr>
          <a:xfrm>
            <a:off x="324853" y="579563"/>
            <a:ext cx="10515600" cy="4351338"/>
          </a:xfrm>
        </p:spPr>
        <p:txBody>
          <a:bodyPr/>
          <a:lstStyle/>
          <a:p>
            <a:r>
              <a:rPr lang="en-IN" dirty="0"/>
              <a:t>This pair plot shows the distribution of the point for each column with each another columns</a:t>
            </a:r>
          </a:p>
        </p:txBody>
      </p:sp>
      <p:pic>
        <p:nvPicPr>
          <p:cNvPr id="1026" name="Picture 2">
            <a:extLst>
              <a:ext uri="{FF2B5EF4-FFF2-40B4-BE49-F238E27FC236}">
                <a16:creationId xmlns:a16="http://schemas.microsoft.com/office/drawing/2014/main" id="{F09FC8EB-5F0B-4B79-793E-651781F4D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53" y="1501901"/>
            <a:ext cx="11542294" cy="5828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039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6142-C650-CB4B-B13C-5F173D7B8561}"/>
              </a:ext>
            </a:extLst>
          </p:cNvPr>
          <p:cNvSpPr>
            <a:spLocks noGrp="1"/>
          </p:cNvSpPr>
          <p:nvPr>
            <p:ph type="title"/>
          </p:nvPr>
        </p:nvSpPr>
        <p:spPr/>
        <p:txBody>
          <a:bodyPr>
            <a:normAutofit fontScale="90000"/>
          </a:bodyPr>
          <a:lstStyle/>
          <a:p>
            <a:r>
              <a:rPr lang="en-IN" b="1" i="0" dirty="0">
                <a:solidFill>
                  <a:srgbClr val="FF0000"/>
                </a:solidFill>
                <a:effectLst/>
                <a:latin typeface="Roboto" panose="02000000000000000000" pitchFamily="2" charset="0"/>
              </a:rPr>
              <a:t>Feature Engineering &amp; Data Pre-processing</a:t>
            </a:r>
            <a:br>
              <a:rPr lang="en-IN" b="0"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6528160-DD58-9CDF-B7DC-321E381A97B7}"/>
              </a:ext>
            </a:extLst>
          </p:cNvPr>
          <p:cNvSpPr>
            <a:spLocks noGrp="1"/>
          </p:cNvSpPr>
          <p:nvPr>
            <p:ph idx="1"/>
          </p:nvPr>
        </p:nvSpPr>
        <p:spPr>
          <a:xfrm>
            <a:off x="838200" y="1901825"/>
            <a:ext cx="10515600" cy="4351338"/>
          </a:xfrm>
        </p:spPr>
        <p:txBody>
          <a:bodyPr>
            <a:normAutofit fontScale="92500"/>
          </a:bodyPr>
          <a:lstStyle/>
          <a:p>
            <a:r>
              <a:rPr lang="en-IN" b="0" i="0" dirty="0">
                <a:effectLst/>
                <a:latin typeface="Roboto" panose="02000000000000000000" pitchFamily="2" charset="0"/>
              </a:rPr>
              <a:t>Handling Missing Values: Handling th</a:t>
            </a:r>
            <a:r>
              <a:rPr lang="en-IN" dirty="0">
                <a:latin typeface="Roboto" panose="02000000000000000000" pitchFamily="2" charset="0"/>
              </a:rPr>
              <a:t>e missing values with mean</a:t>
            </a:r>
          </a:p>
          <a:p>
            <a:r>
              <a:rPr lang="en-IN" b="0" i="0" dirty="0">
                <a:effectLst/>
                <a:latin typeface="Roboto" panose="02000000000000000000" pitchFamily="2" charset="0"/>
              </a:rPr>
              <a:t>Handling outliers</a:t>
            </a:r>
          </a:p>
          <a:p>
            <a:r>
              <a:rPr lang="en-IN" dirty="0"/>
              <a:t>The use the categorical encoding  to transform the categorical data to numerical</a:t>
            </a:r>
          </a:p>
          <a:p>
            <a:r>
              <a:rPr lang="en-US" b="0" i="0" dirty="0">
                <a:effectLst/>
                <a:latin typeface="Söhne"/>
              </a:rPr>
              <a:t>Feature selection involves identifying and removing irrelevant or redundant features from a dataset, as well as transforming variables to improve model performance. Then the feature selection in which </a:t>
            </a:r>
            <a:r>
              <a:rPr lang="en-IN" dirty="0">
                <a:latin typeface="Söhne"/>
              </a:rPr>
              <a:t>instantiate</a:t>
            </a:r>
            <a:r>
              <a:rPr lang="en-US" dirty="0">
                <a:latin typeface="Söhne"/>
              </a:rPr>
              <a:t> target value column and </a:t>
            </a:r>
            <a:r>
              <a:rPr lang="en-IN" dirty="0">
                <a:latin typeface="Söhne"/>
              </a:rPr>
              <a:t>instantiate</a:t>
            </a:r>
            <a:r>
              <a:rPr lang="en-US" dirty="0">
                <a:latin typeface="Söhne"/>
              </a:rPr>
              <a:t> feature column</a:t>
            </a:r>
          </a:p>
          <a:p>
            <a:r>
              <a:rPr lang="en-US" b="0" i="0" dirty="0">
                <a:effectLst/>
                <a:latin typeface="Söhne"/>
              </a:rPr>
              <a:t>Then the part </a:t>
            </a:r>
            <a:r>
              <a:rPr lang="en-US" dirty="0">
                <a:latin typeface="Söhne"/>
              </a:rPr>
              <a:t>of the data splitting and split the data in train and test set</a:t>
            </a:r>
            <a:endParaRPr lang="en-US" b="0" i="0" dirty="0">
              <a:effectLst/>
              <a:latin typeface="Söhne"/>
            </a:endParaRPr>
          </a:p>
          <a:p>
            <a:endParaRPr lang="en-IN" dirty="0"/>
          </a:p>
        </p:txBody>
      </p:sp>
      <p:pic>
        <p:nvPicPr>
          <p:cNvPr id="4" name="Picture 3">
            <a:extLst>
              <a:ext uri="{FF2B5EF4-FFF2-40B4-BE49-F238E27FC236}">
                <a16:creationId xmlns:a16="http://schemas.microsoft.com/office/drawing/2014/main" id="{8BE182EE-AEB6-24D4-ECF5-29501393F6C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683"/>
          <a:stretch/>
        </p:blipFill>
        <p:spPr>
          <a:xfrm>
            <a:off x="11353799" y="-26043"/>
            <a:ext cx="838201" cy="7061530"/>
          </a:xfrm>
          <a:prstGeom prst="rect">
            <a:avLst/>
          </a:prstGeom>
        </p:spPr>
      </p:pic>
    </p:spTree>
    <p:extLst>
      <p:ext uri="{BB962C8B-B14F-4D97-AF65-F5344CB8AC3E}">
        <p14:creationId xmlns:p14="http://schemas.microsoft.com/office/powerpoint/2010/main" val="3456253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CC0A-7FB9-1DEA-1A7E-4326CB0A0085}"/>
              </a:ext>
            </a:extLst>
          </p:cNvPr>
          <p:cNvSpPr>
            <a:spLocks noGrp="1"/>
          </p:cNvSpPr>
          <p:nvPr>
            <p:ph type="title"/>
          </p:nvPr>
        </p:nvSpPr>
        <p:spPr/>
        <p:txBody>
          <a:bodyPr/>
          <a:lstStyle/>
          <a:p>
            <a:r>
              <a:rPr lang="en-US" dirty="0">
                <a:solidFill>
                  <a:srgbClr val="FF0000"/>
                </a:solidFill>
              </a:rPr>
              <a:t>Checking Outliers</a:t>
            </a:r>
            <a:endParaRPr lang="en-IN" dirty="0">
              <a:solidFill>
                <a:srgbClr val="FF0000"/>
              </a:solidFill>
            </a:endParaRPr>
          </a:p>
        </p:txBody>
      </p:sp>
      <p:pic>
        <p:nvPicPr>
          <p:cNvPr id="5" name="Content Placeholder 4">
            <a:extLst>
              <a:ext uri="{FF2B5EF4-FFF2-40B4-BE49-F238E27FC236}">
                <a16:creationId xmlns:a16="http://schemas.microsoft.com/office/drawing/2014/main" id="{3A034824-1E95-220F-C521-9260B102A64F}"/>
              </a:ext>
            </a:extLst>
          </p:cNvPr>
          <p:cNvPicPr>
            <a:picLocks noGrp="1" noChangeAspect="1"/>
          </p:cNvPicPr>
          <p:nvPr>
            <p:ph idx="1"/>
          </p:nvPr>
        </p:nvPicPr>
        <p:blipFill>
          <a:blip r:embed="rId2"/>
          <a:stretch>
            <a:fillRect/>
          </a:stretch>
        </p:blipFill>
        <p:spPr>
          <a:xfrm>
            <a:off x="838200" y="1871867"/>
            <a:ext cx="10515600" cy="4258853"/>
          </a:xfrm>
        </p:spPr>
      </p:pic>
    </p:spTree>
    <p:extLst>
      <p:ext uri="{BB962C8B-B14F-4D97-AF65-F5344CB8AC3E}">
        <p14:creationId xmlns:p14="http://schemas.microsoft.com/office/powerpoint/2010/main" val="3451197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9362-0D1D-6E56-9D72-77A75060AF3F}"/>
              </a:ext>
            </a:extLst>
          </p:cNvPr>
          <p:cNvSpPr>
            <a:spLocks noGrp="1"/>
          </p:cNvSpPr>
          <p:nvPr>
            <p:ph type="title"/>
          </p:nvPr>
        </p:nvSpPr>
        <p:spPr/>
        <p:txBody>
          <a:bodyPr/>
          <a:lstStyle/>
          <a:p>
            <a:r>
              <a:rPr lang="en-IN" b="1" u="sng" dirty="0" err="1">
                <a:solidFill>
                  <a:srgbClr val="FF0000"/>
                </a:solidFill>
                <a:effectLst/>
                <a:latin typeface="Courier New" panose="02070309020205020404" pitchFamily="49" charset="0"/>
              </a:rPr>
              <a:t>DImensionality</a:t>
            </a:r>
            <a:r>
              <a:rPr lang="en-IN" b="1" u="sng" dirty="0">
                <a:solidFill>
                  <a:srgbClr val="FF0000"/>
                </a:solidFill>
                <a:effectLst/>
                <a:latin typeface="Courier New" panose="02070309020205020404" pitchFamily="49" charset="0"/>
              </a:rPr>
              <a:t> Reduction</a:t>
            </a:r>
          </a:p>
        </p:txBody>
      </p:sp>
      <p:sp>
        <p:nvSpPr>
          <p:cNvPr id="3" name="Content Placeholder 2">
            <a:extLst>
              <a:ext uri="{FF2B5EF4-FFF2-40B4-BE49-F238E27FC236}">
                <a16:creationId xmlns:a16="http://schemas.microsoft.com/office/drawing/2014/main" id="{10E89F17-AB99-7176-2F4C-4EB95C9DB0A9}"/>
              </a:ext>
            </a:extLst>
          </p:cNvPr>
          <p:cNvSpPr>
            <a:spLocks noGrp="1"/>
          </p:cNvSpPr>
          <p:nvPr>
            <p:ph idx="1"/>
          </p:nvPr>
        </p:nvSpPr>
        <p:spPr/>
        <p:txBody>
          <a:bodyPr/>
          <a:lstStyle/>
          <a:p>
            <a:r>
              <a:rPr lang="en-IN" dirty="0"/>
              <a:t>Using PCA for dimensionality reduction </a:t>
            </a:r>
          </a:p>
        </p:txBody>
      </p:sp>
      <p:pic>
        <p:nvPicPr>
          <p:cNvPr id="7" name="Picture 6">
            <a:extLst>
              <a:ext uri="{FF2B5EF4-FFF2-40B4-BE49-F238E27FC236}">
                <a16:creationId xmlns:a16="http://schemas.microsoft.com/office/drawing/2014/main" id="{3F7B6929-92B6-C9A2-6B3D-977A10C471AC}"/>
              </a:ext>
            </a:extLst>
          </p:cNvPr>
          <p:cNvPicPr>
            <a:picLocks noChangeAspect="1"/>
          </p:cNvPicPr>
          <p:nvPr/>
        </p:nvPicPr>
        <p:blipFill>
          <a:blip r:embed="rId2"/>
          <a:stretch>
            <a:fillRect/>
          </a:stretch>
        </p:blipFill>
        <p:spPr>
          <a:xfrm>
            <a:off x="838200" y="2683192"/>
            <a:ext cx="5238446" cy="3931603"/>
          </a:xfrm>
          <a:prstGeom prst="rect">
            <a:avLst/>
          </a:prstGeom>
        </p:spPr>
      </p:pic>
      <p:pic>
        <p:nvPicPr>
          <p:cNvPr id="4" name="Picture 3">
            <a:extLst>
              <a:ext uri="{FF2B5EF4-FFF2-40B4-BE49-F238E27FC236}">
                <a16:creationId xmlns:a16="http://schemas.microsoft.com/office/drawing/2014/main" id="{286B21E4-1A06-F4F3-DAF4-E63ABC2B420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683"/>
          <a:stretch/>
        </p:blipFill>
        <p:spPr>
          <a:xfrm>
            <a:off x="11042249" y="-26043"/>
            <a:ext cx="1149752" cy="7061530"/>
          </a:xfrm>
          <a:prstGeom prst="rect">
            <a:avLst/>
          </a:prstGeom>
        </p:spPr>
      </p:pic>
    </p:spTree>
    <p:extLst>
      <p:ext uri="{BB962C8B-B14F-4D97-AF65-F5344CB8AC3E}">
        <p14:creationId xmlns:p14="http://schemas.microsoft.com/office/powerpoint/2010/main" val="347290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5F05-692D-5E0F-3FF5-9DEC5D17ABB9}"/>
              </a:ext>
            </a:extLst>
          </p:cNvPr>
          <p:cNvSpPr>
            <a:spLocks noGrp="1"/>
          </p:cNvSpPr>
          <p:nvPr>
            <p:ph type="title"/>
          </p:nvPr>
        </p:nvSpPr>
        <p:spPr/>
        <p:txBody>
          <a:bodyPr/>
          <a:lstStyle/>
          <a:p>
            <a:r>
              <a:rPr lang="en-IN" b="1" u="sng" dirty="0">
                <a:solidFill>
                  <a:srgbClr val="FF0000"/>
                </a:solidFill>
              </a:rPr>
              <a:t>Prerequisites for Model Building</a:t>
            </a:r>
          </a:p>
        </p:txBody>
      </p:sp>
      <p:sp>
        <p:nvSpPr>
          <p:cNvPr id="3" name="Content Placeholder 2">
            <a:extLst>
              <a:ext uri="{FF2B5EF4-FFF2-40B4-BE49-F238E27FC236}">
                <a16:creationId xmlns:a16="http://schemas.microsoft.com/office/drawing/2014/main" id="{7A42C043-85BA-BC15-0626-623A9BD1E2CF}"/>
              </a:ext>
            </a:extLst>
          </p:cNvPr>
          <p:cNvSpPr>
            <a:spLocks noGrp="1"/>
          </p:cNvSpPr>
          <p:nvPr>
            <p:ph idx="1"/>
          </p:nvPr>
        </p:nvSpPr>
        <p:spPr/>
        <p:txBody>
          <a:bodyPr/>
          <a:lstStyle/>
          <a:p>
            <a:r>
              <a:rPr lang="en-IN" dirty="0"/>
              <a:t>The  data must in numeric format </a:t>
            </a:r>
          </a:p>
          <a:p>
            <a:r>
              <a:rPr lang="en-IN" dirty="0"/>
              <a:t>Data splitting </a:t>
            </a:r>
          </a:p>
          <a:p>
            <a:r>
              <a:rPr lang="en-IN" dirty="0"/>
              <a:t>Dimensionality reduction </a:t>
            </a:r>
          </a:p>
          <a:p>
            <a:r>
              <a:rPr lang="en-IN" dirty="0"/>
              <a:t>Then </a:t>
            </a:r>
            <a:r>
              <a:rPr lang="en-US" dirty="0"/>
              <a:t>handling</a:t>
            </a:r>
            <a:r>
              <a:rPr lang="en-IN" dirty="0"/>
              <a:t> the data imbalance</a:t>
            </a:r>
          </a:p>
        </p:txBody>
      </p:sp>
      <p:pic>
        <p:nvPicPr>
          <p:cNvPr id="4" name="Picture 3">
            <a:extLst>
              <a:ext uri="{FF2B5EF4-FFF2-40B4-BE49-F238E27FC236}">
                <a16:creationId xmlns:a16="http://schemas.microsoft.com/office/drawing/2014/main" id="{E8848229-ADF7-5D60-6697-71BBA50DCD6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683"/>
          <a:stretch/>
        </p:blipFill>
        <p:spPr>
          <a:xfrm>
            <a:off x="11042249" y="-26043"/>
            <a:ext cx="1149752" cy="7061530"/>
          </a:xfrm>
          <a:prstGeom prst="rect">
            <a:avLst/>
          </a:prstGeom>
        </p:spPr>
      </p:pic>
    </p:spTree>
    <p:extLst>
      <p:ext uri="{BB962C8B-B14F-4D97-AF65-F5344CB8AC3E}">
        <p14:creationId xmlns:p14="http://schemas.microsoft.com/office/powerpoint/2010/main" val="59290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3B8D-9C80-48BA-B28F-A2B04995A43F}"/>
              </a:ext>
            </a:extLst>
          </p:cNvPr>
          <p:cNvSpPr>
            <a:spLocks noGrp="1"/>
          </p:cNvSpPr>
          <p:nvPr>
            <p:ph type="ctrTitle"/>
          </p:nvPr>
        </p:nvSpPr>
        <p:spPr>
          <a:xfrm>
            <a:off x="-1621065" y="683311"/>
            <a:ext cx="9144000" cy="734679"/>
          </a:xfrm>
        </p:spPr>
        <p:txBody>
          <a:bodyPr>
            <a:normAutofit fontScale="90000"/>
          </a:bodyPr>
          <a:lstStyle/>
          <a:p>
            <a:r>
              <a:rPr lang="en-IN" b="1" u="sng" dirty="0">
                <a:solidFill>
                  <a:srgbClr val="FF0000"/>
                </a:solidFill>
              </a:rPr>
              <a:t>Problem </a:t>
            </a:r>
            <a:r>
              <a:rPr lang="en-IN" b="1" u="sng" dirty="0" err="1">
                <a:solidFill>
                  <a:srgbClr val="FF0000"/>
                </a:solidFill>
              </a:rPr>
              <a:t>Discreption</a:t>
            </a:r>
            <a:endParaRPr lang="en-IN" b="1" u="sng" dirty="0">
              <a:solidFill>
                <a:srgbClr val="FF0000"/>
              </a:solidFill>
            </a:endParaRPr>
          </a:p>
        </p:txBody>
      </p:sp>
      <p:sp>
        <p:nvSpPr>
          <p:cNvPr id="3" name="Subtitle 2">
            <a:extLst>
              <a:ext uri="{FF2B5EF4-FFF2-40B4-BE49-F238E27FC236}">
                <a16:creationId xmlns:a16="http://schemas.microsoft.com/office/drawing/2014/main" id="{CDB4CA07-0E12-B292-E1CD-1990784A3147}"/>
              </a:ext>
            </a:extLst>
          </p:cNvPr>
          <p:cNvSpPr>
            <a:spLocks noGrp="1"/>
          </p:cNvSpPr>
          <p:nvPr>
            <p:ph type="subTitle" idx="1"/>
          </p:nvPr>
        </p:nvSpPr>
        <p:spPr>
          <a:xfrm>
            <a:off x="0" y="1773238"/>
            <a:ext cx="11919284" cy="4884236"/>
          </a:xfrm>
        </p:spPr>
        <p:txBody>
          <a:bodyPr>
            <a:normAutofit/>
          </a:bodyPr>
          <a:lstStyle/>
          <a:p>
            <a:pPr algn="l"/>
            <a:r>
              <a:rPr lang="en-US" b="1" i="0" dirty="0">
                <a:solidFill>
                  <a:srgbClr val="212121"/>
                </a:solidFill>
                <a:effectLst/>
                <a:latin typeface="Roboto" panose="02000000000000000000" pitchFamily="2" charset="0"/>
              </a:rPr>
              <a:t>Cardiovascular diseases are a leading cause of mortality and morbidity worldwide. The problem statement for cardiovascular diseases involves understanding the risk factors, causes, and consequences of these diseases, as well as developing effective prevention, diagnosis, and treatment strategies. The goal is to reduce the incidence and impact of cardiovascular diseases on individuals, communities, and healthcare systems, and to improve overall cardiovascular health and well-being.</a:t>
            </a:r>
            <a:endParaRPr lang="en-IN" dirty="0"/>
          </a:p>
        </p:txBody>
      </p:sp>
    </p:spTree>
    <p:extLst>
      <p:ext uri="{BB962C8B-B14F-4D97-AF65-F5344CB8AC3E}">
        <p14:creationId xmlns:p14="http://schemas.microsoft.com/office/powerpoint/2010/main" val="87150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2071-0FD1-3A4B-E670-3292AA424001}"/>
              </a:ext>
            </a:extLst>
          </p:cNvPr>
          <p:cNvSpPr>
            <a:spLocks noGrp="1"/>
          </p:cNvSpPr>
          <p:nvPr>
            <p:ph type="title"/>
          </p:nvPr>
        </p:nvSpPr>
        <p:spPr/>
        <p:txBody>
          <a:bodyPr/>
          <a:lstStyle/>
          <a:p>
            <a:r>
              <a:rPr lang="en-IN" b="1" u="sng" dirty="0">
                <a:solidFill>
                  <a:srgbClr val="FF0000"/>
                </a:solidFill>
              </a:rPr>
              <a:t>Handling Data imbalance </a:t>
            </a:r>
          </a:p>
        </p:txBody>
      </p:sp>
      <p:sp>
        <p:nvSpPr>
          <p:cNvPr id="3" name="Content Placeholder 2">
            <a:extLst>
              <a:ext uri="{FF2B5EF4-FFF2-40B4-BE49-F238E27FC236}">
                <a16:creationId xmlns:a16="http://schemas.microsoft.com/office/drawing/2014/main" id="{EE8BD45A-96FC-807B-239A-70CA73A86F44}"/>
              </a:ext>
            </a:extLst>
          </p:cNvPr>
          <p:cNvSpPr>
            <a:spLocks noGrp="1"/>
          </p:cNvSpPr>
          <p:nvPr>
            <p:ph sz="half" idx="1"/>
          </p:nvPr>
        </p:nvSpPr>
        <p:spPr/>
        <p:txBody>
          <a:bodyPr/>
          <a:lstStyle/>
          <a:p>
            <a:r>
              <a:rPr lang="en-IN" dirty="0"/>
              <a:t>Before smote</a:t>
            </a:r>
          </a:p>
          <a:p>
            <a:endParaRPr lang="en-IN" dirty="0"/>
          </a:p>
        </p:txBody>
      </p:sp>
      <p:sp>
        <p:nvSpPr>
          <p:cNvPr id="4" name="Content Placeholder 3">
            <a:extLst>
              <a:ext uri="{FF2B5EF4-FFF2-40B4-BE49-F238E27FC236}">
                <a16:creationId xmlns:a16="http://schemas.microsoft.com/office/drawing/2014/main" id="{6D20A4D2-4B4A-E0D2-DA19-7802587D01FB}"/>
              </a:ext>
            </a:extLst>
          </p:cNvPr>
          <p:cNvSpPr>
            <a:spLocks noGrp="1"/>
          </p:cNvSpPr>
          <p:nvPr>
            <p:ph sz="half" idx="2"/>
          </p:nvPr>
        </p:nvSpPr>
        <p:spPr>
          <a:xfrm>
            <a:off x="6172200" y="1764665"/>
            <a:ext cx="5181600" cy="4351338"/>
          </a:xfrm>
        </p:spPr>
        <p:txBody>
          <a:bodyPr/>
          <a:lstStyle/>
          <a:p>
            <a:r>
              <a:rPr lang="en-IN" dirty="0"/>
              <a:t>After applying smote</a:t>
            </a:r>
          </a:p>
          <a:p>
            <a:endParaRPr lang="en-IN" dirty="0"/>
          </a:p>
        </p:txBody>
      </p:sp>
      <p:pic>
        <p:nvPicPr>
          <p:cNvPr id="6" name="Picture 5">
            <a:extLst>
              <a:ext uri="{FF2B5EF4-FFF2-40B4-BE49-F238E27FC236}">
                <a16:creationId xmlns:a16="http://schemas.microsoft.com/office/drawing/2014/main" id="{B9578502-F84B-22AB-DAE6-2460F139358C}"/>
              </a:ext>
            </a:extLst>
          </p:cNvPr>
          <p:cNvPicPr>
            <a:picLocks noChangeAspect="1"/>
          </p:cNvPicPr>
          <p:nvPr/>
        </p:nvPicPr>
        <p:blipFill>
          <a:blip r:embed="rId2"/>
          <a:stretch>
            <a:fillRect/>
          </a:stretch>
        </p:blipFill>
        <p:spPr>
          <a:xfrm>
            <a:off x="838200" y="2484120"/>
            <a:ext cx="5068876" cy="2560320"/>
          </a:xfrm>
          <a:prstGeom prst="rect">
            <a:avLst/>
          </a:prstGeom>
        </p:spPr>
      </p:pic>
      <p:pic>
        <p:nvPicPr>
          <p:cNvPr id="8" name="Picture 7">
            <a:extLst>
              <a:ext uri="{FF2B5EF4-FFF2-40B4-BE49-F238E27FC236}">
                <a16:creationId xmlns:a16="http://schemas.microsoft.com/office/drawing/2014/main" id="{0FBB077C-BA81-ADCD-DFE3-FABEAF8F6211}"/>
              </a:ext>
            </a:extLst>
          </p:cNvPr>
          <p:cNvPicPr>
            <a:picLocks noChangeAspect="1"/>
          </p:cNvPicPr>
          <p:nvPr/>
        </p:nvPicPr>
        <p:blipFill>
          <a:blip r:embed="rId3"/>
          <a:stretch>
            <a:fillRect/>
          </a:stretch>
        </p:blipFill>
        <p:spPr>
          <a:xfrm>
            <a:off x="6019800" y="2484120"/>
            <a:ext cx="5608320" cy="2560320"/>
          </a:xfrm>
          <a:prstGeom prst="rect">
            <a:avLst/>
          </a:prstGeom>
        </p:spPr>
      </p:pic>
    </p:spTree>
    <p:extLst>
      <p:ext uri="{BB962C8B-B14F-4D97-AF65-F5344CB8AC3E}">
        <p14:creationId xmlns:p14="http://schemas.microsoft.com/office/powerpoint/2010/main" val="3072791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F473-4BC6-63A9-9DC3-E1D1B37ACA59}"/>
              </a:ext>
            </a:extLst>
          </p:cNvPr>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Model 1 :</a:t>
            </a:r>
            <a:endParaRPr lang="en-IN"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000AEBF-6E01-DB65-7386-DEC70A245B67}"/>
              </a:ext>
            </a:extLst>
          </p:cNvPr>
          <p:cNvSpPr>
            <a:spLocks noGrp="1"/>
          </p:cNvSpPr>
          <p:nvPr>
            <p:ph idx="1"/>
          </p:nvPr>
        </p:nvSpPr>
        <p:spPr>
          <a:xfrm>
            <a:off x="838200" y="1392489"/>
            <a:ext cx="10515600" cy="4351338"/>
          </a:xfrm>
        </p:spPr>
        <p:txBody>
          <a:bodyPr/>
          <a:lstStyle/>
          <a:p>
            <a:r>
              <a:rPr lang="en-US" dirty="0"/>
              <a:t>Logistics Regression : </a:t>
            </a:r>
          </a:p>
          <a:p>
            <a:pPr lvl="1"/>
            <a:r>
              <a:rPr lang="en-US" b="0" i="0" dirty="0">
                <a:solidFill>
                  <a:schemeClr val="tx1">
                    <a:lumMod val="95000"/>
                    <a:lumOff val="5000"/>
                  </a:schemeClr>
                </a:solidFill>
                <a:effectLst/>
                <a:latin typeface="Söhne"/>
              </a:rPr>
              <a:t>Logistic regression is a statistical technique used to model the relationship between a categorical dependent variable and one or more independent variables. It is a popular and widely used method for classification problems, such as predicting the likelihood of an event occurring. The logistic regression algorithm calculates the probability of an event occurring based on the values of the input variables. The output of the algorithm is a binary outcome, such as whether a customer will buy a product or not. The logistic regression model can be trained using various optimization techniques, such as gradient descent or Newton's method. It is a simple yet powerful technique that is widely used in various fields, including healthcare, finance, and marketing.</a:t>
            </a:r>
            <a:endParaRPr lang="en-IN" dirty="0">
              <a:solidFill>
                <a:schemeClr val="tx1">
                  <a:lumMod val="95000"/>
                  <a:lumOff val="5000"/>
                </a:schemeClr>
              </a:solidFill>
            </a:endParaRPr>
          </a:p>
        </p:txBody>
      </p:sp>
    </p:spTree>
    <p:extLst>
      <p:ext uri="{BB962C8B-B14F-4D97-AF65-F5344CB8AC3E}">
        <p14:creationId xmlns:p14="http://schemas.microsoft.com/office/powerpoint/2010/main" val="3887321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78EA-551C-1180-B7AF-06662EAA2768}"/>
              </a:ext>
            </a:extLst>
          </p:cNvPr>
          <p:cNvSpPr>
            <a:spLocks noGrp="1"/>
          </p:cNvSpPr>
          <p:nvPr>
            <p:ph type="title"/>
          </p:nvPr>
        </p:nvSpPr>
        <p:spPr>
          <a:xfrm>
            <a:off x="670560" y="-217806"/>
            <a:ext cx="10515600" cy="1325563"/>
          </a:xfrm>
        </p:spPr>
        <p:txBody>
          <a:bodyPr/>
          <a:lstStyle/>
          <a:p>
            <a:r>
              <a:rPr lang="en-IN" b="1" u="sng" dirty="0">
                <a:solidFill>
                  <a:srgbClr val="FF0000"/>
                </a:solidFill>
              </a:rPr>
              <a:t>Model Building</a:t>
            </a:r>
          </a:p>
        </p:txBody>
      </p:sp>
      <p:sp>
        <p:nvSpPr>
          <p:cNvPr id="3" name="Content Placeholder 2">
            <a:extLst>
              <a:ext uri="{FF2B5EF4-FFF2-40B4-BE49-F238E27FC236}">
                <a16:creationId xmlns:a16="http://schemas.microsoft.com/office/drawing/2014/main" id="{E8979BE5-A845-BF98-80CF-4AB7AC417945}"/>
              </a:ext>
            </a:extLst>
          </p:cNvPr>
          <p:cNvSpPr>
            <a:spLocks noGrp="1"/>
          </p:cNvSpPr>
          <p:nvPr>
            <p:ph sz="half" idx="1"/>
          </p:nvPr>
        </p:nvSpPr>
        <p:spPr>
          <a:xfrm>
            <a:off x="670560" y="880745"/>
            <a:ext cx="5181600" cy="4351338"/>
          </a:xfrm>
        </p:spPr>
        <p:txBody>
          <a:bodyPr/>
          <a:lstStyle/>
          <a:p>
            <a:r>
              <a:rPr lang="en-IN" dirty="0"/>
              <a:t>Evaluation Metrics Scores in visuals before hyperparameter tunning</a:t>
            </a:r>
          </a:p>
          <a:p>
            <a:endParaRPr lang="en-IN" dirty="0"/>
          </a:p>
        </p:txBody>
      </p:sp>
      <p:sp>
        <p:nvSpPr>
          <p:cNvPr id="4" name="Content Placeholder 3">
            <a:extLst>
              <a:ext uri="{FF2B5EF4-FFF2-40B4-BE49-F238E27FC236}">
                <a16:creationId xmlns:a16="http://schemas.microsoft.com/office/drawing/2014/main" id="{F3A13B26-F854-360E-2A84-EF1380918A99}"/>
              </a:ext>
            </a:extLst>
          </p:cNvPr>
          <p:cNvSpPr>
            <a:spLocks noGrp="1"/>
          </p:cNvSpPr>
          <p:nvPr>
            <p:ph sz="half" idx="2"/>
          </p:nvPr>
        </p:nvSpPr>
        <p:spPr>
          <a:xfrm>
            <a:off x="6004560" y="880745"/>
            <a:ext cx="5181600" cy="4351338"/>
          </a:xfrm>
        </p:spPr>
        <p:txBody>
          <a:bodyPr/>
          <a:lstStyle/>
          <a:p>
            <a:r>
              <a:rPr lang="en-IN" dirty="0"/>
              <a:t>Evaluation Metrics Scores in visuals after hyperparameter tunning</a:t>
            </a:r>
          </a:p>
          <a:p>
            <a:endParaRPr lang="en-IN" dirty="0"/>
          </a:p>
        </p:txBody>
      </p:sp>
      <p:pic>
        <p:nvPicPr>
          <p:cNvPr id="6" name="Picture 5">
            <a:extLst>
              <a:ext uri="{FF2B5EF4-FFF2-40B4-BE49-F238E27FC236}">
                <a16:creationId xmlns:a16="http://schemas.microsoft.com/office/drawing/2014/main" id="{F9895A6B-5F4E-1D2E-DBD9-77A5CA6FCC89}"/>
              </a:ext>
            </a:extLst>
          </p:cNvPr>
          <p:cNvPicPr>
            <a:picLocks noChangeAspect="1"/>
          </p:cNvPicPr>
          <p:nvPr/>
        </p:nvPicPr>
        <p:blipFill>
          <a:blip r:embed="rId2"/>
          <a:stretch>
            <a:fillRect/>
          </a:stretch>
        </p:blipFill>
        <p:spPr>
          <a:xfrm>
            <a:off x="386715" y="2037347"/>
            <a:ext cx="5181600" cy="4820653"/>
          </a:xfrm>
          <a:prstGeom prst="rect">
            <a:avLst/>
          </a:prstGeom>
        </p:spPr>
      </p:pic>
      <p:pic>
        <p:nvPicPr>
          <p:cNvPr id="7" name="Picture 6">
            <a:extLst>
              <a:ext uri="{FF2B5EF4-FFF2-40B4-BE49-F238E27FC236}">
                <a16:creationId xmlns:a16="http://schemas.microsoft.com/office/drawing/2014/main" id="{9C218F77-2070-6C67-E675-A168EAE8F5A1}"/>
              </a:ext>
            </a:extLst>
          </p:cNvPr>
          <p:cNvPicPr>
            <a:picLocks noChangeAspect="1"/>
          </p:cNvPicPr>
          <p:nvPr/>
        </p:nvPicPr>
        <p:blipFill>
          <a:blip r:embed="rId3"/>
          <a:stretch>
            <a:fillRect/>
          </a:stretch>
        </p:blipFill>
        <p:spPr>
          <a:xfrm>
            <a:off x="5933473" y="2037347"/>
            <a:ext cx="5587967" cy="4820652"/>
          </a:xfrm>
          <a:prstGeom prst="rect">
            <a:avLst/>
          </a:prstGeom>
        </p:spPr>
      </p:pic>
    </p:spTree>
    <p:extLst>
      <p:ext uri="{BB962C8B-B14F-4D97-AF65-F5344CB8AC3E}">
        <p14:creationId xmlns:p14="http://schemas.microsoft.com/office/powerpoint/2010/main" val="1500107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3ACB-6A19-257A-6B48-3E53D673F126}"/>
              </a:ext>
            </a:extLst>
          </p:cNvPr>
          <p:cNvSpPr>
            <a:spLocks noGrp="1"/>
          </p:cNvSpPr>
          <p:nvPr>
            <p:ph type="ctrTitle"/>
          </p:nvPr>
        </p:nvSpPr>
        <p:spPr>
          <a:xfrm>
            <a:off x="-1026695" y="0"/>
            <a:ext cx="9144000" cy="1054768"/>
          </a:xfrm>
        </p:spPr>
        <p:txBody>
          <a:bodyPr/>
          <a:lstStyle/>
          <a:p>
            <a:r>
              <a:rPr lang="en-IN" b="1" u="sng" dirty="0">
                <a:solidFill>
                  <a:srgbClr val="FF0000"/>
                </a:solidFill>
              </a:rPr>
              <a:t>Model 1 Performance</a:t>
            </a:r>
          </a:p>
        </p:txBody>
      </p:sp>
      <p:sp>
        <p:nvSpPr>
          <p:cNvPr id="4" name="Rectangle 1">
            <a:extLst>
              <a:ext uri="{FF2B5EF4-FFF2-40B4-BE49-F238E27FC236}">
                <a16:creationId xmlns:a16="http://schemas.microsoft.com/office/drawing/2014/main" id="{5DC873A5-2840-1170-6B6F-8A2465898D86}"/>
              </a:ext>
            </a:extLst>
          </p:cNvPr>
          <p:cNvSpPr>
            <a:spLocks noGrp="1" noChangeArrowheads="1"/>
          </p:cNvSpPr>
          <p:nvPr>
            <p:ph type="subTitle" idx="1"/>
          </p:nvPr>
        </p:nvSpPr>
        <p:spPr bwMode="auto">
          <a:xfrm>
            <a:off x="170735" y="1054768"/>
            <a:ext cx="12039599" cy="389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effectLst/>
                <a:latin typeface="Söhne"/>
              </a:rPr>
              <a:t>The initial logistic regression model had an accuracy of 0.61, precision of 0.17, recall of 0.45, and an F1 score of 0.25.</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Söhne"/>
              </a:rPr>
              <a:t>After tuning the hyperparameters, the logistic regression model's performance improved significantly with an accuracy of 0.64, precision of 0.20, recall of 0.51, and an F1 score of 0.29.</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effectLst/>
                <a:latin typeface="Söhne"/>
              </a:rPr>
              <a:t>Hyperparameter tuning positively impacted the model's overall performance, particularly in terms of precision and recall, resulting in an increased accuracy and improved ability to correctly identify both positive and negative classes.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rPr>
            </a:br>
            <a:endParaRPr kumimoji="0" lang="en-US" altLang="en-US" sz="4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22887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868F-F56E-49E7-ED97-74740B9C0F83}"/>
              </a:ext>
            </a:extLst>
          </p:cNvPr>
          <p:cNvSpPr>
            <a:spLocks noGrp="1"/>
          </p:cNvSpPr>
          <p:nvPr>
            <p:ph type="title"/>
          </p:nvPr>
        </p:nvSpPr>
        <p:spPr/>
        <p:txBody>
          <a:bodyPr/>
          <a:lstStyle/>
          <a:p>
            <a:r>
              <a:rPr lang="en-US" b="1" u="sng" dirty="0">
                <a:solidFill>
                  <a:srgbClr val="00B0F0"/>
                </a:solidFill>
              </a:rPr>
              <a:t>Confusion</a:t>
            </a:r>
            <a:r>
              <a:rPr lang="en-IN" b="1" u="sng" dirty="0">
                <a:solidFill>
                  <a:srgbClr val="00B0F0"/>
                </a:solidFill>
              </a:rPr>
              <a:t> Metrics</a:t>
            </a:r>
          </a:p>
        </p:txBody>
      </p:sp>
      <p:pic>
        <p:nvPicPr>
          <p:cNvPr id="3" name="Content Placeholder 2">
            <a:extLst>
              <a:ext uri="{FF2B5EF4-FFF2-40B4-BE49-F238E27FC236}">
                <a16:creationId xmlns:a16="http://schemas.microsoft.com/office/drawing/2014/main" id="{C5E5783E-3E40-C21E-6F8C-960E8A460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715" y="1213876"/>
            <a:ext cx="6753444" cy="564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161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AA13-A3CB-CD90-EA80-134AFF1E5D38}"/>
              </a:ext>
            </a:extLst>
          </p:cNvPr>
          <p:cNvSpPr>
            <a:spLocks noGrp="1"/>
          </p:cNvSpPr>
          <p:nvPr>
            <p:ph type="title"/>
          </p:nvPr>
        </p:nvSpPr>
        <p:spPr>
          <a:xfrm>
            <a:off x="838200" y="-116138"/>
            <a:ext cx="10515600" cy="1325563"/>
          </a:xfrm>
        </p:spPr>
        <p:txBody>
          <a:bodyPr/>
          <a:lstStyle/>
          <a:p>
            <a:r>
              <a:rPr lang="en-IN" b="1" u="sng" dirty="0">
                <a:solidFill>
                  <a:srgbClr val="00B0F0"/>
                </a:solidFill>
              </a:rPr>
              <a:t>Confusion Metrics</a:t>
            </a:r>
          </a:p>
        </p:txBody>
      </p:sp>
      <p:sp>
        <p:nvSpPr>
          <p:cNvPr id="4" name="Rectangle 1">
            <a:extLst>
              <a:ext uri="{FF2B5EF4-FFF2-40B4-BE49-F238E27FC236}">
                <a16:creationId xmlns:a16="http://schemas.microsoft.com/office/drawing/2014/main" id="{45922BD7-81A0-A61C-6706-D20DF9B407E6}"/>
              </a:ext>
            </a:extLst>
          </p:cNvPr>
          <p:cNvSpPr>
            <a:spLocks noGrp="1" noChangeArrowheads="1"/>
          </p:cNvSpPr>
          <p:nvPr>
            <p:ph idx="1"/>
          </p:nvPr>
        </p:nvSpPr>
        <p:spPr bwMode="auto">
          <a:xfrm>
            <a:off x="838200" y="1340450"/>
            <a:ext cx="10515600" cy="643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öhne"/>
              </a:rPr>
              <a:t>Confusion </a:t>
            </a:r>
            <a:r>
              <a:rPr kumimoji="0" lang="en-US" altLang="en-US" b="0" i="0" u="none" strike="noStrike" cap="none" normalizeH="0" baseline="0">
                <a:ln>
                  <a:noFill/>
                </a:ln>
                <a:solidFill>
                  <a:schemeClr val="tx1"/>
                </a:solidFill>
                <a:effectLst/>
                <a:latin typeface="Söhne"/>
              </a:rPr>
              <a:t>metrics Explanation:</a:t>
            </a:r>
            <a:endParaRPr kumimoji="0" lang="en-US" altLang="en-US"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Söhne"/>
              </a:rPr>
              <a:t>True positives (TP): 386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Söhne"/>
              </a:rPr>
              <a:t>False positives (FP): 195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Söhne"/>
              </a:rPr>
              <a:t>False negatives (FN): 47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Söhne"/>
              </a:rPr>
              <a:t>True negatives (TN): 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öhne"/>
              </a:rPr>
              <a:t>The confusion matrix suggests that the model has a higher number of false positives than false negatives, indicating that the model is more likely to incorrectly classify negative instances as positive. However, without further context or information about the dataset, it is difficult to assess the overall performance of the model. The precision and recall scores can be calculated using these values to better evaluate the model's performance.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0795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3975-3FFC-C2F6-C7E9-804643269847}"/>
              </a:ext>
            </a:extLst>
          </p:cNvPr>
          <p:cNvSpPr>
            <a:spLocks noGrp="1"/>
          </p:cNvSpPr>
          <p:nvPr>
            <p:ph type="title"/>
          </p:nvPr>
        </p:nvSpPr>
        <p:spPr/>
        <p:txBody>
          <a:bodyPr/>
          <a:lstStyle/>
          <a:p>
            <a:r>
              <a:rPr lang="en-US" b="1" dirty="0">
                <a:solidFill>
                  <a:srgbClr val="C00000"/>
                </a:solidFill>
              </a:rPr>
              <a:t>Visualizing</a:t>
            </a:r>
            <a:r>
              <a:rPr lang="en-IN" b="1" dirty="0">
                <a:solidFill>
                  <a:srgbClr val="C00000"/>
                </a:solidFill>
              </a:rPr>
              <a:t> ACU and RUC Curves</a:t>
            </a:r>
          </a:p>
        </p:txBody>
      </p:sp>
      <p:sp>
        <p:nvSpPr>
          <p:cNvPr id="3" name="Content Placeholder 2">
            <a:extLst>
              <a:ext uri="{FF2B5EF4-FFF2-40B4-BE49-F238E27FC236}">
                <a16:creationId xmlns:a16="http://schemas.microsoft.com/office/drawing/2014/main" id="{606314BA-ACB7-BD84-731F-3C0D5C3AC355}"/>
              </a:ext>
            </a:extLst>
          </p:cNvPr>
          <p:cNvSpPr>
            <a:spLocks noGrp="1"/>
          </p:cNvSpPr>
          <p:nvPr>
            <p:ph idx="1"/>
          </p:nvPr>
        </p:nvSpPr>
        <p:spPr/>
        <p:txBody>
          <a:bodyPr/>
          <a:lstStyle/>
          <a:p>
            <a:endParaRPr lang="en-IN" dirty="0"/>
          </a:p>
          <a:p>
            <a:endParaRPr lang="en-IN" dirty="0"/>
          </a:p>
        </p:txBody>
      </p:sp>
      <p:pic>
        <p:nvPicPr>
          <p:cNvPr id="4" name="Picture 2">
            <a:extLst>
              <a:ext uri="{FF2B5EF4-FFF2-40B4-BE49-F238E27FC236}">
                <a16:creationId xmlns:a16="http://schemas.microsoft.com/office/drawing/2014/main" id="{E9D857F4-FCE8-18A2-486F-82CF5BBEF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10535"/>
            <a:ext cx="6797842" cy="53436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378A8C4-1C92-5780-084C-4B8C57C62C7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683"/>
          <a:stretch/>
        </p:blipFill>
        <p:spPr>
          <a:xfrm>
            <a:off x="11042249" y="-26043"/>
            <a:ext cx="1149752" cy="7061530"/>
          </a:xfrm>
          <a:prstGeom prst="rect">
            <a:avLst/>
          </a:prstGeom>
        </p:spPr>
      </p:pic>
    </p:spTree>
    <p:extLst>
      <p:ext uri="{BB962C8B-B14F-4D97-AF65-F5344CB8AC3E}">
        <p14:creationId xmlns:p14="http://schemas.microsoft.com/office/powerpoint/2010/main" val="292350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CEB2-7D84-BF56-C215-FF72BB42A6A5}"/>
              </a:ext>
            </a:extLst>
          </p:cNvPr>
          <p:cNvSpPr>
            <a:spLocks noGrp="1"/>
          </p:cNvSpPr>
          <p:nvPr>
            <p:ph type="ctrTitle"/>
          </p:nvPr>
        </p:nvSpPr>
        <p:spPr>
          <a:xfrm>
            <a:off x="-882316" y="208547"/>
            <a:ext cx="9144000" cy="1087605"/>
          </a:xfrm>
        </p:spPr>
        <p:txBody>
          <a:bodyPr/>
          <a:lstStyle/>
          <a:p>
            <a:r>
              <a:rPr lang="en-IN" b="1" u="sng" dirty="0">
                <a:solidFill>
                  <a:srgbClr val="C00000"/>
                </a:solidFill>
              </a:rPr>
              <a:t>ACU and RUC Curves</a:t>
            </a:r>
          </a:p>
        </p:txBody>
      </p:sp>
      <p:sp>
        <p:nvSpPr>
          <p:cNvPr id="3" name="Subtitle 2">
            <a:extLst>
              <a:ext uri="{FF2B5EF4-FFF2-40B4-BE49-F238E27FC236}">
                <a16:creationId xmlns:a16="http://schemas.microsoft.com/office/drawing/2014/main" id="{8D3B5BBE-66C2-DD96-ACF2-3FD4AB826A2E}"/>
              </a:ext>
            </a:extLst>
          </p:cNvPr>
          <p:cNvSpPr>
            <a:spLocks noGrp="1"/>
          </p:cNvSpPr>
          <p:nvPr>
            <p:ph type="subTitle" idx="1"/>
          </p:nvPr>
        </p:nvSpPr>
        <p:spPr>
          <a:xfrm>
            <a:off x="433137" y="1296152"/>
            <a:ext cx="11566358" cy="5561848"/>
          </a:xfrm>
        </p:spPr>
        <p:txBody>
          <a:bodyPr>
            <a:normAutofit/>
          </a:bodyPr>
          <a:lstStyle/>
          <a:p>
            <a:pPr algn="l"/>
            <a:r>
              <a:rPr lang="en-US" sz="3200" dirty="0"/>
              <a:t>The ROC curve is a graphical representation of the trade-off between sensitivity (true positive rate) and specificity (false positive rate) of a binary classifier at various thresholds. A perfect classifier would have an area under the ROC curve (AUC) of 1.0, while a completely random classifier would have an AUC of 0.5. In this case, the AUC is 0.59, which indicates that the model's performance is only slightly better than random guessing. This suggests that the model may not be accurately capturing the relationship between the features and the target variable, and may require further tuning or additional data to improve its performance.</a:t>
            </a:r>
            <a:endParaRPr lang="en-IN" sz="3200" dirty="0"/>
          </a:p>
        </p:txBody>
      </p:sp>
    </p:spTree>
    <p:extLst>
      <p:ext uri="{BB962C8B-B14F-4D97-AF65-F5344CB8AC3E}">
        <p14:creationId xmlns:p14="http://schemas.microsoft.com/office/powerpoint/2010/main" val="3276303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C077-7EA1-F447-BD73-ED004A54D86C}"/>
              </a:ext>
            </a:extLst>
          </p:cNvPr>
          <p:cNvSpPr>
            <a:spLocks noGrp="1"/>
          </p:cNvSpPr>
          <p:nvPr>
            <p:ph type="title"/>
          </p:nvPr>
        </p:nvSpPr>
        <p:spPr/>
        <p:txBody>
          <a:bodyPr/>
          <a:lstStyle/>
          <a:p>
            <a:r>
              <a:rPr lang="en-US" dirty="0">
                <a:solidFill>
                  <a:srgbClr val="C00000"/>
                </a:solidFill>
              </a:rPr>
              <a:t>Model 2: </a:t>
            </a:r>
            <a:endParaRPr lang="en-IN" dirty="0">
              <a:solidFill>
                <a:srgbClr val="C00000"/>
              </a:solidFill>
            </a:endParaRPr>
          </a:p>
        </p:txBody>
      </p:sp>
      <p:sp>
        <p:nvSpPr>
          <p:cNvPr id="3" name="Content Placeholder 2">
            <a:extLst>
              <a:ext uri="{FF2B5EF4-FFF2-40B4-BE49-F238E27FC236}">
                <a16:creationId xmlns:a16="http://schemas.microsoft.com/office/drawing/2014/main" id="{DE5A5A65-EEBB-7F93-F050-D434DFEE0418}"/>
              </a:ext>
            </a:extLst>
          </p:cNvPr>
          <p:cNvSpPr>
            <a:spLocks noGrp="1"/>
          </p:cNvSpPr>
          <p:nvPr>
            <p:ph idx="1"/>
          </p:nvPr>
        </p:nvSpPr>
        <p:spPr/>
        <p:txBody>
          <a:bodyPr>
            <a:normAutofit lnSpcReduction="10000"/>
          </a:bodyPr>
          <a:lstStyle/>
          <a:p>
            <a:r>
              <a:rPr lang="en-US" dirty="0"/>
              <a:t>SVC( Support Vector Classification ):</a:t>
            </a:r>
          </a:p>
          <a:p>
            <a:pPr lvl="1"/>
            <a:r>
              <a:rPr lang="en-US" b="0" i="0" dirty="0">
                <a:solidFill>
                  <a:schemeClr val="tx1">
                    <a:lumMod val="95000"/>
                    <a:lumOff val="5000"/>
                  </a:schemeClr>
                </a:solidFill>
                <a:effectLst/>
                <a:latin typeface="Söhne"/>
              </a:rPr>
              <a:t>Support Vector Classification (SVC) is a supervised learning algorithm used for classification tasks in machine learning. SVC works by finding the hyperplane that best separates the data points into different classes. The hyperplane is selected such that the margin between the hyperplane and the nearest data points of each class is maximized. SVC can handle non-linearly separable data by transforming the data into higher-dimensional space using a kernel function. This transformation allows the SVC to find a hyperplane that separates the data points with higher accuracy. The C parameter in SVC controls the trade-off between maximizing the margin and minimizing the classification error. The gamma parameter controls the influence of each training sample and can affect the complexity of the decision boundary. SVC is a powerful algorithm for classification tasks, but it can be sensitive to the choice of kernel function and hyperparameters.</a:t>
            </a:r>
            <a:endParaRPr lang="en-IN" dirty="0">
              <a:solidFill>
                <a:schemeClr val="tx1">
                  <a:lumMod val="95000"/>
                  <a:lumOff val="5000"/>
                </a:schemeClr>
              </a:solidFill>
            </a:endParaRPr>
          </a:p>
        </p:txBody>
      </p:sp>
    </p:spTree>
    <p:extLst>
      <p:ext uri="{BB962C8B-B14F-4D97-AF65-F5344CB8AC3E}">
        <p14:creationId xmlns:p14="http://schemas.microsoft.com/office/powerpoint/2010/main" val="2250811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CEE3-9EDB-DB02-2AE1-A6B84351AA77}"/>
              </a:ext>
            </a:extLst>
          </p:cNvPr>
          <p:cNvSpPr>
            <a:spLocks noGrp="1"/>
          </p:cNvSpPr>
          <p:nvPr>
            <p:ph type="title"/>
          </p:nvPr>
        </p:nvSpPr>
        <p:spPr/>
        <p:txBody>
          <a:bodyPr/>
          <a:lstStyle/>
          <a:p>
            <a:r>
              <a:rPr lang="en-US" u="sng" dirty="0">
                <a:solidFill>
                  <a:srgbClr val="C00000"/>
                </a:solidFill>
              </a:rPr>
              <a:t>Model Building</a:t>
            </a:r>
            <a:endParaRPr lang="en-IN" u="sng" dirty="0">
              <a:solidFill>
                <a:srgbClr val="C00000"/>
              </a:solidFill>
            </a:endParaRPr>
          </a:p>
        </p:txBody>
      </p:sp>
      <p:sp>
        <p:nvSpPr>
          <p:cNvPr id="3" name="Content Placeholder 2">
            <a:extLst>
              <a:ext uri="{FF2B5EF4-FFF2-40B4-BE49-F238E27FC236}">
                <a16:creationId xmlns:a16="http://schemas.microsoft.com/office/drawing/2014/main" id="{7843AC3B-57A9-5D99-2DD8-5D0D88522440}"/>
              </a:ext>
            </a:extLst>
          </p:cNvPr>
          <p:cNvSpPr>
            <a:spLocks noGrp="1"/>
          </p:cNvSpPr>
          <p:nvPr>
            <p:ph sz="half" idx="1"/>
          </p:nvPr>
        </p:nvSpPr>
        <p:spPr>
          <a:xfrm>
            <a:off x="668380" y="1253331"/>
            <a:ext cx="5181600" cy="4351338"/>
          </a:xfrm>
        </p:spPr>
        <p:txBody>
          <a:bodyPr/>
          <a:lstStyle/>
          <a:p>
            <a:r>
              <a:rPr lang="en-US" dirty="0"/>
              <a:t>Performance of the model before Hyperparameter tunning </a:t>
            </a:r>
            <a:endParaRPr lang="en-IN" dirty="0"/>
          </a:p>
        </p:txBody>
      </p:sp>
      <p:sp>
        <p:nvSpPr>
          <p:cNvPr id="4" name="Content Placeholder 3">
            <a:extLst>
              <a:ext uri="{FF2B5EF4-FFF2-40B4-BE49-F238E27FC236}">
                <a16:creationId xmlns:a16="http://schemas.microsoft.com/office/drawing/2014/main" id="{25904CC9-02EB-8E0E-0C52-8D6E15087DEE}"/>
              </a:ext>
            </a:extLst>
          </p:cNvPr>
          <p:cNvSpPr>
            <a:spLocks noGrp="1"/>
          </p:cNvSpPr>
          <p:nvPr>
            <p:ph sz="half" idx="2"/>
          </p:nvPr>
        </p:nvSpPr>
        <p:spPr>
          <a:xfrm>
            <a:off x="6553200" y="1313390"/>
            <a:ext cx="5181600" cy="4351338"/>
          </a:xfrm>
        </p:spPr>
        <p:txBody>
          <a:bodyPr/>
          <a:lstStyle/>
          <a:p>
            <a:r>
              <a:rPr lang="en-US" dirty="0"/>
              <a:t>Performance of the model after Hyperparameter tunning </a:t>
            </a:r>
            <a:endParaRPr lang="en-IN" dirty="0"/>
          </a:p>
          <a:p>
            <a:endParaRPr lang="en-IN" dirty="0"/>
          </a:p>
        </p:txBody>
      </p:sp>
      <p:pic>
        <p:nvPicPr>
          <p:cNvPr id="7" name="Picture 6">
            <a:extLst>
              <a:ext uri="{FF2B5EF4-FFF2-40B4-BE49-F238E27FC236}">
                <a16:creationId xmlns:a16="http://schemas.microsoft.com/office/drawing/2014/main" id="{24A2BD93-491E-2CFB-FAC2-4886A23A3489}"/>
              </a:ext>
            </a:extLst>
          </p:cNvPr>
          <p:cNvPicPr>
            <a:picLocks noChangeAspect="1"/>
          </p:cNvPicPr>
          <p:nvPr/>
        </p:nvPicPr>
        <p:blipFill>
          <a:blip r:embed="rId2"/>
          <a:stretch>
            <a:fillRect/>
          </a:stretch>
        </p:blipFill>
        <p:spPr>
          <a:xfrm>
            <a:off x="668380" y="2070577"/>
            <a:ext cx="5181600" cy="4805194"/>
          </a:xfrm>
          <a:prstGeom prst="rect">
            <a:avLst/>
          </a:prstGeom>
        </p:spPr>
      </p:pic>
      <p:pic>
        <p:nvPicPr>
          <p:cNvPr id="8" name="Picture 7">
            <a:extLst>
              <a:ext uri="{FF2B5EF4-FFF2-40B4-BE49-F238E27FC236}">
                <a16:creationId xmlns:a16="http://schemas.microsoft.com/office/drawing/2014/main" id="{B575B87A-03A0-C5DD-F868-4E073C2C5352}"/>
              </a:ext>
            </a:extLst>
          </p:cNvPr>
          <p:cNvPicPr>
            <a:picLocks noChangeAspect="1"/>
          </p:cNvPicPr>
          <p:nvPr/>
        </p:nvPicPr>
        <p:blipFill>
          <a:blip r:embed="rId2"/>
          <a:stretch>
            <a:fillRect/>
          </a:stretch>
        </p:blipFill>
        <p:spPr>
          <a:xfrm>
            <a:off x="6011090" y="2070577"/>
            <a:ext cx="5181600" cy="4805194"/>
          </a:xfrm>
          <a:prstGeom prst="rect">
            <a:avLst/>
          </a:prstGeom>
        </p:spPr>
      </p:pic>
    </p:spTree>
    <p:extLst>
      <p:ext uri="{BB962C8B-B14F-4D97-AF65-F5344CB8AC3E}">
        <p14:creationId xmlns:p14="http://schemas.microsoft.com/office/powerpoint/2010/main" val="79303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F828-243B-3696-73C2-8967B82D3ABC}"/>
              </a:ext>
            </a:extLst>
          </p:cNvPr>
          <p:cNvSpPr>
            <a:spLocks noGrp="1"/>
          </p:cNvSpPr>
          <p:nvPr>
            <p:ph type="title"/>
          </p:nvPr>
        </p:nvSpPr>
        <p:spPr>
          <a:xfrm>
            <a:off x="144379" y="376700"/>
            <a:ext cx="10515600" cy="1325563"/>
          </a:xfrm>
        </p:spPr>
        <p:txBody>
          <a:bodyPr>
            <a:normAutofit fontScale="90000"/>
          </a:bodyPr>
          <a:lstStyle/>
          <a:p>
            <a:r>
              <a:rPr lang="en-IN" b="1" i="0" u="sng" dirty="0">
                <a:solidFill>
                  <a:srgbClr val="FF0000"/>
                </a:solidFill>
                <a:effectLst/>
                <a:latin typeface="Söhne"/>
              </a:rPr>
              <a:t>Business Understanding</a:t>
            </a:r>
            <a:br>
              <a:rPr lang="en-IN" b="1" i="0" dirty="0">
                <a:effectLst/>
                <a:latin typeface="Söhne"/>
              </a:rPr>
            </a:br>
            <a:br>
              <a:rPr lang="en-IN" dirty="0"/>
            </a:br>
            <a:endParaRPr lang="en-IN" dirty="0"/>
          </a:p>
        </p:txBody>
      </p:sp>
      <p:sp>
        <p:nvSpPr>
          <p:cNvPr id="3" name="Content Placeholder 2">
            <a:extLst>
              <a:ext uri="{FF2B5EF4-FFF2-40B4-BE49-F238E27FC236}">
                <a16:creationId xmlns:a16="http://schemas.microsoft.com/office/drawing/2014/main" id="{52359DD1-C598-3D6C-4DBD-00C7ACE491F7}"/>
              </a:ext>
            </a:extLst>
          </p:cNvPr>
          <p:cNvSpPr>
            <a:spLocks noGrp="1"/>
          </p:cNvSpPr>
          <p:nvPr>
            <p:ph idx="1"/>
          </p:nvPr>
        </p:nvSpPr>
        <p:spPr>
          <a:xfrm>
            <a:off x="144379" y="770022"/>
            <a:ext cx="12047621" cy="6087978"/>
          </a:xfrm>
        </p:spPr>
        <p:txBody>
          <a:bodyPr>
            <a:normAutofit lnSpcReduction="10000"/>
          </a:bodyPr>
          <a:lstStyle/>
          <a:p>
            <a:pPr algn="l"/>
            <a:r>
              <a:rPr lang="en-US" b="0" i="0" dirty="0">
                <a:effectLst/>
                <a:latin typeface="Söhne"/>
              </a:rPr>
              <a:t>From a business perspective, cardiovascular disease represents a significant market opportunity for pharmaceutical and medical device companies. The market for cardiovascular disease treatments is expected to continue to grow as the global population ages and the incidence of risk factors such as obesity and diabetes increases.</a:t>
            </a:r>
          </a:p>
          <a:p>
            <a:pPr algn="l"/>
            <a:r>
              <a:rPr lang="en-US" b="0" i="0" dirty="0">
                <a:effectLst/>
                <a:latin typeface="Söhne"/>
              </a:rPr>
              <a:t>The global cardiovascular disease market includes several segments, including drugs, devices, and diagnostic tools. The drugs segment includes several classes of medications, including statins, beta-blockers, ACE inhibitors, and calcium channel blockers. The devices segment includes a range of products, including pacemakers, stents, and implantable cardioverter-defibrillators (ICDs). The diagnostic tools segment includes tests such as electrocardiograms (ECGs) and echocardiograms.</a:t>
            </a:r>
          </a:p>
          <a:p>
            <a:pPr algn="l"/>
            <a:r>
              <a:rPr lang="en-US" b="0" i="0" dirty="0">
                <a:effectLst/>
                <a:latin typeface="Söhne"/>
              </a:rPr>
              <a:t>The business of cardiovascular disease is also impacted by the healthcare policies and regulations of individual countries. Reimbursement policies, intellectual property laws, and pricing regulations can all have an impact on the development and commercialization of new cardiovascular disease treatments.</a:t>
            </a:r>
          </a:p>
        </p:txBody>
      </p:sp>
    </p:spTree>
    <p:extLst>
      <p:ext uri="{BB962C8B-B14F-4D97-AF65-F5344CB8AC3E}">
        <p14:creationId xmlns:p14="http://schemas.microsoft.com/office/powerpoint/2010/main" val="2549294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B20B-2729-7A88-17FA-FE460BFC01E0}"/>
              </a:ext>
            </a:extLst>
          </p:cNvPr>
          <p:cNvSpPr>
            <a:spLocks noGrp="1"/>
          </p:cNvSpPr>
          <p:nvPr>
            <p:ph type="title"/>
          </p:nvPr>
        </p:nvSpPr>
        <p:spPr/>
        <p:txBody>
          <a:bodyPr/>
          <a:lstStyle/>
          <a:p>
            <a:r>
              <a:rPr lang="en-US" u="sng" dirty="0">
                <a:solidFill>
                  <a:schemeClr val="accent1">
                    <a:lumMod val="75000"/>
                  </a:schemeClr>
                </a:solidFill>
              </a:rPr>
              <a:t>Confusion</a:t>
            </a:r>
            <a:r>
              <a:rPr lang="en-IN" u="sng" dirty="0">
                <a:solidFill>
                  <a:schemeClr val="accent1">
                    <a:lumMod val="75000"/>
                  </a:schemeClr>
                </a:solidFill>
              </a:rPr>
              <a:t> Metrics</a:t>
            </a:r>
          </a:p>
        </p:txBody>
      </p:sp>
      <p:pic>
        <p:nvPicPr>
          <p:cNvPr id="8" name="Picture 2">
            <a:extLst>
              <a:ext uri="{FF2B5EF4-FFF2-40B4-BE49-F238E27FC236}">
                <a16:creationId xmlns:a16="http://schemas.microsoft.com/office/drawing/2014/main" id="{C9C46245-EA63-7F01-350D-10F159F76B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347" y="1340967"/>
            <a:ext cx="6609347" cy="552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138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65F8-7D68-2E90-D67B-00E8F363C096}"/>
              </a:ext>
            </a:extLst>
          </p:cNvPr>
          <p:cNvSpPr>
            <a:spLocks noGrp="1"/>
          </p:cNvSpPr>
          <p:nvPr>
            <p:ph type="ctrTitle"/>
          </p:nvPr>
        </p:nvSpPr>
        <p:spPr>
          <a:xfrm>
            <a:off x="-1411706" y="288757"/>
            <a:ext cx="9144000" cy="1103647"/>
          </a:xfrm>
        </p:spPr>
        <p:txBody>
          <a:bodyPr/>
          <a:lstStyle/>
          <a:p>
            <a:r>
              <a:rPr lang="en-IN" b="1" u="sng" dirty="0">
                <a:solidFill>
                  <a:schemeClr val="accent1">
                    <a:lumMod val="75000"/>
                  </a:schemeClr>
                </a:solidFill>
              </a:rPr>
              <a:t>Confusion Metrics</a:t>
            </a:r>
          </a:p>
        </p:txBody>
      </p:sp>
      <p:sp>
        <p:nvSpPr>
          <p:cNvPr id="3" name="Subtitle 2">
            <a:extLst>
              <a:ext uri="{FF2B5EF4-FFF2-40B4-BE49-F238E27FC236}">
                <a16:creationId xmlns:a16="http://schemas.microsoft.com/office/drawing/2014/main" id="{00CE570A-B160-AECD-552C-BDED0C331FF6}"/>
              </a:ext>
            </a:extLst>
          </p:cNvPr>
          <p:cNvSpPr>
            <a:spLocks noGrp="1"/>
          </p:cNvSpPr>
          <p:nvPr>
            <p:ph type="subTitle" idx="1"/>
          </p:nvPr>
        </p:nvSpPr>
        <p:spPr>
          <a:xfrm>
            <a:off x="352927" y="1668671"/>
            <a:ext cx="10042358" cy="3520657"/>
          </a:xfrm>
        </p:spPr>
        <p:txBody>
          <a:bodyPr>
            <a:normAutofit fontScale="32500" lnSpcReduction="20000"/>
          </a:bodyPr>
          <a:lstStyle/>
          <a:p>
            <a:pPr algn="l"/>
            <a:r>
              <a:rPr lang="en-US" sz="8600" b="0" i="0" dirty="0">
                <a:effectLst/>
                <a:latin typeface="Söhne"/>
              </a:rPr>
              <a:t>Confusion metrics are often used to evaluate the performance of a classification model. In this case, it seems that you have a confusion matrix with two classes (let's call them Class A and Class B), and the metrics are as follows:</a:t>
            </a:r>
          </a:p>
          <a:p>
            <a:pPr algn="l">
              <a:buFont typeface="Arial" panose="020B0604020202020204" pitchFamily="34" charset="0"/>
              <a:buChar char="•"/>
            </a:pPr>
            <a:r>
              <a:rPr lang="en-US" sz="8600" b="0" i="0" dirty="0">
                <a:effectLst/>
                <a:latin typeface="Söhne"/>
              </a:rPr>
              <a:t>True Positive (TP): 362</a:t>
            </a:r>
          </a:p>
          <a:p>
            <a:pPr algn="l">
              <a:buFont typeface="Arial" panose="020B0604020202020204" pitchFamily="34" charset="0"/>
              <a:buChar char="•"/>
            </a:pPr>
            <a:r>
              <a:rPr lang="en-US" sz="8600" b="0" i="0" dirty="0">
                <a:effectLst/>
                <a:latin typeface="Söhne"/>
              </a:rPr>
              <a:t>False Negative (FN): 219</a:t>
            </a:r>
          </a:p>
          <a:p>
            <a:pPr algn="l">
              <a:buFont typeface="Arial" panose="020B0604020202020204" pitchFamily="34" charset="0"/>
              <a:buChar char="•"/>
            </a:pPr>
            <a:r>
              <a:rPr lang="en-US" sz="8600" b="0" i="0" dirty="0">
                <a:effectLst/>
                <a:latin typeface="Söhne"/>
              </a:rPr>
              <a:t>False Positive (FP): 37</a:t>
            </a:r>
          </a:p>
          <a:p>
            <a:pPr algn="l">
              <a:buFont typeface="Arial" panose="020B0604020202020204" pitchFamily="34" charset="0"/>
              <a:buChar char="•"/>
            </a:pPr>
            <a:r>
              <a:rPr lang="en-US" sz="8600" b="0" i="0" dirty="0">
                <a:effectLst/>
                <a:latin typeface="Söhne"/>
              </a:rPr>
              <a:t>True Negative (TN): 60</a:t>
            </a:r>
          </a:p>
          <a:p>
            <a:endParaRPr lang="en-IN" dirty="0"/>
          </a:p>
        </p:txBody>
      </p:sp>
      <p:pic>
        <p:nvPicPr>
          <p:cNvPr id="4" name="Picture 3">
            <a:extLst>
              <a:ext uri="{FF2B5EF4-FFF2-40B4-BE49-F238E27FC236}">
                <a16:creationId xmlns:a16="http://schemas.microsoft.com/office/drawing/2014/main" id="{B15151D9-0492-A237-2B53-FA396F96DB2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683"/>
          <a:stretch/>
        </p:blipFill>
        <p:spPr>
          <a:xfrm>
            <a:off x="11042249" y="-26043"/>
            <a:ext cx="1149752" cy="7061530"/>
          </a:xfrm>
          <a:prstGeom prst="rect">
            <a:avLst/>
          </a:prstGeom>
        </p:spPr>
      </p:pic>
    </p:spTree>
    <p:extLst>
      <p:ext uri="{BB962C8B-B14F-4D97-AF65-F5344CB8AC3E}">
        <p14:creationId xmlns:p14="http://schemas.microsoft.com/office/powerpoint/2010/main" val="2635867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F02B-FD2B-F605-AE04-CB95E1383DC3}"/>
              </a:ext>
            </a:extLst>
          </p:cNvPr>
          <p:cNvSpPr>
            <a:spLocks noGrp="1"/>
          </p:cNvSpPr>
          <p:nvPr>
            <p:ph type="title"/>
          </p:nvPr>
        </p:nvSpPr>
        <p:spPr/>
        <p:txBody>
          <a:bodyPr/>
          <a:lstStyle/>
          <a:p>
            <a:r>
              <a:rPr lang="en-US" u="sng" dirty="0">
                <a:solidFill>
                  <a:srgbClr val="C00000"/>
                </a:solidFill>
              </a:rPr>
              <a:t>Visualizing</a:t>
            </a:r>
            <a:r>
              <a:rPr lang="en-IN" u="sng" dirty="0">
                <a:solidFill>
                  <a:srgbClr val="C00000"/>
                </a:solidFill>
              </a:rPr>
              <a:t> ACU and RUC Curves</a:t>
            </a:r>
          </a:p>
        </p:txBody>
      </p:sp>
      <p:pic>
        <p:nvPicPr>
          <p:cNvPr id="8" name="Picture 2">
            <a:extLst>
              <a:ext uri="{FF2B5EF4-FFF2-40B4-BE49-F238E27FC236}">
                <a16:creationId xmlns:a16="http://schemas.microsoft.com/office/drawing/2014/main" id="{629E405E-DA04-329B-4749-019FE28C63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685" y="1349552"/>
            <a:ext cx="6813634" cy="535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891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DD03-971C-408B-7C9E-F16AFE5057DC}"/>
              </a:ext>
            </a:extLst>
          </p:cNvPr>
          <p:cNvSpPr>
            <a:spLocks noGrp="1"/>
          </p:cNvSpPr>
          <p:nvPr>
            <p:ph type="ctrTitle"/>
          </p:nvPr>
        </p:nvSpPr>
        <p:spPr>
          <a:xfrm>
            <a:off x="-978569" y="-112295"/>
            <a:ext cx="9144000" cy="1280110"/>
          </a:xfrm>
        </p:spPr>
        <p:txBody>
          <a:bodyPr/>
          <a:lstStyle/>
          <a:p>
            <a:r>
              <a:rPr lang="en-IN" b="1" u="sng" dirty="0">
                <a:solidFill>
                  <a:srgbClr val="C00000"/>
                </a:solidFill>
              </a:rPr>
              <a:t>AUC and RUC Curves</a:t>
            </a:r>
          </a:p>
        </p:txBody>
      </p:sp>
      <p:sp>
        <p:nvSpPr>
          <p:cNvPr id="3" name="Subtitle 2">
            <a:extLst>
              <a:ext uri="{FF2B5EF4-FFF2-40B4-BE49-F238E27FC236}">
                <a16:creationId xmlns:a16="http://schemas.microsoft.com/office/drawing/2014/main" id="{F4E44E65-A4F5-3495-1DA7-4BBC24F1B9B0}"/>
              </a:ext>
            </a:extLst>
          </p:cNvPr>
          <p:cNvSpPr>
            <a:spLocks noGrp="1"/>
          </p:cNvSpPr>
          <p:nvPr>
            <p:ph type="subTitle" idx="1"/>
          </p:nvPr>
        </p:nvSpPr>
        <p:spPr>
          <a:xfrm>
            <a:off x="288757" y="1949702"/>
            <a:ext cx="11710737" cy="4908298"/>
          </a:xfrm>
        </p:spPr>
        <p:txBody>
          <a:bodyPr>
            <a:noAutofit/>
          </a:bodyPr>
          <a:lstStyle/>
          <a:p>
            <a:pPr algn="l"/>
            <a:r>
              <a:rPr lang="en-US" sz="2800" b="0" i="0" dirty="0">
                <a:effectLst/>
                <a:latin typeface="Söhne"/>
              </a:rPr>
              <a:t>Evaluating model performance with the ROC curve and AUC is an important step in machine learning. Understanding the trade-off between the TPR and FPR and interpreting the AUC value can help to identify areas of improvement in the model and guide future development. By considering the ROC curve and AUC, we can gain a deeper understanding of our model's performance and make better decisions in real-world applications. In this case, the AUC of 0.62 suggests that the model is performing reasonably well and may be useful in some applications.</a:t>
            </a:r>
            <a:endParaRPr lang="en-IN" sz="2800" dirty="0"/>
          </a:p>
        </p:txBody>
      </p:sp>
    </p:spTree>
    <p:extLst>
      <p:ext uri="{BB962C8B-B14F-4D97-AF65-F5344CB8AC3E}">
        <p14:creationId xmlns:p14="http://schemas.microsoft.com/office/powerpoint/2010/main" val="4284027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55EC-622D-4062-DA2C-4BC1E96E4CC2}"/>
              </a:ext>
            </a:extLst>
          </p:cNvPr>
          <p:cNvSpPr>
            <a:spLocks noGrp="1"/>
          </p:cNvSpPr>
          <p:nvPr>
            <p:ph type="title"/>
          </p:nvPr>
        </p:nvSpPr>
        <p:spPr/>
        <p:txBody>
          <a:bodyPr/>
          <a:lstStyle/>
          <a:p>
            <a:r>
              <a:rPr lang="en-IN" u="sng" dirty="0">
                <a:solidFill>
                  <a:srgbClr val="C00000"/>
                </a:solidFill>
              </a:rPr>
              <a:t>Model 3 : </a:t>
            </a:r>
          </a:p>
        </p:txBody>
      </p:sp>
      <p:sp>
        <p:nvSpPr>
          <p:cNvPr id="3" name="Content Placeholder 2">
            <a:extLst>
              <a:ext uri="{FF2B5EF4-FFF2-40B4-BE49-F238E27FC236}">
                <a16:creationId xmlns:a16="http://schemas.microsoft.com/office/drawing/2014/main" id="{6110F058-1D40-5AC4-2621-3455CF13861A}"/>
              </a:ext>
            </a:extLst>
          </p:cNvPr>
          <p:cNvSpPr>
            <a:spLocks noGrp="1"/>
          </p:cNvSpPr>
          <p:nvPr>
            <p:ph idx="1"/>
          </p:nvPr>
        </p:nvSpPr>
        <p:spPr/>
        <p:txBody>
          <a:bodyPr/>
          <a:lstStyle/>
          <a:p>
            <a:r>
              <a:rPr lang="en-IN" dirty="0" err="1"/>
              <a:t>RandomForestClassifier</a:t>
            </a:r>
            <a:endParaRPr lang="en-IN" dirty="0"/>
          </a:p>
          <a:p>
            <a:pPr lvl="1"/>
            <a:r>
              <a:rPr lang="en-US" b="0" i="0" dirty="0">
                <a:solidFill>
                  <a:schemeClr val="tx1">
                    <a:lumMod val="95000"/>
                    <a:lumOff val="5000"/>
                  </a:schemeClr>
                </a:solidFill>
                <a:effectLst/>
                <a:latin typeface="Söhne"/>
              </a:rPr>
              <a:t>Random Forest Classifier is an ensemble learning method that builds multiple decision trees on the training dataset and combines their predictions to improve the accuracy and reduce overfitting. Each decision tree is built on a random subset of the features and the bootstrap samples of the training data. The final prediction of the Random Forest is made by majority voting or averaging of the individual tree predictions. Random Forest is a powerful and flexible model that can handle both classification and regression tasks and can provide feature importance ranking. It is widely used in various fields such as finance, healthcare, and natural language processing.</a:t>
            </a:r>
            <a:endParaRPr lang="en-IN" dirty="0">
              <a:solidFill>
                <a:schemeClr val="tx1">
                  <a:lumMod val="95000"/>
                  <a:lumOff val="5000"/>
                </a:schemeClr>
              </a:solidFill>
            </a:endParaRPr>
          </a:p>
        </p:txBody>
      </p:sp>
    </p:spTree>
    <p:extLst>
      <p:ext uri="{BB962C8B-B14F-4D97-AF65-F5344CB8AC3E}">
        <p14:creationId xmlns:p14="http://schemas.microsoft.com/office/powerpoint/2010/main" val="3028190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EA14-CC7A-147A-07AC-8B56569D7673}"/>
              </a:ext>
            </a:extLst>
          </p:cNvPr>
          <p:cNvSpPr>
            <a:spLocks noGrp="1"/>
          </p:cNvSpPr>
          <p:nvPr>
            <p:ph type="title"/>
          </p:nvPr>
        </p:nvSpPr>
        <p:spPr/>
        <p:txBody>
          <a:bodyPr/>
          <a:lstStyle/>
          <a:p>
            <a:r>
              <a:rPr lang="en-IN" b="1" u="sng" dirty="0">
                <a:solidFill>
                  <a:srgbClr val="C00000"/>
                </a:solidFill>
              </a:rPr>
              <a:t>Model Building</a:t>
            </a:r>
          </a:p>
        </p:txBody>
      </p:sp>
      <p:sp>
        <p:nvSpPr>
          <p:cNvPr id="3" name="Content Placeholder 2">
            <a:extLst>
              <a:ext uri="{FF2B5EF4-FFF2-40B4-BE49-F238E27FC236}">
                <a16:creationId xmlns:a16="http://schemas.microsoft.com/office/drawing/2014/main" id="{A98AC58A-E37A-F8BF-DCE6-77FC62BBC31A}"/>
              </a:ext>
            </a:extLst>
          </p:cNvPr>
          <p:cNvSpPr>
            <a:spLocks noGrp="1"/>
          </p:cNvSpPr>
          <p:nvPr>
            <p:ph sz="half" idx="1"/>
          </p:nvPr>
        </p:nvSpPr>
        <p:spPr>
          <a:xfrm>
            <a:off x="838199" y="1408530"/>
            <a:ext cx="5181600" cy="4351338"/>
          </a:xfrm>
        </p:spPr>
        <p:txBody>
          <a:bodyPr/>
          <a:lstStyle/>
          <a:p>
            <a:r>
              <a:rPr lang="en-IN" dirty="0"/>
              <a:t>Model performance before the hyperparameter tunning </a:t>
            </a:r>
          </a:p>
        </p:txBody>
      </p:sp>
      <p:sp>
        <p:nvSpPr>
          <p:cNvPr id="4" name="Content Placeholder 3">
            <a:extLst>
              <a:ext uri="{FF2B5EF4-FFF2-40B4-BE49-F238E27FC236}">
                <a16:creationId xmlns:a16="http://schemas.microsoft.com/office/drawing/2014/main" id="{54FBDEFB-234D-7D20-EAAE-13D8E0C514A2}"/>
              </a:ext>
            </a:extLst>
          </p:cNvPr>
          <p:cNvSpPr>
            <a:spLocks noGrp="1"/>
          </p:cNvSpPr>
          <p:nvPr>
            <p:ph sz="half" idx="2"/>
          </p:nvPr>
        </p:nvSpPr>
        <p:spPr>
          <a:xfrm>
            <a:off x="6095999" y="1502228"/>
            <a:ext cx="5181600" cy="3877015"/>
          </a:xfrm>
        </p:spPr>
        <p:txBody>
          <a:bodyPr/>
          <a:lstStyle/>
          <a:p>
            <a:r>
              <a:rPr lang="en-IN" dirty="0"/>
              <a:t>Model performance after the hyperparameter tunning </a:t>
            </a:r>
          </a:p>
          <a:p>
            <a:endParaRPr lang="en-IN" dirty="0"/>
          </a:p>
        </p:txBody>
      </p:sp>
      <p:pic>
        <p:nvPicPr>
          <p:cNvPr id="6" name="Picture 5">
            <a:extLst>
              <a:ext uri="{FF2B5EF4-FFF2-40B4-BE49-F238E27FC236}">
                <a16:creationId xmlns:a16="http://schemas.microsoft.com/office/drawing/2014/main" id="{B465FAA5-CF12-D4E4-D78D-19FBDAA7044E}"/>
              </a:ext>
            </a:extLst>
          </p:cNvPr>
          <p:cNvPicPr>
            <a:picLocks noChangeAspect="1"/>
          </p:cNvPicPr>
          <p:nvPr/>
        </p:nvPicPr>
        <p:blipFill>
          <a:blip r:embed="rId2"/>
          <a:stretch>
            <a:fillRect/>
          </a:stretch>
        </p:blipFill>
        <p:spPr>
          <a:xfrm>
            <a:off x="419475" y="2310733"/>
            <a:ext cx="5600324" cy="4547267"/>
          </a:xfrm>
          <a:prstGeom prst="rect">
            <a:avLst/>
          </a:prstGeom>
        </p:spPr>
      </p:pic>
      <p:pic>
        <p:nvPicPr>
          <p:cNvPr id="9" name="Picture 8">
            <a:extLst>
              <a:ext uri="{FF2B5EF4-FFF2-40B4-BE49-F238E27FC236}">
                <a16:creationId xmlns:a16="http://schemas.microsoft.com/office/drawing/2014/main" id="{4E80CB31-FA00-8D7F-7BC5-659FFF1A8463}"/>
              </a:ext>
            </a:extLst>
          </p:cNvPr>
          <p:cNvPicPr>
            <a:picLocks noChangeAspect="1"/>
          </p:cNvPicPr>
          <p:nvPr/>
        </p:nvPicPr>
        <p:blipFill>
          <a:blip r:embed="rId2"/>
          <a:stretch>
            <a:fillRect/>
          </a:stretch>
        </p:blipFill>
        <p:spPr>
          <a:xfrm>
            <a:off x="6172202" y="2353469"/>
            <a:ext cx="5426239" cy="4547267"/>
          </a:xfrm>
          <a:prstGeom prst="rect">
            <a:avLst/>
          </a:prstGeom>
        </p:spPr>
      </p:pic>
    </p:spTree>
    <p:extLst>
      <p:ext uri="{BB962C8B-B14F-4D97-AF65-F5344CB8AC3E}">
        <p14:creationId xmlns:p14="http://schemas.microsoft.com/office/powerpoint/2010/main" val="1313736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9BF8-C5EA-11F5-F7E5-1EDE1C3B9288}"/>
              </a:ext>
            </a:extLst>
          </p:cNvPr>
          <p:cNvSpPr>
            <a:spLocks noGrp="1"/>
          </p:cNvSpPr>
          <p:nvPr>
            <p:ph type="title"/>
          </p:nvPr>
        </p:nvSpPr>
        <p:spPr>
          <a:xfrm>
            <a:off x="693821" y="152449"/>
            <a:ext cx="10515600" cy="1325563"/>
          </a:xfrm>
        </p:spPr>
        <p:txBody>
          <a:bodyPr/>
          <a:lstStyle/>
          <a:p>
            <a:r>
              <a:rPr lang="en-IN" b="1" u="sng" dirty="0">
                <a:solidFill>
                  <a:schemeClr val="accent1">
                    <a:lumMod val="75000"/>
                  </a:schemeClr>
                </a:solidFill>
              </a:rPr>
              <a:t>Confusion matrix</a:t>
            </a:r>
          </a:p>
        </p:txBody>
      </p:sp>
      <p:pic>
        <p:nvPicPr>
          <p:cNvPr id="3" name="Content Placeholder 2">
            <a:extLst>
              <a:ext uri="{FF2B5EF4-FFF2-40B4-BE49-F238E27FC236}">
                <a16:creationId xmlns:a16="http://schemas.microsoft.com/office/drawing/2014/main" id="{DD4DC64F-850D-634C-614A-418AF777B3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821" y="1451466"/>
            <a:ext cx="6286746" cy="52540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AD3CFE-2890-82F3-718C-A6A9EECF848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683"/>
          <a:stretch/>
        </p:blipFill>
        <p:spPr>
          <a:xfrm>
            <a:off x="11042249" y="-26043"/>
            <a:ext cx="1149752" cy="7061530"/>
          </a:xfrm>
          <a:prstGeom prst="rect">
            <a:avLst/>
          </a:prstGeom>
        </p:spPr>
      </p:pic>
    </p:spTree>
    <p:extLst>
      <p:ext uri="{BB962C8B-B14F-4D97-AF65-F5344CB8AC3E}">
        <p14:creationId xmlns:p14="http://schemas.microsoft.com/office/powerpoint/2010/main" val="605559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BABA-AE8C-55C5-DD63-D913D89CDB11}"/>
              </a:ext>
            </a:extLst>
          </p:cNvPr>
          <p:cNvSpPr>
            <a:spLocks noGrp="1"/>
          </p:cNvSpPr>
          <p:nvPr>
            <p:ph type="title"/>
          </p:nvPr>
        </p:nvSpPr>
        <p:spPr/>
        <p:txBody>
          <a:bodyPr/>
          <a:lstStyle/>
          <a:p>
            <a:r>
              <a:rPr lang="en-IN" b="1" u="sng" dirty="0">
                <a:solidFill>
                  <a:schemeClr val="accent1">
                    <a:lumMod val="75000"/>
                  </a:schemeClr>
                </a:solidFill>
              </a:rPr>
              <a:t>Confusion Metrics</a:t>
            </a:r>
          </a:p>
        </p:txBody>
      </p:sp>
      <p:sp>
        <p:nvSpPr>
          <p:cNvPr id="3" name="Content Placeholder 2">
            <a:extLst>
              <a:ext uri="{FF2B5EF4-FFF2-40B4-BE49-F238E27FC236}">
                <a16:creationId xmlns:a16="http://schemas.microsoft.com/office/drawing/2014/main" id="{49051C72-9791-1F5F-BD62-6C04EDC767FA}"/>
              </a:ext>
            </a:extLst>
          </p:cNvPr>
          <p:cNvSpPr>
            <a:spLocks noGrp="1"/>
          </p:cNvSpPr>
          <p:nvPr>
            <p:ph idx="1"/>
          </p:nvPr>
        </p:nvSpPr>
        <p:spPr/>
        <p:txBody>
          <a:bodyPr/>
          <a:lstStyle/>
          <a:p>
            <a:pPr algn="l"/>
            <a:r>
              <a:rPr lang="en-US" b="0" i="0" dirty="0">
                <a:effectLst/>
                <a:latin typeface="Söhne"/>
              </a:rPr>
              <a:t>Confusion matrix is an important tool for evaluating the performance of binary classification models. It allows us to visualize the number of correct and incorrect predictions made by the model. In this slide, we will examine the confusion matrix for a binary classification model with the following values:</a:t>
            </a:r>
          </a:p>
          <a:p>
            <a:pPr algn="l"/>
            <a:r>
              <a:rPr lang="en-US" b="0" i="0" dirty="0">
                <a:effectLst/>
                <a:latin typeface="Söhne"/>
              </a:rPr>
              <a:t>True Positives: 501 False Positives: 80 False Negatives: 73 True Negatives: 24</a:t>
            </a:r>
          </a:p>
          <a:p>
            <a:endParaRPr lang="en-IN" dirty="0"/>
          </a:p>
        </p:txBody>
      </p:sp>
    </p:spTree>
    <p:extLst>
      <p:ext uri="{BB962C8B-B14F-4D97-AF65-F5344CB8AC3E}">
        <p14:creationId xmlns:p14="http://schemas.microsoft.com/office/powerpoint/2010/main" val="779525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99D4-DF04-B5BE-3946-76D17C0785A4}"/>
              </a:ext>
            </a:extLst>
          </p:cNvPr>
          <p:cNvSpPr>
            <a:spLocks noGrp="1"/>
          </p:cNvSpPr>
          <p:nvPr>
            <p:ph type="title"/>
          </p:nvPr>
        </p:nvSpPr>
        <p:spPr/>
        <p:txBody>
          <a:bodyPr/>
          <a:lstStyle/>
          <a:p>
            <a:r>
              <a:rPr lang="en-IN" b="1" u="sng" dirty="0">
                <a:solidFill>
                  <a:schemeClr val="accent1">
                    <a:lumMod val="75000"/>
                  </a:schemeClr>
                </a:solidFill>
              </a:rPr>
              <a:t>Visualization of AUC &amp; RUC curves</a:t>
            </a:r>
          </a:p>
        </p:txBody>
      </p:sp>
      <p:pic>
        <p:nvPicPr>
          <p:cNvPr id="4" name="Picture 2">
            <a:extLst>
              <a:ext uri="{FF2B5EF4-FFF2-40B4-BE49-F238E27FC236}">
                <a16:creationId xmlns:a16="http://schemas.microsoft.com/office/drawing/2014/main" id="{F4D578F4-1BDA-C0C1-0248-CFA79F6D17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82809"/>
            <a:ext cx="6493042" cy="51040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3A0C633-A1DF-5F3E-3A56-45E14698E0B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2683"/>
          <a:stretch/>
        </p:blipFill>
        <p:spPr>
          <a:xfrm>
            <a:off x="11042249" y="-26043"/>
            <a:ext cx="1149752" cy="7061530"/>
          </a:xfrm>
          <a:prstGeom prst="rect">
            <a:avLst/>
          </a:prstGeom>
        </p:spPr>
      </p:pic>
    </p:spTree>
    <p:extLst>
      <p:ext uri="{BB962C8B-B14F-4D97-AF65-F5344CB8AC3E}">
        <p14:creationId xmlns:p14="http://schemas.microsoft.com/office/powerpoint/2010/main" val="3559392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4DD5-416E-293E-91A8-E44E6B93FA92}"/>
              </a:ext>
            </a:extLst>
          </p:cNvPr>
          <p:cNvSpPr>
            <a:spLocks noGrp="1"/>
          </p:cNvSpPr>
          <p:nvPr>
            <p:ph type="title"/>
          </p:nvPr>
        </p:nvSpPr>
        <p:spPr/>
        <p:txBody>
          <a:bodyPr/>
          <a:lstStyle/>
          <a:p>
            <a:r>
              <a:rPr lang="en-IN" u="sng" dirty="0">
                <a:solidFill>
                  <a:srgbClr val="C00000"/>
                </a:solidFill>
              </a:rPr>
              <a:t>AUC and ROC Curves </a:t>
            </a:r>
          </a:p>
        </p:txBody>
      </p:sp>
      <p:sp>
        <p:nvSpPr>
          <p:cNvPr id="3" name="Content Placeholder 2">
            <a:extLst>
              <a:ext uri="{FF2B5EF4-FFF2-40B4-BE49-F238E27FC236}">
                <a16:creationId xmlns:a16="http://schemas.microsoft.com/office/drawing/2014/main" id="{876DA3E5-59F0-3637-9C85-D731BD602A45}"/>
              </a:ext>
            </a:extLst>
          </p:cNvPr>
          <p:cNvSpPr>
            <a:spLocks noGrp="1"/>
          </p:cNvSpPr>
          <p:nvPr>
            <p:ph idx="1"/>
          </p:nvPr>
        </p:nvSpPr>
        <p:spPr/>
        <p:txBody>
          <a:bodyPr/>
          <a:lstStyle/>
          <a:p>
            <a:pPr algn="l"/>
            <a:r>
              <a:rPr lang="en-US" b="0" i="0" dirty="0">
                <a:effectLst/>
                <a:latin typeface="Söhne"/>
              </a:rPr>
              <a:t>The ROC curve is a powerful tool for evaluating the performance of binary classification models. In this case, the ROC curve and AUC of 0.55 indicate that the model is not performing much better than random guessing, and may require further tuning or additional data to improve its performance. By analyzing the ROC curve and associated evaluation metrics, we can gain a better understanding of the model's strengths and weaknesses, and identify areas for improvement.</a:t>
            </a:r>
            <a:endParaRPr lang="en-IN" dirty="0"/>
          </a:p>
        </p:txBody>
      </p:sp>
    </p:spTree>
    <p:extLst>
      <p:ext uri="{BB962C8B-B14F-4D97-AF65-F5344CB8AC3E}">
        <p14:creationId xmlns:p14="http://schemas.microsoft.com/office/powerpoint/2010/main" val="146221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E978-5FC6-3D4B-A7EE-DBC6B4DB8792}"/>
              </a:ext>
            </a:extLst>
          </p:cNvPr>
          <p:cNvSpPr>
            <a:spLocks noGrp="1"/>
          </p:cNvSpPr>
          <p:nvPr>
            <p:ph type="ctrTitle"/>
          </p:nvPr>
        </p:nvSpPr>
        <p:spPr>
          <a:xfrm>
            <a:off x="-625642" y="0"/>
            <a:ext cx="9144000" cy="1023437"/>
          </a:xfrm>
        </p:spPr>
        <p:txBody>
          <a:bodyPr/>
          <a:lstStyle/>
          <a:p>
            <a:r>
              <a:rPr lang="en-IN" u="sng" dirty="0">
                <a:solidFill>
                  <a:srgbClr val="FF0000"/>
                </a:solidFill>
              </a:rPr>
              <a:t>First Look Of The Dataset</a:t>
            </a:r>
          </a:p>
        </p:txBody>
      </p:sp>
      <p:sp>
        <p:nvSpPr>
          <p:cNvPr id="3" name="Subtitle 2">
            <a:extLst>
              <a:ext uri="{FF2B5EF4-FFF2-40B4-BE49-F238E27FC236}">
                <a16:creationId xmlns:a16="http://schemas.microsoft.com/office/drawing/2014/main" id="{0324ED8C-D3D3-EFAC-A186-518EC11389AF}"/>
              </a:ext>
            </a:extLst>
          </p:cNvPr>
          <p:cNvSpPr>
            <a:spLocks noGrp="1"/>
          </p:cNvSpPr>
          <p:nvPr>
            <p:ph type="subTitle" idx="1"/>
          </p:nvPr>
        </p:nvSpPr>
        <p:spPr>
          <a:xfrm>
            <a:off x="641684" y="5036753"/>
            <a:ext cx="9144000" cy="1655762"/>
          </a:xfrm>
        </p:spPr>
        <p:txBody>
          <a:bodyPr>
            <a:normAutofit/>
          </a:bodyPr>
          <a:lstStyle/>
          <a:p>
            <a:pPr marL="342900" indent="-342900" algn="l">
              <a:buFont typeface="Arial" panose="020B0604020202020204" pitchFamily="34" charset="0"/>
              <a:buChar char="•"/>
            </a:pPr>
            <a:r>
              <a:rPr lang="en-IN" dirty="0"/>
              <a:t>This dataset contain 3390 rows and 14 columns</a:t>
            </a:r>
          </a:p>
          <a:p>
            <a:pPr marL="342900" indent="-342900" algn="l">
              <a:buFont typeface="Arial" panose="020B0604020202020204" pitchFamily="34" charset="0"/>
              <a:buChar char="•"/>
            </a:pPr>
            <a:r>
              <a:rPr lang="en-IN" dirty="0"/>
              <a:t>The dataset contain the categorical and also contain the numerical values </a:t>
            </a:r>
          </a:p>
        </p:txBody>
      </p:sp>
      <p:pic>
        <p:nvPicPr>
          <p:cNvPr id="5" name="Picture 4">
            <a:extLst>
              <a:ext uri="{FF2B5EF4-FFF2-40B4-BE49-F238E27FC236}">
                <a16:creationId xmlns:a16="http://schemas.microsoft.com/office/drawing/2014/main" id="{7CC91209-BC1F-941F-5712-341A5277B367}"/>
              </a:ext>
            </a:extLst>
          </p:cNvPr>
          <p:cNvPicPr>
            <a:picLocks noChangeAspect="1"/>
          </p:cNvPicPr>
          <p:nvPr/>
        </p:nvPicPr>
        <p:blipFill>
          <a:blip r:embed="rId2"/>
          <a:stretch>
            <a:fillRect/>
          </a:stretch>
        </p:blipFill>
        <p:spPr>
          <a:xfrm>
            <a:off x="0" y="1182286"/>
            <a:ext cx="12192000" cy="2831197"/>
          </a:xfrm>
          <a:prstGeom prst="rect">
            <a:avLst/>
          </a:prstGeom>
        </p:spPr>
      </p:pic>
    </p:spTree>
    <p:extLst>
      <p:ext uri="{BB962C8B-B14F-4D97-AF65-F5344CB8AC3E}">
        <p14:creationId xmlns:p14="http://schemas.microsoft.com/office/powerpoint/2010/main" val="24584478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7CBE-C469-FFD7-DA7D-80C741BA702D}"/>
              </a:ext>
            </a:extLst>
          </p:cNvPr>
          <p:cNvSpPr>
            <a:spLocks noGrp="1"/>
          </p:cNvSpPr>
          <p:nvPr>
            <p:ph type="title"/>
          </p:nvPr>
        </p:nvSpPr>
        <p:spPr/>
        <p:txBody>
          <a:bodyPr/>
          <a:lstStyle/>
          <a:p>
            <a:r>
              <a:rPr lang="en-IN" b="1" u="sng" dirty="0">
                <a:solidFill>
                  <a:srgbClr val="C00000"/>
                </a:solidFill>
              </a:rPr>
              <a:t>Visualizing Performance of all the Models</a:t>
            </a:r>
          </a:p>
        </p:txBody>
      </p:sp>
      <p:pic>
        <p:nvPicPr>
          <p:cNvPr id="4" name="Picture 2">
            <a:extLst>
              <a:ext uri="{FF2B5EF4-FFF2-40B4-BE49-F238E27FC236}">
                <a16:creationId xmlns:a16="http://schemas.microsoft.com/office/drawing/2014/main" id="{31911BB2-A03E-62F9-CA20-8CBF4A1374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594168"/>
            <a:ext cx="10515599" cy="489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013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BEE8-FE9E-0125-D82D-9EADD7168269}"/>
              </a:ext>
            </a:extLst>
          </p:cNvPr>
          <p:cNvSpPr>
            <a:spLocks noGrp="1"/>
          </p:cNvSpPr>
          <p:nvPr>
            <p:ph type="title"/>
          </p:nvPr>
        </p:nvSpPr>
        <p:spPr>
          <a:xfrm>
            <a:off x="613611" y="-290846"/>
            <a:ext cx="10515600" cy="1325563"/>
          </a:xfrm>
        </p:spPr>
        <p:txBody>
          <a:bodyPr/>
          <a:lstStyle/>
          <a:p>
            <a:r>
              <a:rPr lang="en-IN" b="1" u="sng" dirty="0">
                <a:solidFill>
                  <a:srgbClr val="C00000"/>
                </a:solidFill>
              </a:rPr>
              <a:t>Conclusion</a:t>
            </a:r>
          </a:p>
        </p:txBody>
      </p:sp>
      <p:sp>
        <p:nvSpPr>
          <p:cNvPr id="3" name="Content Placeholder 2">
            <a:extLst>
              <a:ext uri="{FF2B5EF4-FFF2-40B4-BE49-F238E27FC236}">
                <a16:creationId xmlns:a16="http://schemas.microsoft.com/office/drawing/2014/main" id="{44FD72FF-FAEF-F352-25C7-DC01B0AD408A}"/>
              </a:ext>
            </a:extLst>
          </p:cNvPr>
          <p:cNvSpPr>
            <a:spLocks noGrp="1"/>
          </p:cNvSpPr>
          <p:nvPr>
            <p:ph idx="1"/>
          </p:nvPr>
        </p:nvSpPr>
        <p:spPr>
          <a:xfrm>
            <a:off x="481263" y="688767"/>
            <a:ext cx="11778916" cy="5808286"/>
          </a:xfrm>
        </p:spPr>
        <p:txBody>
          <a:bodyPr>
            <a:noAutofit/>
          </a:bodyPr>
          <a:lstStyle/>
          <a:p>
            <a:pPr marL="0" indent="0" algn="l">
              <a:buNone/>
            </a:pPr>
            <a:r>
              <a:rPr lang="en-US" sz="2000" b="0" i="0" dirty="0">
                <a:effectLst/>
                <a:latin typeface="Roboto" panose="02000000000000000000" pitchFamily="2" charset="0"/>
              </a:rPr>
              <a:t>   we can conclude the following:</a:t>
            </a:r>
          </a:p>
          <a:p>
            <a:pPr algn="l">
              <a:buFont typeface="Arial" panose="020B0604020202020204" pitchFamily="34" charset="0"/>
              <a:buChar char="•"/>
            </a:pPr>
            <a:r>
              <a:rPr lang="en-US" sz="2000" b="0" i="0" dirty="0" err="1">
                <a:effectLst/>
                <a:latin typeface="Roboto" panose="02000000000000000000" pitchFamily="2" charset="0"/>
              </a:rPr>
              <a:t>LinearRegression</a:t>
            </a:r>
            <a:r>
              <a:rPr lang="en-US" sz="2000" b="0" i="0" dirty="0">
                <a:effectLst/>
                <a:latin typeface="Roboto" panose="02000000000000000000" pitchFamily="2" charset="0"/>
              </a:rPr>
              <a:t> has an accuracy of 0.643 and relatively low precision and recall values, indicating that it has a high number of false negatives and misses actual positive instances.</a:t>
            </a:r>
          </a:p>
          <a:p>
            <a:pPr algn="l">
              <a:buFont typeface="Arial" panose="020B0604020202020204" pitchFamily="34" charset="0"/>
              <a:buChar char="•"/>
            </a:pPr>
            <a:r>
              <a:rPr lang="en-US" sz="2000" b="0" i="0" dirty="0">
                <a:effectLst/>
                <a:latin typeface="Roboto" panose="02000000000000000000" pitchFamily="2" charset="0"/>
              </a:rPr>
              <a:t>Support Vector Classifier (SVC) it has an accuracy of 0.622 but higher recall and F1-score values compared to Model 1, indicating that it correctly identifies more positive instances while minimizing the number of false negatives.</a:t>
            </a:r>
          </a:p>
          <a:p>
            <a:pPr algn="l">
              <a:buFont typeface="Arial" panose="020B0604020202020204" pitchFamily="34" charset="0"/>
              <a:buChar char="•"/>
            </a:pPr>
            <a:r>
              <a:rPr lang="en-US" sz="2000" b="0" i="0" dirty="0" err="1">
                <a:effectLst/>
                <a:latin typeface="Roboto" panose="02000000000000000000" pitchFamily="2" charset="0"/>
              </a:rPr>
              <a:t>RandomForestClassifier</a:t>
            </a:r>
            <a:r>
              <a:rPr lang="en-US" sz="2000" b="0" i="0" dirty="0">
                <a:effectLst/>
                <a:latin typeface="Roboto" panose="02000000000000000000" pitchFamily="2" charset="0"/>
              </a:rPr>
              <a:t> has the highest accuracy of 0.748, but very low precision and recall values, indicating that it misses a significant number of actual positive instances and incorrectly classifies negative instances as positive.</a:t>
            </a:r>
          </a:p>
          <a:p>
            <a:pPr algn="l">
              <a:buFont typeface="Arial" panose="020B0604020202020204" pitchFamily="34" charset="0"/>
              <a:buChar char="•"/>
            </a:pPr>
            <a:r>
              <a:rPr lang="en-US" sz="2000" b="0" i="0" dirty="0">
                <a:effectLst/>
                <a:latin typeface="Roboto" panose="02000000000000000000" pitchFamily="2" charset="0"/>
              </a:rPr>
              <a:t>The ROC curve areas for all three models are relatively low, with Support Vector Classifier (SVC) having the highest value of 0.62.</a:t>
            </a:r>
          </a:p>
          <a:p>
            <a:pPr algn="l">
              <a:buFont typeface="Arial" panose="020B0604020202020204" pitchFamily="34" charset="0"/>
              <a:buChar char="•"/>
            </a:pPr>
            <a:r>
              <a:rPr lang="en-US" sz="2000" b="0" i="0" dirty="0">
                <a:effectLst/>
                <a:latin typeface="Roboto" panose="02000000000000000000" pitchFamily="2" charset="0"/>
              </a:rPr>
              <a:t>Based on the evaluation metrics and confusion matrices, Support Vector Classifier (SVC) model appears to have the most positive business impact in this case as it correctly identifies more positive instances while minimizing the number of false negatives.</a:t>
            </a:r>
          </a:p>
          <a:p>
            <a:pPr algn="l"/>
            <a:r>
              <a:rPr lang="en-US" sz="2000" b="0" i="0" dirty="0">
                <a:effectLst/>
                <a:latin typeface="Roboto" panose="02000000000000000000" pitchFamily="2" charset="0"/>
              </a:rPr>
              <a:t>In summary, the given data suggests that Support Vector Classifier (SVC) has the most favorable performance among the three models, and it would be the preferred choice for this classification task. However, the specific choice of the model would also depend on the business context and the specific goals and requirements of the classification task.</a:t>
            </a:r>
          </a:p>
        </p:txBody>
      </p:sp>
    </p:spTree>
    <p:extLst>
      <p:ext uri="{BB962C8B-B14F-4D97-AF65-F5344CB8AC3E}">
        <p14:creationId xmlns:p14="http://schemas.microsoft.com/office/powerpoint/2010/main" val="4018995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C133-C0A2-A63C-0781-FAB13076A9E5}"/>
              </a:ext>
            </a:extLst>
          </p:cNvPr>
          <p:cNvSpPr>
            <a:spLocks noGrp="1"/>
          </p:cNvSpPr>
          <p:nvPr>
            <p:ph type="ctrTitle"/>
          </p:nvPr>
        </p:nvSpPr>
        <p:spPr/>
        <p:txBody>
          <a:bodyPr/>
          <a:lstStyle/>
          <a:p>
            <a:r>
              <a:rPr lang="en-IN" dirty="0">
                <a:solidFill>
                  <a:srgbClr val="FF0000"/>
                </a:solidFill>
              </a:rPr>
              <a:t>Thank You</a:t>
            </a:r>
          </a:p>
        </p:txBody>
      </p:sp>
      <p:pic>
        <p:nvPicPr>
          <p:cNvPr id="5" name="Picture 4">
            <a:extLst>
              <a:ext uri="{FF2B5EF4-FFF2-40B4-BE49-F238E27FC236}">
                <a16:creationId xmlns:a16="http://schemas.microsoft.com/office/drawing/2014/main" id="{5F2F0CA5-F49F-7039-CAE7-1ADC3EDA4E7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621" t="28746" r="4933" b="25485"/>
          <a:stretch/>
        </p:blipFill>
        <p:spPr>
          <a:xfrm>
            <a:off x="7697756" y="2481943"/>
            <a:ext cx="2715208" cy="1177310"/>
          </a:xfrm>
          <a:prstGeom prst="rect">
            <a:avLst/>
          </a:prstGeom>
        </p:spPr>
      </p:pic>
      <p:pic>
        <p:nvPicPr>
          <p:cNvPr id="6" name="Picture 5">
            <a:extLst>
              <a:ext uri="{FF2B5EF4-FFF2-40B4-BE49-F238E27FC236}">
                <a16:creationId xmlns:a16="http://schemas.microsoft.com/office/drawing/2014/main" id="{F7A0B43A-8311-91E3-D153-6572C4D0047A}"/>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2683"/>
          <a:stretch/>
        </p:blipFill>
        <p:spPr>
          <a:xfrm>
            <a:off x="11042249" y="-26043"/>
            <a:ext cx="1149752" cy="7061530"/>
          </a:xfrm>
          <a:prstGeom prst="rect">
            <a:avLst/>
          </a:prstGeom>
        </p:spPr>
      </p:pic>
    </p:spTree>
    <p:extLst>
      <p:ext uri="{BB962C8B-B14F-4D97-AF65-F5344CB8AC3E}">
        <p14:creationId xmlns:p14="http://schemas.microsoft.com/office/powerpoint/2010/main" val="157026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26DE-1256-F76E-4600-6A6B02C36420}"/>
              </a:ext>
            </a:extLst>
          </p:cNvPr>
          <p:cNvSpPr>
            <a:spLocks noGrp="1"/>
          </p:cNvSpPr>
          <p:nvPr>
            <p:ph type="ctrTitle"/>
          </p:nvPr>
        </p:nvSpPr>
        <p:spPr>
          <a:xfrm>
            <a:off x="-2162175" y="200025"/>
            <a:ext cx="9144000" cy="1009650"/>
          </a:xfrm>
        </p:spPr>
        <p:txBody>
          <a:bodyPr/>
          <a:lstStyle/>
          <a:p>
            <a:r>
              <a:rPr lang="en-US" b="1" u="sng" dirty="0">
                <a:solidFill>
                  <a:srgbClr val="FF0000"/>
                </a:solidFill>
              </a:rPr>
              <a:t>Data Summary</a:t>
            </a:r>
            <a:endParaRPr lang="en-IN" b="1" u="sng" dirty="0">
              <a:solidFill>
                <a:srgbClr val="FF0000"/>
              </a:solidFill>
            </a:endParaRPr>
          </a:p>
        </p:txBody>
      </p:sp>
      <p:sp>
        <p:nvSpPr>
          <p:cNvPr id="3" name="Subtitle 2">
            <a:extLst>
              <a:ext uri="{FF2B5EF4-FFF2-40B4-BE49-F238E27FC236}">
                <a16:creationId xmlns:a16="http://schemas.microsoft.com/office/drawing/2014/main" id="{3BF51587-09F5-12B4-16AF-372A4A90A3B6}"/>
              </a:ext>
            </a:extLst>
          </p:cNvPr>
          <p:cNvSpPr>
            <a:spLocks noGrp="1"/>
          </p:cNvSpPr>
          <p:nvPr>
            <p:ph type="subTitle" idx="1"/>
          </p:nvPr>
        </p:nvSpPr>
        <p:spPr>
          <a:xfrm>
            <a:off x="0" y="1458913"/>
            <a:ext cx="9144000" cy="1655762"/>
          </a:xfrm>
        </p:spPr>
        <p:txBody>
          <a:bodyPr>
            <a:normAutofit lnSpcReduction="10000"/>
          </a:bodyPr>
          <a:lstStyle/>
          <a:p>
            <a:pPr marL="342900" indent="-342900" algn="l">
              <a:buFont typeface="Arial" panose="020B0604020202020204" pitchFamily="34" charset="0"/>
              <a:buChar char="•"/>
            </a:pPr>
            <a:r>
              <a:rPr lang="en-US" dirty="0"/>
              <a:t>the dataset contain the missing values</a:t>
            </a:r>
          </a:p>
          <a:p>
            <a:pPr marL="342900" indent="-342900" algn="l">
              <a:buFont typeface="Arial" panose="020B0604020202020204" pitchFamily="34" charset="0"/>
              <a:buChar char="•"/>
            </a:pPr>
            <a:r>
              <a:rPr lang="en-US" dirty="0"/>
              <a:t>Dataset not contain any duplicate values</a:t>
            </a:r>
          </a:p>
          <a:p>
            <a:pPr marL="342900" indent="-342900" algn="l">
              <a:buFont typeface="Arial" panose="020B0604020202020204" pitchFamily="34" charset="0"/>
              <a:buChar char="•"/>
            </a:pPr>
            <a:r>
              <a:rPr lang="en-US" dirty="0"/>
              <a:t>All the data column contain the unique values</a:t>
            </a:r>
          </a:p>
          <a:p>
            <a:pPr marL="342900" indent="-342900" algn="l">
              <a:buFont typeface="Arial" panose="020B0604020202020204" pitchFamily="34" charset="0"/>
              <a:buChar char="•"/>
            </a:pPr>
            <a:r>
              <a:rPr lang="en-US" dirty="0"/>
              <a:t>The data shows the </a:t>
            </a:r>
            <a:r>
              <a:rPr lang="en-US" b="0" i="0" dirty="0">
                <a:solidFill>
                  <a:srgbClr val="D5D5D5"/>
                </a:solidFill>
                <a:effectLst/>
                <a:latin typeface="Roboto" panose="02000000000000000000" pitchFamily="2" charset="0"/>
              </a:rPr>
              <a:t> </a:t>
            </a:r>
            <a:r>
              <a:rPr lang="en-US" b="0" i="0" dirty="0">
                <a:solidFill>
                  <a:schemeClr val="tx1">
                    <a:lumMod val="95000"/>
                    <a:lumOff val="5000"/>
                  </a:schemeClr>
                </a:solidFill>
                <a:effectLst/>
                <a:latin typeface="Roboto" panose="02000000000000000000" pitchFamily="2" charset="0"/>
              </a:rPr>
              <a:t>Ten-year risk of coronary heart disease</a:t>
            </a:r>
            <a:endParaRPr lang="en-IN" dirty="0">
              <a:solidFill>
                <a:schemeClr val="tx1">
                  <a:lumMod val="95000"/>
                  <a:lumOff val="5000"/>
                </a:schemeClr>
              </a:solidFill>
            </a:endParaRPr>
          </a:p>
        </p:txBody>
      </p:sp>
    </p:spTree>
    <p:extLst>
      <p:ext uri="{BB962C8B-B14F-4D97-AF65-F5344CB8AC3E}">
        <p14:creationId xmlns:p14="http://schemas.microsoft.com/office/powerpoint/2010/main" val="118730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75AD-EB21-680A-CF2C-B52AF1BFB4E6}"/>
              </a:ext>
            </a:extLst>
          </p:cNvPr>
          <p:cNvSpPr>
            <a:spLocks noGrp="1"/>
          </p:cNvSpPr>
          <p:nvPr>
            <p:ph type="title"/>
          </p:nvPr>
        </p:nvSpPr>
        <p:spPr/>
        <p:txBody>
          <a:bodyPr/>
          <a:lstStyle/>
          <a:p>
            <a:r>
              <a:rPr lang="en-US" b="1" u="sng" dirty="0">
                <a:solidFill>
                  <a:srgbClr val="FF0000"/>
                </a:solidFill>
              </a:rPr>
              <a:t>Feature Types</a:t>
            </a:r>
            <a:endParaRPr lang="en-IN" b="1" u="sng" dirty="0">
              <a:solidFill>
                <a:srgbClr val="FF0000"/>
              </a:solidFill>
            </a:endParaRPr>
          </a:p>
        </p:txBody>
      </p:sp>
      <p:sp>
        <p:nvSpPr>
          <p:cNvPr id="3" name="Content Placeholder 2">
            <a:extLst>
              <a:ext uri="{FF2B5EF4-FFF2-40B4-BE49-F238E27FC236}">
                <a16:creationId xmlns:a16="http://schemas.microsoft.com/office/drawing/2014/main" id="{1FD59A00-CC5C-F558-22C6-B547A7B7550A}"/>
              </a:ext>
            </a:extLst>
          </p:cNvPr>
          <p:cNvSpPr>
            <a:spLocks noGrp="1"/>
          </p:cNvSpPr>
          <p:nvPr>
            <p:ph idx="1"/>
          </p:nvPr>
        </p:nvSpPr>
        <p:spPr/>
        <p:txBody>
          <a:bodyPr/>
          <a:lstStyle/>
          <a:p>
            <a:pPr marL="0" indent="0">
              <a:buNone/>
            </a:pPr>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2DFC58D0-2E48-5C39-8C3D-C2BFA1C6BA5A}"/>
              </a:ext>
            </a:extLst>
          </p:cNvPr>
          <p:cNvGraphicFramePr>
            <a:graphicFrameLocks noGrp="1"/>
          </p:cNvGraphicFramePr>
          <p:nvPr>
            <p:extLst>
              <p:ext uri="{D42A27DB-BD31-4B8C-83A1-F6EECF244321}">
                <p14:modId xmlns:p14="http://schemas.microsoft.com/office/powerpoint/2010/main" val="1830289633"/>
              </p:ext>
            </p:extLst>
          </p:nvPr>
        </p:nvGraphicFramePr>
        <p:xfrm>
          <a:off x="838200" y="1825625"/>
          <a:ext cx="4105275" cy="370840"/>
        </p:xfrm>
        <a:graphic>
          <a:graphicData uri="http://schemas.openxmlformats.org/drawingml/2006/table">
            <a:tbl>
              <a:tblPr firstRow="1" bandRow="1">
                <a:tableStyleId>{5C22544A-7EE6-4342-B048-85BDC9FD1C3A}</a:tableStyleId>
              </a:tblPr>
              <a:tblGrid>
                <a:gridCol w="4105275">
                  <a:extLst>
                    <a:ext uri="{9D8B030D-6E8A-4147-A177-3AD203B41FA5}">
                      <a16:colId xmlns:a16="http://schemas.microsoft.com/office/drawing/2014/main" val="3207915317"/>
                    </a:ext>
                  </a:extLst>
                </a:gridCol>
              </a:tblGrid>
              <a:tr h="370840">
                <a:tc>
                  <a:txBody>
                    <a:bodyPr/>
                    <a:lstStyle/>
                    <a:p>
                      <a:r>
                        <a:rPr lang="en-US" dirty="0" err="1"/>
                        <a:t>Featurs</a:t>
                      </a:r>
                      <a:endParaRPr lang="en-IN" dirty="0"/>
                    </a:p>
                  </a:txBody>
                  <a:tcPr/>
                </a:tc>
                <a:extLst>
                  <a:ext uri="{0D108BD9-81ED-4DB2-BD59-A6C34878D82A}">
                    <a16:rowId xmlns:a16="http://schemas.microsoft.com/office/drawing/2014/main" val="1945634236"/>
                  </a:ext>
                </a:extLst>
              </a:tr>
            </a:tbl>
          </a:graphicData>
        </a:graphic>
      </p:graphicFrame>
      <p:graphicFrame>
        <p:nvGraphicFramePr>
          <p:cNvPr id="6" name="Table 6">
            <a:extLst>
              <a:ext uri="{FF2B5EF4-FFF2-40B4-BE49-F238E27FC236}">
                <a16:creationId xmlns:a16="http://schemas.microsoft.com/office/drawing/2014/main" id="{204DC12B-61A1-39DA-416A-4F27B7A9B29E}"/>
              </a:ext>
            </a:extLst>
          </p:cNvPr>
          <p:cNvGraphicFramePr>
            <a:graphicFrameLocks noGrp="1"/>
          </p:cNvGraphicFramePr>
          <p:nvPr>
            <p:extLst>
              <p:ext uri="{D42A27DB-BD31-4B8C-83A1-F6EECF244321}">
                <p14:modId xmlns:p14="http://schemas.microsoft.com/office/powerpoint/2010/main" val="1850764768"/>
              </p:ext>
            </p:extLst>
          </p:nvPr>
        </p:nvGraphicFramePr>
        <p:xfrm>
          <a:off x="838200" y="2331402"/>
          <a:ext cx="5062538" cy="3708400"/>
        </p:xfrm>
        <a:graphic>
          <a:graphicData uri="http://schemas.openxmlformats.org/drawingml/2006/table">
            <a:tbl>
              <a:tblPr firstRow="1" bandRow="1">
                <a:tableStyleId>{5C22544A-7EE6-4342-B048-85BDC9FD1C3A}</a:tableStyleId>
              </a:tblPr>
              <a:tblGrid>
                <a:gridCol w="2531269">
                  <a:extLst>
                    <a:ext uri="{9D8B030D-6E8A-4147-A177-3AD203B41FA5}">
                      <a16:colId xmlns:a16="http://schemas.microsoft.com/office/drawing/2014/main" val="474595132"/>
                    </a:ext>
                  </a:extLst>
                </a:gridCol>
                <a:gridCol w="2531269">
                  <a:extLst>
                    <a:ext uri="{9D8B030D-6E8A-4147-A177-3AD203B41FA5}">
                      <a16:colId xmlns:a16="http://schemas.microsoft.com/office/drawing/2014/main" val="693963408"/>
                    </a:ext>
                  </a:extLst>
                </a:gridCol>
              </a:tblGrid>
              <a:tr h="370840">
                <a:tc>
                  <a:txBody>
                    <a:bodyPr/>
                    <a:lstStyle/>
                    <a:p>
                      <a:pPr algn="ctr"/>
                      <a:r>
                        <a:rPr lang="en-US" dirty="0" err="1"/>
                        <a:t>Numaric</a:t>
                      </a:r>
                      <a:endParaRPr lang="en-IN" dirty="0"/>
                    </a:p>
                  </a:txBody>
                  <a:tcPr/>
                </a:tc>
                <a:tc>
                  <a:txBody>
                    <a:bodyPr/>
                    <a:lstStyle/>
                    <a:p>
                      <a:pPr algn="ctr"/>
                      <a:r>
                        <a:rPr lang="en-US" dirty="0"/>
                        <a:t>Categorical</a:t>
                      </a:r>
                      <a:endParaRPr lang="en-IN" dirty="0"/>
                    </a:p>
                  </a:txBody>
                  <a:tcPr/>
                </a:tc>
                <a:extLst>
                  <a:ext uri="{0D108BD9-81ED-4DB2-BD59-A6C34878D82A}">
                    <a16:rowId xmlns:a16="http://schemas.microsoft.com/office/drawing/2014/main" val="321032280"/>
                  </a:ext>
                </a:extLst>
              </a:tr>
              <a:tr h="370840">
                <a:tc>
                  <a:txBody>
                    <a:bodyPr/>
                    <a:lstStyle/>
                    <a:p>
                      <a:r>
                        <a:rPr lang="en-IN" sz="1800" b="1" i="0" kern="1200" dirty="0">
                          <a:solidFill>
                            <a:schemeClr val="dk1"/>
                          </a:solidFill>
                          <a:effectLst/>
                          <a:latin typeface="+mn-lt"/>
                          <a:ea typeface="+mn-ea"/>
                          <a:cs typeface="+mn-cs"/>
                        </a:rPr>
                        <a:t>age</a:t>
                      </a:r>
                      <a:endParaRPr lang="en-IN" dirty="0"/>
                    </a:p>
                  </a:txBody>
                  <a:tcPr/>
                </a:tc>
                <a:tc>
                  <a:txBody>
                    <a:bodyPr/>
                    <a:lstStyle/>
                    <a:p>
                      <a:r>
                        <a:rPr lang="en-IN" sz="1800" b="1" i="0" kern="1200" dirty="0">
                          <a:solidFill>
                            <a:schemeClr val="dk1"/>
                          </a:solidFill>
                          <a:effectLst/>
                          <a:latin typeface="+mn-lt"/>
                          <a:ea typeface="+mn-ea"/>
                          <a:cs typeface="+mn-cs"/>
                        </a:rPr>
                        <a:t>education</a:t>
                      </a:r>
                      <a:endParaRPr lang="en-IN" dirty="0"/>
                    </a:p>
                  </a:txBody>
                  <a:tcPr/>
                </a:tc>
                <a:extLst>
                  <a:ext uri="{0D108BD9-81ED-4DB2-BD59-A6C34878D82A}">
                    <a16:rowId xmlns:a16="http://schemas.microsoft.com/office/drawing/2014/main" val="536623223"/>
                  </a:ext>
                </a:extLst>
              </a:tr>
              <a:tr h="370840">
                <a:tc>
                  <a:txBody>
                    <a:bodyPr/>
                    <a:lstStyle/>
                    <a:p>
                      <a:r>
                        <a:rPr lang="en-IN" sz="1800" b="1" i="0" kern="1200" dirty="0" err="1">
                          <a:solidFill>
                            <a:schemeClr val="dk1"/>
                          </a:solidFill>
                          <a:effectLst/>
                          <a:latin typeface="+mn-lt"/>
                          <a:ea typeface="+mn-ea"/>
                          <a:cs typeface="+mn-cs"/>
                        </a:rPr>
                        <a:t>cigsPerDay</a:t>
                      </a:r>
                      <a:endParaRPr lang="en-IN" dirty="0"/>
                    </a:p>
                  </a:txBody>
                  <a:tcPr/>
                </a:tc>
                <a:tc>
                  <a:txBody>
                    <a:bodyPr/>
                    <a:lstStyle/>
                    <a:p>
                      <a:r>
                        <a:rPr lang="en-IN" sz="1800" b="1" i="0" kern="1200" dirty="0">
                          <a:solidFill>
                            <a:schemeClr val="dk1"/>
                          </a:solidFill>
                          <a:effectLst/>
                          <a:latin typeface="+mn-lt"/>
                          <a:ea typeface="+mn-ea"/>
                          <a:cs typeface="+mn-cs"/>
                        </a:rPr>
                        <a:t>sex</a:t>
                      </a:r>
                      <a:endParaRPr lang="en-IN" dirty="0"/>
                    </a:p>
                  </a:txBody>
                  <a:tcPr/>
                </a:tc>
                <a:extLst>
                  <a:ext uri="{0D108BD9-81ED-4DB2-BD59-A6C34878D82A}">
                    <a16:rowId xmlns:a16="http://schemas.microsoft.com/office/drawing/2014/main" val="433990050"/>
                  </a:ext>
                </a:extLst>
              </a:tr>
              <a:tr h="370840">
                <a:tc>
                  <a:txBody>
                    <a:bodyPr/>
                    <a:lstStyle/>
                    <a:p>
                      <a:r>
                        <a:rPr lang="en-IN" sz="1800" b="1" i="0" kern="1200" dirty="0" err="1">
                          <a:solidFill>
                            <a:schemeClr val="dk1"/>
                          </a:solidFill>
                          <a:effectLst/>
                          <a:latin typeface="+mn-lt"/>
                          <a:ea typeface="+mn-ea"/>
                          <a:cs typeface="+mn-cs"/>
                        </a:rPr>
                        <a:t>totChol</a:t>
                      </a:r>
                      <a:endParaRPr lang="en-IN" dirty="0"/>
                    </a:p>
                  </a:txBody>
                  <a:tcPr/>
                </a:tc>
                <a:tc>
                  <a:txBody>
                    <a:bodyPr/>
                    <a:lstStyle/>
                    <a:p>
                      <a:r>
                        <a:rPr lang="en-IN" sz="1800" b="1" i="0" kern="1200" dirty="0" err="1">
                          <a:solidFill>
                            <a:schemeClr val="dk1"/>
                          </a:solidFill>
                          <a:effectLst/>
                          <a:latin typeface="+mn-lt"/>
                          <a:ea typeface="+mn-ea"/>
                          <a:cs typeface="+mn-cs"/>
                        </a:rPr>
                        <a:t>is_smoking</a:t>
                      </a:r>
                      <a:endParaRPr lang="en-IN" dirty="0"/>
                    </a:p>
                  </a:txBody>
                  <a:tcPr/>
                </a:tc>
                <a:extLst>
                  <a:ext uri="{0D108BD9-81ED-4DB2-BD59-A6C34878D82A}">
                    <a16:rowId xmlns:a16="http://schemas.microsoft.com/office/drawing/2014/main" val="1731087754"/>
                  </a:ext>
                </a:extLst>
              </a:tr>
              <a:tr h="370840">
                <a:tc>
                  <a:txBody>
                    <a:bodyPr/>
                    <a:lstStyle/>
                    <a:p>
                      <a:r>
                        <a:rPr lang="en-IN" sz="1800" b="1" i="0" kern="1200" dirty="0">
                          <a:solidFill>
                            <a:schemeClr val="dk1"/>
                          </a:solidFill>
                          <a:effectLst/>
                          <a:latin typeface="+mn-lt"/>
                          <a:ea typeface="+mn-ea"/>
                          <a:cs typeface="+mn-cs"/>
                        </a:rPr>
                        <a:t>BMI</a:t>
                      </a:r>
                      <a:endParaRPr lang="en-IN" dirty="0"/>
                    </a:p>
                  </a:txBody>
                  <a:tcPr/>
                </a:tc>
                <a:tc>
                  <a:txBody>
                    <a:bodyPr/>
                    <a:lstStyle/>
                    <a:p>
                      <a:r>
                        <a:rPr lang="en-IN" sz="1800" b="1" i="0" kern="1200" dirty="0" err="1">
                          <a:solidFill>
                            <a:schemeClr val="dk1"/>
                          </a:solidFill>
                          <a:effectLst/>
                          <a:latin typeface="+mn-lt"/>
                          <a:ea typeface="+mn-ea"/>
                          <a:cs typeface="+mn-cs"/>
                        </a:rPr>
                        <a:t>BPMeds</a:t>
                      </a:r>
                      <a:endParaRPr lang="en-IN" dirty="0"/>
                    </a:p>
                  </a:txBody>
                  <a:tcPr/>
                </a:tc>
                <a:extLst>
                  <a:ext uri="{0D108BD9-81ED-4DB2-BD59-A6C34878D82A}">
                    <a16:rowId xmlns:a16="http://schemas.microsoft.com/office/drawing/2014/main" val="2908304133"/>
                  </a:ext>
                </a:extLst>
              </a:tr>
              <a:tr h="370840">
                <a:tc>
                  <a:txBody>
                    <a:bodyPr/>
                    <a:lstStyle/>
                    <a:p>
                      <a:r>
                        <a:rPr lang="en-IN" sz="1800" b="1" i="0" kern="1200" dirty="0" err="1">
                          <a:solidFill>
                            <a:schemeClr val="dk1"/>
                          </a:solidFill>
                          <a:effectLst/>
                          <a:latin typeface="+mn-lt"/>
                          <a:ea typeface="+mn-ea"/>
                          <a:cs typeface="+mn-cs"/>
                        </a:rPr>
                        <a:t>heartRate</a:t>
                      </a:r>
                      <a:endParaRPr lang="en-IN" dirty="0"/>
                    </a:p>
                  </a:txBody>
                  <a:tcPr/>
                </a:tc>
                <a:tc>
                  <a:txBody>
                    <a:bodyPr/>
                    <a:lstStyle/>
                    <a:p>
                      <a:r>
                        <a:rPr lang="en-IN" sz="1800" b="1" i="0" kern="1200" dirty="0" err="1">
                          <a:solidFill>
                            <a:schemeClr val="dk1"/>
                          </a:solidFill>
                          <a:effectLst/>
                          <a:latin typeface="+mn-lt"/>
                          <a:ea typeface="+mn-ea"/>
                          <a:cs typeface="+mn-cs"/>
                        </a:rPr>
                        <a:t>prevalentStroke</a:t>
                      </a:r>
                      <a:endParaRPr lang="en-IN" dirty="0"/>
                    </a:p>
                  </a:txBody>
                  <a:tcPr/>
                </a:tc>
                <a:extLst>
                  <a:ext uri="{0D108BD9-81ED-4DB2-BD59-A6C34878D82A}">
                    <a16:rowId xmlns:a16="http://schemas.microsoft.com/office/drawing/2014/main" val="1721483258"/>
                  </a:ext>
                </a:extLst>
              </a:tr>
              <a:tr h="370840">
                <a:tc>
                  <a:txBody>
                    <a:bodyPr/>
                    <a:lstStyle/>
                    <a:p>
                      <a:r>
                        <a:rPr lang="en-IN" sz="1800" b="1" i="0" kern="1200" dirty="0">
                          <a:solidFill>
                            <a:schemeClr val="dk1"/>
                          </a:solidFill>
                          <a:effectLst/>
                          <a:latin typeface="+mn-lt"/>
                          <a:ea typeface="+mn-ea"/>
                          <a:cs typeface="+mn-cs"/>
                        </a:rPr>
                        <a:t>glucose</a:t>
                      </a:r>
                      <a:endParaRPr lang="en-IN" dirty="0"/>
                    </a:p>
                  </a:txBody>
                  <a:tcPr/>
                </a:tc>
                <a:tc>
                  <a:txBody>
                    <a:bodyPr/>
                    <a:lstStyle/>
                    <a:p>
                      <a:r>
                        <a:rPr lang="en-IN" sz="1800" b="1" i="0" kern="1200" dirty="0" err="1">
                          <a:solidFill>
                            <a:schemeClr val="dk1"/>
                          </a:solidFill>
                          <a:effectLst/>
                          <a:latin typeface="+mn-lt"/>
                          <a:ea typeface="+mn-ea"/>
                          <a:cs typeface="+mn-cs"/>
                        </a:rPr>
                        <a:t>prevalentHyp</a:t>
                      </a:r>
                      <a:endParaRPr lang="en-IN" dirty="0"/>
                    </a:p>
                  </a:txBody>
                  <a:tcPr/>
                </a:tc>
                <a:extLst>
                  <a:ext uri="{0D108BD9-81ED-4DB2-BD59-A6C34878D82A}">
                    <a16:rowId xmlns:a16="http://schemas.microsoft.com/office/drawing/2014/main" val="6607799"/>
                  </a:ext>
                </a:extLst>
              </a:tr>
              <a:tr h="370840">
                <a:tc>
                  <a:txBody>
                    <a:bodyPr/>
                    <a:lstStyle/>
                    <a:p>
                      <a:endParaRPr lang="en-IN"/>
                    </a:p>
                  </a:txBody>
                  <a:tcPr/>
                </a:tc>
                <a:tc>
                  <a:txBody>
                    <a:bodyPr/>
                    <a:lstStyle/>
                    <a:p>
                      <a:r>
                        <a:rPr lang="en-IN" sz="1800" b="1" i="0" kern="1200" dirty="0">
                          <a:solidFill>
                            <a:schemeClr val="dk1"/>
                          </a:solidFill>
                          <a:effectLst/>
                          <a:latin typeface="+mn-lt"/>
                          <a:ea typeface="+mn-ea"/>
                          <a:cs typeface="+mn-cs"/>
                        </a:rPr>
                        <a:t>diabetes</a:t>
                      </a:r>
                      <a:endParaRPr lang="en-IN" dirty="0"/>
                    </a:p>
                  </a:txBody>
                  <a:tcPr/>
                </a:tc>
                <a:extLst>
                  <a:ext uri="{0D108BD9-81ED-4DB2-BD59-A6C34878D82A}">
                    <a16:rowId xmlns:a16="http://schemas.microsoft.com/office/drawing/2014/main" val="328740926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509422623"/>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111562196"/>
                  </a:ext>
                </a:extLst>
              </a:tr>
            </a:tbl>
          </a:graphicData>
        </a:graphic>
      </p:graphicFrame>
      <p:graphicFrame>
        <p:nvGraphicFramePr>
          <p:cNvPr id="7" name="Table 7">
            <a:extLst>
              <a:ext uri="{FF2B5EF4-FFF2-40B4-BE49-F238E27FC236}">
                <a16:creationId xmlns:a16="http://schemas.microsoft.com/office/drawing/2014/main" id="{71C789D9-6EC9-47CE-EA9C-8ADDCE05B82C}"/>
              </a:ext>
            </a:extLst>
          </p:cNvPr>
          <p:cNvGraphicFramePr>
            <a:graphicFrameLocks noGrp="1"/>
          </p:cNvGraphicFramePr>
          <p:nvPr>
            <p:extLst>
              <p:ext uri="{D42A27DB-BD31-4B8C-83A1-F6EECF244321}">
                <p14:modId xmlns:p14="http://schemas.microsoft.com/office/powerpoint/2010/main" val="2099847676"/>
              </p:ext>
            </p:extLst>
          </p:nvPr>
        </p:nvGraphicFramePr>
        <p:xfrm>
          <a:off x="6096000" y="2331401"/>
          <a:ext cx="5062538" cy="3845562"/>
        </p:xfrm>
        <a:graphic>
          <a:graphicData uri="http://schemas.openxmlformats.org/drawingml/2006/table">
            <a:tbl>
              <a:tblPr firstRow="1" bandRow="1">
                <a:tableStyleId>{5C22544A-7EE6-4342-B048-85BDC9FD1C3A}</a:tableStyleId>
              </a:tblPr>
              <a:tblGrid>
                <a:gridCol w="5062538">
                  <a:extLst>
                    <a:ext uri="{9D8B030D-6E8A-4147-A177-3AD203B41FA5}">
                      <a16:colId xmlns:a16="http://schemas.microsoft.com/office/drawing/2014/main" val="3075535907"/>
                    </a:ext>
                  </a:extLst>
                </a:gridCol>
              </a:tblGrid>
              <a:tr h="1909520">
                <a:tc>
                  <a:txBody>
                    <a:bodyPr/>
                    <a:lstStyle/>
                    <a:p>
                      <a:pPr algn="ctr"/>
                      <a:r>
                        <a:rPr lang="en-US" sz="2400" dirty="0"/>
                        <a:t>Target Values</a:t>
                      </a:r>
                      <a:endParaRPr lang="en-IN" sz="2400" dirty="0"/>
                    </a:p>
                  </a:txBody>
                  <a:tcPr/>
                </a:tc>
                <a:extLst>
                  <a:ext uri="{0D108BD9-81ED-4DB2-BD59-A6C34878D82A}">
                    <a16:rowId xmlns:a16="http://schemas.microsoft.com/office/drawing/2014/main" val="1885469061"/>
                  </a:ext>
                </a:extLst>
              </a:tr>
              <a:tr h="1936042">
                <a:tc>
                  <a:txBody>
                    <a:bodyPr/>
                    <a:lstStyle/>
                    <a:p>
                      <a:r>
                        <a:rPr lang="en-IN" sz="3200" b="1" i="0" kern="1200" dirty="0" err="1">
                          <a:solidFill>
                            <a:schemeClr val="dk1"/>
                          </a:solidFill>
                          <a:effectLst/>
                          <a:latin typeface="+mn-lt"/>
                          <a:ea typeface="+mn-ea"/>
                          <a:cs typeface="+mn-cs"/>
                        </a:rPr>
                        <a:t>TenYearCHD</a:t>
                      </a:r>
                      <a:endParaRPr lang="en-IN" sz="3200" dirty="0"/>
                    </a:p>
                  </a:txBody>
                  <a:tcPr/>
                </a:tc>
                <a:extLst>
                  <a:ext uri="{0D108BD9-81ED-4DB2-BD59-A6C34878D82A}">
                    <a16:rowId xmlns:a16="http://schemas.microsoft.com/office/drawing/2014/main" val="2658802793"/>
                  </a:ext>
                </a:extLst>
              </a:tr>
            </a:tbl>
          </a:graphicData>
        </a:graphic>
      </p:graphicFrame>
      <p:pic>
        <p:nvPicPr>
          <p:cNvPr id="5" name="Picture 4">
            <a:extLst>
              <a:ext uri="{FF2B5EF4-FFF2-40B4-BE49-F238E27FC236}">
                <a16:creationId xmlns:a16="http://schemas.microsoft.com/office/drawing/2014/main" id="{8C35E272-D4A9-B56D-D022-221C868874B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683"/>
          <a:stretch/>
        </p:blipFill>
        <p:spPr>
          <a:xfrm>
            <a:off x="11250592" y="0"/>
            <a:ext cx="1134319" cy="6966744"/>
          </a:xfrm>
          <a:prstGeom prst="rect">
            <a:avLst/>
          </a:prstGeom>
        </p:spPr>
      </p:pic>
    </p:spTree>
    <p:extLst>
      <p:ext uri="{BB962C8B-B14F-4D97-AF65-F5344CB8AC3E}">
        <p14:creationId xmlns:p14="http://schemas.microsoft.com/office/powerpoint/2010/main" val="64320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8D01-ABA9-AB99-B477-671677424307}"/>
              </a:ext>
            </a:extLst>
          </p:cNvPr>
          <p:cNvSpPr>
            <a:spLocks noGrp="1"/>
          </p:cNvSpPr>
          <p:nvPr>
            <p:ph type="title"/>
          </p:nvPr>
        </p:nvSpPr>
        <p:spPr>
          <a:xfrm>
            <a:off x="433387" y="-297657"/>
            <a:ext cx="10515600" cy="1325563"/>
          </a:xfrm>
        </p:spPr>
        <p:txBody>
          <a:bodyPr/>
          <a:lstStyle/>
          <a:p>
            <a:r>
              <a:rPr lang="en-US" b="1" u="sng" dirty="0">
                <a:solidFill>
                  <a:srgbClr val="FF0000"/>
                </a:solidFill>
              </a:rPr>
              <a:t>Feature Summary</a:t>
            </a:r>
            <a:endParaRPr lang="en-IN" b="1" u="sng" dirty="0">
              <a:solidFill>
                <a:srgbClr val="FF0000"/>
              </a:solidFill>
            </a:endParaRPr>
          </a:p>
        </p:txBody>
      </p:sp>
      <p:sp>
        <p:nvSpPr>
          <p:cNvPr id="3" name="Content Placeholder 2">
            <a:extLst>
              <a:ext uri="{FF2B5EF4-FFF2-40B4-BE49-F238E27FC236}">
                <a16:creationId xmlns:a16="http://schemas.microsoft.com/office/drawing/2014/main" id="{6933E6DC-4714-A74F-C845-10714363C502}"/>
              </a:ext>
            </a:extLst>
          </p:cNvPr>
          <p:cNvSpPr>
            <a:spLocks noGrp="1"/>
          </p:cNvSpPr>
          <p:nvPr>
            <p:ph idx="1"/>
          </p:nvPr>
        </p:nvSpPr>
        <p:spPr>
          <a:xfrm>
            <a:off x="257176" y="552848"/>
            <a:ext cx="10015537" cy="2604690"/>
          </a:xfrm>
        </p:spPr>
        <p:txBody>
          <a:bodyPr>
            <a:noAutofit/>
          </a:bodyPr>
          <a:lstStyle/>
          <a:p>
            <a:r>
              <a:rPr lang="en-US" sz="1400" b="1" dirty="0">
                <a:solidFill>
                  <a:schemeClr val="tx1">
                    <a:lumMod val="95000"/>
                    <a:lumOff val="5000"/>
                  </a:schemeClr>
                </a:solidFill>
                <a:effectLst/>
                <a:latin typeface="Courier New" panose="02070309020205020404" pitchFamily="49" charset="0"/>
              </a:rPr>
              <a:t> id</a:t>
            </a:r>
            <a:r>
              <a:rPr lang="en-US" sz="1200" b="0" dirty="0">
                <a:solidFill>
                  <a:schemeClr val="tx1">
                    <a:lumMod val="95000"/>
                    <a:lumOff val="5000"/>
                  </a:schemeClr>
                </a:solidFill>
                <a:effectLst/>
                <a:latin typeface="Courier New" panose="02070309020205020404" pitchFamily="49" charset="0"/>
              </a:rPr>
              <a:t>: Unique identifier for each observation.</a:t>
            </a:r>
          </a:p>
          <a:p>
            <a:r>
              <a:rPr lang="en-US" sz="1400" b="1" dirty="0">
                <a:solidFill>
                  <a:schemeClr val="tx1">
                    <a:lumMod val="95000"/>
                    <a:lumOff val="5000"/>
                  </a:schemeClr>
                </a:solidFill>
                <a:effectLst/>
                <a:latin typeface="Courier New" panose="02070309020205020404" pitchFamily="49" charset="0"/>
              </a:rPr>
              <a:t>age</a:t>
            </a:r>
            <a:r>
              <a:rPr lang="en-US" sz="1200" b="0" dirty="0">
                <a:solidFill>
                  <a:schemeClr val="tx1">
                    <a:lumMod val="95000"/>
                    <a:lumOff val="5000"/>
                  </a:schemeClr>
                </a:solidFill>
                <a:effectLst/>
                <a:latin typeface="Courier New" panose="02070309020205020404" pitchFamily="49" charset="0"/>
              </a:rPr>
              <a:t>: Age of the participant in years.</a:t>
            </a:r>
          </a:p>
          <a:p>
            <a:r>
              <a:rPr lang="en-US" sz="1400" b="1" dirty="0">
                <a:solidFill>
                  <a:schemeClr val="tx1">
                    <a:lumMod val="95000"/>
                    <a:lumOff val="5000"/>
                  </a:schemeClr>
                </a:solidFill>
                <a:effectLst/>
                <a:latin typeface="Courier New" panose="02070309020205020404" pitchFamily="49" charset="0"/>
              </a:rPr>
              <a:t>education</a:t>
            </a:r>
            <a:r>
              <a:rPr lang="en-US" sz="1200" b="0" dirty="0">
                <a:solidFill>
                  <a:schemeClr val="tx1">
                    <a:lumMod val="95000"/>
                    <a:lumOff val="5000"/>
                  </a:schemeClr>
                </a:solidFill>
                <a:effectLst/>
                <a:latin typeface="Courier New" panose="02070309020205020404" pitchFamily="49" charset="0"/>
              </a:rPr>
              <a:t>: Level of education completed by the participant, with values ranging from 1 (less than high school) to 4 (college graduate).</a:t>
            </a:r>
          </a:p>
          <a:p>
            <a:r>
              <a:rPr lang="en-US" sz="1200" b="0" dirty="0">
                <a:solidFill>
                  <a:schemeClr val="tx1">
                    <a:lumMod val="95000"/>
                    <a:lumOff val="5000"/>
                  </a:schemeClr>
                </a:solidFill>
                <a:effectLst/>
                <a:latin typeface="Courier New" panose="02070309020205020404" pitchFamily="49" charset="0"/>
              </a:rPr>
              <a:t> </a:t>
            </a:r>
            <a:r>
              <a:rPr lang="en-US" sz="1400" b="1" dirty="0">
                <a:solidFill>
                  <a:schemeClr val="tx1">
                    <a:lumMod val="95000"/>
                    <a:lumOff val="5000"/>
                  </a:schemeClr>
                </a:solidFill>
                <a:effectLst/>
                <a:latin typeface="Courier New" panose="02070309020205020404" pitchFamily="49" charset="0"/>
              </a:rPr>
              <a:t>sex</a:t>
            </a:r>
            <a:r>
              <a:rPr lang="en-US" sz="1200" b="0" dirty="0">
                <a:solidFill>
                  <a:schemeClr val="tx1">
                    <a:lumMod val="95000"/>
                    <a:lumOff val="5000"/>
                  </a:schemeClr>
                </a:solidFill>
                <a:effectLst/>
                <a:latin typeface="Courier New" panose="02070309020205020404" pitchFamily="49" charset="0"/>
              </a:rPr>
              <a:t>: Gender of the participant, with values of "F" (female) or "M" (male).</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is_smoking</a:t>
            </a:r>
            <a:r>
              <a:rPr lang="en-US" sz="1200" b="0" dirty="0">
                <a:solidFill>
                  <a:schemeClr val="tx1">
                    <a:lumMod val="95000"/>
                    <a:lumOff val="5000"/>
                  </a:schemeClr>
                </a:solidFill>
                <a:effectLst/>
                <a:latin typeface="Courier New" panose="02070309020205020404" pitchFamily="49" charset="0"/>
              </a:rPr>
              <a:t>: Smoking status of the participant, with values of "NO" (not currently smoking) or "YES" (currently smoking).</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cigsPerDay</a:t>
            </a:r>
            <a:r>
              <a:rPr lang="en-US" sz="1200" b="0" dirty="0">
                <a:solidFill>
                  <a:schemeClr val="tx1">
                    <a:lumMod val="95000"/>
                    <a:lumOff val="5000"/>
                  </a:schemeClr>
                </a:solidFill>
                <a:effectLst/>
                <a:latin typeface="Courier New" panose="02070309020205020404" pitchFamily="49" charset="0"/>
              </a:rPr>
              <a:t>: Number of cigarettes smoked per day by the participant.</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BPMeds</a:t>
            </a:r>
            <a:r>
              <a:rPr lang="en-US" sz="1200" b="0" dirty="0">
                <a:solidFill>
                  <a:schemeClr val="tx1">
                    <a:lumMod val="95000"/>
                    <a:lumOff val="5000"/>
                  </a:schemeClr>
                </a:solidFill>
                <a:effectLst/>
                <a:latin typeface="Courier New" panose="02070309020205020404" pitchFamily="49" charset="0"/>
              </a:rPr>
              <a:t>: Whether the participant is taking blood pressure medication, with values of 0 (not taking medication) or 1 (taking medication).</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prevalentStroke</a:t>
            </a:r>
            <a:r>
              <a:rPr lang="en-US" sz="1200" b="0" dirty="0">
                <a:solidFill>
                  <a:schemeClr val="tx1">
                    <a:lumMod val="95000"/>
                    <a:lumOff val="5000"/>
                  </a:schemeClr>
                </a:solidFill>
                <a:effectLst/>
                <a:latin typeface="Courier New" panose="02070309020205020404" pitchFamily="49" charset="0"/>
              </a:rPr>
              <a:t>: Whether the participant has a history of stroke, with values of 0 (no history) or 1 (history of stroke).</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prevalentHyp</a:t>
            </a:r>
            <a:r>
              <a:rPr lang="en-US" sz="1200" b="0" dirty="0">
                <a:solidFill>
                  <a:schemeClr val="tx1">
                    <a:lumMod val="95000"/>
                    <a:lumOff val="5000"/>
                  </a:schemeClr>
                </a:solidFill>
                <a:effectLst/>
                <a:latin typeface="Courier New" panose="02070309020205020404" pitchFamily="49" charset="0"/>
              </a:rPr>
              <a:t>: Whether the participant has a history of hypertension, with values of 0 (no history) or 1 (history of hypertension).</a:t>
            </a:r>
          </a:p>
          <a:p>
            <a:r>
              <a:rPr lang="en-US" sz="1200" b="0" dirty="0">
                <a:solidFill>
                  <a:schemeClr val="tx1">
                    <a:lumMod val="95000"/>
                    <a:lumOff val="5000"/>
                  </a:schemeClr>
                </a:solidFill>
                <a:effectLst/>
                <a:latin typeface="Courier New" panose="02070309020205020404" pitchFamily="49" charset="0"/>
              </a:rPr>
              <a:t> </a:t>
            </a:r>
            <a:r>
              <a:rPr lang="en-US" sz="1400" b="1" dirty="0">
                <a:solidFill>
                  <a:schemeClr val="tx1">
                    <a:lumMod val="95000"/>
                    <a:lumOff val="5000"/>
                  </a:schemeClr>
                </a:solidFill>
                <a:effectLst/>
                <a:latin typeface="Courier New" panose="02070309020205020404" pitchFamily="49" charset="0"/>
              </a:rPr>
              <a:t>diabetes</a:t>
            </a:r>
            <a:r>
              <a:rPr lang="en-US" sz="1200" b="0" dirty="0">
                <a:solidFill>
                  <a:schemeClr val="tx1">
                    <a:lumMod val="95000"/>
                    <a:lumOff val="5000"/>
                  </a:schemeClr>
                </a:solidFill>
                <a:effectLst/>
                <a:latin typeface="Courier New" panose="02070309020205020404" pitchFamily="49" charset="0"/>
              </a:rPr>
              <a:t>: Whether the participant has diabetes, with values of 0 (no diabetes) or 1 (diabetes).</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totChol</a:t>
            </a:r>
            <a:r>
              <a:rPr lang="en-US" sz="1200" b="0" dirty="0">
                <a:solidFill>
                  <a:schemeClr val="tx1">
                    <a:lumMod val="95000"/>
                    <a:lumOff val="5000"/>
                  </a:schemeClr>
                </a:solidFill>
                <a:effectLst/>
                <a:latin typeface="Courier New" panose="02070309020205020404" pitchFamily="49" charset="0"/>
              </a:rPr>
              <a:t>: Total cholesterol level in mg/dL.</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sysBP</a:t>
            </a:r>
            <a:r>
              <a:rPr lang="en-US" sz="1200" b="0" dirty="0">
                <a:solidFill>
                  <a:schemeClr val="tx1">
                    <a:lumMod val="95000"/>
                    <a:lumOff val="5000"/>
                  </a:schemeClr>
                </a:solidFill>
                <a:effectLst/>
                <a:latin typeface="Courier New" panose="02070309020205020404" pitchFamily="49" charset="0"/>
              </a:rPr>
              <a:t>: Systolic blood pressure in mmHg.</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diaBP</a:t>
            </a:r>
            <a:r>
              <a:rPr lang="en-US" sz="1200" b="0" dirty="0">
                <a:solidFill>
                  <a:schemeClr val="tx1">
                    <a:lumMod val="95000"/>
                    <a:lumOff val="5000"/>
                  </a:schemeClr>
                </a:solidFill>
                <a:effectLst/>
                <a:latin typeface="Courier New" panose="02070309020205020404" pitchFamily="49" charset="0"/>
              </a:rPr>
              <a:t>: Diastolic blood pressure in mmHg.</a:t>
            </a:r>
          </a:p>
          <a:p>
            <a:r>
              <a:rPr lang="en-US" sz="1200" b="0" dirty="0">
                <a:solidFill>
                  <a:schemeClr val="tx1">
                    <a:lumMod val="95000"/>
                    <a:lumOff val="5000"/>
                  </a:schemeClr>
                </a:solidFill>
                <a:effectLst/>
                <a:latin typeface="Courier New" panose="02070309020205020404" pitchFamily="49" charset="0"/>
              </a:rPr>
              <a:t> BMI: Body mass index, calculated as weight (kg) / height (m)^2.</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heartRate</a:t>
            </a:r>
            <a:r>
              <a:rPr lang="en-US" sz="1200" b="0" dirty="0">
                <a:solidFill>
                  <a:schemeClr val="tx1">
                    <a:lumMod val="95000"/>
                    <a:lumOff val="5000"/>
                  </a:schemeClr>
                </a:solidFill>
                <a:effectLst/>
                <a:latin typeface="Courier New" panose="02070309020205020404" pitchFamily="49" charset="0"/>
              </a:rPr>
              <a:t>: Resting heart rate in beats per minute.</a:t>
            </a:r>
          </a:p>
          <a:p>
            <a:r>
              <a:rPr lang="en-US" sz="1200" b="0" dirty="0">
                <a:solidFill>
                  <a:schemeClr val="tx1">
                    <a:lumMod val="95000"/>
                    <a:lumOff val="5000"/>
                  </a:schemeClr>
                </a:solidFill>
                <a:effectLst/>
                <a:latin typeface="Courier New" panose="02070309020205020404" pitchFamily="49" charset="0"/>
              </a:rPr>
              <a:t> </a:t>
            </a:r>
            <a:r>
              <a:rPr lang="en-US" sz="1400" b="1" dirty="0">
                <a:solidFill>
                  <a:schemeClr val="tx1">
                    <a:lumMod val="95000"/>
                    <a:lumOff val="5000"/>
                  </a:schemeClr>
                </a:solidFill>
                <a:effectLst/>
                <a:latin typeface="Courier New" panose="02070309020205020404" pitchFamily="49" charset="0"/>
              </a:rPr>
              <a:t>glucose</a:t>
            </a:r>
            <a:r>
              <a:rPr lang="en-US" sz="1200" b="0" dirty="0">
                <a:solidFill>
                  <a:schemeClr val="tx1">
                    <a:lumMod val="95000"/>
                    <a:lumOff val="5000"/>
                  </a:schemeClr>
                </a:solidFill>
                <a:effectLst/>
                <a:latin typeface="Courier New" panose="02070309020205020404" pitchFamily="49" charset="0"/>
              </a:rPr>
              <a:t>: Fasting blood glucose level in mg/dL.</a:t>
            </a:r>
          </a:p>
          <a:p>
            <a:r>
              <a:rPr lang="en-US" sz="1200" b="0" dirty="0">
                <a:solidFill>
                  <a:schemeClr val="tx1">
                    <a:lumMod val="95000"/>
                    <a:lumOff val="5000"/>
                  </a:schemeClr>
                </a:solidFill>
                <a:effectLst/>
                <a:latin typeface="Courier New" panose="02070309020205020404" pitchFamily="49" charset="0"/>
              </a:rPr>
              <a:t> </a:t>
            </a:r>
            <a:r>
              <a:rPr lang="en-US" sz="1400" b="1" dirty="0" err="1">
                <a:solidFill>
                  <a:schemeClr val="tx1">
                    <a:lumMod val="95000"/>
                    <a:lumOff val="5000"/>
                  </a:schemeClr>
                </a:solidFill>
                <a:effectLst/>
                <a:latin typeface="Courier New" panose="02070309020205020404" pitchFamily="49" charset="0"/>
              </a:rPr>
              <a:t>TenYearCHD</a:t>
            </a:r>
            <a:r>
              <a:rPr lang="en-US" sz="1200" b="0" dirty="0">
                <a:solidFill>
                  <a:schemeClr val="tx1">
                    <a:lumMod val="95000"/>
                    <a:lumOff val="5000"/>
                  </a:schemeClr>
                </a:solidFill>
                <a:effectLst/>
                <a:latin typeface="Courier New" panose="02070309020205020404" pitchFamily="49" charset="0"/>
              </a:rPr>
              <a:t>: Ten-year risk of coronary heart disease, with values of 0 (low risk) or 1 (high risk).</a:t>
            </a:r>
          </a:p>
          <a:p>
            <a:endParaRPr lang="en-IN" sz="800" dirty="0"/>
          </a:p>
        </p:txBody>
      </p:sp>
    </p:spTree>
    <p:extLst>
      <p:ext uri="{BB962C8B-B14F-4D97-AF65-F5344CB8AC3E}">
        <p14:creationId xmlns:p14="http://schemas.microsoft.com/office/powerpoint/2010/main" val="33474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BCDA-CF03-C7B9-E117-695BC699B2F5}"/>
              </a:ext>
            </a:extLst>
          </p:cNvPr>
          <p:cNvSpPr>
            <a:spLocks noGrp="1"/>
          </p:cNvSpPr>
          <p:nvPr>
            <p:ph type="title"/>
          </p:nvPr>
        </p:nvSpPr>
        <p:spPr>
          <a:xfrm>
            <a:off x="1676400" y="2514767"/>
            <a:ext cx="10515600" cy="1325563"/>
          </a:xfrm>
        </p:spPr>
        <p:txBody>
          <a:bodyPr/>
          <a:lstStyle/>
          <a:p>
            <a:r>
              <a:rPr lang="en-US" b="1" u="sng" dirty="0">
                <a:solidFill>
                  <a:srgbClr val="FF0000"/>
                </a:solidFill>
              </a:rPr>
              <a:t>EDA (Exploratory Data Analysis)</a:t>
            </a:r>
            <a:endParaRPr lang="en-IN" b="1" u="sng" dirty="0">
              <a:solidFill>
                <a:srgbClr val="FF0000"/>
              </a:solidFill>
            </a:endParaRPr>
          </a:p>
        </p:txBody>
      </p:sp>
      <p:sp>
        <p:nvSpPr>
          <p:cNvPr id="3" name="Content Placeholder 2">
            <a:extLst>
              <a:ext uri="{FF2B5EF4-FFF2-40B4-BE49-F238E27FC236}">
                <a16:creationId xmlns:a16="http://schemas.microsoft.com/office/drawing/2014/main" id="{503BAD10-2867-8D64-6FC1-3DA6DA6FF4E0}"/>
              </a:ext>
            </a:extLst>
          </p:cNvPr>
          <p:cNvSpPr>
            <a:spLocks noGrp="1"/>
          </p:cNvSpPr>
          <p:nvPr>
            <p:ph idx="1"/>
          </p:nvPr>
        </p:nvSpPr>
        <p:spPr/>
        <p:txBody>
          <a:bodyPr/>
          <a:lstStyle/>
          <a:p>
            <a:pPr marL="0" indent="0">
              <a:buNone/>
            </a:pPr>
            <a:r>
              <a:rPr lang="en-US" dirty="0"/>
              <a:t>.</a:t>
            </a:r>
            <a:endParaRPr lang="en-IN" dirty="0"/>
          </a:p>
        </p:txBody>
      </p:sp>
      <p:pic>
        <p:nvPicPr>
          <p:cNvPr id="4" name="Picture 3">
            <a:extLst>
              <a:ext uri="{FF2B5EF4-FFF2-40B4-BE49-F238E27FC236}">
                <a16:creationId xmlns:a16="http://schemas.microsoft.com/office/drawing/2014/main" id="{F4097D88-169C-466A-D9C7-5991A30F63E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683"/>
          <a:stretch/>
        </p:blipFill>
        <p:spPr>
          <a:xfrm>
            <a:off x="10324619" y="-26043"/>
            <a:ext cx="1261640" cy="7061530"/>
          </a:xfrm>
          <a:prstGeom prst="rect">
            <a:avLst/>
          </a:prstGeom>
        </p:spPr>
      </p:pic>
    </p:spTree>
    <p:extLst>
      <p:ext uri="{BB962C8B-B14F-4D97-AF65-F5344CB8AC3E}">
        <p14:creationId xmlns:p14="http://schemas.microsoft.com/office/powerpoint/2010/main" val="961580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2930</Words>
  <Application>Microsoft Office PowerPoint</Application>
  <PresentationFormat>Widescreen</PresentationFormat>
  <Paragraphs>205</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Courier New</vt:lpstr>
      <vt:lpstr>Roboto</vt:lpstr>
      <vt:lpstr>Söhne</vt:lpstr>
      <vt:lpstr>Wingdings</vt:lpstr>
      <vt:lpstr>Office Theme</vt:lpstr>
      <vt:lpstr>Capstone Project 3:</vt:lpstr>
      <vt:lpstr>Index</vt:lpstr>
      <vt:lpstr>Problem Discreption</vt:lpstr>
      <vt:lpstr>Business Understanding  </vt:lpstr>
      <vt:lpstr>First Look Of The Dataset</vt:lpstr>
      <vt:lpstr>Data Summary</vt:lpstr>
      <vt:lpstr>Feature Types</vt:lpstr>
      <vt:lpstr>Feature Summary</vt:lpstr>
      <vt:lpstr>EDA (Exploratory Data Analysis)</vt:lpstr>
      <vt:lpstr>Analysis Education vs TenYearCHD  </vt:lpstr>
      <vt:lpstr>Analysis Education vs TenYearCHD</vt:lpstr>
      <vt:lpstr>Exploring the relation between the cigsPerDay and TenYearCHD</vt:lpstr>
      <vt:lpstr>Exploring the relation between the cigsPerDay and TenYearCHD </vt:lpstr>
      <vt:lpstr>Exploring the the relation Between the is_smoking with TenYearCHD </vt:lpstr>
      <vt:lpstr>Exploring the the relation Between the is_smoking with TenYearCHD</vt:lpstr>
      <vt:lpstr>Visualising  totChol Vs TenYearCHD</vt:lpstr>
      <vt:lpstr>Visualising  totChol Vs TenYearCHD</vt:lpstr>
      <vt:lpstr>Exploting the relation between  the  glucose with TenYearCHD</vt:lpstr>
      <vt:lpstr>Exploting the relation between  the  glucose with TenYearCHD</vt:lpstr>
      <vt:lpstr>Data Exploring on several columns</vt:lpstr>
      <vt:lpstr>PowerPoint Presentation</vt:lpstr>
      <vt:lpstr>TenYearCHD Vs sex</vt:lpstr>
      <vt:lpstr>TenYearCHD Vs sex</vt:lpstr>
      <vt:lpstr>Correlation Heatmap</vt:lpstr>
      <vt:lpstr>Pair plot</vt:lpstr>
      <vt:lpstr>Feature Engineering &amp; Data Pre-processing </vt:lpstr>
      <vt:lpstr>Checking Outliers</vt:lpstr>
      <vt:lpstr>DImensionality Reduction</vt:lpstr>
      <vt:lpstr>Prerequisites for Model Building</vt:lpstr>
      <vt:lpstr>Handling Data imbalance </vt:lpstr>
      <vt:lpstr>Model 1 :</vt:lpstr>
      <vt:lpstr>Model Building</vt:lpstr>
      <vt:lpstr>Model 1 Performance</vt:lpstr>
      <vt:lpstr>Confusion Metrics</vt:lpstr>
      <vt:lpstr>Confusion Metrics</vt:lpstr>
      <vt:lpstr>Visualizing ACU and RUC Curves</vt:lpstr>
      <vt:lpstr>ACU and RUC Curves</vt:lpstr>
      <vt:lpstr>Model 2: </vt:lpstr>
      <vt:lpstr>Model Building</vt:lpstr>
      <vt:lpstr>Confusion Metrics</vt:lpstr>
      <vt:lpstr>Confusion Metrics</vt:lpstr>
      <vt:lpstr>Visualizing ACU and RUC Curves</vt:lpstr>
      <vt:lpstr>AUC and RUC Curves</vt:lpstr>
      <vt:lpstr>Model 3 : </vt:lpstr>
      <vt:lpstr>Model Building</vt:lpstr>
      <vt:lpstr>Confusion matrix</vt:lpstr>
      <vt:lpstr>Confusion Metrics</vt:lpstr>
      <vt:lpstr>Visualization of AUC &amp; RUC curves</vt:lpstr>
      <vt:lpstr>AUC and ROC Curves </vt:lpstr>
      <vt:lpstr>Visualizing Performance of all the Models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Rohan</dc:creator>
  <cp:lastModifiedBy>Rohan</cp:lastModifiedBy>
  <cp:revision>7</cp:revision>
  <dcterms:created xsi:type="dcterms:W3CDTF">2023-04-04T16:43:56Z</dcterms:created>
  <dcterms:modified xsi:type="dcterms:W3CDTF">2023-05-17T11:35:30Z</dcterms:modified>
</cp:coreProperties>
</file>