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2381726"/>
            <a:ext cx="7477601" cy="2777490"/>
          </a:xfrm>
          <a:prstGeom prst="rect">
            <a:avLst/>
          </a:prstGeom>
          <a:noFill/>
          <a:ln/>
        </p:spPr>
        <p:txBody>
          <a:bodyPr wrap="squar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Enhancing Text Classification with Custom Vectorization and Multinomial Naive Bayes on ISEAR </a:t>
            </a:r>
            <a:endParaRPr lang="en-US" sz="4374" dirty="0"/>
          </a:p>
        </p:txBody>
      </p:sp>
      <p:sp>
        <p:nvSpPr>
          <p:cNvPr id="6" name="Text 3"/>
          <p:cNvSpPr/>
          <p:nvPr/>
        </p:nvSpPr>
        <p:spPr>
          <a:xfrm>
            <a:off x="833199" y="5492472"/>
            <a:ext cx="7477601" cy="355402"/>
          </a:xfrm>
          <a:prstGeom prst="rect">
            <a:avLst/>
          </a:prstGeom>
          <a:noFill/>
          <a:ln/>
        </p:spPr>
        <p:txBody>
          <a:bodyPr wrap="none" rtlCol="0" anchor="t"/>
          <a:lstStyle/>
          <a:p>
            <a:pPr indent="0" marL="0">
              <a:lnSpc>
                <a:spcPts val="2799"/>
              </a:lnSpc>
              <a:buNone/>
            </a:pPr>
            <a:r>
              <a:rPr lang="en-US" sz="1750" b="1" dirty="0">
                <a:solidFill>
                  <a:srgbClr val="3C3939"/>
                </a:solidFill>
                <a:latin typeface="Roboto" pitchFamily="34" charset="0"/>
                <a:ea typeface="Roboto" pitchFamily="34" charset="-122"/>
                <a:cs typeface="Roboto" pitchFamily="34" charset="-120"/>
              </a:rPr>
              <a:t>by Rohan Dhupar(St191592, 3757169)</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351836"/>
            <a:ext cx="7477601" cy="1388745"/>
          </a:xfrm>
          <a:prstGeom prst="rect">
            <a:avLst/>
          </a:prstGeom>
          <a:noFill/>
          <a:ln/>
        </p:spPr>
        <p:txBody>
          <a:bodyPr wrap="squar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Custom Vectorization Implementation</a:t>
            </a:r>
            <a:endParaRPr lang="en-US" sz="4374" dirty="0"/>
          </a:p>
        </p:txBody>
      </p:sp>
      <p:sp>
        <p:nvSpPr>
          <p:cNvPr id="6" name="Text 3"/>
          <p:cNvSpPr/>
          <p:nvPr/>
        </p:nvSpPr>
        <p:spPr>
          <a:xfrm>
            <a:off x="6319599" y="3073837"/>
            <a:ext cx="7477601"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In this project, we implemented a custom vectorization approach that seamlessly integrates text preprocessing directly into the vectorization process. The </a:t>
            </a:r>
            <a:pPr indent="0" marL="0">
              <a:lnSpc>
                <a:spcPts val="2799"/>
              </a:lnSpc>
              <a:buNone/>
            </a:pPr>
            <a:r>
              <a:rPr lang="en-US" sz="1750" b="1" dirty="0">
                <a:solidFill>
                  <a:srgbClr val="3C3939"/>
                </a:solidFill>
                <a:latin typeface="Roboto" pitchFamily="34" charset="0"/>
                <a:ea typeface="Roboto" pitchFamily="34" charset="-122"/>
                <a:cs typeface="Roboto" pitchFamily="34" charset="-120"/>
              </a:rPr>
              <a:t>SimpleCountVectorizer</a:t>
            </a:r>
            <a:pPr indent="0" marL="0">
              <a:lnSpc>
                <a:spcPts val="2799"/>
              </a:lnSpc>
              <a:buNone/>
            </a:pPr>
            <a:r>
              <a:rPr lang="en-US" sz="1750" dirty="0">
                <a:solidFill>
                  <a:srgbClr val="3C3939"/>
                </a:solidFill>
                <a:latin typeface="Roboto" pitchFamily="34" charset="0"/>
                <a:ea typeface="Roboto" pitchFamily="34" charset="-122"/>
                <a:cs typeface="Roboto" pitchFamily="34" charset="-120"/>
              </a:rPr>
              <a:t> class was developed to handle cleaning, tokenizing, and converting text data into a numerical format suitable for machine learning models.</a:t>
            </a:r>
            <a:endParaRPr lang="en-US" sz="1750" dirty="0"/>
          </a:p>
        </p:txBody>
      </p:sp>
      <p:sp>
        <p:nvSpPr>
          <p:cNvPr id="7" name="Text 4"/>
          <p:cNvSpPr/>
          <p:nvPr/>
        </p:nvSpPr>
        <p:spPr>
          <a:xfrm>
            <a:off x="6319599" y="5100757"/>
            <a:ext cx="7477601" cy="1777008"/>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By encapsulating these text processing steps within the vectorizer, we ensure consistency and efficiency throughout the entire pipeline. This custom implementation allows for greater control and flexibility, enabling fine-tuning of the preprocessing stages to best suit the specific requirements of the text classification task at hand.</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05903"/>
            <a:ext cx="5940862"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Vectorizing the Dataset</a:t>
            </a:r>
            <a:endParaRPr lang="en-US" sz="4374" dirty="0"/>
          </a:p>
        </p:txBody>
      </p:sp>
      <p:sp>
        <p:nvSpPr>
          <p:cNvPr id="5" name="Text 3"/>
          <p:cNvSpPr/>
          <p:nvPr/>
        </p:nvSpPr>
        <p:spPr>
          <a:xfrm>
            <a:off x="2037993" y="2755702"/>
            <a:ext cx="2777490" cy="347186"/>
          </a:xfrm>
          <a:prstGeom prst="rect">
            <a:avLst/>
          </a:prstGeom>
          <a:noFill/>
          <a:ln/>
        </p:spPr>
        <p:txBody>
          <a:bodyPr wrap="none" rtlCol="0" anchor="t"/>
          <a:lstStyle/>
          <a:p>
            <a:pPr indent="0" marL="0">
              <a:lnSpc>
                <a:spcPts val="2734"/>
              </a:lnSpc>
              <a:buNone/>
            </a:pPr>
            <a:r>
              <a:rPr lang="en-US" sz="2187" dirty="0">
                <a:solidFill>
                  <a:srgbClr val="1B1B27"/>
                </a:solidFill>
                <a:latin typeface="Raleway" pitchFamily="34" charset="0"/>
                <a:ea typeface="Raleway" pitchFamily="34" charset="-122"/>
                <a:cs typeface="Raleway" pitchFamily="34" charset="-120"/>
              </a:rPr>
              <a:t>Fitting the Vectorizer</a:t>
            </a:r>
            <a:endParaRPr lang="en-US" sz="2187" dirty="0"/>
          </a:p>
        </p:txBody>
      </p:sp>
      <p:sp>
        <p:nvSpPr>
          <p:cNvPr id="6" name="Text 4"/>
          <p:cNvSpPr/>
          <p:nvPr/>
        </p:nvSpPr>
        <p:spPr>
          <a:xfrm>
            <a:off x="2037993" y="3325058"/>
            <a:ext cx="3156347" cy="3198614"/>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We applied the </a:t>
            </a:r>
            <a:pPr indent="0" marL="0">
              <a:lnSpc>
                <a:spcPts val="2799"/>
              </a:lnSpc>
              <a:buNone/>
            </a:pPr>
            <a:r>
              <a:rPr lang="en-US" sz="1750" b="1" dirty="0">
                <a:solidFill>
                  <a:srgbClr val="3C3939"/>
                </a:solidFill>
                <a:latin typeface="Roboto" pitchFamily="34" charset="0"/>
                <a:ea typeface="Roboto" pitchFamily="34" charset="-122"/>
                <a:cs typeface="Roboto" pitchFamily="34" charset="-120"/>
              </a:rPr>
              <a:t>SimpleCountVectorizer</a:t>
            </a:r>
            <a:pPr indent="0" marL="0">
              <a:lnSpc>
                <a:spcPts val="2799"/>
              </a:lnSpc>
              <a:buNone/>
            </a:pPr>
            <a:r>
              <a:rPr lang="en-US" sz="1750" dirty="0">
                <a:solidFill>
                  <a:srgbClr val="3C3939"/>
                </a:solidFill>
                <a:latin typeface="Roboto" pitchFamily="34" charset="0"/>
                <a:ea typeface="Roboto" pitchFamily="34" charset="-122"/>
                <a:cs typeface="Roboto" pitchFamily="34" charset="-120"/>
              </a:rPr>
              <a:t> to the training data, allowing it to learn the vocabulary and create the numerical representation of the text. This step is crucial for the vectorizer to understand the unique terms and their frequencies within the dataset.</a:t>
            </a:r>
            <a:endParaRPr lang="en-US" sz="1750" dirty="0"/>
          </a:p>
        </p:txBody>
      </p:sp>
      <p:sp>
        <p:nvSpPr>
          <p:cNvPr id="7" name="Text 5"/>
          <p:cNvSpPr/>
          <p:nvPr/>
        </p:nvSpPr>
        <p:spPr>
          <a:xfrm>
            <a:off x="5743932" y="2755702"/>
            <a:ext cx="2839045" cy="347186"/>
          </a:xfrm>
          <a:prstGeom prst="rect">
            <a:avLst/>
          </a:prstGeom>
          <a:noFill/>
          <a:ln/>
        </p:spPr>
        <p:txBody>
          <a:bodyPr wrap="none" rtlCol="0" anchor="t"/>
          <a:lstStyle/>
          <a:p>
            <a:pPr indent="0" marL="0">
              <a:lnSpc>
                <a:spcPts val="2734"/>
              </a:lnSpc>
              <a:buNone/>
            </a:pPr>
            <a:r>
              <a:rPr lang="en-US" sz="2187" dirty="0">
                <a:solidFill>
                  <a:srgbClr val="1B1B27"/>
                </a:solidFill>
                <a:latin typeface="Raleway" pitchFamily="34" charset="0"/>
                <a:ea typeface="Raleway" pitchFamily="34" charset="-122"/>
                <a:cs typeface="Raleway" pitchFamily="34" charset="-120"/>
              </a:rPr>
              <a:t>Transforming the Data</a:t>
            </a:r>
            <a:endParaRPr lang="en-US" sz="2187" dirty="0"/>
          </a:p>
        </p:txBody>
      </p:sp>
      <p:sp>
        <p:nvSpPr>
          <p:cNvPr id="8" name="Text 6"/>
          <p:cNvSpPr/>
          <p:nvPr/>
        </p:nvSpPr>
        <p:spPr>
          <a:xfrm>
            <a:off x="5743932" y="3325058"/>
            <a:ext cx="3156347" cy="3198614"/>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Once the vectorizer was fitted to the training data, we used it to transform both the training and test datasets into the numerical format required for model training and evaluation. This ensures consistency in the data representation across the entire workflow.</a:t>
            </a:r>
            <a:endParaRPr lang="en-US" sz="1750" dirty="0"/>
          </a:p>
        </p:txBody>
      </p:sp>
      <p:sp>
        <p:nvSpPr>
          <p:cNvPr id="9" name="Text 7"/>
          <p:cNvSpPr/>
          <p:nvPr/>
        </p:nvSpPr>
        <p:spPr>
          <a:xfrm>
            <a:off x="9449872" y="2755702"/>
            <a:ext cx="2939534" cy="347186"/>
          </a:xfrm>
          <a:prstGeom prst="rect">
            <a:avLst/>
          </a:prstGeom>
          <a:noFill/>
          <a:ln/>
        </p:spPr>
        <p:txBody>
          <a:bodyPr wrap="none" rtlCol="0" anchor="t"/>
          <a:lstStyle/>
          <a:p>
            <a:pPr indent="0" marL="0">
              <a:lnSpc>
                <a:spcPts val="2734"/>
              </a:lnSpc>
              <a:buNone/>
            </a:pPr>
            <a:r>
              <a:rPr lang="en-US" sz="2187" dirty="0">
                <a:solidFill>
                  <a:srgbClr val="1B1B27"/>
                </a:solidFill>
                <a:latin typeface="Raleway" pitchFamily="34" charset="0"/>
                <a:ea typeface="Raleway" pitchFamily="34" charset="-122"/>
                <a:cs typeface="Raleway" pitchFamily="34" charset="-120"/>
              </a:rPr>
              <a:t>Preparing for Modeling</a:t>
            </a:r>
            <a:endParaRPr lang="en-US" sz="2187" dirty="0"/>
          </a:p>
        </p:txBody>
      </p:sp>
      <p:sp>
        <p:nvSpPr>
          <p:cNvPr id="10" name="Text 8"/>
          <p:cNvSpPr/>
          <p:nvPr/>
        </p:nvSpPr>
        <p:spPr>
          <a:xfrm>
            <a:off x="9449872" y="3325058"/>
            <a:ext cx="3156347" cy="3198614"/>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The vectorized data is now ready to be used as input to the machine learning model. The text has been converted to a format that the model can understand and process, setting the stage for the next steps in the text classification pipeline.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937974"/>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Training the Multinomial Naive Bayes Classifier</a:t>
            </a:r>
            <a:endParaRPr lang="en-US" sz="4374" dirty="0"/>
          </a:p>
        </p:txBody>
      </p:sp>
      <p:sp>
        <p:nvSpPr>
          <p:cNvPr id="5" name="Shape 3"/>
          <p:cNvSpPr/>
          <p:nvPr/>
        </p:nvSpPr>
        <p:spPr>
          <a:xfrm>
            <a:off x="2037993" y="2833568"/>
            <a:ext cx="499943" cy="499943"/>
          </a:xfrm>
          <a:prstGeom prst="roundRect">
            <a:avLst>
              <a:gd name="adj" fmla="val 20000"/>
            </a:avLst>
          </a:prstGeom>
          <a:solidFill>
            <a:srgbClr val="E1E1EA"/>
          </a:solidFill>
          <a:ln w="7620">
            <a:solidFill>
              <a:srgbClr val="C7C7D0"/>
            </a:solidFill>
            <a:prstDash val="solid"/>
          </a:ln>
        </p:spPr>
      </p:sp>
      <p:sp>
        <p:nvSpPr>
          <p:cNvPr id="6" name="Text 4"/>
          <p:cNvSpPr/>
          <p:nvPr/>
        </p:nvSpPr>
        <p:spPr>
          <a:xfrm>
            <a:off x="2216587" y="2875240"/>
            <a:ext cx="142637"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7" name="Text 5"/>
          <p:cNvSpPr/>
          <p:nvPr/>
        </p:nvSpPr>
        <p:spPr>
          <a:xfrm>
            <a:off x="2760107" y="2909888"/>
            <a:ext cx="2647950"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Selecting the Model</a:t>
            </a:r>
            <a:endParaRPr lang="en-US" sz="2187" dirty="0"/>
          </a:p>
        </p:txBody>
      </p:sp>
      <p:sp>
        <p:nvSpPr>
          <p:cNvPr id="8" name="Text 6"/>
          <p:cNvSpPr/>
          <p:nvPr/>
        </p:nvSpPr>
        <p:spPr>
          <a:xfrm>
            <a:off x="2760107" y="3390305"/>
            <a:ext cx="2647950" cy="3198614"/>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For this text classification task, we chose to train a Multinomial Naive Bayes classifier. This model is well-suited for working with the feature representation (word counts) provided by the custom vectorizer.</a:t>
            </a:r>
            <a:endParaRPr lang="en-US" sz="1750" dirty="0"/>
          </a:p>
        </p:txBody>
      </p:sp>
      <p:sp>
        <p:nvSpPr>
          <p:cNvPr id="9" name="Shape 7"/>
          <p:cNvSpPr/>
          <p:nvPr/>
        </p:nvSpPr>
        <p:spPr>
          <a:xfrm>
            <a:off x="5630228" y="2833568"/>
            <a:ext cx="499943" cy="499943"/>
          </a:xfrm>
          <a:prstGeom prst="roundRect">
            <a:avLst>
              <a:gd name="adj" fmla="val 20000"/>
            </a:avLst>
          </a:prstGeom>
          <a:solidFill>
            <a:srgbClr val="E1E1EA"/>
          </a:solidFill>
          <a:ln w="7620">
            <a:solidFill>
              <a:srgbClr val="C7C7D0"/>
            </a:solidFill>
            <a:prstDash val="solid"/>
          </a:ln>
        </p:spPr>
      </p:sp>
      <p:sp>
        <p:nvSpPr>
          <p:cNvPr id="10" name="Text 8"/>
          <p:cNvSpPr/>
          <p:nvPr/>
        </p:nvSpPr>
        <p:spPr>
          <a:xfrm>
            <a:off x="5793343" y="2875240"/>
            <a:ext cx="173712"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1" name="Text 9"/>
          <p:cNvSpPr/>
          <p:nvPr/>
        </p:nvSpPr>
        <p:spPr>
          <a:xfrm>
            <a:off x="6352342" y="2909888"/>
            <a:ext cx="2647950"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Fitting the Model</a:t>
            </a:r>
            <a:endParaRPr lang="en-US" sz="2187" dirty="0"/>
          </a:p>
        </p:txBody>
      </p:sp>
      <p:sp>
        <p:nvSpPr>
          <p:cNvPr id="12" name="Text 10"/>
          <p:cNvSpPr/>
          <p:nvPr/>
        </p:nvSpPr>
        <p:spPr>
          <a:xfrm>
            <a:off x="6352342" y="3390305"/>
            <a:ext cx="2647950" cy="2843213"/>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We fitted the Multinomial Naive Bayes model to the vectorized training data, allowing it to learn the underlying patterns and relationships between the text features and the target emotional labels.</a:t>
            </a:r>
            <a:endParaRPr lang="en-US" sz="1750" dirty="0"/>
          </a:p>
        </p:txBody>
      </p:sp>
      <p:sp>
        <p:nvSpPr>
          <p:cNvPr id="13" name="Shape 11"/>
          <p:cNvSpPr/>
          <p:nvPr/>
        </p:nvSpPr>
        <p:spPr>
          <a:xfrm>
            <a:off x="9222462" y="2833568"/>
            <a:ext cx="499943" cy="499943"/>
          </a:xfrm>
          <a:prstGeom prst="roundRect">
            <a:avLst>
              <a:gd name="adj" fmla="val 20000"/>
            </a:avLst>
          </a:prstGeom>
          <a:solidFill>
            <a:srgbClr val="E1E1EA"/>
          </a:solidFill>
          <a:ln w="7620">
            <a:solidFill>
              <a:srgbClr val="C7C7D0"/>
            </a:solidFill>
            <a:prstDash val="solid"/>
          </a:ln>
        </p:spPr>
      </p:sp>
      <p:sp>
        <p:nvSpPr>
          <p:cNvPr id="14" name="Text 12"/>
          <p:cNvSpPr/>
          <p:nvPr/>
        </p:nvSpPr>
        <p:spPr>
          <a:xfrm>
            <a:off x="9383435" y="2875240"/>
            <a:ext cx="177998" cy="416481"/>
          </a:xfrm>
          <a:prstGeom prst="rect">
            <a:avLst/>
          </a:prstGeom>
          <a:noFill/>
          <a:ln/>
        </p:spPr>
        <p:txBody>
          <a:bodyPr wrap="none" rtlCol="0" anchor="t"/>
          <a:lstStyle/>
          <a:p>
            <a:pPr algn="ctr" indent="0" marL="0">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5" name="Text 13"/>
          <p:cNvSpPr/>
          <p:nvPr/>
        </p:nvSpPr>
        <p:spPr>
          <a:xfrm>
            <a:off x="9944576" y="2909888"/>
            <a:ext cx="2647950" cy="694373"/>
          </a:xfrm>
          <a:prstGeom prst="rect">
            <a:avLst/>
          </a:prstGeom>
          <a:noFill/>
          <a:ln/>
        </p:spPr>
        <p:txBody>
          <a:bodyPr wrap="squar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Evaluating Model Performance</a:t>
            </a:r>
            <a:endParaRPr lang="en-US" sz="2187" dirty="0"/>
          </a:p>
        </p:txBody>
      </p:sp>
      <p:sp>
        <p:nvSpPr>
          <p:cNvPr id="16" name="Text 14"/>
          <p:cNvSpPr/>
          <p:nvPr/>
        </p:nvSpPr>
        <p:spPr>
          <a:xfrm>
            <a:off x="9944576" y="3737491"/>
            <a:ext cx="2647950" cy="3554016"/>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To assess the effectiveness of the trained model, we evaluated its performance on the held-out test dataset using various metrics, such as precision, recall, and F1-score, calculated for each emotion category.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0076"/>
          </a:xfrm>
          <a:prstGeom prst="rect">
            <a:avLst/>
          </a:prstGeom>
          <a:solidFill>
            <a:srgbClr val="FFFFFF">
              <a:alpha val="75000"/>
            </a:srgbClr>
          </a:solidFill>
          <a:ln/>
        </p:spPr>
      </p:sp>
      <p:sp>
        <p:nvSpPr>
          <p:cNvPr id="4" name="Text 2"/>
          <p:cNvSpPr/>
          <p:nvPr/>
        </p:nvSpPr>
        <p:spPr>
          <a:xfrm>
            <a:off x="2501503" y="557332"/>
            <a:ext cx="7208163" cy="633413"/>
          </a:xfrm>
          <a:prstGeom prst="rect">
            <a:avLst/>
          </a:prstGeom>
          <a:noFill/>
          <a:ln/>
        </p:spPr>
        <p:txBody>
          <a:bodyPr wrap="none" rtlCol="0" anchor="t"/>
          <a:lstStyle/>
          <a:p>
            <a:pPr indent="0" marL="0">
              <a:lnSpc>
                <a:spcPts val="4987"/>
              </a:lnSpc>
              <a:buNone/>
            </a:pPr>
            <a:r>
              <a:rPr lang="en-US" sz="3990" dirty="0">
                <a:solidFill>
                  <a:srgbClr val="1B1B27"/>
                </a:solidFill>
                <a:latin typeface="Raleway" pitchFamily="34" charset="0"/>
                <a:ea typeface="Raleway" pitchFamily="34" charset="-122"/>
                <a:cs typeface="Raleway" pitchFamily="34" charset="-120"/>
              </a:rPr>
              <a:t>Evaluating Model Performance</a:t>
            </a:r>
            <a:endParaRPr lang="en-US" sz="3990" dirty="0"/>
          </a:p>
        </p:txBody>
      </p:sp>
      <p:sp>
        <p:nvSpPr>
          <p:cNvPr id="5" name="Shape 3"/>
          <p:cNvSpPr/>
          <p:nvPr/>
        </p:nvSpPr>
        <p:spPr>
          <a:xfrm>
            <a:off x="2785229" y="1494711"/>
            <a:ext cx="40481" cy="6178034"/>
          </a:xfrm>
          <a:prstGeom prst="roundRect">
            <a:avLst>
              <a:gd name="adj" fmla="val 225308"/>
            </a:avLst>
          </a:prstGeom>
          <a:solidFill>
            <a:srgbClr val="C7C7D0"/>
          </a:solidFill>
          <a:ln/>
        </p:spPr>
      </p:sp>
      <p:sp>
        <p:nvSpPr>
          <p:cNvPr id="6" name="Shape 4"/>
          <p:cNvSpPr/>
          <p:nvPr/>
        </p:nvSpPr>
        <p:spPr>
          <a:xfrm>
            <a:off x="3033474" y="1860709"/>
            <a:ext cx="709374" cy="40481"/>
          </a:xfrm>
          <a:prstGeom prst="roundRect">
            <a:avLst>
              <a:gd name="adj" fmla="val 225308"/>
            </a:avLst>
          </a:prstGeom>
          <a:solidFill>
            <a:srgbClr val="C7C7D0"/>
          </a:solidFill>
          <a:ln/>
        </p:spPr>
      </p:sp>
      <p:sp>
        <p:nvSpPr>
          <p:cNvPr id="7" name="Shape 5"/>
          <p:cNvSpPr/>
          <p:nvPr/>
        </p:nvSpPr>
        <p:spPr>
          <a:xfrm>
            <a:off x="2577465" y="1653064"/>
            <a:ext cx="456009" cy="456009"/>
          </a:xfrm>
          <a:prstGeom prst="roundRect">
            <a:avLst>
              <a:gd name="adj" fmla="val 20001"/>
            </a:avLst>
          </a:prstGeom>
          <a:solidFill>
            <a:srgbClr val="E1E1EA"/>
          </a:solidFill>
          <a:ln w="7620">
            <a:solidFill>
              <a:srgbClr val="C7C7D0"/>
            </a:solidFill>
            <a:prstDash val="solid"/>
          </a:ln>
        </p:spPr>
      </p:sp>
      <p:sp>
        <p:nvSpPr>
          <p:cNvPr id="8" name="Text 6"/>
          <p:cNvSpPr/>
          <p:nvPr/>
        </p:nvSpPr>
        <p:spPr>
          <a:xfrm>
            <a:off x="2740343" y="1691045"/>
            <a:ext cx="130135" cy="379928"/>
          </a:xfrm>
          <a:prstGeom prst="rect">
            <a:avLst/>
          </a:prstGeom>
          <a:noFill/>
          <a:ln/>
        </p:spPr>
        <p:txBody>
          <a:bodyPr wrap="none" rtlCol="0" anchor="t"/>
          <a:lstStyle/>
          <a:p>
            <a:pPr algn="ctr" indent="0" marL="0">
              <a:lnSpc>
                <a:spcPts val="2992"/>
              </a:lnSpc>
              <a:buNone/>
            </a:pPr>
            <a:r>
              <a:rPr lang="en-US" sz="2394" dirty="0">
                <a:solidFill>
                  <a:srgbClr val="3C3939"/>
                </a:solidFill>
                <a:latin typeface="Raleway" pitchFamily="34" charset="0"/>
                <a:ea typeface="Raleway" pitchFamily="34" charset="-122"/>
                <a:cs typeface="Raleway" pitchFamily="34" charset="-120"/>
              </a:rPr>
              <a:t>1</a:t>
            </a:r>
            <a:endParaRPr lang="en-US" sz="2394" dirty="0"/>
          </a:p>
        </p:txBody>
      </p:sp>
      <p:sp>
        <p:nvSpPr>
          <p:cNvPr id="9" name="Text 7"/>
          <p:cNvSpPr/>
          <p:nvPr/>
        </p:nvSpPr>
        <p:spPr>
          <a:xfrm>
            <a:off x="3920133" y="1697355"/>
            <a:ext cx="2649022" cy="316706"/>
          </a:xfrm>
          <a:prstGeom prst="rect">
            <a:avLst/>
          </a:prstGeom>
          <a:noFill/>
          <a:ln/>
        </p:spPr>
        <p:txBody>
          <a:bodyPr wrap="none" rtlCol="0" anchor="t"/>
          <a:lstStyle/>
          <a:p>
            <a:pPr algn="l" indent="0" marL="0">
              <a:lnSpc>
                <a:spcPts val="2494"/>
              </a:lnSpc>
              <a:buNone/>
            </a:pPr>
            <a:r>
              <a:rPr lang="en-US" sz="1995" dirty="0">
                <a:solidFill>
                  <a:srgbClr val="3C3939"/>
                </a:solidFill>
                <a:latin typeface="Raleway" pitchFamily="34" charset="0"/>
                <a:ea typeface="Raleway" pitchFamily="34" charset="-122"/>
                <a:cs typeface="Raleway" pitchFamily="34" charset="-120"/>
              </a:rPr>
              <a:t>Training Set Evaluation</a:t>
            </a:r>
            <a:endParaRPr lang="en-US" sz="1995" dirty="0"/>
          </a:p>
        </p:txBody>
      </p:sp>
      <p:sp>
        <p:nvSpPr>
          <p:cNvPr id="10" name="Text 8"/>
          <p:cNvSpPr/>
          <p:nvPr/>
        </p:nvSpPr>
        <p:spPr>
          <a:xfrm>
            <a:off x="3920133" y="2135624"/>
            <a:ext cx="8208645" cy="1296829"/>
          </a:xfrm>
          <a:prstGeom prst="rect">
            <a:avLst/>
          </a:prstGeom>
          <a:noFill/>
          <a:ln/>
        </p:spPr>
        <p:txBody>
          <a:bodyPr wrap="square" rtlCol="0" anchor="t"/>
          <a:lstStyle/>
          <a:p>
            <a:pPr algn="l" indent="0" marL="0">
              <a:lnSpc>
                <a:spcPts val="2553"/>
              </a:lnSpc>
              <a:buNone/>
            </a:pPr>
            <a:r>
              <a:rPr lang="en-US" sz="1596" dirty="0">
                <a:solidFill>
                  <a:srgbClr val="3C3939"/>
                </a:solidFill>
                <a:latin typeface="Roboto" pitchFamily="34" charset="0"/>
                <a:ea typeface="Roboto" pitchFamily="34" charset="-122"/>
                <a:cs typeface="Roboto" pitchFamily="34" charset="-120"/>
              </a:rPr>
              <a:t>On the training set, the Multinomial Naive Bayes model achieved an average F1-score of 0.5318, with the best performance on the 'fear' and 'joy' emotions. However, the model struggled more with emotions like 'anger' and 'shame', indicating potential areas for improvement.</a:t>
            </a:r>
            <a:endParaRPr lang="en-US" sz="1596" dirty="0"/>
          </a:p>
        </p:txBody>
      </p:sp>
      <p:sp>
        <p:nvSpPr>
          <p:cNvPr id="11" name="Shape 9"/>
          <p:cNvSpPr/>
          <p:nvPr/>
        </p:nvSpPr>
        <p:spPr>
          <a:xfrm>
            <a:off x="3033474" y="4203740"/>
            <a:ext cx="709374" cy="40481"/>
          </a:xfrm>
          <a:prstGeom prst="roundRect">
            <a:avLst>
              <a:gd name="adj" fmla="val 225308"/>
            </a:avLst>
          </a:prstGeom>
          <a:solidFill>
            <a:srgbClr val="C7C7D0"/>
          </a:solidFill>
          <a:ln/>
        </p:spPr>
      </p:sp>
      <p:sp>
        <p:nvSpPr>
          <p:cNvPr id="12" name="Shape 10"/>
          <p:cNvSpPr/>
          <p:nvPr/>
        </p:nvSpPr>
        <p:spPr>
          <a:xfrm>
            <a:off x="2577465" y="3996095"/>
            <a:ext cx="456009" cy="456009"/>
          </a:xfrm>
          <a:prstGeom prst="roundRect">
            <a:avLst>
              <a:gd name="adj" fmla="val 20001"/>
            </a:avLst>
          </a:prstGeom>
          <a:solidFill>
            <a:srgbClr val="E1E1EA"/>
          </a:solidFill>
          <a:ln w="7620">
            <a:solidFill>
              <a:srgbClr val="C7C7D0"/>
            </a:solidFill>
            <a:prstDash val="solid"/>
          </a:ln>
        </p:spPr>
      </p:sp>
      <p:sp>
        <p:nvSpPr>
          <p:cNvPr id="13" name="Text 11"/>
          <p:cNvSpPr/>
          <p:nvPr/>
        </p:nvSpPr>
        <p:spPr>
          <a:xfrm>
            <a:off x="2726293" y="4034076"/>
            <a:ext cx="158353" cy="379928"/>
          </a:xfrm>
          <a:prstGeom prst="rect">
            <a:avLst/>
          </a:prstGeom>
          <a:noFill/>
          <a:ln/>
        </p:spPr>
        <p:txBody>
          <a:bodyPr wrap="none" rtlCol="0" anchor="t"/>
          <a:lstStyle/>
          <a:p>
            <a:pPr algn="ctr" indent="0" marL="0">
              <a:lnSpc>
                <a:spcPts val="2992"/>
              </a:lnSpc>
              <a:buNone/>
            </a:pPr>
            <a:r>
              <a:rPr lang="en-US" sz="2394" dirty="0">
                <a:solidFill>
                  <a:srgbClr val="3C3939"/>
                </a:solidFill>
                <a:latin typeface="Raleway" pitchFamily="34" charset="0"/>
                <a:ea typeface="Raleway" pitchFamily="34" charset="-122"/>
                <a:cs typeface="Raleway" pitchFamily="34" charset="-120"/>
              </a:rPr>
              <a:t>2</a:t>
            </a:r>
            <a:endParaRPr lang="en-US" sz="2394" dirty="0"/>
          </a:p>
        </p:txBody>
      </p:sp>
      <p:sp>
        <p:nvSpPr>
          <p:cNvPr id="14" name="Text 12"/>
          <p:cNvSpPr/>
          <p:nvPr/>
        </p:nvSpPr>
        <p:spPr>
          <a:xfrm>
            <a:off x="3920133" y="4040386"/>
            <a:ext cx="2569964" cy="316706"/>
          </a:xfrm>
          <a:prstGeom prst="rect">
            <a:avLst/>
          </a:prstGeom>
          <a:noFill/>
          <a:ln/>
        </p:spPr>
        <p:txBody>
          <a:bodyPr wrap="none" rtlCol="0" anchor="t"/>
          <a:lstStyle/>
          <a:p>
            <a:pPr algn="l" indent="0" marL="0">
              <a:lnSpc>
                <a:spcPts val="2494"/>
              </a:lnSpc>
              <a:buNone/>
            </a:pPr>
            <a:r>
              <a:rPr lang="en-US" sz="1995" dirty="0">
                <a:solidFill>
                  <a:srgbClr val="3C3939"/>
                </a:solidFill>
                <a:latin typeface="Raleway" pitchFamily="34" charset="0"/>
                <a:ea typeface="Raleway" pitchFamily="34" charset="-122"/>
                <a:cs typeface="Raleway" pitchFamily="34" charset="-120"/>
              </a:rPr>
              <a:t>Testing Set Evaluation</a:t>
            </a:r>
            <a:endParaRPr lang="en-US" sz="1995" dirty="0"/>
          </a:p>
        </p:txBody>
      </p:sp>
      <p:sp>
        <p:nvSpPr>
          <p:cNvPr id="15" name="Text 13"/>
          <p:cNvSpPr/>
          <p:nvPr/>
        </p:nvSpPr>
        <p:spPr>
          <a:xfrm>
            <a:off x="3920133" y="4478655"/>
            <a:ext cx="8208645" cy="972622"/>
          </a:xfrm>
          <a:prstGeom prst="rect">
            <a:avLst/>
          </a:prstGeom>
          <a:noFill/>
          <a:ln/>
        </p:spPr>
        <p:txBody>
          <a:bodyPr wrap="square" rtlCol="0" anchor="t"/>
          <a:lstStyle/>
          <a:p>
            <a:pPr algn="l" indent="0" marL="0">
              <a:lnSpc>
                <a:spcPts val="2553"/>
              </a:lnSpc>
              <a:buNone/>
            </a:pPr>
            <a:r>
              <a:rPr lang="en-US" sz="1596" dirty="0">
                <a:solidFill>
                  <a:srgbClr val="3C3939"/>
                </a:solidFill>
                <a:latin typeface="Roboto" pitchFamily="34" charset="0"/>
                <a:ea typeface="Roboto" pitchFamily="34" charset="-122"/>
                <a:cs typeface="Roboto" pitchFamily="34" charset="-120"/>
              </a:rPr>
              <a:t>When evaluated on the held-out test set, the model's performance dropped significantly, with an average F1-score of only 0.1629. This gap between training and testing scores suggests potential overfitting or the need for further model refinement and optimization.</a:t>
            </a:r>
            <a:endParaRPr lang="en-US" sz="1596" dirty="0"/>
          </a:p>
        </p:txBody>
      </p:sp>
      <p:sp>
        <p:nvSpPr>
          <p:cNvPr id="16" name="Shape 14"/>
          <p:cNvSpPr/>
          <p:nvPr/>
        </p:nvSpPr>
        <p:spPr>
          <a:xfrm>
            <a:off x="3033474" y="6222563"/>
            <a:ext cx="709374" cy="40481"/>
          </a:xfrm>
          <a:prstGeom prst="roundRect">
            <a:avLst>
              <a:gd name="adj" fmla="val 225308"/>
            </a:avLst>
          </a:prstGeom>
          <a:solidFill>
            <a:srgbClr val="C7C7D0"/>
          </a:solidFill>
          <a:ln/>
        </p:spPr>
      </p:sp>
      <p:sp>
        <p:nvSpPr>
          <p:cNvPr id="17" name="Shape 15"/>
          <p:cNvSpPr/>
          <p:nvPr/>
        </p:nvSpPr>
        <p:spPr>
          <a:xfrm>
            <a:off x="2577465" y="6014918"/>
            <a:ext cx="456009" cy="456009"/>
          </a:xfrm>
          <a:prstGeom prst="roundRect">
            <a:avLst>
              <a:gd name="adj" fmla="val 20001"/>
            </a:avLst>
          </a:prstGeom>
          <a:solidFill>
            <a:srgbClr val="E1E1EA"/>
          </a:solidFill>
          <a:ln w="7620">
            <a:solidFill>
              <a:srgbClr val="C7C7D0"/>
            </a:solidFill>
            <a:prstDash val="solid"/>
          </a:ln>
        </p:spPr>
      </p:sp>
      <p:sp>
        <p:nvSpPr>
          <p:cNvPr id="18" name="Text 16"/>
          <p:cNvSpPr/>
          <p:nvPr/>
        </p:nvSpPr>
        <p:spPr>
          <a:xfrm>
            <a:off x="2724269" y="6052899"/>
            <a:ext cx="162282" cy="379928"/>
          </a:xfrm>
          <a:prstGeom prst="rect">
            <a:avLst/>
          </a:prstGeom>
          <a:noFill/>
          <a:ln/>
        </p:spPr>
        <p:txBody>
          <a:bodyPr wrap="none" rtlCol="0" anchor="t"/>
          <a:lstStyle/>
          <a:p>
            <a:pPr algn="ctr" indent="0" marL="0">
              <a:lnSpc>
                <a:spcPts val="2992"/>
              </a:lnSpc>
              <a:buNone/>
            </a:pPr>
            <a:r>
              <a:rPr lang="en-US" sz="2394" dirty="0">
                <a:solidFill>
                  <a:srgbClr val="3C3939"/>
                </a:solidFill>
                <a:latin typeface="Raleway" pitchFamily="34" charset="0"/>
                <a:ea typeface="Raleway" pitchFamily="34" charset="-122"/>
                <a:cs typeface="Raleway" pitchFamily="34" charset="-120"/>
              </a:rPr>
              <a:t>3</a:t>
            </a:r>
            <a:endParaRPr lang="en-US" sz="2394" dirty="0"/>
          </a:p>
        </p:txBody>
      </p:sp>
      <p:sp>
        <p:nvSpPr>
          <p:cNvPr id="19" name="Text 17"/>
          <p:cNvSpPr/>
          <p:nvPr/>
        </p:nvSpPr>
        <p:spPr>
          <a:xfrm>
            <a:off x="3920133" y="6059210"/>
            <a:ext cx="2882503" cy="316706"/>
          </a:xfrm>
          <a:prstGeom prst="rect">
            <a:avLst/>
          </a:prstGeom>
          <a:noFill/>
          <a:ln/>
        </p:spPr>
        <p:txBody>
          <a:bodyPr wrap="none" rtlCol="0" anchor="t"/>
          <a:lstStyle/>
          <a:p>
            <a:pPr algn="l" indent="0" marL="0">
              <a:lnSpc>
                <a:spcPts val="2494"/>
              </a:lnSpc>
              <a:buNone/>
            </a:pPr>
            <a:r>
              <a:rPr lang="en-US" sz="1995" dirty="0">
                <a:solidFill>
                  <a:srgbClr val="3C3939"/>
                </a:solidFill>
                <a:latin typeface="Raleway" pitchFamily="34" charset="0"/>
                <a:ea typeface="Raleway" pitchFamily="34" charset="-122"/>
                <a:cs typeface="Raleway" pitchFamily="34" charset="-120"/>
              </a:rPr>
              <a:t>Validation Set Evaluation</a:t>
            </a:r>
            <a:endParaRPr lang="en-US" sz="1995" dirty="0"/>
          </a:p>
        </p:txBody>
      </p:sp>
      <p:sp>
        <p:nvSpPr>
          <p:cNvPr id="20" name="Text 18"/>
          <p:cNvSpPr/>
          <p:nvPr/>
        </p:nvSpPr>
        <p:spPr>
          <a:xfrm>
            <a:off x="3920133" y="6497479"/>
            <a:ext cx="8208645" cy="972622"/>
          </a:xfrm>
          <a:prstGeom prst="rect">
            <a:avLst/>
          </a:prstGeom>
          <a:noFill/>
          <a:ln/>
        </p:spPr>
        <p:txBody>
          <a:bodyPr wrap="square" rtlCol="0" anchor="t"/>
          <a:lstStyle/>
          <a:p>
            <a:pPr algn="l" indent="0" marL="0">
              <a:lnSpc>
                <a:spcPts val="2553"/>
              </a:lnSpc>
              <a:buNone/>
            </a:pPr>
            <a:r>
              <a:rPr lang="en-US" sz="1596" dirty="0">
                <a:solidFill>
                  <a:srgbClr val="3C3939"/>
                </a:solidFill>
                <a:latin typeface="Roboto" pitchFamily="34" charset="0"/>
                <a:ea typeface="Roboto" pitchFamily="34" charset="-122"/>
                <a:cs typeface="Roboto" pitchFamily="34" charset="-120"/>
              </a:rPr>
              <a:t>The validation set results mirrored the test set, with an average F1-score of 0.1629. This consistent performance drop on unseen data highlights the importance of thorough model evaluation and the need for strategies to improve generalization.</a:t>
            </a:r>
            <a:endParaRPr lang="en-US" sz="159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717596"/>
            <a:ext cx="10554414" cy="1388745"/>
          </a:xfrm>
          <a:prstGeom prst="rect">
            <a:avLst/>
          </a:prstGeom>
          <a:noFill/>
          <a:ln/>
        </p:spPr>
        <p:txBody>
          <a:bodyPr wrap="squar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Implementing Dummy Prediction Methods</a:t>
            </a:r>
            <a:endParaRPr lang="en-US" sz="4374" dirty="0"/>
          </a:p>
        </p:txBody>
      </p:sp>
      <p:sp>
        <p:nvSpPr>
          <p:cNvPr id="5" name="Shape 3"/>
          <p:cNvSpPr/>
          <p:nvPr/>
        </p:nvSpPr>
        <p:spPr>
          <a:xfrm>
            <a:off x="2037993" y="3439597"/>
            <a:ext cx="5166122" cy="3072408"/>
          </a:xfrm>
          <a:prstGeom prst="roundRect">
            <a:avLst>
              <a:gd name="adj" fmla="val 3254"/>
            </a:avLst>
          </a:prstGeom>
          <a:solidFill>
            <a:srgbClr val="E1E1EA"/>
          </a:solidFill>
          <a:ln w="7620">
            <a:solidFill>
              <a:srgbClr val="C7C7D0"/>
            </a:solidFill>
            <a:prstDash val="solid"/>
          </a:ln>
        </p:spPr>
      </p:sp>
      <p:sp>
        <p:nvSpPr>
          <p:cNvPr id="6" name="Text 4"/>
          <p:cNvSpPr/>
          <p:nvPr/>
        </p:nvSpPr>
        <p:spPr>
          <a:xfrm>
            <a:off x="2267783" y="3669387"/>
            <a:ext cx="2777490"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Random Predictions</a:t>
            </a:r>
            <a:endParaRPr lang="en-US" sz="2187" dirty="0"/>
          </a:p>
        </p:txBody>
      </p:sp>
      <p:sp>
        <p:nvSpPr>
          <p:cNvPr id="7" name="Text 5"/>
          <p:cNvSpPr/>
          <p:nvPr/>
        </p:nvSpPr>
        <p:spPr>
          <a:xfrm>
            <a:off x="2267783" y="4149804"/>
            <a:ext cx="4706541" cy="2132409"/>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As a baseline, we implemented a random prediction method that assigns a random emotion label to each test instance. This provides a reference for the model's performance, as random guesses would be expected to have low scores across all metrics.</a:t>
            </a:r>
            <a:endParaRPr lang="en-US" sz="1750" dirty="0"/>
          </a:p>
        </p:txBody>
      </p:sp>
      <p:sp>
        <p:nvSpPr>
          <p:cNvPr id="8" name="Shape 6"/>
          <p:cNvSpPr/>
          <p:nvPr/>
        </p:nvSpPr>
        <p:spPr>
          <a:xfrm>
            <a:off x="7426285" y="3439597"/>
            <a:ext cx="5166122" cy="3072408"/>
          </a:xfrm>
          <a:prstGeom prst="roundRect">
            <a:avLst>
              <a:gd name="adj" fmla="val 3254"/>
            </a:avLst>
          </a:prstGeom>
          <a:solidFill>
            <a:srgbClr val="E1E1EA"/>
          </a:solidFill>
          <a:ln w="7620">
            <a:solidFill>
              <a:srgbClr val="C7C7D0"/>
            </a:solidFill>
            <a:prstDash val="solid"/>
          </a:ln>
        </p:spPr>
      </p:sp>
      <p:sp>
        <p:nvSpPr>
          <p:cNvPr id="9" name="Text 7"/>
          <p:cNvSpPr/>
          <p:nvPr/>
        </p:nvSpPr>
        <p:spPr>
          <a:xfrm>
            <a:off x="7656076" y="3669387"/>
            <a:ext cx="3162776" cy="347186"/>
          </a:xfrm>
          <a:prstGeom prst="rect">
            <a:avLst/>
          </a:prstGeom>
          <a:noFill/>
          <a:ln/>
        </p:spPr>
        <p:txBody>
          <a:bodyPr wrap="none" rtlCol="0" anchor="t"/>
          <a:lstStyle/>
          <a:p>
            <a:pPr indent="0" marL="0">
              <a:lnSpc>
                <a:spcPts val="2734"/>
              </a:lnSpc>
              <a:buNone/>
            </a:pPr>
            <a:r>
              <a:rPr lang="en-US" sz="2187" dirty="0">
                <a:solidFill>
                  <a:srgbClr val="3C3939"/>
                </a:solidFill>
                <a:latin typeface="Raleway" pitchFamily="34" charset="0"/>
                <a:ea typeface="Raleway" pitchFamily="34" charset="-122"/>
                <a:cs typeface="Raleway" pitchFamily="34" charset="-120"/>
              </a:rPr>
              <a:t>Majority Vote Predictions</a:t>
            </a:r>
            <a:endParaRPr lang="en-US" sz="2187" dirty="0"/>
          </a:p>
        </p:txBody>
      </p:sp>
      <p:sp>
        <p:nvSpPr>
          <p:cNvPr id="10" name="Text 8"/>
          <p:cNvSpPr/>
          <p:nvPr/>
        </p:nvSpPr>
        <p:spPr>
          <a:xfrm>
            <a:off x="7656076" y="4149804"/>
            <a:ext cx="4706541" cy="2132409"/>
          </a:xfrm>
          <a:prstGeom prst="rect">
            <a:avLst/>
          </a:prstGeom>
          <a:noFill/>
          <a:ln/>
        </p:spPr>
        <p:txBody>
          <a:bodyPr wrap="square" rtlCol="0" anchor="t"/>
          <a:lstStyle/>
          <a:p>
            <a:pPr indent="0" marL="0">
              <a:lnSpc>
                <a:spcPts val="2799"/>
              </a:lnSpc>
              <a:buNone/>
            </a:pPr>
            <a:r>
              <a:rPr lang="en-US" sz="1750" dirty="0">
                <a:solidFill>
                  <a:srgbClr val="3C3939"/>
                </a:solidFill>
                <a:latin typeface="Roboto" pitchFamily="34" charset="0"/>
                <a:ea typeface="Roboto" pitchFamily="34" charset="-122"/>
                <a:cs typeface="Roboto" pitchFamily="34" charset="-120"/>
              </a:rPr>
              <a:t>Additionally, we developed a majority vote prediction method that always predicts the most common emotion label in the dataset. This approach represents a simplistic but often challenging baseline, as it leverages the inherent class imbalance in the data.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1267"/>
          </a:xfrm>
          <a:prstGeom prst="rect">
            <a:avLst/>
          </a:prstGeom>
          <a:solidFill>
            <a:srgbClr val="FFFFFF">
              <a:alpha val="75000"/>
            </a:srgbClr>
          </a:solidFill>
          <a:ln/>
        </p:spPr>
      </p:sp>
      <p:sp>
        <p:nvSpPr>
          <p:cNvPr id="4" name="Text 2"/>
          <p:cNvSpPr/>
          <p:nvPr/>
        </p:nvSpPr>
        <p:spPr>
          <a:xfrm>
            <a:off x="2249091" y="586502"/>
            <a:ext cx="7754898" cy="666512"/>
          </a:xfrm>
          <a:prstGeom prst="rect">
            <a:avLst/>
          </a:prstGeom>
          <a:noFill/>
          <a:ln/>
        </p:spPr>
        <p:txBody>
          <a:bodyPr wrap="none" rtlCol="0" anchor="t"/>
          <a:lstStyle/>
          <a:p>
            <a:pPr indent="0" marL="0">
              <a:lnSpc>
                <a:spcPts val="5249"/>
              </a:lnSpc>
              <a:buNone/>
            </a:pPr>
            <a:r>
              <a:rPr lang="en-US" sz="4199" dirty="0">
                <a:solidFill>
                  <a:srgbClr val="1B1B27"/>
                </a:solidFill>
                <a:latin typeface="Raleway" pitchFamily="34" charset="0"/>
                <a:ea typeface="Raleway" pitchFamily="34" charset="-122"/>
                <a:cs typeface="Raleway" pitchFamily="34" charset="-120"/>
              </a:rPr>
              <a:t>Comparing Model Performance</a:t>
            </a:r>
            <a:endParaRPr lang="en-US" sz="4199" dirty="0"/>
          </a:p>
        </p:txBody>
      </p:sp>
      <p:sp>
        <p:nvSpPr>
          <p:cNvPr id="5" name="Text 3"/>
          <p:cNvSpPr/>
          <p:nvPr/>
        </p:nvSpPr>
        <p:spPr>
          <a:xfrm>
            <a:off x="2249091" y="1786176"/>
            <a:ext cx="2666286" cy="333137"/>
          </a:xfrm>
          <a:prstGeom prst="rect">
            <a:avLst/>
          </a:prstGeom>
          <a:noFill/>
          <a:ln/>
        </p:spPr>
        <p:txBody>
          <a:bodyPr wrap="none" rtlCol="0" anchor="t"/>
          <a:lstStyle/>
          <a:p>
            <a:pPr indent="0" marL="0">
              <a:lnSpc>
                <a:spcPts val="2624"/>
              </a:lnSpc>
              <a:buNone/>
            </a:pPr>
            <a:r>
              <a:rPr lang="en-US" sz="2100" dirty="0">
                <a:solidFill>
                  <a:srgbClr val="1B1B27"/>
                </a:solidFill>
                <a:latin typeface="Raleway" pitchFamily="34" charset="0"/>
                <a:ea typeface="Raleway" pitchFamily="34" charset="-122"/>
                <a:cs typeface="Raleway" pitchFamily="34" charset="-120"/>
              </a:rPr>
              <a:t>Naive Bayes Model</a:t>
            </a:r>
            <a:endParaRPr lang="en-US" sz="2100" dirty="0"/>
          </a:p>
        </p:txBody>
      </p:sp>
      <p:sp>
        <p:nvSpPr>
          <p:cNvPr id="6" name="Text 4"/>
          <p:cNvSpPr/>
          <p:nvPr/>
        </p:nvSpPr>
        <p:spPr>
          <a:xfrm>
            <a:off x="2249091" y="2332553"/>
            <a:ext cx="3030141" cy="4096226"/>
          </a:xfrm>
          <a:prstGeom prst="rect">
            <a:avLst/>
          </a:prstGeom>
          <a:noFill/>
          <a:ln/>
        </p:spPr>
        <p:txBody>
          <a:bodyPr wrap="square" rtlCol="0" anchor="t"/>
          <a:lstStyle/>
          <a:p>
            <a:pPr indent="0" marL="0">
              <a:lnSpc>
                <a:spcPts val="2687"/>
              </a:lnSpc>
              <a:buNone/>
            </a:pPr>
            <a:r>
              <a:rPr lang="en-US" sz="1680" dirty="0">
                <a:solidFill>
                  <a:srgbClr val="3C3939"/>
                </a:solidFill>
                <a:latin typeface="Roboto" pitchFamily="34" charset="0"/>
                <a:ea typeface="Roboto" pitchFamily="34" charset="-122"/>
                <a:cs typeface="Roboto" pitchFamily="34" charset="-120"/>
              </a:rPr>
              <a:t>The Multinomial Naive Bayes model, with its custom vectorization implementation, demonstrated improved performance over the dummy methods, particularly on the training set. However, the significant drop in performance on the validation and test sets suggests the need for further model refinement and optimization.</a:t>
            </a:r>
            <a:endParaRPr lang="en-US" sz="1680" dirty="0"/>
          </a:p>
        </p:txBody>
      </p:sp>
      <p:sp>
        <p:nvSpPr>
          <p:cNvPr id="7" name="Text 5"/>
          <p:cNvSpPr/>
          <p:nvPr/>
        </p:nvSpPr>
        <p:spPr>
          <a:xfrm>
            <a:off x="5807154" y="1786176"/>
            <a:ext cx="3030141" cy="666274"/>
          </a:xfrm>
          <a:prstGeom prst="rect">
            <a:avLst/>
          </a:prstGeom>
          <a:noFill/>
          <a:ln/>
        </p:spPr>
        <p:txBody>
          <a:bodyPr wrap="square" rtlCol="0" anchor="t"/>
          <a:lstStyle/>
          <a:p>
            <a:pPr indent="0" marL="0">
              <a:lnSpc>
                <a:spcPts val="2624"/>
              </a:lnSpc>
              <a:buNone/>
            </a:pPr>
            <a:r>
              <a:rPr lang="en-US" sz="2100" dirty="0">
                <a:solidFill>
                  <a:srgbClr val="1B1B27"/>
                </a:solidFill>
                <a:latin typeface="Raleway" pitchFamily="34" charset="0"/>
                <a:ea typeface="Raleway" pitchFamily="34" charset="-122"/>
                <a:cs typeface="Raleway" pitchFamily="34" charset="-120"/>
              </a:rPr>
              <a:t>Dummy Prediction Methods</a:t>
            </a:r>
            <a:endParaRPr lang="en-US" sz="2100" dirty="0"/>
          </a:p>
        </p:txBody>
      </p:sp>
      <p:sp>
        <p:nvSpPr>
          <p:cNvPr id="8" name="Text 6"/>
          <p:cNvSpPr/>
          <p:nvPr/>
        </p:nvSpPr>
        <p:spPr>
          <a:xfrm>
            <a:off x="5807154" y="2665690"/>
            <a:ext cx="3030141" cy="3754874"/>
          </a:xfrm>
          <a:prstGeom prst="rect">
            <a:avLst/>
          </a:prstGeom>
          <a:noFill/>
          <a:ln/>
        </p:spPr>
        <p:txBody>
          <a:bodyPr wrap="square" rtlCol="0" anchor="t"/>
          <a:lstStyle/>
          <a:p>
            <a:pPr indent="0" marL="0">
              <a:lnSpc>
                <a:spcPts val="2687"/>
              </a:lnSpc>
              <a:buNone/>
            </a:pPr>
            <a:r>
              <a:rPr lang="en-US" sz="1680" dirty="0">
                <a:solidFill>
                  <a:srgbClr val="3C3939"/>
                </a:solidFill>
                <a:latin typeface="Roboto" pitchFamily="34" charset="0"/>
                <a:ea typeface="Roboto" pitchFamily="34" charset="-122"/>
                <a:cs typeface="Roboto" pitchFamily="34" charset="-120"/>
              </a:rPr>
              <a:t>The random prediction and majority vote approaches, while simple, provided a valuable baseline for comparison. These methods helped quantify the added value of the Naive Bayes model and highlighted areas where the more complex model could be further improved to better generalize to unseen data.</a:t>
            </a:r>
            <a:endParaRPr lang="en-US" sz="1680" dirty="0"/>
          </a:p>
        </p:txBody>
      </p:sp>
      <p:sp>
        <p:nvSpPr>
          <p:cNvPr id="9" name="Text 7"/>
          <p:cNvSpPr/>
          <p:nvPr/>
        </p:nvSpPr>
        <p:spPr>
          <a:xfrm>
            <a:off x="9365218" y="1786176"/>
            <a:ext cx="2666286" cy="333137"/>
          </a:xfrm>
          <a:prstGeom prst="rect">
            <a:avLst/>
          </a:prstGeom>
          <a:noFill/>
          <a:ln/>
        </p:spPr>
        <p:txBody>
          <a:bodyPr wrap="none" rtlCol="0" anchor="t"/>
          <a:lstStyle/>
          <a:p>
            <a:pPr indent="0" marL="0">
              <a:lnSpc>
                <a:spcPts val="2624"/>
              </a:lnSpc>
              <a:buNone/>
            </a:pPr>
            <a:r>
              <a:rPr lang="en-US" sz="2100" dirty="0">
                <a:solidFill>
                  <a:srgbClr val="1B1B27"/>
                </a:solidFill>
                <a:latin typeface="Raleway" pitchFamily="34" charset="0"/>
                <a:ea typeface="Raleway" pitchFamily="34" charset="-122"/>
                <a:cs typeface="Raleway" pitchFamily="34" charset="-120"/>
              </a:rPr>
              <a:t>Future Directions</a:t>
            </a:r>
            <a:endParaRPr lang="en-US" sz="2100" dirty="0"/>
          </a:p>
        </p:txBody>
      </p:sp>
      <p:sp>
        <p:nvSpPr>
          <p:cNvPr id="10" name="Text 8"/>
          <p:cNvSpPr/>
          <p:nvPr/>
        </p:nvSpPr>
        <p:spPr>
          <a:xfrm>
            <a:off x="9365218" y="2332553"/>
            <a:ext cx="3030141" cy="5120283"/>
          </a:xfrm>
          <a:prstGeom prst="rect">
            <a:avLst/>
          </a:prstGeom>
          <a:noFill/>
          <a:ln/>
        </p:spPr>
        <p:txBody>
          <a:bodyPr wrap="square" rtlCol="0" anchor="t"/>
          <a:lstStyle/>
          <a:p>
            <a:pPr indent="0" marL="0">
              <a:lnSpc>
                <a:spcPts val="2687"/>
              </a:lnSpc>
              <a:buNone/>
            </a:pPr>
            <a:r>
              <a:rPr lang="en-US" sz="1680" dirty="0">
                <a:solidFill>
                  <a:srgbClr val="3C3939"/>
                </a:solidFill>
                <a:latin typeface="Roboto" pitchFamily="34" charset="0"/>
                <a:ea typeface="Roboto" pitchFamily="34" charset="-122"/>
                <a:cs typeface="Roboto" pitchFamily="34" charset="-120"/>
              </a:rPr>
              <a:t>To enhance the model's performance, potential next steps could include exploring more advanced text preprocessing techniques, experimenting with different vectorization methods, and investigating the incorporation of additional features or context-aware information. Ongoing model optimization and cross-validation strategies will be crucial for improving the generalization capabilities of the text classification system.</a:t>
            </a: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317069"/>
            <a:ext cx="6331863" cy="694373"/>
          </a:xfrm>
          <a:prstGeom prst="rect">
            <a:avLst/>
          </a:prstGeom>
          <a:noFill/>
          <a:ln/>
        </p:spPr>
        <p:txBody>
          <a:bodyPr wrap="none" rtlCol="0" anchor="t"/>
          <a:lstStyle/>
          <a:p>
            <a:pPr indent="0" marL="0">
              <a:lnSpc>
                <a:spcPts val="5468"/>
              </a:lnSpc>
              <a:buNone/>
            </a:pPr>
            <a:r>
              <a:rPr lang="en-US" sz="4374" dirty="0">
                <a:solidFill>
                  <a:srgbClr val="1B1B27"/>
                </a:solidFill>
                <a:latin typeface="Raleway" pitchFamily="34" charset="0"/>
                <a:ea typeface="Raleway" pitchFamily="34" charset="-122"/>
                <a:cs typeface="Raleway" pitchFamily="34" charset="-120"/>
              </a:rPr>
              <a:t>Advancing the Approach</a:t>
            </a:r>
            <a:endParaRPr lang="en-US" sz="4374" dirty="0"/>
          </a:p>
        </p:txBody>
      </p:sp>
      <p:pic>
        <p:nvPicPr>
          <p:cNvPr id="5" name="Image 0" descr="preencoded.png">    </p:cNvPr>
          <p:cNvPicPr>
            <a:picLocks noChangeAspect="1"/>
          </p:cNvPicPr>
          <p:nvPr/>
        </p:nvPicPr>
        <p:blipFill>
          <a:blip r:embed="rId1"/>
          <a:stretch>
            <a:fillRect/>
          </a:stretch>
        </p:blipFill>
        <p:spPr>
          <a:xfrm>
            <a:off x="2037993" y="2455783"/>
            <a:ext cx="555427" cy="555427"/>
          </a:xfrm>
          <a:prstGeom prst="rect">
            <a:avLst/>
          </a:prstGeom>
        </p:spPr>
      </p:pic>
      <p:sp>
        <p:nvSpPr>
          <p:cNvPr id="6" name="Text 3"/>
          <p:cNvSpPr/>
          <p:nvPr/>
        </p:nvSpPr>
        <p:spPr>
          <a:xfrm>
            <a:off x="2037993" y="3233380"/>
            <a:ext cx="2777490" cy="347186"/>
          </a:xfrm>
          <a:prstGeom prst="rect">
            <a:avLst/>
          </a:prstGeom>
          <a:noFill/>
          <a:ln/>
        </p:spPr>
        <p:txBody>
          <a:bodyPr wrap="none" rtlCol="0" anchor="t"/>
          <a:lstStyle/>
          <a:p>
            <a:pPr algn="l" indent="0" marL="0">
              <a:lnSpc>
                <a:spcPts val="2734"/>
              </a:lnSpc>
              <a:buNone/>
            </a:pPr>
            <a:r>
              <a:rPr lang="en-US" sz="2187" dirty="0">
                <a:solidFill>
                  <a:srgbClr val="3C3939"/>
                </a:solidFill>
                <a:latin typeface="Raleway" pitchFamily="34" charset="0"/>
                <a:ea typeface="Raleway" pitchFamily="34" charset="-122"/>
                <a:cs typeface="Raleway" pitchFamily="34" charset="-120"/>
              </a:rPr>
              <a:t>Deep Learning</a:t>
            </a:r>
            <a:endParaRPr lang="en-US" sz="2187" dirty="0"/>
          </a:p>
        </p:txBody>
      </p:sp>
      <p:sp>
        <p:nvSpPr>
          <p:cNvPr id="7" name="Text 4"/>
          <p:cNvSpPr/>
          <p:nvPr/>
        </p:nvSpPr>
        <p:spPr>
          <a:xfrm>
            <a:off x="2037993" y="3713798"/>
            <a:ext cx="3295888" cy="3198614"/>
          </a:xfrm>
          <a:prstGeom prst="rect">
            <a:avLst/>
          </a:prstGeom>
          <a:noFill/>
          <a:ln/>
        </p:spPr>
        <p:txBody>
          <a:bodyPr wrap="square" rtlCol="0" anchor="t"/>
          <a:lstStyle/>
          <a:p>
            <a:pPr algn="l" indent="0" marL="0">
              <a:lnSpc>
                <a:spcPts val="2799"/>
              </a:lnSpc>
              <a:buNone/>
            </a:pPr>
            <a:r>
              <a:rPr lang="en-US" sz="1750" dirty="0">
                <a:solidFill>
                  <a:srgbClr val="3C3939"/>
                </a:solidFill>
                <a:latin typeface="Roboto" pitchFamily="34" charset="0"/>
                <a:ea typeface="Roboto" pitchFamily="34" charset="-122"/>
                <a:cs typeface="Roboto" pitchFamily="34" charset="-120"/>
              </a:rPr>
              <a:t>Exploring the use of deep learning architectures, such as recurrent neural networks (RNNs) , CNN(Convolutional Neural Networks) or transformers, could provide more sophisticated text modeling capabilities and potentially improve the model's performance on unseen data.</a:t>
            </a:r>
            <a:endParaRPr lang="en-US" sz="1750" dirty="0"/>
          </a:p>
        </p:txBody>
      </p:sp>
      <p:pic>
        <p:nvPicPr>
          <p:cNvPr id="8" name="Image 1" descr="preencoded.png">    </p:cNvPr>
          <p:cNvPicPr>
            <a:picLocks noChangeAspect="1"/>
          </p:cNvPicPr>
          <p:nvPr/>
        </p:nvPicPr>
        <p:blipFill>
          <a:blip r:embed="rId2"/>
          <a:stretch>
            <a:fillRect/>
          </a:stretch>
        </p:blipFill>
        <p:spPr>
          <a:xfrm>
            <a:off x="5667137" y="2455783"/>
            <a:ext cx="555427" cy="555427"/>
          </a:xfrm>
          <a:prstGeom prst="rect">
            <a:avLst/>
          </a:prstGeom>
        </p:spPr>
      </p:pic>
      <p:sp>
        <p:nvSpPr>
          <p:cNvPr id="9" name="Text 5"/>
          <p:cNvSpPr/>
          <p:nvPr/>
        </p:nvSpPr>
        <p:spPr>
          <a:xfrm>
            <a:off x="5667137" y="3233380"/>
            <a:ext cx="2777490" cy="347186"/>
          </a:xfrm>
          <a:prstGeom prst="rect">
            <a:avLst/>
          </a:prstGeom>
          <a:noFill/>
          <a:ln/>
        </p:spPr>
        <p:txBody>
          <a:bodyPr wrap="none" rtlCol="0" anchor="t"/>
          <a:lstStyle/>
          <a:p>
            <a:pPr algn="l" indent="0" marL="0">
              <a:lnSpc>
                <a:spcPts val="2734"/>
              </a:lnSpc>
              <a:buNone/>
            </a:pPr>
            <a:r>
              <a:rPr lang="en-US" sz="2187" dirty="0">
                <a:solidFill>
                  <a:srgbClr val="3C3939"/>
                </a:solidFill>
                <a:latin typeface="Raleway" pitchFamily="34" charset="0"/>
                <a:ea typeface="Raleway" pitchFamily="34" charset="-122"/>
                <a:cs typeface="Raleway" pitchFamily="34" charset="-120"/>
              </a:rPr>
              <a:t>Ensemble Methods</a:t>
            </a:r>
            <a:endParaRPr lang="en-US" sz="2187" dirty="0"/>
          </a:p>
        </p:txBody>
      </p:sp>
      <p:sp>
        <p:nvSpPr>
          <p:cNvPr id="10" name="Text 6"/>
          <p:cNvSpPr/>
          <p:nvPr/>
        </p:nvSpPr>
        <p:spPr>
          <a:xfrm>
            <a:off x="5667137" y="3713798"/>
            <a:ext cx="3296007" cy="2843213"/>
          </a:xfrm>
          <a:prstGeom prst="rect">
            <a:avLst/>
          </a:prstGeom>
          <a:noFill/>
          <a:ln/>
        </p:spPr>
        <p:txBody>
          <a:bodyPr wrap="square" rtlCol="0" anchor="t"/>
          <a:lstStyle/>
          <a:p>
            <a:pPr algn="l" indent="0" marL="0">
              <a:lnSpc>
                <a:spcPts val="2799"/>
              </a:lnSpc>
              <a:buNone/>
            </a:pPr>
            <a:r>
              <a:rPr lang="en-US" sz="1750" dirty="0">
                <a:solidFill>
                  <a:srgbClr val="3C3939"/>
                </a:solidFill>
                <a:latin typeface="Roboto" pitchFamily="34" charset="0"/>
                <a:ea typeface="Roboto" pitchFamily="34" charset="-122"/>
                <a:cs typeface="Roboto" pitchFamily="34" charset="-120"/>
              </a:rPr>
              <a:t>Combining multiple models, such as the Naive Bayes classifier with other techniques like logistic regression or decision trees, could leverage the strengths of different algorithms and lead to more robust and accurate text classification.</a:t>
            </a:r>
            <a:endParaRPr lang="en-US" sz="1750" dirty="0"/>
          </a:p>
        </p:txBody>
      </p:sp>
      <p:pic>
        <p:nvPicPr>
          <p:cNvPr id="11" name="Image 2" descr="preencoded.png">    </p:cNvPr>
          <p:cNvPicPr>
            <a:picLocks noChangeAspect="1"/>
          </p:cNvPicPr>
          <p:nvPr/>
        </p:nvPicPr>
        <p:blipFill>
          <a:blip r:embed="rId3"/>
          <a:stretch>
            <a:fillRect/>
          </a:stretch>
        </p:blipFill>
        <p:spPr>
          <a:xfrm>
            <a:off x="9296400" y="2455783"/>
            <a:ext cx="555427" cy="555427"/>
          </a:xfrm>
          <a:prstGeom prst="rect">
            <a:avLst/>
          </a:prstGeom>
        </p:spPr>
      </p:pic>
      <p:sp>
        <p:nvSpPr>
          <p:cNvPr id="12" name="Text 7"/>
          <p:cNvSpPr/>
          <p:nvPr/>
        </p:nvSpPr>
        <p:spPr>
          <a:xfrm>
            <a:off x="9296400" y="3233380"/>
            <a:ext cx="2777490" cy="347186"/>
          </a:xfrm>
          <a:prstGeom prst="rect">
            <a:avLst/>
          </a:prstGeom>
          <a:noFill/>
          <a:ln/>
        </p:spPr>
        <p:txBody>
          <a:bodyPr wrap="none" rtlCol="0" anchor="t"/>
          <a:lstStyle/>
          <a:p>
            <a:pPr algn="l" indent="0" marL="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3" name="Text 8"/>
          <p:cNvSpPr/>
          <p:nvPr/>
        </p:nvSpPr>
        <p:spPr>
          <a:xfrm>
            <a:off x="9296400" y="3713798"/>
            <a:ext cx="3296007" cy="3198614"/>
          </a:xfrm>
          <a:prstGeom prst="rect">
            <a:avLst/>
          </a:prstGeom>
          <a:noFill/>
          <a:ln/>
        </p:spPr>
        <p:txBody>
          <a:bodyPr wrap="square" rtlCol="0" anchor="t"/>
          <a:lstStyle/>
          <a:p>
            <a:pPr algn="l" indent="0" marL="0">
              <a:lnSpc>
                <a:spcPts val="2799"/>
              </a:lnSpc>
              <a:buNone/>
            </a:pPr>
            <a:r>
              <a:rPr lang="en-US" sz="1750" dirty="0">
                <a:solidFill>
                  <a:srgbClr val="3C3939"/>
                </a:solidFill>
                <a:latin typeface="Roboto" pitchFamily="34" charset="0"/>
                <a:ea typeface="Roboto" pitchFamily="34" charset="-122"/>
                <a:cs typeface="Roboto" pitchFamily="34" charset="-120"/>
              </a:rPr>
              <a:t>Incorporating additional features, such as sentiment analysis, named entity recognition, or contextual information, could provide the model with richer and more discriminative input, potentially enhancing its ability to capture the nuances of emotional expression in text.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2024-05-20T04:46:35Z</dcterms:created>
  <dcterms:modified xsi:type="dcterms:W3CDTF">2024-05-20T04:46:35Z</dcterms:modified>
</cp:coreProperties>
</file>