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8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0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6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4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F241-2457-45B9-BCCE-366714878AE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69A5-664E-4DC3-8249-4BBFDF6B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287" y="689317"/>
            <a:ext cx="9144000" cy="188507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CAPSTONE PROJECT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526" y="2040523"/>
            <a:ext cx="9144000" cy="370345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j-lt"/>
              </a:rPr>
              <a:t>TOPIC:-</a:t>
            </a:r>
            <a:r>
              <a:rPr lang="en-US" b="1" dirty="0" smtClean="0"/>
              <a:t> EDA-</a:t>
            </a:r>
            <a:r>
              <a:rPr lang="en-US" b="1" dirty="0" err="1" smtClean="0">
                <a:solidFill>
                  <a:srgbClr val="FF0000"/>
                </a:solidFill>
              </a:rPr>
              <a:t>AirBnb</a:t>
            </a:r>
            <a:r>
              <a:rPr lang="en-US" b="1" dirty="0" smtClean="0"/>
              <a:t> Booking Analysis</a:t>
            </a:r>
          </a:p>
          <a:p>
            <a:pPr algn="l"/>
            <a:endParaRPr lang="en-US" b="1" dirty="0" smtClean="0">
              <a:latin typeface="+mj-lt"/>
            </a:endParaRPr>
          </a:p>
          <a:p>
            <a:pPr algn="l"/>
            <a:r>
              <a:rPr lang="en-US" b="1" dirty="0" smtClean="0">
                <a:latin typeface="+mj-lt"/>
              </a:rPr>
              <a:t>MADE BY:- ROHAN DINDA</a:t>
            </a:r>
          </a:p>
          <a:p>
            <a:pPr algn="l"/>
            <a:endParaRPr lang="en-US" b="1" dirty="0" smtClean="0">
              <a:latin typeface="+mj-lt"/>
            </a:endParaRP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GIT HUB</a:t>
            </a:r>
            <a:r>
              <a:rPr lang="en-US" b="1" dirty="0" smtClean="0">
                <a:latin typeface="+mj-lt"/>
              </a:rPr>
              <a:t>:- https</a:t>
            </a:r>
            <a:r>
              <a:rPr lang="en-US" b="1" dirty="0">
                <a:latin typeface="+mj-lt"/>
              </a:rPr>
              <a:t>://github.com/rohandinda/EDA-Airbnb_NYC-2019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1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82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Top ten hosts of the NYC city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86492"/>
            <a:ext cx="7482625" cy="527150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Top ten hosts with the most listing have </a:t>
            </a:r>
            <a:r>
              <a:rPr lang="en-US" sz="2000" dirty="0" smtClean="0"/>
              <a:t>a good </a:t>
            </a:r>
            <a:r>
              <a:rPr lang="en-US" sz="2000" dirty="0"/>
              <a:t>dispersion, which </a:t>
            </a:r>
            <a:r>
              <a:rPr lang="en-US" sz="2000" dirty="0" smtClean="0"/>
              <a:t>is interesting to </a:t>
            </a:r>
            <a:r>
              <a:rPr lang="en-IN" sz="2000" dirty="0" smtClean="0"/>
              <a:t>see.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Host with </a:t>
            </a:r>
            <a:r>
              <a:rPr lang="en-US" sz="2000" dirty="0" err="1"/>
              <a:t>host_id</a:t>
            </a:r>
            <a:r>
              <a:rPr lang="en-US" sz="2000" dirty="0"/>
              <a:t> 219517861 has </a:t>
            </a:r>
            <a:r>
              <a:rPr lang="en-US" sz="2000" dirty="0" smtClean="0"/>
              <a:t>hosted </a:t>
            </a:r>
            <a:r>
              <a:rPr lang="en-IN" sz="2000" dirty="0" smtClean="0"/>
              <a:t>most </a:t>
            </a:r>
            <a:r>
              <a:rPr lang="en-IN" sz="2000" dirty="0"/>
              <a:t>customers 327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Host, with </a:t>
            </a:r>
            <a:r>
              <a:rPr lang="en-US" sz="2000" dirty="0" err="1"/>
              <a:t>host_id</a:t>
            </a:r>
            <a:r>
              <a:rPr lang="en-US" sz="2000" dirty="0"/>
              <a:t> 107434423 is </a:t>
            </a:r>
            <a:r>
              <a:rPr lang="en-US" sz="2000" dirty="0" smtClean="0"/>
              <a:t>the second-highest </a:t>
            </a:r>
            <a:r>
              <a:rPr lang="en-US" sz="2000" dirty="0"/>
              <a:t>with a total of </a:t>
            </a:r>
            <a:r>
              <a:rPr lang="en-US" sz="2000" dirty="0" smtClean="0"/>
              <a:t>232 </a:t>
            </a:r>
            <a:r>
              <a:rPr lang="en-IN" sz="2000" dirty="0" smtClean="0"/>
              <a:t>customers </a:t>
            </a:r>
            <a:r>
              <a:rPr lang="en-IN" sz="2000" dirty="0"/>
              <a:t>hosted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Host, with </a:t>
            </a:r>
            <a:r>
              <a:rPr lang="en-US" sz="2000" dirty="0" err="1"/>
              <a:t>host_id</a:t>
            </a:r>
            <a:r>
              <a:rPr lang="en-US" sz="2000" dirty="0"/>
              <a:t> 30283594 has </a:t>
            </a:r>
            <a:r>
              <a:rPr lang="en-US" sz="2000" dirty="0" smtClean="0"/>
              <a:t>hosted </a:t>
            </a:r>
            <a:r>
              <a:rPr lang="en-IN" sz="2000" dirty="0" smtClean="0"/>
              <a:t>121 </a:t>
            </a:r>
            <a:r>
              <a:rPr lang="en-IN" sz="2000" dirty="0"/>
              <a:t>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26" y="2021789"/>
            <a:ext cx="5003174" cy="44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7197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Examination of </a:t>
            </a:r>
            <a:r>
              <a:rPr lang="en-IN" b="1" dirty="0" err="1">
                <a:solidFill>
                  <a:srgbClr val="C00000"/>
                </a:solidFill>
              </a:rPr>
              <a:t>Neighbourhood_group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24" y="1983348"/>
            <a:ext cx="5679583" cy="38379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many bookings were made in each borough.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83852"/>
            <a:ext cx="7727324" cy="387414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Manhattan has the most bookings with </a:t>
            </a:r>
            <a:r>
              <a:rPr lang="en-US" sz="2000" dirty="0" smtClean="0"/>
              <a:t>44%.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Brooklyn has the second-highest with </a:t>
            </a:r>
            <a:r>
              <a:rPr lang="en-US" sz="2000" dirty="0" smtClean="0"/>
              <a:t>41% bookings</a:t>
            </a:r>
            <a:r>
              <a:rPr lang="en-US" sz="2000" dirty="0"/>
              <a:t>, Queens has the third highest </a:t>
            </a:r>
            <a:r>
              <a:rPr lang="en-US" sz="2000" dirty="0" smtClean="0"/>
              <a:t>bookings </a:t>
            </a:r>
            <a:r>
              <a:rPr lang="en-IN" sz="2000" dirty="0" smtClean="0"/>
              <a:t>with 12%.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The Bronx and Staten Island trail the pack </a:t>
            </a:r>
            <a:r>
              <a:rPr lang="en-US" sz="2000" dirty="0" smtClean="0"/>
              <a:t>with </a:t>
            </a:r>
            <a:r>
              <a:rPr lang="en-IN" sz="2000" dirty="0" smtClean="0"/>
              <a:t>1% </a:t>
            </a:r>
            <a:r>
              <a:rPr lang="en-IN" sz="2000" dirty="0"/>
              <a:t>and </a:t>
            </a:r>
            <a:r>
              <a:rPr lang="en-IN" sz="2000" dirty="0" smtClean="0"/>
              <a:t>2% </a:t>
            </a:r>
            <a:r>
              <a:rPr lang="en-IN" sz="2000" dirty="0"/>
              <a:t>bookings.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588654"/>
            <a:ext cx="4632101" cy="4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318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Top Neighborhoods with most bookings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4297"/>
            <a:ext cx="5689143" cy="53037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/>
              <a:t>• There are 221 unique neighborhoods in the given</a:t>
            </a:r>
          </a:p>
          <a:p>
            <a:pPr algn="l"/>
            <a:r>
              <a:rPr lang="en-US" sz="2000" dirty="0"/>
              <a:t>dataset. Furthermore, top ten are mentioned in this</a:t>
            </a:r>
          </a:p>
          <a:p>
            <a:pPr algn="l"/>
            <a:r>
              <a:rPr lang="en-IN" sz="2000" dirty="0"/>
              <a:t>bar chart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Williamsburg is the top neighborhood with 3920</a:t>
            </a:r>
          </a:p>
          <a:p>
            <a:pPr algn="l"/>
            <a:r>
              <a:rPr lang="en-IN" sz="2000" dirty="0"/>
              <a:t>bookings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Bedford-Stuyvesant has the second most bookings</a:t>
            </a:r>
          </a:p>
          <a:p>
            <a:pPr algn="l"/>
            <a:r>
              <a:rPr lang="en-IN" sz="2000" dirty="0"/>
              <a:t>with 3714 bookings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Harlem has the third most bookings with 2658</a:t>
            </a:r>
          </a:p>
          <a:p>
            <a:pPr algn="l"/>
            <a:r>
              <a:rPr lang="en-IN" sz="2000" dirty="0"/>
              <a:t>bookings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Rest count has mentioned in the chart.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43" y="1378039"/>
            <a:ext cx="6502857" cy="54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</a:rPr>
              <a:t>Types of room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2382592"/>
            <a:ext cx="6825803" cy="3876540"/>
          </a:xfrm>
        </p:spPr>
      </p:pic>
    </p:spTree>
    <p:extLst>
      <p:ext uri="{BB962C8B-B14F-4D97-AF65-F5344CB8AC3E}">
        <p14:creationId xmlns:p14="http://schemas.microsoft.com/office/powerpoint/2010/main" val="22169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622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Types of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32596"/>
            <a:ext cx="7366716" cy="362540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• Private </a:t>
            </a:r>
            <a:r>
              <a:rPr lang="en-IN" sz="2000" dirty="0" smtClean="0"/>
              <a:t>room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• Entire home/apt </a:t>
            </a:r>
            <a:r>
              <a:rPr lang="en-IN" sz="2000" dirty="0" err="1" smtClean="0"/>
              <a:t>room_type</a:t>
            </a:r>
            <a:endParaRPr lang="en-IN" sz="2000" dirty="0" smtClean="0"/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• Shared </a:t>
            </a:r>
            <a:r>
              <a:rPr lang="en-IN" sz="2000" dirty="0" smtClean="0"/>
              <a:t>room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According to the findings, </a:t>
            </a:r>
            <a:r>
              <a:rPr lang="en-US" sz="2000" dirty="0" smtClean="0"/>
              <a:t>the entire </a:t>
            </a:r>
            <a:r>
              <a:rPr lang="en-US" sz="2000" dirty="0"/>
              <a:t>house is preferred </a:t>
            </a:r>
            <a:r>
              <a:rPr lang="en-US" sz="2000" dirty="0" smtClean="0"/>
              <a:t>over </a:t>
            </a:r>
            <a:r>
              <a:rPr lang="en-IN" sz="2000" dirty="0" smtClean="0"/>
              <a:t>a </a:t>
            </a:r>
            <a:r>
              <a:rPr lang="en-IN" sz="2000" dirty="0"/>
              <a:t>private </a:t>
            </a:r>
            <a:r>
              <a:rPr lang="en-IN" sz="2000" dirty="0" smtClean="0"/>
              <a:t>room. Furthermore, </a:t>
            </a:r>
            <a:r>
              <a:rPr lang="en-US" sz="2000" dirty="0" smtClean="0"/>
              <a:t>in </a:t>
            </a:r>
            <a:r>
              <a:rPr lang="en-US" sz="2000" dirty="0"/>
              <a:t>New York City, </a:t>
            </a:r>
            <a:r>
              <a:rPr lang="en-US" sz="2000" dirty="0" smtClean="0"/>
              <a:t>shared </a:t>
            </a:r>
            <a:r>
              <a:rPr lang="en-IN" sz="2000" dirty="0" smtClean="0"/>
              <a:t>rooms </a:t>
            </a:r>
            <a:r>
              <a:rPr lang="en-IN" sz="2000" dirty="0"/>
              <a:t>are rarely preferred.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6" y="2704563"/>
            <a:ext cx="4825284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5606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Types of rooms each borough has to offer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680856"/>
            <a:ext cx="5924282" cy="517714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Manhattan leads the group with the most </a:t>
            </a:r>
            <a:r>
              <a:rPr lang="en-US" sz="2000" dirty="0" smtClean="0"/>
              <a:t>rooms bookings</a:t>
            </a:r>
            <a:r>
              <a:rPr lang="en-US" sz="2000" dirty="0"/>
              <a:t>, Customer prefer Entire homes </a:t>
            </a:r>
            <a:r>
              <a:rPr lang="en-US" sz="2000" dirty="0" smtClean="0"/>
              <a:t>more compared </a:t>
            </a:r>
            <a:r>
              <a:rPr lang="en-US" sz="2000" dirty="0"/>
              <a:t>to Private rooms in Manhattan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• </a:t>
            </a:r>
            <a:r>
              <a:rPr lang="en-US" sz="2000" dirty="0"/>
              <a:t>Customer in Brooklyn prefer Private rooms more</a:t>
            </a:r>
          </a:p>
          <a:p>
            <a:pPr algn="l"/>
            <a:r>
              <a:rPr lang="en-IN" sz="2000" dirty="0"/>
              <a:t>than Entire rooms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 smtClean="0"/>
          </a:p>
          <a:p>
            <a:pPr algn="l"/>
            <a:r>
              <a:rPr lang="en-US" sz="2000" dirty="0" smtClean="0"/>
              <a:t>• </a:t>
            </a:r>
            <a:r>
              <a:rPr lang="en-US" sz="2000" dirty="0"/>
              <a:t>Except in Manhattan all the other boroughs have </a:t>
            </a:r>
            <a:r>
              <a:rPr lang="en-US" sz="2000" dirty="0" smtClean="0"/>
              <a:t>more bookings </a:t>
            </a:r>
            <a:r>
              <a:rPr lang="en-US" sz="2000" dirty="0"/>
              <a:t>for a private room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Shared rooms are the least preferred type across all</a:t>
            </a:r>
          </a:p>
          <a:p>
            <a:pPr algn="l"/>
            <a:r>
              <a:rPr lang="en-IN" sz="2000" dirty="0"/>
              <a:t>the boroughs of NYC.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680856"/>
            <a:ext cx="6267718" cy="5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455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Availability distribution across New York City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8690"/>
            <a:ext cx="7302321" cy="523930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Manhattan and Brooklyn have very similar</a:t>
            </a:r>
          </a:p>
          <a:p>
            <a:pPr algn="l"/>
            <a:r>
              <a:rPr lang="en-US" sz="2000" dirty="0"/>
              <a:t>distribution with peaks close to zero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This shows most of the rooms are mostly booked in</a:t>
            </a:r>
          </a:p>
          <a:p>
            <a:pPr algn="l"/>
            <a:r>
              <a:rPr lang="en-IN" sz="2000" dirty="0"/>
              <a:t>Manhattan and Brooklyn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Availability of rooms is more evenly distributed</a:t>
            </a:r>
          </a:p>
          <a:p>
            <a:pPr algn="l"/>
            <a:r>
              <a:rPr lang="en-US" sz="2000" dirty="0"/>
              <a:t>compared to Brooklyn and Manhattan.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14" y="1618690"/>
            <a:ext cx="6409386" cy="52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9167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Price distribution across New York City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15660"/>
            <a:ext cx="6825803" cy="534234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• Manhattan is the most expensive as the </a:t>
            </a:r>
            <a:r>
              <a:rPr lang="en-US" sz="2000" dirty="0" smtClean="0"/>
              <a:t>rental charges </a:t>
            </a:r>
            <a:r>
              <a:rPr lang="en-US" sz="2000" dirty="0"/>
              <a:t>are more evenly distributed across </a:t>
            </a:r>
            <a:r>
              <a:rPr lang="en-US" sz="2000" dirty="0" smtClean="0"/>
              <a:t>all </a:t>
            </a:r>
            <a:r>
              <a:rPr lang="en-IN" sz="2000" dirty="0" smtClean="0"/>
              <a:t>the </a:t>
            </a:r>
            <a:r>
              <a:rPr lang="en-IN" sz="2000" dirty="0"/>
              <a:t>price ranges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Median price in Manhattan is approx. $</a:t>
            </a:r>
            <a:r>
              <a:rPr lang="en-US" sz="2000" dirty="0" smtClean="0"/>
              <a:t>150 that's </a:t>
            </a:r>
            <a:r>
              <a:rPr lang="en-US" sz="2000" dirty="0"/>
              <a:t>around double the Median price of Bronx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The distributions in Queens and </a:t>
            </a:r>
            <a:r>
              <a:rPr lang="en-US" sz="2000" dirty="0" smtClean="0"/>
              <a:t>Staten Island </a:t>
            </a:r>
            <a:r>
              <a:rPr lang="en-US" sz="2000" dirty="0"/>
              <a:t>appear to be very similar, while the </a:t>
            </a:r>
            <a:r>
              <a:rPr lang="en-US" sz="2000" dirty="0" smtClean="0"/>
              <a:t>Bronx appears </a:t>
            </a:r>
            <a:r>
              <a:rPr lang="en-US" sz="2000" dirty="0"/>
              <a:t>to be the cheapest of the three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Note- For instance, given that Manhattan </a:t>
            </a:r>
            <a:r>
              <a:rPr lang="en-US" sz="2000" dirty="0" smtClean="0"/>
              <a:t>is unquestionably </a:t>
            </a:r>
            <a:r>
              <a:rPr lang="en-US" sz="2000" dirty="0"/>
              <a:t>one of the most expensive cities </a:t>
            </a:r>
            <a:r>
              <a:rPr lang="en-US" sz="2000" dirty="0" smtClean="0"/>
              <a:t>in the </a:t>
            </a:r>
            <a:r>
              <a:rPr lang="en-US" sz="2000" dirty="0"/>
              <a:t>world to live in, and the Bronx appears to </a:t>
            </a:r>
            <a:r>
              <a:rPr lang="en-US" sz="2000" dirty="0" smtClean="0"/>
              <a:t>have lower </a:t>
            </a:r>
            <a:r>
              <a:rPr lang="en-US" sz="2000" dirty="0"/>
              <a:t>living standards and the cheapest. </a:t>
            </a:r>
            <a:r>
              <a:rPr lang="en-US" sz="2000" dirty="0" smtClean="0"/>
              <a:t>Lastly, this </a:t>
            </a:r>
            <a:r>
              <a:rPr lang="en-US" sz="2000" dirty="0"/>
              <a:t>price distribution and density were </a:t>
            </a:r>
            <a:r>
              <a:rPr lang="en-US" sz="2000" dirty="0" smtClean="0"/>
              <a:t>entirely </a:t>
            </a:r>
            <a:r>
              <a:rPr lang="en-IN" sz="2000" dirty="0" smtClean="0"/>
              <a:t>predictable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2240924"/>
            <a:ext cx="5366197" cy="42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7122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Visualizing variables with Longitude and Latitude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12" y="1825625"/>
            <a:ext cx="8564450" cy="46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74" y="0"/>
            <a:ext cx="9144000" cy="1313645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</a:t>
            </a:r>
            <a:r>
              <a:rPr lang="en-IN" dirty="0"/>
              <a:t>ir </a:t>
            </a:r>
            <a:r>
              <a:rPr lang="en-IN" dirty="0">
                <a:solidFill>
                  <a:srgbClr val="C00000"/>
                </a:solidFill>
              </a:rPr>
              <a:t>B</a:t>
            </a:r>
            <a:r>
              <a:rPr lang="en-IN" dirty="0"/>
              <a:t>ed a</a:t>
            </a:r>
            <a:r>
              <a:rPr lang="en-IN" dirty="0">
                <a:solidFill>
                  <a:srgbClr val="C00000"/>
                </a:solidFill>
              </a:rPr>
              <a:t>n</a:t>
            </a:r>
            <a:r>
              <a:rPr lang="en-IN" dirty="0"/>
              <a:t>d </a:t>
            </a:r>
            <a:r>
              <a:rPr lang="en-IN" dirty="0">
                <a:solidFill>
                  <a:srgbClr val="C00000"/>
                </a:solidFill>
              </a:rPr>
              <a:t>B</a:t>
            </a:r>
            <a:r>
              <a:rPr lang="en-IN" dirty="0"/>
              <a:t>reakfast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1824753"/>
            <a:ext cx="9144000" cy="47048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</a:t>
            </a:r>
            <a:r>
              <a:rPr lang="en-US" dirty="0" err="1"/>
              <a:t>Airbnb</a:t>
            </a:r>
            <a:r>
              <a:rPr lang="en-US" dirty="0"/>
              <a:t> is an online rental business platform that stands for the Air, bed, </a:t>
            </a:r>
            <a:r>
              <a:rPr lang="en-US" dirty="0" smtClean="0"/>
              <a:t>and </a:t>
            </a:r>
            <a:r>
              <a:rPr lang="en-IN" dirty="0" smtClean="0"/>
              <a:t>breakfast</a:t>
            </a:r>
            <a:r>
              <a:rPr lang="en-IN" dirty="0"/>
              <a:t>.</a:t>
            </a:r>
          </a:p>
          <a:p>
            <a:pPr algn="l"/>
            <a:r>
              <a:rPr lang="en-US" dirty="0"/>
              <a:t>• An online marketplace that involves the renting of property to travelers.</a:t>
            </a:r>
          </a:p>
          <a:p>
            <a:pPr algn="l"/>
            <a:r>
              <a:rPr lang="en-US" dirty="0"/>
              <a:t>• </a:t>
            </a:r>
            <a:r>
              <a:rPr lang="en-US" dirty="0" err="1"/>
              <a:t>Airbnb</a:t>
            </a:r>
            <a:r>
              <a:rPr lang="en-US" dirty="0"/>
              <a:t> does not own any of the properties. It provides a platform on which people </a:t>
            </a:r>
            <a:r>
              <a:rPr lang="en-US" dirty="0" smtClean="0"/>
              <a:t>can rent </a:t>
            </a:r>
            <a:r>
              <a:rPr lang="en-US" dirty="0"/>
              <a:t>out their properties or spare rooms to guests.</a:t>
            </a:r>
          </a:p>
          <a:p>
            <a:pPr algn="l"/>
            <a:r>
              <a:rPr lang="en-US" dirty="0"/>
              <a:t>• Prices are set by the property owners and payments are collected via the </a:t>
            </a:r>
            <a:r>
              <a:rPr lang="en-US" dirty="0" err="1"/>
              <a:t>Airbnb</a:t>
            </a:r>
            <a:r>
              <a:rPr lang="en-US" dirty="0"/>
              <a:t> app.</a:t>
            </a:r>
          </a:p>
          <a:p>
            <a:pPr algn="l"/>
            <a:r>
              <a:rPr lang="en-US" dirty="0"/>
              <a:t>• There are many different types of </a:t>
            </a:r>
            <a:r>
              <a:rPr lang="en-US" dirty="0" err="1"/>
              <a:t>Airbnbs</a:t>
            </a:r>
            <a:r>
              <a:rPr lang="en-US" dirty="0"/>
              <a:t>. You can rent a room in someone’s house </a:t>
            </a:r>
            <a:r>
              <a:rPr lang="en-US" dirty="0" smtClean="0"/>
              <a:t>or a </a:t>
            </a:r>
            <a:r>
              <a:rPr lang="en-US" dirty="0"/>
              <a:t>whole island and everything in between.</a:t>
            </a:r>
          </a:p>
          <a:p>
            <a:pPr algn="l"/>
            <a:r>
              <a:rPr lang="en-US" dirty="0"/>
              <a:t>• </a:t>
            </a:r>
            <a:r>
              <a:rPr lang="en-US" dirty="0" err="1"/>
              <a:t>Airbnb</a:t>
            </a:r>
            <a:r>
              <a:rPr lang="en-US" dirty="0"/>
              <a:t> operates in more than 65000 cities and 191 </a:t>
            </a:r>
            <a:r>
              <a:rPr lang="en-US" dirty="0" smtClean="0"/>
              <a:t>countries.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07" y="141668"/>
            <a:ext cx="1562636" cy="11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6894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Correlation between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047741"/>
            <a:ext cx="5950038" cy="412123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Attached heat map helps us understand </a:t>
            </a:r>
            <a:r>
              <a:rPr lang="en-US" sz="2000" dirty="0" smtClean="0"/>
              <a:t>then correlation </a:t>
            </a:r>
            <a:r>
              <a:rPr lang="en-US" sz="2000" dirty="0"/>
              <a:t>between the variables of </a:t>
            </a:r>
            <a:r>
              <a:rPr lang="en-US" sz="2000" dirty="0" smtClean="0"/>
              <a:t>our </a:t>
            </a:r>
            <a:r>
              <a:rPr lang="en-IN" sz="2000" dirty="0" smtClean="0"/>
              <a:t>dataset.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 smtClean="0"/>
              <a:t>•(</a:t>
            </a:r>
            <a:r>
              <a:rPr lang="en-IN" sz="2000" dirty="0" err="1" smtClean="0"/>
              <a:t>host_id,review_per_month</a:t>
            </a:r>
            <a:r>
              <a:rPr lang="en-IN" sz="2000" dirty="0"/>
              <a:t>),(</a:t>
            </a:r>
            <a:r>
              <a:rPr lang="en-IN" sz="2000" dirty="0" err="1" smtClean="0"/>
              <a:t>host_id</a:t>
            </a:r>
            <a:r>
              <a:rPr lang="en-IN" sz="2000" dirty="0" smtClean="0"/>
              <a:t>,</a:t>
            </a:r>
            <a:r>
              <a:rPr lang="en-US" sz="2000" dirty="0" smtClean="0"/>
              <a:t>availability_365</a:t>
            </a:r>
            <a:r>
              <a:rPr lang="en-US" sz="2000" dirty="0"/>
              <a:t>) are sets of </a:t>
            </a:r>
            <a:r>
              <a:rPr lang="en-US" sz="2000" dirty="0" smtClean="0"/>
              <a:t>positively </a:t>
            </a:r>
            <a:r>
              <a:rPr lang="en-IN" sz="2000" dirty="0" smtClean="0"/>
              <a:t>correlated </a:t>
            </a:r>
            <a:r>
              <a:rPr lang="en-IN" sz="2000" dirty="0"/>
              <a:t>variables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Correlation for other sets is mostly close </a:t>
            </a:r>
            <a:r>
              <a:rPr lang="en-US" sz="2000" dirty="0" smtClean="0"/>
              <a:t>to </a:t>
            </a:r>
            <a:r>
              <a:rPr lang="en-IN" sz="2000" dirty="0" smtClean="0"/>
              <a:t>zero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58" y="1442432"/>
            <a:ext cx="6679842" cy="5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1120460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solidFill>
                  <a:srgbClr val="C00000"/>
                </a:solidFill>
              </a:rPr>
              <a:t>Observations from </a:t>
            </a:r>
            <a:r>
              <a:rPr lang="en-IN" sz="4800" b="1" dirty="0" err="1">
                <a:solidFill>
                  <a:srgbClr val="C00000"/>
                </a:solidFill>
              </a:rPr>
              <a:t>Airbnb</a:t>
            </a:r>
            <a:r>
              <a:rPr lang="en-IN" sz="4800" b="1" dirty="0">
                <a:solidFill>
                  <a:srgbClr val="C00000"/>
                </a:solidFill>
              </a:rPr>
              <a:t> </a:t>
            </a:r>
            <a:r>
              <a:rPr lang="en-IN" sz="4800" b="1" dirty="0" smtClean="0">
                <a:solidFill>
                  <a:srgbClr val="C00000"/>
                </a:solidFill>
              </a:rPr>
              <a:t>analysis:</a:t>
            </a:r>
            <a:r>
              <a:rPr lang="en-IN" dirty="0"/>
              <a:t/>
            </a:r>
            <a:br>
              <a:rPr lang="en-IN" dirty="0"/>
            </a:br>
            <a:r>
              <a:rPr lang="en-US" sz="2800" dirty="0">
                <a:latin typeface="+mn-lt"/>
              </a:rPr>
              <a:t>Summarizing our findings, suggesting other features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20462"/>
            <a:ext cx="12192000" cy="5737538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1800" dirty="0" smtClean="0"/>
              <a:t>This </a:t>
            </a:r>
            <a:r>
              <a:rPr lang="en-US" sz="1800" dirty="0" err="1"/>
              <a:t>Airbnb</a:t>
            </a:r>
            <a:r>
              <a:rPr lang="en-US" sz="1800" dirty="0"/>
              <a:t> </a:t>
            </a:r>
            <a:r>
              <a:rPr lang="en-US" sz="1800" dirty="0" smtClean="0"/>
              <a:t>(‘</a:t>
            </a:r>
            <a:r>
              <a:rPr lang="en-US" sz="1800" dirty="0" err="1" smtClean="0"/>
              <a:t>Airbnb</a:t>
            </a:r>
            <a:r>
              <a:rPr lang="en-US" sz="1800" dirty="0" smtClean="0"/>
              <a:t> NYC 2019</a:t>
            </a:r>
            <a:r>
              <a:rPr lang="en-US" sz="1800" dirty="0"/>
              <a:t>') dataset for the 2019 year appeared to be a very rich dataset with a variety of columns that allowed us to dive deep into each significant column presented.</a:t>
            </a:r>
          </a:p>
          <a:p>
            <a:pPr algn="l"/>
            <a:r>
              <a:rPr lang="en-US" sz="1800" dirty="0"/>
              <a:t>To begin, firstly, we identified the data of top ten </a:t>
            </a:r>
            <a:r>
              <a:rPr lang="en-US" sz="1800" b="1" dirty="0" err="1"/>
              <a:t>host_id</a:t>
            </a:r>
            <a:r>
              <a:rPr lang="en-US" sz="1800" dirty="0"/>
              <a:t> and we figured out that top host ID has </a:t>
            </a:r>
            <a:r>
              <a:rPr lang="en-US" sz="1800" b="1" dirty="0"/>
              <a:t>327</a:t>
            </a:r>
            <a:r>
              <a:rPr lang="en-US" sz="1800" dirty="0"/>
              <a:t> listings.</a:t>
            </a:r>
          </a:p>
          <a:p>
            <a:pPr algn="l"/>
            <a:r>
              <a:rPr lang="en-US" sz="1800" dirty="0"/>
              <a:t>Secondly, we take </a:t>
            </a:r>
            <a:r>
              <a:rPr lang="en-US" sz="1800" b="1" dirty="0"/>
              <a:t>"</a:t>
            </a:r>
            <a:r>
              <a:rPr lang="en-US" sz="1800" b="1" dirty="0" err="1"/>
              <a:t>Neighbourhood_Group</a:t>
            </a:r>
            <a:r>
              <a:rPr lang="en-US" sz="1800" b="1" dirty="0"/>
              <a:t>"</a:t>
            </a:r>
            <a:r>
              <a:rPr lang="en-US" sz="1800" dirty="0"/>
              <a:t>, and we found that </a:t>
            </a:r>
            <a:r>
              <a:rPr lang="en-US" sz="1800" dirty="0" err="1"/>
              <a:t>Airbnb</a:t>
            </a:r>
            <a:r>
              <a:rPr lang="en-US" sz="1800" dirty="0"/>
              <a:t> listings in New York City are concentrated in five neighborhoods: </a:t>
            </a:r>
            <a:r>
              <a:rPr lang="en-US" sz="1800" b="1" dirty="0"/>
              <a:t>"Brooklyn," "Manhattan," "Queens," "Staten Island," and "Bronx"</a:t>
            </a:r>
            <a:r>
              <a:rPr lang="en-US" sz="1800" dirty="0"/>
              <a:t>. Moreover, we also learned from this chart that </a:t>
            </a:r>
            <a:r>
              <a:rPr lang="en-US" sz="1800" b="1" dirty="0"/>
              <a:t>"Manhattan"</a:t>
            </a:r>
            <a:r>
              <a:rPr lang="en-US" sz="1800" dirty="0"/>
              <a:t> and </a:t>
            </a:r>
            <a:r>
              <a:rPr lang="en-US" sz="1800" b="1" dirty="0"/>
              <a:t>"Brooklyn"</a:t>
            </a:r>
            <a:r>
              <a:rPr lang="en-US" sz="1800" dirty="0"/>
              <a:t> have the </a:t>
            </a:r>
            <a:r>
              <a:rPr lang="en-US" sz="1800" b="1" dirty="0"/>
              <a:t>most hotel</a:t>
            </a:r>
            <a:r>
              <a:rPr lang="en-US" sz="1800" dirty="0"/>
              <a:t> properties. Then, we found that </a:t>
            </a:r>
            <a:r>
              <a:rPr lang="en-US" sz="1800" b="1" dirty="0"/>
              <a:t>Manhattan</a:t>
            </a:r>
            <a:r>
              <a:rPr lang="en-US" sz="1800" dirty="0"/>
              <a:t> is the </a:t>
            </a:r>
            <a:r>
              <a:rPr lang="en-US" sz="1800" b="1" dirty="0"/>
              <a:t>most expensive</a:t>
            </a:r>
            <a:r>
              <a:rPr lang="en-US" sz="1800" dirty="0"/>
              <a:t> as the rental charges are more evenly distributed across all the price ranges, </a:t>
            </a:r>
            <a:r>
              <a:rPr lang="en-US" sz="1800" b="1" dirty="0"/>
              <a:t>median price</a:t>
            </a:r>
            <a:r>
              <a:rPr lang="en-US" sz="1800" dirty="0"/>
              <a:t> in Manhattan is </a:t>
            </a:r>
            <a:r>
              <a:rPr lang="en-US" sz="1800" dirty="0" smtClean="0"/>
              <a:t>approx.</a:t>
            </a:r>
            <a:r>
              <a:rPr lang="en-US" sz="1800" dirty="0"/>
              <a:t> </a:t>
            </a:r>
            <a:r>
              <a:rPr lang="en-US" sz="1800" b="1" dirty="0"/>
              <a:t>$150</a:t>
            </a:r>
            <a:r>
              <a:rPr lang="en-US" sz="1800" dirty="0"/>
              <a:t> </a:t>
            </a:r>
            <a:r>
              <a:rPr lang="en-US" sz="1800" dirty="0" smtClean="0"/>
              <a:t>that's </a:t>
            </a:r>
            <a:r>
              <a:rPr lang="en-US" sz="1800" dirty="0"/>
              <a:t>around </a:t>
            </a:r>
            <a:r>
              <a:rPr lang="en-US" sz="1800" b="1" dirty="0"/>
              <a:t>double</a:t>
            </a:r>
            <a:r>
              <a:rPr lang="en-US" sz="1800" dirty="0"/>
              <a:t> the </a:t>
            </a:r>
            <a:r>
              <a:rPr lang="en-US" sz="1800" b="1" dirty="0"/>
              <a:t>median price</a:t>
            </a:r>
            <a:r>
              <a:rPr lang="en-US" sz="1800" dirty="0"/>
              <a:t> of </a:t>
            </a:r>
            <a:r>
              <a:rPr lang="en-US" sz="1800" b="1" dirty="0"/>
              <a:t>Bronx</a:t>
            </a:r>
            <a:r>
              <a:rPr lang="en-US" sz="1800" dirty="0"/>
              <a:t> and the distributions in </a:t>
            </a:r>
            <a:r>
              <a:rPr lang="en-US" sz="1800" b="1" dirty="0"/>
              <a:t>Queens</a:t>
            </a:r>
            <a:r>
              <a:rPr lang="en-US" sz="1800" dirty="0"/>
              <a:t> and </a:t>
            </a:r>
            <a:r>
              <a:rPr lang="en-US" sz="1800" b="1" dirty="0"/>
              <a:t>Staten Island</a:t>
            </a:r>
            <a:r>
              <a:rPr lang="en-US" sz="1800" dirty="0"/>
              <a:t> appear to be very </a:t>
            </a:r>
            <a:r>
              <a:rPr lang="en-US" sz="1800" b="1" dirty="0"/>
              <a:t>similar</a:t>
            </a:r>
            <a:r>
              <a:rPr lang="en-US" sz="1800" dirty="0"/>
              <a:t>, while the </a:t>
            </a:r>
            <a:r>
              <a:rPr lang="en-US" sz="1800" b="1" dirty="0"/>
              <a:t>Bronx</a:t>
            </a:r>
            <a:r>
              <a:rPr lang="en-US" sz="1800" dirty="0"/>
              <a:t> appears to be the </a:t>
            </a:r>
            <a:r>
              <a:rPr lang="en-US" sz="1800" b="1" dirty="0"/>
              <a:t>cheapest</a:t>
            </a:r>
            <a:r>
              <a:rPr lang="en-US" sz="1800" dirty="0"/>
              <a:t> of the three.</a:t>
            </a:r>
          </a:p>
          <a:p>
            <a:pPr algn="l"/>
            <a:r>
              <a:rPr lang="en-US" sz="1800" dirty="0"/>
              <a:t>Thirdly, we take the data of </a:t>
            </a:r>
            <a:r>
              <a:rPr lang="en-US" sz="1800" b="1" dirty="0"/>
              <a:t>"</a:t>
            </a:r>
            <a:r>
              <a:rPr lang="en-US" sz="1800" b="1" dirty="0" err="1"/>
              <a:t>room_type</a:t>
            </a:r>
            <a:r>
              <a:rPr lang="en-US" sz="1800" b="1" dirty="0"/>
              <a:t>"</a:t>
            </a:r>
            <a:r>
              <a:rPr lang="en-US" sz="1800" dirty="0"/>
              <a:t> and figured out that it is </a:t>
            </a:r>
            <a:r>
              <a:rPr lang="en-US" sz="1800" dirty="0" smtClean="0"/>
              <a:t>divided </a:t>
            </a:r>
            <a:r>
              <a:rPr lang="en-US" sz="1800" dirty="0"/>
              <a:t>into three </a:t>
            </a:r>
            <a:r>
              <a:rPr lang="en-US" sz="1800" dirty="0" smtClean="0"/>
              <a:t>subcategories </a:t>
            </a:r>
            <a:r>
              <a:rPr lang="en-US" sz="1800" dirty="0"/>
              <a:t>and we can observe that the </a:t>
            </a:r>
            <a:r>
              <a:rPr lang="en-US" sz="1800" b="1" dirty="0"/>
              <a:t>Entire Home/Apartment *</a:t>
            </a:r>
            <a:r>
              <a:rPr lang="en-US" sz="1800" b="1" i="1" dirty="0"/>
              <a:t>has the *</a:t>
            </a:r>
            <a:r>
              <a:rPr lang="en-US" sz="1800" b="1" dirty="0"/>
              <a:t>highest share</a:t>
            </a:r>
            <a:r>
              <a:rPr lang="en-US" sz="1800" dirty="0"/>
              <a:t>, followed by the </a:t>
            </a:r>
            <a:r>
              <a:rPr lang="en-US" sz="1800" b="1" dirty="0"/>
              <a:t>Private Room</a:t>
            </a:r>
            <a:r>
              <a:rPr lang="en-US" sz="1800" dirty="0"/>
              <a:t>, and the least preferred is </a:t>
            </a:r>
            <a:r>
              <a:rPr lang="en-US" sz="1800" b="1" dirty="0"/>
              <a:t>Shared Room</a:t>
            </a:r>
            <a:r>
              <a:rPr lang="en-US" sz="1800" dirty="0"/>
              <a:t>. </a:t>
            </a:r>
            <a:r>
              <a:rPr lang="en-US" sz="1800" dirty="0" smtClean="0"/>
              <a:t>Furthermore, </a:t>
            </a:r>
            <a:r>
              <a:rPr lang="en-US" sz="1800" dirty="0"/>
              <a:t>entire Home/Apartment is listed most near Manhattan, while Private Rooms and Apartments Near Brooklyn are Nearly equal.</a:t>
            </a:r>
          </a:p>
          <a:p>
            <a:pPr algn="l"/>
            <a:r>
              <a:rPr lang="en-US" sz="1800" dirty="0"/>
              <a:t>Fourthly, we put our </a:t>
            </a:r>
            <a:r>
              <a:rPr lang="en-US" sz="1800" b="1" dirty="0"/>
              <a:t>latitude</a:t>
            </a:r>
            <a:r>
              <a:rPr lang="en-US" sz="1800" dirty="0"/>
              <a:t> and </a:t>
            </a:r>
            <a:r>
              <a:rPr lang="en-US" sz="1800" b="1" dirty="0"/>
              <a:t>longitude</a:t>
            </a:r>
            <a:r>
              <a:rPr lang="en-US" sz="1800" dirty="0"/>
              <a:t> columns to good use by creating a </a:t>
            </a:r>
            <a:r>
              <a:rPr lang="en-US" sz="1800" b="1" dirty="0"/>
              <a:t>geographical map</a:t>
            </a:r>
            <a:r>
              <a:rPr lang="en-US" sz="1800" dirty="0"/>
              <a:t> of </a:t>
            </a:r>
            <a:r>
              <a:rPr lang="en-US" sz="1800" b="1" dirty="0" err="1"/>
              <a:t>Newyork</a:t>
            </a:r>
            <a:r>
              <a:rPr lang="en-US" sz="1800" b="1" dirty="0"/>
              <a:t> city</a:t>
            </a:r>
            <a:r>
              <a:rPr lang="en-US" sz="1800" dirty="0"/>
              <a:t> which represents the location of all the areas with their latitude and </a:t>
            </a:r>
            <a:r>
              <a:rPr lang="en-US" sz="1800" dirty="0" smtClean="0"/>
              <a:t>longitude.</a:t>
            </a:r>
            <a:endParaRPr lang="en-US" sz="1800" dirty="0"/>
          </a:p>
          <a:p>
            <a:pPr algn="l"/>
            <a:r>
              <a:rPr lang="en-US" sz="1800" dirty="0"/>
              <a:t>Finally, we looked for the listings with the </a:t>
            </a:r>
            <a:r>
              <a:rPr lang="en-US" sz="1800" b="1" dirty="0"/>
              <a:t>"most reviews"</a:t>
            </a:r>
            <a:r>
              <a:rPr lang="en-US" sz="1800" dirty="0"/>
              <a:t>. Count the rating of top ten reviewed hotels, and found out The </a:t>
            </a:r>
            <a:r>
              <a:rPr lang="en-US" sz="1800" b="1" dirty="0"/>
              <a:t>top 10 most reviewed</a:t>
            </a:r>
            <a:r>
              <a:rPr lang="en-US" sz="1800" dirty="0"/>
              <a:t> listings on </a:t>
            </a:r>
            <a:r>
              <a:rPr lang="en-US" sz="1800" dirty="0" err="1"/>
              <a:t>Airbnb</a:t>
            </a:r>
            <a:r>
              <a:rPr lang="en-US" sz="1800" dirty="0"/>
              <a:t> for NYC have an average price of $65 per night.</a:t>
            </a:r>
          </a:p>
          <a:p>
            <a:pPr algn="l"/>
            <a:r>
              <a:rPr lang="en-US" sz="1800" dirty="0"/>
              <a:t>The majority of them under $50, and 9/10 of them are "Private Room" types, with the top reviewed listing having 629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0758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3992"/>
            <a:ext cx="7740203" cy="452453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j-lt"/>
              </a:rPr>
              <a:t>City of interest: New York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City</a:t>
            </a:r>
          </a:p>
          <a:p>
            <a:pPr algn="l"/>
            <a:r>
              <a:rPr lang="en-US" dirty="0"/>
              <a:t>• Dataset provided for Analysis is belong to New York City.</a:t>
            </a:r>
          </a:p>
          <a:p>
            <a:pPr algn="l"/>
            <a:r>
              <a:rPr lang="en-US" dirty="0"/>
              <a:t>• The City is divided into 5 Boroughs namely Manhattan, Bronx, </a:t>
            </a:r>
            <a:r>
              <a:rPr lang="en-US" dirty="0" smtClean="0"/>
              <a:t>Queens,</a:t>
            </a:r>
            <a:r>
              <a:rPr lang="en-IN" dirty="0" smtClean="0"/>
              <a:t>Brooklyn</a:t>
            </a:r>
            <a:r>
              <a:rPr lang="en-IN" dirty="0"/>
              <a:t>, and Staten Island.</a:t>
            </a:r>
          </a:p>
          <a:p>
            <a:pPr algn="l"/>
            <a:r>
              <a:rPr lang="en-US" dirty="0"/>
              <a:t>• These Boroughs are further divided into distinctive neighborhoods.</a:t>
            </a:r>
          </a:p>
          <a:p>
            <a:pPr algn="l"/>
            <a:r>
              <a:rPr lang="en-US" dirty="0"/>
              <a:t>• Today New York is USA’s largest Short-term Rental market, with </a:t>
            </a:r>
            <a:r>
              <a:rPr lang="en-US" dirty="0" smtClean="0"/>
              <a:t>more </a:t>
            </a:r>
            <a:r>
              <a:rPr lang="en-IN" dirty="0"/>
              <a:t>than 30K hosts.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80" y="1107583"/>
            <a:ext cx="4247820" cy="5750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92" y="4623515"/>
            <a:ext cx="3810000" cy="21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3334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Discussion Topics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2738"/>
            <a:ext cx="12192000" cy="52352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How many bookings were made in each borough.</a:t>
            </a:r>
          </a:p>
          <a:p>
            <a:pPr algn="l"/>
            <a:r>
              <a:rPr lang="en-US" dirty="0"/>
              <a:t>2. Number of Hosts in each Borough of NYC.</a:t>
            </a:r>
          </a:p>
          <a:p>
            <a:pPr algn="l"/>
            <a:r>
              <a:rPr lang="en-US" dirty="0"/>
              <a:t>3. Types of rooms each borough has to offer.</a:t>
            </a:r>
          </a:p>
          <a:p>
            <a:pPr algn="l"/>
            <a:r>
              <a:rPr lang="en-US" dirty="0"/>
              <a:t>4. Neighborhood with most bookings, which Hosts has most bookings.</a:t>
            </a:r>
          </a:p>
          <a:p>
            <a:pPr algn="l"/>
            <a:r>
              <a:rPr lang="en-US" dirty="0"/>
              <a:t>5. Based on room </a:t>
            </a:r>
            <a:r>
              <a:rPr lang="en-US" dirty="0" smtClean="0"/>
              <a:t>type.</a:t>
            </a:r>
            <a:endParaRPr lang="en-US" dirty="0"/>
          </a:p>
          <a:p>
            <a:pPr algn="l"/>
            <a:r>
              <a:rPr lang="en-US" dirty="0"/>
              <a:t>6. Availability of room in each borough. Top reviewed Borough, Room type.</a:t>
            </a:r>
          </a:p>
          <a:p>
            <a:pPr algn="l"/>
            <a:r>
              <a:rPr lang="en-US" dirty="0"/>
              <a:t>7. Price variation in each borough, based on the room types.</a:t>
            </a:r>
          </a:p>
          <a:p>
            <a:pPr algn="l"/>
            <a:r>
              <a:rPr lang="en-US" dirty="0"/>
              <a:t>8. Most, a least expensive neighborhood in NYC, the average cost of a room in NYC.</a:t>
            </a:r>
          </a:p>
          <a:p>
            <a:pPr algn="l"/>
            <a:r>
              <a:rPr lang="en-US" dirty="0"/>
              <a:t>9. Bird-eye view of the density of bookings, room type, price variation across NYC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091" y="0"/>
            <a:ext cx="9144000" cy="976893"/>
          </a:xfrm>
        </p:spPr>
        <p:txBody>
          <a:bodyPr/>
          <a:lstStyle/>
          <a:p>
            <a:r>
              <a:rPr lang="en-IN" dirty="0"/>
              <a:t>Data Analysis Steps: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61114"/>
            <a:ext cx="12192000" cy="5496886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smtClean="0">
                <a:solidFill>
                  <a:srgbClr val="FF0000"/>
                </a:solidFill>
              </a:rPr>
              <a:t>Libraries: </a:t>
            </a:r>
            <a:r>
              <a:rPr lang="en-US" dirty="0" smtClean="0"/>
              <a:t>In </a:t>
            </a:r>
            <a:r>
              <a:rPr lang="en-US" dirty="0"/>
              <a:t>this part, we had imported the required libraries to perform Exploratory Data Analysis for the </a:t>
            </a:r>
            <a:r>
              <a:rPr lang="en-US" dirty="0" err="1" smtClean="0"/>
              <a:t>Airbnb</a:t>
            </a:r>
            <a:r>
              <a:rPr lang="en-US" dirty="0" smtClean="0"/>
              <a:t> </a:t>
            </a:r>
            <a:r>
              <a:rPr lang="en-IN" dirty="0" smtClean="0"/>
              <a:t>dataset</a:t>
            </a:r>
            <a:r>
              <a:rPr lang="en-IN" dirty="0"/>
              <a:t>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Descriptive </a:t>
            </a:r>
            <a:r>
              <a:rPr lang="en-IN" dirty="0" smtClean="0">
                <a:solidFill>
                  <a:srgbClr val="FF0000"/>
                </a:solidFill>
              </a:rPr>
              <a:t>Statistics: </a:t>
            </a:r>
            <a:r>
              <a:rPr lang="en-US" dirty="0" smtClean="0"/>
              <a:t>In </a:t>
            </a:r>
            <a:r>
              <a:rPr lang="en-US" dirty="0"/>
              <a:t>this part, we start by looking at descriptive statistic parameters for the dataset. We will use describe</a:t>
            </a:r>
            <a:r>
              <a:rPr lang="en-US" dirty="0" smtClean="0"/>
              <a:t>() </a:t>
            </a:r>
            <a:r>
              <a:rPr lang="en-IN" dirty="0" smtClean="0"/>
              <a:t>for </a:t>
            </a:r>
            <a:r>
              <a:rPr lang="en-IN" dirty="0"/>
              <a:t>this.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Missing Value </a:t>
            </a:r>
            <a:r>
              <a:rPr lang="en-IN" dirty="0" smtClean="0">
                <a:solidFill>
                  <a:srgbClr val="FF0000"/>
                </a:solidFill>
              </a:rPr>
              <a:t>Imputation: </a:t>
            </a:r>
            <a:r>
              <a:rPr lang="en-US" dirty="0" smtClean="0"/>
              <a:t>We </a:t>
            </a:r>
            <a:r>
              <a:rPr lang="en-US" dirty="0"/>
              <a:t>will now check for missing values in our dataset. In case there are any missing entries, we will </a:t>
            </a:r>
            <a:r>
              <a:rPr lang="en-US" dirty="0" smtClean="0"/>
              <a:t>impute </a:t>
            </a:r>
            <a:r>
              <a:rPr lang="en-IN" dirty="0" smtClean="0"/>
              <a:t>them </a:t>
            </a:r>
            <a:r>
              <a:rPr lang="en-IN" dirty="0"/>
              <a:t>with appropriate values.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Graphical </a:t>
            </a:r>
            <a:r>
              <a:rPr lang="en-IN" dirty="0" smtClean="0">
                <a:solidFill>
                  <a:srgbClr val="FF0000"/>
                </a:solidFill>
              </a:rPr>
              <a:t>Representation: </a:t>
            </a:r>
            <a:r>
              <a:rPr lang="en-US" dirty="0" smtClean="0"/>
              <a:t>We </a:t>
            </a:r>
            <a:r>
              <a:rPr lang="en-US" dirty="0"/>
              <a:t>will start with </a:t>
            </a:r>
            <a:r>
              <a:rPr lang="en-US" dirty="0" err="1"/>
              <a:t>Univariate</a:t>
            </a:r>
            <a:r>
              <a:rPr lang="en-US" dirty="0"/>
              <a:t> Analysis. We will be using a bar graph for this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36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3447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Attributes of each variable: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93949"/>
            <a:ext cx="12192000" cy="5364051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• id: </a:t>
            </a:r>
            <a:r>
              <a:rPr lang="en-US" sz="1600" dirty="0"/>
              <a:t>Unique for each listing available in the dataset. Total 48895 unique id’s are available in data.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name: </a:t>
            </a:r>
            <a:r>
              <a:rPr lang="en-US" sz="1600" dirty="0"/>
              <a:t>Name of the listings available in the dataset. Total 47905 named hotels available in NYC.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host_id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Unique for each host who has listed rooms for rent on </a:t>
            </a:r>
            <a:r>
              <a:rPr lang="en-US" sz="1600" dirty="0" err="1"/>
              <a:t>Airbnb</a:t>
            </a:r>
            <a:r>
              <a:rPr lang="en-US" sz="1600" dirty="0"/>
              <a:t>. Total 37457 hosts with their id’s.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host_name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Name of Host. Total unique 11452 </a:t>
            </a:r>
            <a:r>
              <a:rPr lang="en-US" sz="1600" dirty="0" err="1"/>
              <a:t>host_names</a:t>
            </a:r>
            <a:r>
              <a:rPr lang="en-US" sz="1600" dirty="0"/>
              <a:t> in data set.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neighbourhood_group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Names of each borough in NYC city. In data all available hotel locations Manhattan, Brooklyn, </a:t>
            </a:r>
            <a:r>
              <a:rPr lang="en-US" sz="1600" dirty="0" err="1"/>
              <a:t>Queens,Bronx</a:t>
            </a:r>
            <a:r>
              <a:rPr lang="en-US" sz="1600" dirty="0"/>
              <a:t>, </a:t>
            </a:r>
            <a:r>
              <a:rPr lang="en-US" sz="1600" dirty="0" smtClean="0"/>
              <a:t>State </a:t>
            </a:r>
            <a:r>
              <a:rPr lang="en-IN" sz="1600" dirty="0" smtClean="0"/>
              <a:t>Island</a:t>
            </a:r>
            <a:r>
              <a:rPr lang="en-IN" sz="1600" dirty="0"/>
              <a:t>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neighborhood: </a:t>
            </a:r>
            <a:r>
              <a:rPr lang="en-US" sz="1600" dirty="0"/>
              <a:t>Locale area in each borough of NYC. Total 221 neighborhoods.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latitude, longitude: </a:t>
            </a:r>
            <a:r>
              <a:rPr lang="en-US" sz="1600" dirty="0"/>
              <a:t>Co-ordinated for each listing in the dataset. These are in between 40.72 and -73.95.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room_type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Each type of room available for listing. In all areas Private rooms, Entire home/apt, Shared room types are available.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price: </a:t>
            </a:r>
            <a:r>
              <a:rPr lang="en-US" sz="1600" dirty="0"/>
              <a:t>Price of each listing in the dataset. Price between 0 to 10000.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minimum_night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Mandatory number of nights room needs to be booked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number_of_review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Number of reviews for each listed property. In 0 reviews and max 629 reviews.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last_review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Last date the listing was reviewed.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review_per_month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  <a:r>
              <a:rPr lang="en-US" sz="1600" dirty="0"/>
              <a:t> Number of reviews received per month.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</a:t>
            </a:r>
            <a:r>
              <a:rPr lang="en-US" sz="1600" dirty="0" err="1">
                <a:solidFill>
                  <a:srgbClr val="FF0000"/>
                </a:solidFill>
              </a:rPr>
              <a:t>Calculated_host_listing_counts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Number of Listings each host owns.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• Availablity_365: </a:t>
            </a:r>
            <a:r>
              <a:rPr lang="en-US" sz="1600" dirty="0"/>
              <a:t>Number of days in the year the listing is available for booking. Availability zero to 365 days.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47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607958"/>
          </a:xfrm>
        </p:spPr>
        <p:txBody>
          <a:bodyPr>
            <a:normAutofit fontScale="90000"/>
          </a:bodyPr>
          <a:lstStyle/>
          <a:p>
            <a:r>
              <a:rPr lang="en-IN" sz="6700" b="1" dirty="0" smtClean="0">
                <a:solidFill>
                  <a:srgbClr val="C00000"/>
                </a:solidFill>
              </a:rPr>
              <a:t>Sorting variable types: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7958"/>
            <a:ext cx="12192000" cy="5739439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solidFill>
                  <a:srgbClr val="FF0000"/>
                </a:solidFill>
              </a:rPr>
              <a:t>Categorical Variables:</a:t>
            </a:r>
          </a:p>
          <a:p>
            <a:pPr algn="l"/>
            <a:r>
              <a:rPr lang="en-US" dirty="0"/>
              <a:t>name,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neighbourhood_group</a:t>
            </a:r>
            <a:r>
              <a:rPr lang="en-US" dirty="0"/>
              <a:t>, </a:t>
            </a:r>
            <a:r>
              <a:rPr lang="en-US" dirty="0" err="1"/>
              <a:t>neighbour</a:t>
            </a:r>
            <a:r>
              <a:rPr lang="en-US" dirty="0"/>
              <a:t>, </a:t>
            </a:r>
            <a:r>
              <a:rPr lang="en-US" dirty="0" err="1"/>
              <a:t>room_type</a:t>
            </a:r>
            <a:r>
              <a:rPr lang="en-US" dirty="0"/>
              <a:t>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Numeric Variables :</a:t>
            </a:r>
          </a:p>
          <a:p>
            <a:pPr algn="l"/>
            <a:r>
              <a:rPr lang="en-US" dirty="0"/>
              <a:t>id, latitude, longitude, price,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number_of_reviews</a:t>
            </a:r>
            <a:r>
              <a:rPr lang="en-US" dirty="0"/>
              <a:t>, </a:t>
            </a:r>
            <a:r>
              <a:rPr lang="en-US" dirty="0" err="1"/>
              <a:t>last_review,review_per_month</a:t>
            </a:r>
            <a:r>
              <a:rPr lang="en-US" dirty="0"/>
              <a:t>,</a:t>
            </a:r>
          </a:p>
          <a:p>
            <a:pPr algn="l"/>
            <a:r>
              <a:rPr lang="en-IN" dirty="0" err="1"/>
              <a:t>calculated_host_listing_counts</a:t>
            </a:r>
            <a:r>
              <a:rPr lang="en-IN" dirty="0"/>
              <a:t>, availability_365.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Insights on variables:</a:t>
            </a:r>
          </a:p>
          <a:p>
            <a:pPr algn="l"/>
            <a:r>
              <a:rPr lang="en-US" dirty="0"/>
              <a:t>• Each </a:t>
            </a:r>
            <a:r>
              <a:rPr lang="en-US" dirty="0" err="1"/>
              <a:t>host_id</a:t>
            </a:r>
            <a:r>
              <a:rPr lang="en-US" dirty="0"/>
              <a:t> could have multiple listings in the neighborhood, but each listing can have one and only </a:t>
            </a:r>
            <a:r>
              <a:rPr lang="en-US" dirty="0" smtClean="0"/>
              <a:t>one </a:t>
            </a:r>
            <a:r>
              <a:rPr lang="en-IN" dirty="0" err="1" smtClean="0"/>
              <a:t>host_id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0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Begin with an examination of the </a:t>
            </a:r>
            <a:r>
              <a:rPr lang="en-US" b="1" dirty="0" err="1">
                <a:solidFill>
                  <a:srgbClr val="C00000"/>
                </a:solidFill>
              </a:rPr>
              <a:t>host_id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37" y="3322749"/>
            <a:ext cx="3258355" cy="248562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7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67504" cy="9768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Number of Hosts in each Borough of NYC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647"/>
            <a:ext cx="7315810" cy="518135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• Manhattan has the most hosts, 16578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Brooklyn is the second-highest with </a:t>
            </a:r>
            <a:r>
              <a:rPr lang="en-US" sz="2000" dirty="0" smtClean="0"/>
              <a:t>15996 </a:t>
            </a:r>
            <a:r>
              <a:rPr lang="en-IN" sz="2000" dirty="0" smtClean="0"/>
              <a:t>bookings.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Most customer stays explains the high </a:t>
            </a:r>
            <a:r>
              <a:rPr lang="en-US" sz="2000" dirty="0" smtClean="0"/>
              <a:t>number </a:t>
            </a:r>
            <a:r>
              <a:rPr lang="en-IN" sz="2000" dirty="0" smtClean="0"/>
              <a:t>of </a:t>
            </a:r>
            <a:r>
              <a:rPr lang="en-IN" sz="2000" dirty="0"/>
              <a:t>hosts Manhattan has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/>
          </a:p>
          <a:p>
            <a:pPr algn="l"/>
            <a:r>
              <a:rPr lang="en-US" sz="2000" dirty="0"/>
              <a:t>• Most customer stays are directly related to </a:t>
            </a:r>
            <a:r>
              <a:rPr lang="en-US" sz="2000" dirty="0" smtClean="0"/>
              <a:t>the number </a:t>
            </a:r>
            <a:r>
              <a:rPr lang="en-US" sz="2000" dirty="0"/>
              <a:t>of hosts each borough has.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1905944"/>
            <a:ext cx="4876190" cy="39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1412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CAPSTONE PROJECT </vt:lpstr>
      <vt:lpstr>Air Bed and Breakfast</vt:lpstr>
      <vt:lpstr>Exploratory Data Analysis</vt:lpstr>
      <vt:lpstr>Discussion Topics :</vt:lpstr>
      <vt:lpstr>Data Analysis Steps:</vt:lpstr>
      <vt:lpstr>Attributes of each variable:</vt:lpstr>
      <vt:lpstr>Sorting variable types: </vt:lpstr>
      <vt:lpstr>Begin with an examination of the host_id</vt:lpstr>
      <vt:lpstr>Number of Hosts in each Borough of NYC</vt:lpstr>
      <vt:lpstr>Top ten hosts of the NYC city</vt:lpstr>
      <vt:lpstr>Examination of Neighbourhood_group</vt:lpstr>
      <vt:lpstr>How many bookings were made in each borough.</vt:lpstr>
      <vt:lpstr>Top Neighborhoods with most bookings</vt:lpstr>
      <vt:lpstr>Types of room</vt:lpstr>
      <vt:lpstr>Types of room</vt:lpstr>
      <vt:lpstr>Types of rooms each borough has to offer</vt:lpstr>
      <vt:lpstr>Availability distribution across New York City</vt:lpstr>
      <vt:lpstr>Price distribution across New York City</vt:lpstr>
      <vt:lpstr>Visualizing variables with Longitude and Latitude</vt:lpstr>
      <vt:lpstr>Correlation between Variables</vt:lpstr>
      <vt:lpstr>Observations from Airbnb analysis: Summarizing our findings, suggesting other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HP</dc:creator>
  <cp:lastModifiedBy>HP</cp:lastModifiedBy>
  <cp:revision>21</cp:revision>
  <dcterms:created xsi:type="dcterms:W3CDTF">2023-03-10T10:55:24Z</dcterms:created>
  <dcterms:modified xsi:type="dcterms:W3CDTF">2023-03-13T09:10:22Z</dcterms:modified>
</cp:coreProperties>
</file>