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48" r:id="rId1"/>
  </p:sldMasterIdLst>
  <p:notesMasterIdLst>
    <p:notesMasterId r:id="rId23"/>
  </p:notesMasterIdLst>
  <p:sldIdLst>
    <p:sldId id="256" r:id="rId2"/>
    <p:sldId id="490" r:id="rId3"/>
    <p:sldId id="474" r:id="rId4"/>
    <p:sldId id="491" r:id="rId5"/>
    <p:sldId id="492" r:id="rId6"/>
    <p:sldId id="494" r:id="rId7"/>
    <p:sldId id="495" r:id="rId8"/>
    <p:sldId id="493" r:id="rId9"/>
    <p:sldId id="496" r:id="rId10"/>
    <p:sldId id="497" r:id="rId11"/>
    <p:sldId id="498" r:id="rId12"/>
    <p:sldId id="499" r:id="rId13"/>
    <p:sldId id="500" r:id="rId14"/>
    <p:sldId id="501" r:id="rId15"/>
    <p:sldId id="502" r:id="rId16"/>
    <p:sldId id="503" r:id="rId17"/>
    <p:sldId id="504" r:id="rId18"/>
    <p:sldId id="505" r:id="rId19"/>
    <p:sldId id="507" r:id="rId20"/>
    <p:sldId id="508" r:id="rId21"/>
    <p:sldId id="475" r:id="rId22"/>
  </p:sldIdLst>
  <p:sldSz cx="9144000" cy="6858000" type="screen4x3"/>
  <p:notesSz cx="6797675" cy="9926638"/>
  <p:embeddedFontLst>
    <p:embeddedFont>
      <p:font typeface="Calibri" panose="020F0502020204030204" pitchFamily="34" charset="0"/>
      <p:regular r:id="rId24"/>
      <p:bold r:id="rId25"/>
      <p:italic r:id="rId26"/>
      <p:boldItalic r:id="rId27"/>
    </p:embeddedFont>
    <p:embeddedFont>
      <p:font typeface="Merriweather Sans" pitchFamily="2" charset="77"/>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jxSdIzniOqcIueQ7+ikMpBIK0/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96"/>
    <p:restoredTop sz="83226"/>
  </p:normalViewPr>
  <p:slideViewPr>
    <p:cSldViewPr snapToGrid="0">
      <p:cViewPr varScale="1">
        <p:scale>
          <a:sx n="88" d="100"/>
          <a:sy n="88" d="100"/>
        </p:scale>
        <p:origin x="2208" y="184"/>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5659" cy="49633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0443" y="0"/>
            <a:ext cx="2945659" cy="496332"/>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583"/>
            <a:ext cx="2945659" cy="496332"/>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Tx/>
              <a:buChar char="-"/>
            </a:pPr>
            <a:endParaRPr lang="fr-FR" dirty="0"/>
          </a:p>
        </p:txBody>
      </p:sp>
      <p:sp>
        <p:nvSpPr>
          <p:cNvPr id="4" name="Espace réservé du numéro de diapositive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smtClean="0">
                <a:solidFill>
                  <a:schemeClr val="dk1"/>
                </a:solidFill>
                <a:latin typeface="Calibri"/>
                <a:ea typeface="Calibri"/>
                <a:cs typeface="Calibri"/>
                <a:sym typeface="Calibri"/>
              </a:rPr>
              <a:t>14</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50143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Tx/>
              <a:buChar char="-"/>
            </a:pPr>
            <a:endParaRPr lang="fr-FR" dirty="0"/>
          </a:p>
        </p:txBody>
      </p:sp>
      <p:sp>
        <p:nvSpPr>
          <p:cNvPr id="4" name="Espace réservé du numéro de diapositive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smtClean="0">
                <a:solidFill>
                  <a:schemeClr val="dk1"/>
                </a:solidFill>
                <a:latin typeface="Calibri"/>
                <a:ea typeface="Calibri"/>
                <a:cs typeface="Calibri"/>
                <a:sym typeface="Calibri"/>
              </a:rPr>
              <a:t>15</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09770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fontAlgn="base">
              <a:spcBef>
                <a:spcPts val="0"/>
              </a:spcBef>
              <a:spcAft>
                <a:spcPts val="0"/>
              </a:spcAft>
              <a:buFont typeface="+mj-lt"/>
              <a:buAutoNum type="arabicPeriod"/>
            </a:pPr>
            <a:r>
              <a:rPr lang="fr-FR" sz="1800" b="0" i="0" u="none" strike="noStrike" dirty="0">
                <a:solidFill>
                  <a:srgbClr val="000000"/>
                </a:solidFill>
                <a:effectLst/>
                <a:latin typeface="Arial" panose="020B0604020202020204" pitchFamily="34" charset="0"/>
              </a:rPr>
              <a:t>Prendre conscience des biais cognitifs : La première étape pour lutter contre les biais cognitifs est de les reconnaître et de les comprendre. En prenant conscience des biais qui peuvent influencer nos pensées et nos décisions, nous pouvons être plus conscients de nos réactions et être plus ouverts aux différentes perspectives.</a:t>
            </a:r>
          </a:p>
          <a:p>
            <a:pPr rtl="0" fontAlgn="base">
              <a:spcBef>
                <a:spcPts val="0"/>
              </a:spcBef>
              <a:spcAft>
                <a:spcPts val="0"/>
              </a:spcAft>
              <a:buFont typeface="+mj-lt"/>
              <a:buAutoNum type="arabicPeriod"/>
            </a:pPr>
            <a:r>
              <a:rPr lang="fr-FR" sz="1800" b="0" i="0" u="none" strike="noStrike" dirty="0">
                <a:solidFill>
                  <a:srgbClr val="000000"/>
                </a:solidFill>
                <a:effectLst/>
                <a:latin typeface="Arial" panose="020B0604020202020204" pitchFamily="34" charset="0"/>
              </a:rPr>
              <a:t>Collecter des données fiables : L'utilisation de données fiables provenant de sources crédibles peut aider à éviter les biais de confirmation et de fausse abondance. Il est important d'obtenir des données de différentes sources et de les examiner de manière critique avant de prendre une décision.</a:t>
            </a:r>
          </a:p>
          <a:p>
            <a:pPr rtl="0" fontAlgn="base">
              <a:spcBef>
                <a:spcPts val="0"/>
              </a:spcBef>
              <a:spcAft>
                <a:spcPts val="0"/>
              </a:spcAft>
              <a:buFont typeface="+mj-lt"/>
              <a:buAutoNum type="arabicPeriod"/>
            </a:pPr>
            <a:r>
              <a:rPr lang="fr-FR" sz="1800" b="0" i="0" u="none" strike="noStrike" dirty="0">
                <a:solidFill>
                  <a:srgbClr val="000000"/>
                </a:solidFill>
                <a:effectLst/>
                <a:latin typeface="Arial" panose="020B0604020202020204" pitchFamily="34" charset="0"/>
              </a:rPr>
              <a:t>Adopter une perspective à long terme : Il est important de prendre en compte les conséquences à long terme lors de la prise de décisions en matière d'environnement et de développement durable. Cela peut aider à éviter les biais de planification et de récence.</a:t>
            </a:r>
          </a:p>
          <a:p>
            <a:pPr rtl="0" fontAlgn="base">
              <a:spcBef>
                <a:spcPts val="0"/>
              </a:spcBef>
              <a:spcAft>
                <a:spcPts val="0"/>
              </a:spcAft>
              <a:buFont typeface="+mj-lt"/>
              <a:buAutoNum type="arabicPeriod"/>
            </a:pPr>
            <a:r>
              <a:rPr lang="fr-FR" sz="1800" b="0" i="0" u="none" strike="noStrike" dirty="0">
                <a:solidFill>
                  <a:srgbClr val="000000"/>
                </a:solidFill>
                <a:effectLst/>
                <a:latin typeface="Arial" panose="020B0604020202020204" pitchFamily="34" charset="0"/>
              </a:rPr>
              <a:t>Encourager la diversité : L'écoute de différentes perspectives peut aider à éviter les biais de pensée de groupe et de stéréotypage. Encourager la participation de personnes de différents horizons et perspectives peut aider à réduire les biais dans les décisions.</a:t>
            </a:r>
          </a:p>
          <a:p>
            <a:pPr rtl="0" fontAlgn="base">
              <a:spcBef>
                <a:spcPts val="0"/>
              </a:spcBef>
              <a:spcAft>
                <a:spcPts val="1200"/>
              </a:spcAft>
              <a:buFont typeface="+mj-lt"/>
              <a:buAutoNum type="arabicPeriod"/>
            </a:pPr>
            <a:r>
              <a:rPr lang="fr-FR" sz="1800" b="0" i="0" u="none" strike="noStrike" dirty="0">
                <a:solidFill>
                  <a:srgbClr val="000000"/>
                </a:solidFill>
                <a:effectLst/>
                <a:latin typeface="Arial" panose="020B0604020202020204" pitchFamily="34" charset="0"/>
              </a:rPr>
              <a:t>Mettre en place des systèmes de réglementation et des politiques : La mise en place de politiques et de réglementations peut aider à lutter contre les biais de l'effet de suggestion et de l'illusion de contrôle en garantissant que les actions sont basées sur des critères objectifs.</a:t>
            </a:r>
          </a:p>
          <a:p>
            <a:pPr rtl="0" fontAlgn="base">
              <a:spcBef>
                <a:spcPts val="0"/>
              </a:spcBef>
              <a:spcAft>
                <a:spcPts val="0"/>
              </a:spcAft>
              <a:buFont typeface="+mj-lt"/>
              <a:buAutoNum type="arabicPeriod"/>
            </a:pPr>
            <a:r>
              <a:rPr lang="fr-FR" sz="1800" b="0" i="0" u="none" strike="noStrike" dirty="0">
                <a:solidFill>
                  <a:srgbClr val="000000"/>
                </a:solidFill>
                <a:effectLst/>
                <a:latin typeface="Arial" panose="020B0604020202020204" pitchFamily="34" charset="0"/>
              </a:rPr>
              <a:t>Adopter une approche critique : Il est important d'adopter une approche critique à l'égard des informations et des arguments, même si cela remet en question nos propres croyances ou opinions. Cela peut aider à éviter les biais de confirmation et de rationalisation.</a:t>
            </a:r>
          </a:p>
          <a:p>
            <a:endParaRPr lang="fr-FR" dirty="0"/>
          </a:p>
        </p:txBody>
      </p:sp>
      <p:sp>
        <p:nvSpPr>
          <p:cNvPr id="4" name="Espace réservé du numéro de diapositive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smtClean="0">
                <a:solidFill>
                  <a:schemeClr val="dk1"/>
                </a:solidFill>
                <a:latin typeface="Calibri"/>
                <a:ea typeface="Calibri"/>
                <a:cs typeface="Calibri"/>
                <a:sym typeface="Calibri"/>
              </a:rPr>
              <a:t>16</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01147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Tx/>
              <a:buChar char="-"/>
            </a:pPr>
            <a:r>
              <a:rPr lang="fr-FR" dirty="0"/>
              <a:t>L’effet de halo est un biais cognitif qui se produit lorsqu’une impression globale favorable (positive ou négative) d’une personne, d’une entreprise, d’un produit, ou d’une situation conduit à une évaluation positive (ou négative) de toutes ses autres caractéristiques.</a:t>
            </a:r>
          </a:p>
          <a:p>
            <a:pPr>
              <a:buFontTx/>
              <a:buChar char="-"/>
            </a:pPr>
            <a:endParaRPr lang="fr-FR" dirty="0"/>
          </a:p>
          <a:p>
            <a:pPr>
              <a:buFontTx/>
              <a:buChar char="-"/>
            </a:pPr>
            <a:r>
              <a:rPr lang="fr-FR" dirty="0"/>
              <a:t> L’effet de primauté est un biais cognitifs qui se produit lorsque les premières informations que nous recevons sur une personne, un objet ou une situation ont une influence disproportionnée sur notre perception et notre évaluation ultérieure. Exemple: Si on rencontre quelqu’un qui se présente comme médecin, on aura tendance à la percevoir plus intelligente et compétente que si elle s’était présentée comme étant d’un autre domaine. </a:t>
            </a:r>
          </a:p>
        </p:txBody>
      </p:sp>
      <p:sp>
        <p:nvSpPr>
          <p:cNvPr id="4" name="Espace réservé du numéro de diapositive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smtClean="0">
                <a:solidFill>
                  <a:schemeClr val="dk1"/>
                </a:solidFill>
                <a:latin typeface="Calibri"/>
                <a:ea typeface="Calibri"/>
                <a:cs typeface="Calibri"/>
                <a:sym typeface="Calibri"/>
              </a:rPr>
              <a:t>5</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57437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 L’effet de suggestion est un biais cognitif qui se produit lorsque les suggestions, les préférences ou les attentes d’une personne influencent la perception ou le comportement d’une autre personne.</a:t>
            </a:r>
          </a:p>
          <a:p>
            <a:r>
              <a:rPr lang="fr-FR" dirty="0"/>
              <a:t>Exemple : Si une publicité suggère que l’achat d’un produit nous rendra plus heureux, nous pouvons être plus enclins à acheter le produit (même ci ce n’est pas toujours vrai).</a:t>
            </a:r>
          </a:p>
          <a:p>
            <a:endParaRPr lang="fr-FR" dirty="0"/>
          </a:p>
          <a:p>
            <a:r>
              <a:rPr lang="fr-FR" dirty="0"/>
              <a:t>- L’effet de familiarité est un biais cognitif qui se produit lorsque nous avons tendance à préférer les choses familières par rapport aux choses nouvelles ou inconnues. Par exemple, l’effet de la préférence familière. Les personnes ont tendance à préférer les chansons qu’elles ont déjà entendues et qui leur sont familières. Des études (source à trouver) ont montré que c’est en partie dû à la façon dont notre cerveau traite les informations familières. Lorsque nous entendons une chanson connue, nous cerveau est capable de prédire la mélodie et les paroles, ce qui nous donne un sentiment de confort et de satisfaction.</a:t>
            </a:r>
          </a:p>
        </p:txBody>
      </p:sp>
      <p:sp>
        <p:nvSpPr>
          <p:cNvPr id="4" name="Espace réservé du numéro de diapositive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smtClean="0">
                <a:solidFill>
                  <a:schemeClr val="dk1"/>
                </a:solidFill>
                <a:latin typeface="Calibri"/>
                <a:ea typeface="Calibri"/>
                <a:cs typeface="Calibri"/>
                <a:sym typeface="Calibri"/>
              </a:rPr>
              <a:t>6</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576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Tx/>
              <a:buChar char="-"/>
            </a:pPr>
            <a:r>
              <a:rPr lang="fr-FR" dirty="0"/>
              <a:t>Le biais de stéréotypage est le processus par lequel nous formons des jugements ou des opinions préconçues sur des individus ou des groupes en fonction de leur appartenance à une catégorie ou à un groupe social. Les stéréotypes sont souvent le résultat d’une simplification excessive de la réalité.</a:t>
            </a:r>
          </a:p>
          <a:p>
            <a:pPr>
              <a:buFontTx/>
              <a:buChar char="-"/>
            </a:pPr>
            <a:r>
              <a:rPr lang="fr-FR" dirty="0"/>
              <a:t>Le biais d’autorité se produit lorsque nous sommes plus susceptibles de suivre les ordres ou les directives d’une personne qui est perçue comme ayant de l’autorité ou du pouvoir, même si cela contredit notre propre jugement.</a:t>
            </a:r>
          </a:p>
        </p:txBody>
      </p:sp>
      <p:sp>
        <p:nvSpPr>
          <p:cNvPr id="4" name="Espace réservé du numéro de diapositive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smtClean="0">
                <a:solidFill>
                  <a:schemeClr val="dk1"/>
                </a:solidFill>
                <a:latin typeface="Calibri"/>
                <a:ea typeface="Calibri"/>
                <a:cs typeface="Calibri"/>
                <a:sym typeface="Calibri"/>
              </a:rPr>
              <a:t>7</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72640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Tx/>
              <a:buChar char="-"/>
            </a:pPr>
            <a:r>
              <a:rPr lang="fr-FR" dirty="0"/>
              <a:t>L’effet de pensée de groupe est un biais cognitif qui se produit lorsqu’un groupe de personnes prend des décisions ou formule des opinions de manière homogène, en accordant plus d’importance à la cohésion du groupe et à la conformité sociale qu’à l’analyse critique des informations disponibles.</a:t>
            </a:r>
          </a:p>
          <a:p>
            <a:pPr>
              <a:buFontTx/>
              <a:buChar char="-"/>
            </a:pPr>
            <a:endParaRPr lang="fr-FR" dirty="0"/>
          </a:p>
          <a:p>
            <a:pPr>
              <a:buFontTx/>
              <a:buChar char="-"/>
            </a:pPr>
            <a:r>
              <a:rPr lang="fr-FR" dirty="0"/>
              <a:t>L’illusion de contrôle est un biais cognitif qui se produit lorsque nous surestimons notre capacité à contrôler les évènements ou les résultats, même lorsque les facteurs qui les déterminent sont en grande partie hors de notre contrôle. Exemple : Un joueur de casino peut avoir l’illusion de contrôle en pensant qu’il peut influencer le résultat d’un jeu de hasard par sa stratégie ou sa chance personnelle.</a:t>
            </a:r>
          </a:p>
        </p:txBody>
      </p:sp>
      <p:sp>
        <p:nvSpPr>
          <p:cNvPr id="4" name="Espace réservé du numéro de diapositive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smtClean="0">
                <a:solidFill>
                  <a:schemeClr val="dk1"/>
                </a:solidFill>
                <a:latin typeface="Calibri"/>
                <a:ea typeface="Calibri"/>
                <a:cs typeface="Calibri"/>
                <a:sym typeface="Calibri"/>
              </a:rPr>
              <a:t>8</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80742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Tx/>
              <a:buChar char="-"/>
            </a:pPr>
            <a:endParaRPr lang="fr-FR" dirty="0"/>
          </a:p>
        </p:txBody>
      </p:sp>
      <p:sp>
        <p:nvSpPr>
          <p:cNvPr id="4" name="Espace réservé du numéro de diapositive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smtClean="0">
                <a:solidFill>
                  <a:schemeClr val="dk1"/>
                </a:solidFill>
                <a:latin typeface="Calibri"/>
                <a:ea typeface="Calibri"/>
                <a:cs typeface="Calibri"/>
                <a:sym typeface="Calibri"/>
              </a:rPr>
              <a:t>10</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58389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Tx/>
              <a:buChar char="-"/>
            </a:pPr>
            <a:endParaRPr lang="fr-FR" dirty="0"/>
          </a:p>
        </p:txBody>
      </p:sp>
      <p:sp>
        <p:nvSpPr>
          <p:cNvPr id="4" name="Espace réservé du numéro de diapositive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smtClean="0">
                <a:solidFill>
                  <a:schemeClr val="dk1"/>
                </a:solidFill>
                <a:latin typeface="Calibri"/>
                <a:ea typeface="Calibri"/>
                <a:cs typeface="Calibri"/>
                <a:sym typeface="Calibri"/>
              </a:rPr>
              <a:t>11</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38783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Tx/>
              <a:buChar char="-"/>
            </a:pPr>
            <a:endParaRPr lang="fr-FR" dirty="0"/>
          </a:p>
        </p:txBody>
      </p:sp>
      <p:sp>
        <p:nvSpPr>
          <p:cNvPr id="4" name="Espace réservé du numéro de diapositive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smtClean="0">
                <a:solidFill>
                  <a:schemeClr val="dk1"/>
                </a:solidFill>
                <a:latin typeface="Calibri"/>
                <a:ea typeface="Calibri"/>
                <a:cs typeface="Calibri"/>
                <a:sym typeface="Calibri"/>
              </a:rPr>
              <a:t>12</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12169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Tx/>
              <a:buChar char="-"/>
            </a:pPr>
            <a:endParaRPr lang="fr-FR" dirty="0"/>
          </a:p>
        </p:txBody>
      </p:sp>
      <p:sp>
        <p:nvSpPr>
          <p:cNvPr id="4" name="Espace réservé du numéro de diapositive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smtClean="0">
                <a:solidFill>
                  <a:schemeClr val="dk1"/>
                </a:solidFill>
                <a:latin typeface="Calibri"/>
                <a:ea typeface="Calibri"/>
                <a:cs typeface="Calibri"/>
                <a:sym typeface="Calibri"/>
              </a:rPr>
              <a:t>13</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35395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p:cSld name="Diapositive de titre">
    <p:spTree>
      <p:nvGrpSpPr>
        <p:cNvPr id="1" name="Shape 12"/>
        <p:cNvGrpSpPr/>
        <p:nvPr/>
      </p:nvGrpSpPr>
      <p:grpSpPr>
        <a:xfrm>
          <a:off x="0" y="0"/>
          <a:ext cx="0" cy="0"/>
          <a:chOff x="0" y="0"/>
          <a:chExt cx="0" cy="0"/>
        </a:xfrm>
      </p:grpSpPr>
      <p:sp>
        <p:nvSpPr>
          <p:cNvPr id="13" name="Google Shape;13;p18"/>
          <p:cNvSpPr/>
          <p:nvPr/>
        </p:nvSpPr>
        <p:spPr>
          <a:xfrm rot="10800000" flipH="1">
            <a:off x="0" y="-6"/>
            <a:ext cx="9144000" cy="4429827"/>
          </a:xfrm>
          <a:prstGeom prst="rtTriangle">
            <a:avLst/>
          </a:prstGeom>
          <a:solidFill>
            <a:srgbClr val="009D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4" name="Google Shape;14;p18"/>
          <p:cNvSpPr txBox="1">
            <a:spLocks noGrp="1"/>
          </p:cNvSpPr>
          <p:nvPr>
            <p:ph type="subTitle" idx="1"/>
          </p:nvPr>
        </p:nvSpPr>
        <p:spPr>
          <a:xfrm>
            <a:off x="1989073" y="2341150"/>
            <a:ext cx="5462301" cy="2083093"/>
          </a:xfrm>
          <a:prstGeom prst="rect">
            <a:avLst/>
          </a:prstGeom>
          <a:solidFill>
            <a:srgbClr val="443A31"/>
          </a:solidFill>
          <a:ln>
            <a:noFill/>
          </a:ln>
        </p:spPr>
        <p:txBody>
          <a:bodyPr spcFirstLastPara="1" wrap="square" lIns="180000" tIns="180000" rIns="180000" bIns="180000" anchor="ctr" anchorCtr="0">
            <a:normAutofit/>
          </a:bodyPr>
          <a:lstStyle>
            <a:lvl1pPr lvl="0" algn="l">
              <a:lnSpc>
                <a:spcPct val="100000"/>
              </a:lnSpc>
              <a:spcBef>
                <a:spcPts val="640"/>
              </a:spcBef>
              <a:spcAft>
                <a:spcPts val="0"/>
              </a:spcAft>
              <a:buSzPts val="3200"/>
              <a:buNone/>
              <a:defRPr>
                <a:solidFill>
                  <a:srgbClr val="FFFFFF"/>
                </a:solidFill>
              </a:defRPr>
            </a:lvl1pPr>
            <a:lvl2pPr lvl="1" algn="ctr">
              <a:lnSpc>
                <a:spcPct val="100000"/>
              </a:lnSpc>
              <a:spcBef>
                <a:spcPts val="560"/>
              </a:spcBef>
              <a:spcAft>
                <a:spcPts val="0"/>
              </a:spcAft>
              <a:buSzPts val="2800"/>
              <a:buNone/>
              <a:defRPr>
                <a:solidFill>
                  <a:srgbClr val="888888"/>
                </a:solidFill>
              </a:defRPr>
            </a:lvl2pPr>
            <a:lvl3pPr lvl="2" algn="ctr">
              <a:lnSpc>
                <a:spcPct val="100000"/>
              </a:lnSpc>
              <a:spcBef>
                <a:spcPts val="480"/>
              </a:spcBef>
              <a:spcAft>
                <a:spcPts val="0"/>
              </a:spcAft>
              <a:buSzPts val="2400"/>
              <a:buNone/>
              <a:defRPr>
                <a:solidFill>
                  <a:srgbClr val="888888"/>
                </a:solidFill>
              </a:defRPr>
            </a:lvl3pPr>
            <a:lvl4pPr lvl="3" algn="ctr">
              <a:lnSpc>
                <a:spcPct val="100000"/>
              </a:lnSpc>
              <a:spcBef>
                <a:spcPts val="400"/>
              </a:spcBef>
              <a:spcAft>
                <a:spcPts val="0"/>
              </a:spcAft>
              <a:buSzPts val="2000"/>
              <a:buNone/>
              <a:defRPr>
                <a:solidFill>
                  <a:srgbClr val="888888"/>
                </a:solidFill>
              </a:defRPr>
            </a:lvl4pPr>
            <a:lvl5pPr lvl="4" algn="ctr">
              <a:lnSpc>
                <a:spcPct val="100000"/>
              </a:lnSpc>
              <a:spcBef>
                <a:spcPts val="400"/>
              </a:spcBef>
              <a:spcAft>
                <a:spcPts val="0"/>
              </a:spcAft>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r>
              <a:rPr lang="fr-FR"/>
              <a:t>Modifiez le style des sous-titres du masque</a:t>
            </a:r>
            <a:endParaRPr/>
          </a:p>
        </p:txBody>
      </p:sp>
      <p:pic>
        <p:nvPicPr>
          <p:cNvPr id="15" name="Google Shape;15;p18" descr="Animationx10.gif"/>
          <p:cNvPicPr preferRelativeResize="0"/>
          <p:nvPr/>
        </p:nvPicPr>
        <p:blipFill rotWithShape="1">
          <a:blip r:embed="rId2">
            <a:alphaModFix/>
          </a:blip>
          <a:srcRect/>
          <a:stretch/>
        </p:blipFill>
        <p:spPr>
          <a:xfrm>
            <a:off x="5738317" y="5350058"/>
            <a:ext cx="3184430" cy="1279341"/>
          </a:xfrm>
          <a:prstGeom prst="rect">
            <a:avLst/>
          </a:prstGeom>
          <a:noFill/>
          <a:ln>
            <a:noFill/>
          </a:ln>
        </p:spPr>
      </p:pic>
      <p:sp>
        <p:nvSpPr>
          <p:cNvPr id="16" name="Google Shape;16;p18"/>
          <p:cNvSpPr txBox="1">
            <a:spLocks noGrp="1"/>
          </p:cNvSpPr>
          <p:nvPr>
            <p:ph type="title"/>
          </p:nvPr>
        </p:nvSpPr>
        <p:spPr>
          <a:xfrm>
            <a:off x="203199" y="262056"/>
            <a:ext cx="6400800" cy="2066512"/>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4400"/>
              <a:buFont typeface="Arial"/>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fr-FR"/>
              <a:t>Modifiez le style du titre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17"/>
        <p:cNvGrpSpPr/>
        <p:nvPr/>
      </p:nvGrpSpPr>
      <p:grpSpPr>
        <a:xfrm>
          <a:off x="0" y="0"/>
          <a:ext cx="0" cy="0"/>
          <a:chOff x="0" y="0"/>
          <a:chExt cx="0" cy="0"/>
        </a:xfrm>
      </p:grpSpPr>
      <p:sp>
        <p:nvSpPr>
          <p:cNvPr id="18" name="Google Shape;18;p19"/>
          <p:cNvSpPr/>
          <p:nvPr/>
        </p:nvSpPr>
        <p:spPr>
          <a:xfrm>
            <a:off x="0" y="-1"/>
            <a:ext cx="9156701" cy="913639"/>
          </a:xfrm>
          <a:prstGeom prst="snip1Rect">
            <a:avLst>
              <a:gd name="adj" fmla="val 4576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 name="Google Shape;19;p19"/>
          <p:cNvSpPr txBox="1">
            <a:spLocks noGrp="1"/>
          </p:cNvSpPr>
          <p:nvPr>
            <p:ph type="title"/>
          </p:nvPr>
        </p:nvSpPr>
        <p:spPr>
          <a:xfrm>
            <a:off x="0" y="0"/>
            <a:ext cx="8686800" cy="913638"/>
          </a:xfrm>
          <a:prstGeom prst="rect">
            <a:avLst/>
          </a:prstGeom>
          <a:noFill/>
          <a:ln>
            <a:noFill/>
          </a:ln>
        </p:spPr>
        <p:txBody>
          <a:bodyPr spcFirstLastPara="1" wrap="square" lIns="360000" tIns="45700" rIns="91425" bIns="45700" anchor="ctr" anchorCtr="0">
            <a:normAutofit/>
          </a:bodyPr>
          <a:lstStyle>
            <a:lvl1pPr lvl="0" algn="l">
              <a:lnSpc>
                <a:spcPct val="100000"/>
              </a:lnSpc>
              <a:spcBef>
                <a:spcPts val="0"/>
              </a:spcBef>
              <a:spcAft>
                <a:spcPts val="0"/>
              </a:spcAft>
              <a:buClr>
                <a:srgbClr val="FFFFFF"/>
              </a:buClr>
              <a:buSzPts val="2800"/>
              <a:buFont typeface="Arial"/>
              <a:buNone/>
              <a:defRPr sz="2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fr-FR"/>
              <a:t>Modifiez le style du titre</a:t>
            </a:r>
            <a:endParaRPr/>
          </a:p>
        </p:txBody>
      </p:sp>
      <p:sp>
        <p:nvSpPr>
          <p:cNvPr id="20" name="Google Shape;20;p19"/>
          <p:cNvSpPr txBox="1">
            <a:spLocks noGrp="1"/>
          </p:cNvSpPr>
          <p:nvPr>
            <p:ph type="body" idx="1"/>
          </p:nvPr>
        </p:nvSpPr>
        <p:spPr>
          <a:xfrm>
            <a:off x="279400" y="1236134"/>
            <a:ext cx="8644466" cy="4890030"/>
          </a:xfrm>
          <a:prstGeom prst="rect">
            <a:avLst/>
          </a:prstGeom>
          <a:noFill/>
          <a:ln>
            <a:noFill/>
          </a:ln>
        </p:spPr>
        <p:txBody>
          <a:bodyPr spcFirstLastPara="1" wrap="square" lIns="91425" tIns="45700" rIns="91425" bIns="45700" anchor="t" anchorCtr="0">
            <a:noAutofit/>
          </a:bodyPr>
          <a:lstStyle>
            <a:lvl1pPr marL="457200" marR="0" lvl="0" indent="-355600" algn="l">
              <a:lnSpc>
                <a:spcPct val="100000"/>
              </a:lnSpc>
              <a:spcBef>
                <a:spcPts val="400"/>
              </a:spcBef>
              <a:spcAft>
                <a:spcPts val="0"/>
              </a:spcAft>
              <a:buClr>
                <a:schemeClr val="accent6"/>
              </a:buClr>
              <a:buSzPts val="2000"/>
              <a:buFont typeface="Merriweather Sans"/>
              <a:buChar char="➔"/>
              <a:defRPr sz="2000"/>
            </a:lvl1pPr>
            <a:lvl2pPr marL="914400" marR="0" lvl="1" indent="-406400" algn="l">
              <a:lnSpc>
                <a:spcPct val="100000"/>
              </a:lnSpc>
              <a:spcBef>
                <a:spcPts val="560"/>
              </a:spcBef>
              <a:spcAft>
                <a:spcPts val="0"/>
              </a:spcAft>
              <a:buClr>
                <a:srgbClr val="009DE0"/>
              </a:buClr>
              <a:buSzPts val="2800"/>
              <a:buFont typeface="Arial"/>
              <a:buChar char="›"/>
              <a:defRPr/>
            </a:lvl2pPr>
            <a:lvl3pPr marL="1371600" marR="0" lvl="2" indent="-381000" algn="l">
              <a:lnSpc>
                <a:spcPct val="100000"/>
              </a:lnSpc>
              <a:spcBef>
                <a:spcPts val="480"/>
              </a:spcBef>
              <a:spcAft>
                <a:spcPts val="0"/>
              </a:spcAft>
              <a:buClr>
                <a:schemeClr val="dk1"/>
              </a:buClr>
              <a:buSzPts val="2400"/>
              <a:buFont typeface="Arial"/>
              <a:buChar char="•"/>
              <a:defRPr/>
            </a:lvl3pPr>
            <a:lvl4pPr marL="1828800" marR="0" lvl="3" indent="-355600" algn="l">
              <a:lnSpc>
                <a:spcPct val="100000"/>
              </a:lnSpc>
              <a:spcBef>
                <a:spcPts val="400"/>
              </a:spcBef>
              <a:spcAft>
                <a:spcPts val="0"/>
              </a:spcAft>
              <a:buClr>
                <a:schemeClr val="dk1"/>
              </a:buClr>
              <a:buSzPts val="2000"/>
              <a:buFont typeface="Arial"/>
              <a:buChar char="–"/>
              <a:defRPr/>
            </a:lvl4pPr>
            <a:lvl5pPr marL="2286000" marR="0" lvl="4" indent="-355600" algn="l">
              <a:lnSpc>
                <a:spcPct val="100000"/>
              </a:lnSpc>
              <a:spcBef>
                <a:spcPts val="400"/>
              </a:spcBef>
              <a:spcAft>
                <a:spcPts val="0"/>
              </a:spcAft>
              <a:buClr>
                <a:schemeClr val="dk1"/>
              </a:buClr>
              <a:buSzPts val="2000"/>
              <a:buFont typeface="Arial"/>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fr-FR"/>
              <a:t>Cliquez pour modifier les styles du texte du masque</a:t>
            </a:r>
          </a:p>
        </p:txBody>
      </p:sp>
      <p:sp>
        <p:nvSpPr>
          <p:cNvPr id="21" name="Google Shape;21;p19"/>
          <p:cNvSpPr txBox="1">
            <a:spLocks noGrp="1"/>
          </p:cNvSpPr>
          <p:nvPr>
            <p:ph type="dt" idx="10"/>
          </p:nvPr>
        </p:nvSpPr>
        <p:spPr>
          <a:xfrm>
            <a:off x="901702" y="6654800"/>
            <a:ext cx="2133600" cy="206375"/>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2" name="Google Shape;22;p19"/>
          <p:cNvSpPr txBox="1">
            <a:spLocks noGrp="1"/>
          </p:cNvSpPr>
          <p:nvPr>
            <p:ph type="ftr" idx="11"/>
          </p:nvPr>
        </p:nvSpPr>
        <p:spPr>
          <a:xfrm>
            <a:off x="3039530" y="6654800"/>
            <a:ext cx="5257800" cy="2063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3" name="Google Shape;23;p19"/>
          <p:cNvSpPr txBox="1">
            <a:spLocks noGrp="1"/>
          </p:cNvSpPr>
          <p:nvPr>
            <p:ph type="sldNum" idx="12"/>
          </p:nvPr>
        </p:nvSpPr>
        <p:spPr>
          <a:xfrm>
            <a:off x="0" y="6553200"/>
            <a:ext cx="457200" cy="3048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fr-FR"/>
              <a:t>‹N°›</a:t>
            </a:fld>
            <a:endParaRPr/>
          </a:p>
        </p:txBody>
      </p:sp>
      <p:pic>
        <p:nvPicPr>
          <p:cNvPr id="24" name="Google Shape;24;p19"/>
          <p:cNvPicPr preferRelativeResize="0"/>
          <p:nvPr/>
        </p:nvPicPr>
        <p:blipFill rotWithShape="1">
          <a:blip r:embed="rId2">
            <a:alphaModFix/>
          </a:blip>
          <a:srcRect/>
          <a:stretch/>
        </p:blipFill>
        <p:spPr>
          <a:xfrm>
            <a:off x="8690607" y="6404607"/>
            <a:ext cx="466094" cy="466094"/>
          </a:xfrm>
          <a:prstGeom prst="rect">
            <a:avLst/>
          </a:prstGeom>
          <a:noFill/>
          <a:ln>
            <a:noFill/>
          </a:ln>
        </p:spPr>
      </p:pic>
      <p:cxnSp>
        <p:nvCxnSpPr>
          <p:cNvPr id="25" name="Google Shape;25;p19"/>
          <p:cNvCxnSpPr/>
          <p:nvPr/>
        </p:nvCxnSpPr>
        <p:spPr>
          <a:xfrm rot="10800000" flipH="1">
            <a:off x="3001433" y="6653212"/>
            <a:ext cx="97367" cy="204788"/>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Disposition personnalisée">
  <p:cSld name="2_Disposition personnalisée">
    <p:spTree>
      <p:nvGrpSpPr>
        <p:cNvPr id="1" name="Shape 38"/>
        <p:cNvGrpSpPr/>
        <p:nvPr/>
      </p:nvGrpSpPr>
      <p:grpSpPr>
        <a:xfrm>
          <a:off x="0" y="0"/>
          <a:ext cx="0" cy="0"/>
          <a:chOff x="0" y="0"/>
          <a:chExt cx="0" cy="0"/>
        </a:xfrm>
      </p:grpSpPr>
      <p:sp>
        <p:nvSpPr>
          <p:cNvPr id="39" name="Google Shape;39;p2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40" name="Google Shape;40;p21" descr="Animationx10.gif"/>
          <p:cNvPicPr preferRelativeResize="0"/>
          <p:nvPr/>
        </p:nvPicPr>
        <p:blipFill rotWithShape="1">
          <a:blip r:embed="rId2">
            <a:alphaModFix/>
          </a:blip>
          <a:srcRect/>
          <a:stretch/>
        </p:blipFill>
        <p:spPr>
          <a:xfrm>
            <a:off x="809412" y="2703766"/>
            <a:ext cx="7688302" cy="3088766"/>
          </a:xfrm>
          <a:prstGeom prst="rect">
            <a:avLst/>
          </a:prstGeom>
          <a:noFill/>
          <a:ln>
            <a:noFill/>
          </a:ln>
        </p:spPr>
      </p:pic>
      <p:sp>
        <p:nvSpPr>
          <p:cNvPr id="41" name="Google Shape;41;p21"/>
          <p:cNvSpPr/>
          <p:nvPr/>
        </p:nvSpPr>
        <p:spPr>
          <a:xfrm rot="10800000" flipH="1">
            <a:off x="0" y="-6"/>
            <a:ext cx="9144000" cy="3479806"/>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chemeClr val="lt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2" name="Google Shape;42;p21"/>
          <p:cNvSpPr/>
          <p:nvPr/>
        </p:nvSpPr>
        <p:spPr>
          <a:xfrm flipH="1">
            <a:off x="0" y="6248400"/>
            <a:ext cx="9144000" cy="609600"/>
          </a:xfrm>
          <a:prstGeom prst="rtTriangle">
            <a:avLst/>
          </a:prstGeom>
          <a:solidFill>
            <a:schemeClr val="lt2"/>
          </a:solidFill>
          <a:ln w="190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chemeClr val="lt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p:cSld name="Deux contenus">
    <p:spTree>
      <p:nvGrpSpPr>
        <p:cNvPr id="1" name="Shape 43"/>
        <p:cNvGrpSpPr/>
        <p:nvPr/>
      </p:nvGrpSpPr>
      <p:grpSpPr>
        <a:xfrm>
          <a:off x="0" y="0"/>
          <a:ext cx="0" cy="0"/>
          <a:chOff x="0" y="0"/>
          <a:chExt cx="0" cy="0"/>
        </a:xfrm>
      </p:grpSpPr>
      <p:sp>
        <p:nvSpPr>
          <p:cNvPr id="44" name="Google Shape;44;p22"/>
          <p:cNvSpPr txBox="1">
            <a:spLocks noGrp="1"/>
          </p:cNvSpPr>
          <p:nvPr>
            <p:ph type="body" idx="1"/>
          </p:nvPr>
        </p:nvSpPr>
        <p:spPr>
          <a:xfrm>
            <a:off x="457200" y="1261534"/>
            <a:ext cx="4038600" cy="486463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accent6"/>
              </a:buClr>
              <a:buSzPts val="2800"/>
              <a:buFont typeface="Arial"/>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pPr lvl="0"/>
            <a:r>
              <a:rPr lang="fr-FR"/>
              <a:t>Cliquez pour modifier les styles du texte du masque</a:t>
            </a:r>
          </a:p>
        </p:txBody>
      </p:sp>
      <p:sp>
        <p:nvSpPr>
          <p:cNvPr id="45" name="Google Shape;45;p22"/>
          <p:cNvSpPr txBox="1">
            <a:spLocks noGrp="1"/>
          </p:cNvSpPr>
          <p:nvPr>
            <p:ph type="body" idx="2"/>
          </p:nvPr>
        </p:nvSpPr>
        <p:spPr>
          <a:xfrm>
            <a:off x="4648200" y="1261534"/>
            <a:ext cx="4038600" cy="4864629"/>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accent6"/>
              </a:buClr>
              <a:buSzPts val="2800"/>
              <a:buFont typeface="Arial"/>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pPr lvl="0"/>
            <a:r>
              <a:rPr lang="fr-FR"/>
              <a:t>Cliquez pour modifier les styles du texte du masque</a:t>
            </a:r>
          </a:p>
        </p:txBody>
      </p:sp>
      <p:sp>
        <p:nvSpPr>
          <p:cNvPr id="46" name="Google Shape;46;p22"/>
          <p:cNvSpPr/>
          <p:nvPr/>
        </p:nvSpPr>
        <p:spPr>
          <a:xfrm>
            <a:off x="0" y="-1"/>
            <a:ext cx="9156701" cy="913639"/>
          </a:xfrm>
          <a:prstGeom prst="snip1Rect">
            <a:avLst>
              <a:gd name="adj" fmla="val 4576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7" name="Google Shape;47;p22"/>
          <p:cNvSpPr txBox="1">
            <a:spLocks noGrp="1"/>
          </p:cNvSpPr>
          <p:nvPr>
            <p:ph type="title"/>
          </p:nvPr>
        </p:nvSpPr>
        <p:spPr>
          <a:xfrm>
            <a:off x="0" y="0"/>
            <a:ext cx="8686800" cy="913638"/>
          </a:xfrm>
          <a:prstGeom prst="rect">
            <a:avLst/>
          </a:prstGeom>
          <a:noFill/>
          <a:ln>
            <a:noFill/>
          </a:ln>
        </p:spPr>
        <p:txBody>
          <a:bodyPr spcFirstLastPara="1" wrap="square" lIns="360000" tIns="45700" rIns="91425" bIns="45700" anchor="ctr" anchorCtr="0">
            <a:normAutofit/>
          </a:bodyPr>
          <a:lstStyle>
            <a:lvl1pPr lvl="0" algn="l">
              <a:lnSpc>
                <a:spcPct val="100000"/>
              </a:lnSpc>
              <a:spcBef>
                <a:spcPts val="0"/>
              </a:spcBef>
              <a:spcAft>
                <a:spcPts val="0"/>
              </a:spcAft>
              <a:buClr>
                <a:srgbClr val="FFFFFF"/>
              </a:buClr>
              <a:buSzPts val="2800"/>
              <a:buFont typeface="Arial"/>
              <a:buNone/>
              <a:defRPr sz="2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fr-FR"/>
              <a:t>Modifiez le style du titre</a:t>
            </a:r>
            <a:endParaRPr/>
          </a:p>
        </p:txBody>
      </p:sp>
      <p:pic>
        <p:nvPicPr>
          <p:cNvPr id="48" name="Google Shape;48;p22"/>
          <p:cNvPicPr preferRelativeResize="0"/>
          <p:nvPr/>
        </p:nvPicPr>
        <p:blipFill rotWithShape="1">
          <a:blip r:embed="rId2">
            <a:alphaModFix/>
          </a:blip>
          <a:srcRect/>
          <a:stretch/>
        </p:blipFill>
        <p:spPr>
          <a:xfrm>
            <a:off x="8690607" y="6404607"/>
            <a:ext cx="466094" cy="466094"/>
          </a:xfrm>
          <a:prstGeom prst="rect">
            <a:avLst/>
          </a:prstGeom>
          <a:noFill/>
          <a:ln>
            <a:noFill/>
          </a:ln>
        </p:spPr>
      </p:pic>
      <p:sp>
        <p:nvSpPr>
          <p:cNvPr id="49" name="Google Shape;49;p22"/>
          <p:cNvSpPr txBox="1">
            <a:spLocks noGrp="1"/>
          </p:cNvSpPr>
          <p:nvPr>
            <p:ph type="dt" idx="10"/>
          </p:nvPr>
        </p:nvSpPr>
        <p:spPr>
          <a:xfrm>
            <a:off x="901702" y="6654800"/>
            <a:ext cx="2133600" cy="206375"/>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0" name="Google Shape;50;p22"/>
          <p:cNvSpPr txBox="1">
            <a:spLocks noGrp="1"/>
          </p:cNvSpPr>
          <p:nvPr>
            <p:ph type="ftr" idx="11"/>
          </p:nvPr>
        </p:nvSpPr>
        <p:spPr>
          <a:xfrm>
            <a:off x="3039530" y="6654800"/>
            <a:ext cx="5257800" cy="2063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1" name="Google Shape;51;p22"/>
          <p:cNvSpPr txBox="1">
            <a:spLocks noGrp="1"/>
          </p:cNvSpPr>
          <p:nvPr>
            <p:ph type="sldNum" idx="12"/>
          </p:nvPr>
        </p:nvSpPr>
        <p:spPr>
          <a:xfrm>
            <a:off x="0" y="6553200"/>
            <a:ext cx="457200" cy="3048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fr-FR"/>
              <a:t>‹N°›</a:t>
            </a:fld>
            <a:endParaRPr/>
          </a:p>
        </p:txBody>
      </p:sp>
      <p:cxnSp>
        <p:nvCxnSpPr>
          <p:cNvPr id="52" name="Google Shape;52;p22"/>
          <p:cNvCxnSpPr/>
          <p:nvPr/>
        </p:nvCxnSpPr>
        <p:spPr>
          <a:xfrm rot="10800000" flipH="1">
            <a:off x="3001433" y="6653212"/>
            <a:ext cx="97367" cy="204788"/>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sposition personnalisée">
  <p:cSld name="Disposition personnalisée">
    <p:spTree>
      <p:nvGrpSpPr>
        <p:cNvPr id="1" name="Shape 58"/>
        <p:cNvGrpSpPr/>
        <p:nvPr/>
      </p:nvGrpSpPr>
      <p:grpSpPr>
        <a:xfrm>
          <a:off x="0" y="0"/>
          <a:ext cx="0" cy="0"/>
          <a:chOff x="0" y="0"/>
          <a:chExt cx="0" cy="0"/>
        </a:xfrm>
      </p:grpSpPr>
      <p:pic>
        <p:nvPicPr>
          <p:cNvPr id="59" name="Google Shape;59;p24"/>
          <p:cNvPicPr preferRelativeResize="0"/>
          <p:nvPr/>
        </p:nvPicPr>
        <p:blipFill rotWithShape="1">
          <a:blip r:embed="rId2">
            <a:alphaModFix/>
          </a:blip>
          <a:srcRect t="18855" b="18855"/>
          <a:stretch/>
        </p:blipFill>
        <p:spPr>
          <a:xfrm>
            <a:off x="4174859" y="1308100"/>
            <a:ext cx="4622000" cy="3022601"/>
          </a:xfrm>
          <a:prstGeom prst="rect">
            <a:avLst/>
          </a:prstGeom>
          <a:noFill/>
          <a:ln w="9525" cap="flat" cmpd="sng">
            <a:solidFill>
              <a:srgbClr val="009DE0"/>
            </a:solidFill>
            <a:prstDash val="solid"/>
            <a:round/>
            <a:headEnd type="none" w="sm" len="sm"/>
            <a:tailEnd type="none" w="sm" len="sm"/>
          </a:ln>
        </p:spPr>
      </p:pic>
      <p:sp>
        <p:nvSpPr>
          <p:cNvPr id="60" name="Google Shape;60;p24"/>
          <p:cNvSpPr/>
          <p:nvPr/>
        </p:nvSpPr>
        <p:spPr>
          <a:xfrm flipH="1">
            <a:off x="7980618" y="3597542"/>
            <a:ext cx="816241" cy="73315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 name="Google Shape;61;p24"/>
          <p:cNvSpPr/>
          <p:nvPr/>
        </p:nvSpPr>
        <p:spPr>
          <a:xfrm>
            <a:off x="6714238" y="4390891"/>
            <a:ext cx="2082621" cy="215444"/>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fr-FR" sz="1200" b="0" i="0" u="none" strike="noStrike" cap="none" baseline="30000">
                <a:solidFill>
                  <a:schemeClr val="dk1"/>
                </a:solidFill>
                <a:latin typeface="Arial"/>
                <a:ea typeface="Arial"/>
                <a:cs typeface="Arial"/>
                <a:sym typeface="Arial"/>
              </a:rPr>
              <a:t>reptiumende re omnisinis dolori blaccup</a:t>
            </a:r>
            <a:endParaRPr sz="1200" b="0" i="0" u="none" strike="noStrike" cap="none">
              <a:solidFill>
                <a:schemeClr val="dk1"/>
              </a:solidFill>
              <a:latin typeface="Arial"/>
              <a:ea typeface="Arial"/>
              <a:cs typeface="Arial"/>
              <a:sym typeface="Arial"/>
            </a:endParaRPr>
          </a:p>
        </p:txBody>
      </p:sp>
      <p:sp>
        <p:nvSpPr>
          <p:cNvPr id="62" name="Google Shape;62;p24"/>
          <p:cNvSpPr txBox="1"/>
          <p:nvPr/>
        </p:nvSpPr>
        <p:spPr>
          <a:xfrm>
            <a:off x="4174859" y="4795579"/>
            <a:ext cx="4545800" cy="1462851"/>
          </a:xfrm>
          <a:prstGeom prst="rect">
            <a:avLst/>
          </a:prstGeom>
          <a:solidFill>
            <a:schemeClr val="accent1"/>
          </a:solidFill>
          <a:ln>
            <a:noFill/>
          </a:ln>
        </p:spPr>
        <p:txBody>
          <a:bodyPr spcFirstLastPara="1" wrap="square" lIns="91425" tIns="2808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baseline="30000">
                <a:solidFill>
                  <a:srgbClr val="FFFFFF"/>
                </a:solidFill>
                <a:latin typeface="Arial"/>
                <a:ea typeface="Arial"/>
                <a:cs typeface="Arial"/>
                <a:sym typeface="Arial"/>
              </a:rPr>
              <a:t>Itas eaquis et </a:t>
            </a:r>
            <a:r>
              <a:rPr lang="fr-FR" sz="1800" b="1" i="0" u="none" strike="noStrike" cap="none" baseline="30000">
                <a:solidFill>
                  <a:srgbClr val="FFFFFF"/>
                </a:solidFill>
                <a:latin typeface="Arial"/>
                <a:ea typeface="Arial"/>
                <a:cs typeface="Arial"/>
                <a:sym typeface="Arial"/>
              </a:rPr>
              <a:t>excerferum nuscien </a:t>
            </a:r>
            <a:r>
              <a:rPr lang="fr-FR" sz="1800" b="0" i="0" u="none" strike="noStrike" cap="none" baseline="30000">
                <a:solidFill>
                  <a:srgbClr val="FFFFFF"/>
                </a:solidFill>
                <a:latin typeface="Arial"/>
                <a:ea typeface="Arial"/>
                <a:cs typeface="Arial"/>
                <a:sym typeface="Arial"/>
              </a:rPr>
              <a:t>ditione dic tem hiciliciist, con rem aut volest, sedi doles erro te sa sam volum dolumqui aceprae eicipsa pelesequod</a:t>
            </a:r>
            <a:endParaRPr sz="1800" b="0" i="0" u="none" strike="noStrike" cap="none" baseline="30000">
              <a:solidFill>
                <a:srgbClr val="FFFFFF"/>
              </a:solidFill>
              <a:latin typeface="Arial"/>
              <a:ea typeface="Arial"/>
              <a:cs typeface="Arial"/>
              <a:sym typeface="Arial"/>
            </a:endParaRPr>
          </a:p>
        </p:txBody>
      </p:sp>
      <p:sp>
        <p:nvSpPr>
          <p:cNvPr id="63" name="Google Shape;63;p24"/>
          <p:cNvSpPr txBox="1"/>
          <p:nvPr/>
        </p:nvSpPr>
        <p:spPr>
          <a:xfrm>
            <a:off x="4064709" y="4648519"/>
            <a:ext cx="934850" cy="294122"/>
          </a:xfrm>
          <a:prstGeom prst="rect">
            <a:avLst/>
          </a:prstGeom>
          <a:solidFill>
            <a:srgbClr val="FFFFFF"/>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1296"/>
              <a:buFont typeface="Merriweather Sans"/>
              <a:buNone/>
            </a:pPr>
            <a:r>
              <a:rPr lang="fr-FR" sz="1200" b="1" i="0" u="none" strike="noStrike" cap="none">
                <a:solidFill>
                  <a:schemeClr val="accent1"/>
                </a:solidFill>
                <a:latin typeface="Arial"/>
                <a:ea typeface="Arial"/>
                <a:cs typeface="Arial"/>
                <a:sym typeface="Arial"/>
              </a:rPr>
              <a:t>titre</a:t>
            </a:r>
            <a:endParaRPr sz="1400" b="0" i="0" u="none" strike="noStrike" cap="none">
              <a:solidFill>
                <a:srgbClr val="000000"/>
              </a:solidFill>
              <a:latin typeface="Arial"/>
              <a:ea typeface="Arial"/>
              <a:cs typeface="Arial"/>
              <a:sym typeface="Arial"/>
            </a:endParaRPr>
          </a:p>
        </p:txBody>
      </p:sp>
      <p:sp>
        <p:nvSpPr>
          <p:cNvPr id="64" name="Google Shape;64;p24"/>
          <p:cNvSpPr txBox="1"/>
          <p:nvPr/>
        </p:nvSpPr>
        <p:spPr>
          <a:xfrm>
            <a:off x="4064709" y="1109195"/>
            <a:ext cx="1959241" cy="36283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1296"/>
              <a:buFont typeface="Merriweather Sans"/>
              <a:buNone/>
            </a:pPr>
            <a:r>
              <a:rPr lang="fr-FR" sz="1200" b="1" i="0" u="none" strike="noStrike" cap="none">
                <a:solidFill>
                  <a:srgbClr val="FFFFFF"/>
                </a:solidFill>
                <a:latin typeface="Arial"/>
                <a:ea typeface="Arial"/>
                <a:cs typeface="Arial"/>
                <a:sym typeface="Arial"/>
              </a:rPr>
              <a:t>titre</a:t>
            </a:r>
            <a:endParaRPr sz="1200" b="1" i="0" u="none" strike="noStrike" cap="none">
              <a:solidFill>
                <a:srgbClr val="FFFFFF"/>
              </a:solidFill>
              <a:latin typeface="Arial"/>
              <a:ea typeface="Arial"/>
              <a:cs typeface="Arial"/>
              <a:sym typeface="Arial"/>
            </a:endParaRPr>
          </a:p>
        </p:txBody>
      </p:sp>
      <p:sp>
        <p:nvSpPr>
          <p:cNvPr id="65" name="Google Shape;65;p24"/>
          <p:cNvSpPr txBox="1"/>
          <p:nvPr/>
        </p:nvSpPr>
        <p:spPr>
          <a:xfrm>
            <a:off x="330200" y="1308100"/>
            <a:ext cx="3594100" cy="5096507"/>
          </a:xfrm>
          <a:prstGeom prst="rect">
            <a:avLst/>
          </a:prstGeom>
          <a:noFill/>
          <a:ln w="9525" cap="flat" cmpd="sng">
            <a:solidFill>
              <a:schemeClr val="accent1"/>
            </a:solidFill>
            <a:prstDash val="solid"/>
            <a:round/>
            <a:headEnd type="none" w="sm" len="sm"/>
            <a:tailEnd type="none" w="sm" len="sm"/>
          </a:ln>
        </p:spPr>
        <p:txBody>
          <a:bodyPr spcFirstLastPara="1" wrap="square" lIns="91425" tIns="2808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fr-FR" sz="3200" b="1" i="0" u="none" strike="noStrike" cap="none" baseline="30000">
                <a:solidFill>
                  <a:schemeClr val="dk1"/>
                </a:solidFill>
                <a:latin typeface="Arial"/>
                <a:ea typeface="Arial"/>
                <a:cs typeface="Arial"/>
                <a:sym typeface="Arial"/>
              </a:rPr>
              <a:t>Itas eaquis et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1" i="0" u="none" strike="noStrike" cap="none" baseline="30000">
                <a:solidFill>
                  <a:schemeClr val="dk1"/>
                </a:solidFill>
                <a:latin typeface="Arial"/>
                <a:ea typeface="Arial"/>
                <a:cs typeface="Arial"/>
                <a:sym typeface="Arial"/>
              </a:rPr>
              <a:t>excerferum nuscien </a:t>
            </a:r>
            <a:r>
              <a:rPr lang="fr-FR" sz="2400" b="0" i="0" u="none" strike="noStrike" cap="none" baseline="30000">
                <a:solidFill>
                  <a:schemeClr val="dk1"/>
                </a:solidFill>
                <a:latin typeface="Arial"/>
                <a:ea typeface="Arial"/>
                <a:cs typeface="Arial"/>
                <a:sym typeface="Arial"/>
              </a:rPr>
              <a:t>ditione dic tem hiciliciist, con rem aut volest, sedi doles erro te sa sam volum dolumqui aceprae eicipsa pelesequod que cum hicieni hillant endi consequ iduciet ut lab int.</a:t>
            </a:r>
            <a:endParaRPr sz="1400" b="0" i="0" u="none" strike="noStrike" cap="none">
              <a:solidFill>
                <a:srgbClr val="000000"/>
              </a:solidFill>
              <a:latin typeface="Arial"/>
              <a:ea typeface="Arial"/>
              <a:cs typeface="Arial"/>
              <a:sym typeface="Arial"/>
            </a:endParaRPr>
          </a:p>
          <a:p>
            <a:pPr marL="180975" marR="0" lvl="0" indent="-165100" algn="l" rtl="0">
              <a:lnSpc>
                <a:spcPct val="100000"/>
              </a:lnSpc>
              <a:spcBef>
                <a:spcPts val="0"/>
              </a:spcBef>
              <a:spcAft>
                <a:spcPts val="0"/>
              </a:spcAft>
              <a:buClr>
                <a:schemeClr val="accent6"/>
              </a:buClr>
              <a:buSzPts val="1200"/>
              <a:buFont typeface="Arial"/>
              <a:buChar char="›"/>
            </a:pPr>
            <a:r>
              <a:rPr lang="fr-FR" sz="2400" b="0" i="0" u="none" strike="noStrike" cap="none" baseline="30000">
                <a:solidFill>
                  <a:schemeClr val="dk1"/>
                </a:solidFill>
                <a:latin typeface="Arial"/>
                <a:ea typeface="Arial"/>
                <a:cs typeface="Arial"/>
                <a:sym typeface="Arial"/>
              </a:rPr>
              <a:t>Ficiunt dolupta cone poris autaquu ndamus, cusciisque mo tem aut ut fugitin ullit, iliquo</a:t>
            </a:r>
            <a:endParaRPr sz="2400" b="0" i="0" u="none" strike="noStrike" cap="none" baseline="30000">
              <a:solidFill>
                <a:schemeClr val="dk1"/>
              </a:solidFill>
              <a:latin typeface="Arial"/>
              <a:ea typeface="Arial"/>
              <a:cs typeface="Arial"/>
              <a:sym typeface="Arial"/>
            </a:endParaRPr>
          </a:p>
          <a:p>
            <a:pPr marL="180975" marR="0" lvl="0" indent="-165100" algn="l" rtl="0">
              <a:lnSpc>
                <a:spcPct val="100000"/>
              </a:lnSpc>
              <a:spcBef>
                <a:spcPts val="0"/>
              </a:spcBef>
              <a:spcAft>
                <a:spcPts val="0"/>
              </a:spcAft>
              <a:buClr>
                <a:schemeClr val="accent6"/>
              </a:buClr>
              <a:buSzPts val="1200"/>
              <a:buFont typeface="Arial"/>
              <a:buChar char="›"/>
            </a:pPr>
            <a:r>
              <a:rPr lang="fr-FR" sz="2400" b="0" i="0" u="none" strike="noStrike" cap="none" baseline="30000">
                <a:solidFill>
                  <a:schemeClr val="dk1"/>
                </a:solidFill>
                <a:latin typeface="Arial"/>
                <a:ea typeface="Arial"/>
                <a:cs typeface="Arial"/>
                <a:sym typeface="Arial"/>
              </a:rPr>
              <a:t>omnis dolles diorumquam, ius sinvers pelitia quo ea nam repudit atisciam expera iliciae cepernat fugitas sa conse molo modi berecti tem ius, officie ndiscipsam</a:t>
            </a:r>
            <a:endParaRPr sz="2400" b="0" i="1" u="none" strike="noStrike" cap="none">
              <a:solidFill>
                <a:schemeClr val="dk1"/>
              </a:solidFill>
              <a:latin typeface="Arial"/>
              <a:ea typeface="Arial"/>
              <a:cs typeface="Arial"/>
              <a:sym typeface="Arial"/>
            </a:endParaRPr>
          </a:p>
        </p:txBody>
      </p:sp>
      <p:sp>
        <p:nvSpPr>
          <p:cNvPr id="66" name="Google Shape;66;p24"/>
          <p:cNvSpPr/>
          <p:nvPr/>
        </p:nvSpPr>
        <p:spPr>
          <a:xfrm>
            <a:off x="0" y="-1"/>
            <a:ext cx="9156701" cy="913639"/>
          </a:xfrm>
          <a:prstGeom prst="snip1Rect">
            <a:avLst>
              <a:gd name="adj" fmla="val 4576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7" name="Google Shape;67;p24"/>
          <p:cNvSpPr txBox="1">
            <a:spLocks noGrp="1"/>
          </p:cNvSpPr>
          <p:nvPr>
            <p:ph type="title"/>
          </p:nvPr>
        </p:nvSpPr>
        <p:spPr>
          <a:xfrm>
            <a:off x="0" y="0"/>
            <a:ext cx="8686800" cy="913638"/>
          </a:xfrm>
          <a:prstGeom prst="rect">
            <a:avLst/>
          </a:prstGeom>
          <a:noFill/>
          <a:ln>
            <a:noFill/>
          </a:ln>
        </p:spPr>
        <p:txBody>
          <a:bodyPr spcFirstLastPara="1" wrap="square" lIns="360000" tIns="45700" rIns="91425" bIns="45700" anchor="ctr" anchorCtr="0">
            <a:normAutofit/>
          </a:bodyPr>
          <a:lstStyle>
            <a:lvl1pPr lvl="0" algn="l">
              <a:lnSpc>
                <a:spcPct val="100000"/>
              </a:lnSpc>
              <a:spcBef>
                <a:spcPts val="0"/>
              </a:spcBef>
              <a:spcAft>
                <a:spcPts val="0"/>
              </a:spcAft>
              <a:buClr>
                <a:srgbClr val="FFFFFF"/>
              </a:buClr>
              <a:buSzPts val="2800"/>
              <a:buFont typeface="Arial"/>
              <a:buNone/>
              <a:defRPr sz="2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fr-FR"/>
              <a:t>Modifiez le style du titre</a:t>
            </a:r>
            <a:endParaRPr/>
          </a:p>
        </p:txBody>
      </p:sp>
      <p:pic>
        <p:nvPicPr>
          <p:cNvPr id="68" name="Google Shape;68;p24"/>
          <p:cNvPicPr preferRelativeResize="0"/>
          <p:nvPr/>
        </p:nvPicPr>
        <p:blipFill rotWithShape="1">
          <a:blip r:embed="rId3">
            <a:alphaModFix/>
          </a:blip>
          <a:srcRect/>
          <a:stretch/>
        </p:blipFill>
        <p:spPr>
          <a:xfrm>
            <a:off x="8690607" y="6404607"/>
            <a:ext cx="466094" cy="466094"/>
          </a:xfrm>
          <a:prstGeom prst="rect">
            <a:avLst/>
          </a:prstGeom>
          <a:noFill/>
          <a:ln>
            <a:noFill/>
          </a:ln>
        </p:spPr>
      </p:pic>
      <p:sp>
        <p:nvSpPr>
          <p:cNvPr id="69" name="Google Shape;69;p24"/>
          <p:cNvSpPr txBox="1">
            <a:spLocks noGrp="1"/>
          </p:cNvSpPr>
          <p:nvPr>
            <p:ph type="dt" idx="10"/>
          </p:nvPr>
        </p:nvSpPr>
        <p:spPr>
          <a:xfrm>
            <a:off x="901702" y="6654800"/>
            <a:ext cx="2133600" cy="206375"/>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0" name="Google Shape;70;p24"/>
          <p:cNvSpPr txBox="1">
            <a:spLocks noGrp="1"/>
          </p:cNvSpPr>
          <p:nvPr>
            <p:ph type="ftr" idx="11"/>
          </p:nvPr>
        </p:nvSpPr>
        <p:spPr>
          <a:xfrm>
            <a:off x="3039530" y="6654800"/>
            <a:ext cx="5257800" cy="2063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1" name="Google Shape;71;p24"/>
          <p:cNvSpPr txBox="1">
            <a:spLocks noGrp="1"/>
          </p:cNvSpPr>
          <p:nvPr>
            <p:ph type="sldNum" idx="12"/>
          </p:nvPr>
        </p:nvSpPr>
        <p:spPr>
          <a:xfrm>
            <a:off x="0" y="6553200"/>
            <a:ext cx="457200" cy="3048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fr-FR"/>
              <a:t>‹N°›</a:t>
            </a:fld>
            <a:endParaRPr/>
          </a:p>
        </p:txBody>
      </p:sp>
      <p:cxnSp>
        <p:nvCxnSpPr>
          <p:cNvPr id="72" name="Google Shape;72;p24"/>
          <p:cNvCxnSpPr/>
          <p:nvPr/>
        </p:nvCxnSpPr>
        <p:spPr>
          <a:xfrm rot="10800000" flipH="1">
            <a:off x="3001433" y="6653212"/>
            <a:ext cx="97367" cy="204788"/>
          </a:xfrm>
          <a:prstGeom prst="straightConnector1">
            <a:avLst/>
          </a:prstGeom>
          <a:noFill/>
          <a:ln w="9525" cap="flat" cmpd="sng">
            <a:solidFill>
              <a:schemeClr val="accent1"/>
            </a:solidFill>
            <a:prstDash val="solid"/>
            <a:round/>
            <a:headEnd type="none" w="sm" len="sm"/>
            <a:tailEnd type="none" w="sm" len="sm"/>
          </a:ln>
        </p:spPr>
      </p:cxnSp>
      <p:sp>
        <p:nvSpPr>
          <p:cNvPr id="73" name="Google Shape;73;p24"/>
          <p:cNvSpPr txBox="1"/>
          <p:nvPr/>
        </p:nvSpPr>
        <p:spPr>
          <a:xfrm>
            <a:off x="168009" y="1146614"/>
            <a:ext cx="2833424" cy="28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1296"/>
              <a:buFont typeface="Merriweather Sans"/>
              <a:buNone/>
            </a:pPr>
            <a:r>
              <a:rPr lang="fr-FR" sz="1200" b="1" i="0" u="none" strike="noStrike" cap="none">
                <a:solidFill>
                  <a:srgbClr val="FFFFFF"/>
                </a:solidFill>
                <a:latin typeface="Arial"/>
                <a:ea typeface="Arial"/>
                <a:cs typeface="Arial"/>
                <a:sym typeface="Arial"/>
              </a:rPr>
              <a:t>titre</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isposition personnalisée">
  <p:cSld name="1_Disposition personnalisée">
    <p:spTree>
      <p:nvGrpSpPr>
        <p:cNvPr id="1" name="Shape 74"/>
        <p:cNvGrpSpPr/>
        <p:nvPr/>
      </p:nvGrpSpPr>
      <p:grpSpPr>
        <a:xfrm>
          <a:off x="0" y="0"/>
          <a:ext cx="0" cy="0"/>
          <a:chOff x="0" y="0"/>
          <a:chExt cx="0" cy="0"/>
        </a:xfrm>
      </p:grpSpPr>
      <p:pic>
        <p:nvPicPr>
          <p:cNvPr id="75" name="Google Shape;75;p25"/>
          <p:cNvPicPr preferRelativeResize="0"/>
          <p:nvPr/>
        </p:nvPicPr>
        <p:blipFill rotWithShape="1">
          <a:blip r:embed="rId2">
            <a:alphaModFix/>
          </a:blip>
          <a:srcRect t="18855" b="18855"/>
          <a:stretch/>
        </p:blipFill>
        <p:spPr>
          <a:xfrm>
            <a:off x="0" y="818567"/>
            <a:ext cx="9144000" cy="5439858"/>
          </a:xfrm>
          <a:prstGeom prst="rect">
            <a:avLst/>
          </a:prstGeom>
          <a:noFill/>
          <a:ln>
            <a:noFill/>
          </a:ln>
        </p:spPr>
      </p:pic>
      <p:sp>
        <p:nvSpPr>
          <p:cNvPr id="76" name="Google Shape;76;p25"/>
          <p:cNvSpPr txBox="1"/>
          <p:nvPr/>
        </p:nvSpPr>
        <p:spPr>
          <a:xfrm>
            <a:off x="4390337" y="1575690"/>
            <a:ext cx="4361658" cy="2627048"/>
          </a:xfrm>
          <a:prstGeom prst="rect">
            <a:avLst/>
          </a:prstGeom>
          <a:solidFill>
            <a:srgbClr val="FFFFFF">
              <a:alpha val="90980"/>
            </a:srgbClr>
          </a:solidFill>
          <a:ln>
            <a:noFill/>
          </a:ln>
        </p:spPr>
        <p:txBody>
          <a:bodyPr spcFirstLastPara="1" wrap="square" lIns="91425" tIns="280800" rIns="91425" bIns="45700" anchor="t" anchorCtr="0">
            <a:noAutofit/>
          </a:bodyPr>
          <a:lstStyle/>
          <a:p>
            <a:pPr marL="355600" marR="0" lvl="0" indent="-355600" algn="l" rtl="0">
              <a:lnSpc>
                <a:spcPct val="100000"/>
              </a:lnSpc>
              <a:spcBef>
                <a:spcPts val="0"/>
              </a:spcBef>
              <a:spcAft>
                <a:spcPts val="0"/>
              </a:spcAft>
              <a:buClr>
                <a:schemeClr val="accent6"/>
              </a:buClr>
              <a:buSzPts val="2800"/>
              <a:buFont typeface="Merriweather Sans"/>
              <a:buChar char="➔"/>
            </a:pPr>
            <a:r>
              <a:rPr lang="fr-FR" sz="2800" b="1" i="0" u="none" strike="noStrike" cap="none" baseline="30000">
                <a:solidFill>
                  <a:schemeClr val="dk1"/>
                </a:solidFill>
                <a:latin typeface="Arial"/>
                <a:ea typeface="Arial"/>
                <a:cs typeface="Arial"/>
                <a:sym typeface="Arial"/>
              </a:rPr>
              <a:t>excerferum nuscien</a:t>
            </a:r>
            <a:endParaRPr sz="2800" b="1" i="0" u="none" strike="noStrike" cap="none" baseline="30000">
              <a:solidFill>
                <a:schemeClr val="dk1"/>
              </a:solidFill>
              <a:latin typeface="Arial"/>
              <a:ea typeface="Arial"/>
              <a:cs typeface="Arial"/>
              <a:sym typeface="Arial"/>
            </a:endParaRPr>
          </a:p>
          <a:p>
            <a:pPr marL="355600" marR="0" lvl="0" indent="-355600" algn="l" rtl="0">
              <a:lnSpc>
                <a:spcPct val="100000"/>
              </a:lnSpc>
              <a:spcBef>
                <a:spcPts val="1200"/>
              </a:spcBef>
              <a:spcAft>
                <a:spcPts val="0"/>
              </a:spcAft>
              <a:buClr>
                <a:schemeClr val="accent6"/>
              </a:buClr>
              <a:buSzPts val="2800"/>
              <a:buFont typeface="Merriweather Sans"/>
              <a:buChar char="➔"/>
            </a:pPr>
            <a:r>
              <a:rPr lang="fr-FR" sz="2800" b="1" i="0" u="none" strike="noStrike" cap="none" baseline="30000">
                <a:solidFill>
                  <a:schemeClr val="dk1"/>
                </a:solidFill>
                <a:latin typeface="Arial"/>
                <a:ea typeface="Arial"/>
                <a:cs typeface="Arial"/>
                <a:sym typeface="Arial"/>
              </a:rPr>
              <a:t>ditione dic tem hiciliciist, con rem aut volest, sedi doles </a:t>
            </a:r>
            <a:endParaRPr sz="1400" b="0" i="0" u="none" strike="noStrike" cap="none">
              <a:solidFill>
                <a:srgbClr val="000000"/>
              </a:solidFill>
              <a:latin typeface="Arial"/>
              <a:ea typeface="Arial"/>
              <a:cs typeface="Arial"/>
              <a:sym typeface="Arial"/>
            </a:endParaRPr>
          </a:p>
          <a:p>
            <a:pPr marL="355600" marR="0" lvl="0" indent="-355600" algn="l" rtl="0">
              <a:lnSpc>
                <a:spcPct val="100000"/>
              </a:lnSpc>
              <a:spcBef>
                <a:spcPts val="1200"/>
              </a:spcBef>
              <a:spcAft>
                <a:spcPts val="0"/>
              </a:spcAft>
              <a:buClr>
                <a:schemeClr val="accent6"/>
              </a:buClr>
              <a:buSzPts val="2800"/>
              <a:buFont typeface="Merriweather Sans"/>
              <a:buChar char="➔"/>
            </a:pPr>
            <a:r>
              <a:rPr lang="fr-FR" sz="2800" b="1" i="0" u="none" strike="noStrike" cap="none" baseline="30000">
                <a:solidFill>
                  <a:schemeClr val="dk1"/>
                </a:solidFill>
                <a:latin typeface="Arial"/>
                <a:ea typeface="Arial"/>
                <a:cs typeface="Arial"/>
                <a:sym typeface="Arial"/>
              </a:rPr>
              <a:t>erro te sa sam volum dolumqui aceprae eicipsa</a:t>
            </a:r>
            <a:endParaRPr sz="2800" b="1" i="0" u="none" strike="noStrike" cap="none" baseline="30000">
              <a:solidFill>
                <a:schemeClr val="dk1"/>
              </a:solidFill>
              <a:latin typeface="Arial"/>
              <a:ea typeface="Arial"/>
              <a:cs typeface="Arial"/>
              <a:sym typeface="Arial"/>
            </a:endParaRPr>
          </a:p>
          <a:p>
            <a:pPr marL="355600" marR="0" lvl="0" indent="-355600" algn="l" rtl="0">
              <a:lnSpc>
                <a:spcPct val="100000"/>
              </a:lnSpc>
              <a:spcBef>
                <a:spcPts val="1200"/>
              </a:spcBef>
              <a:spcAft>
                <a:spcPts val="0"/>
              </a:spcAft>
              <a:buClr>
                <a:schemeClr val="accent6"/>
              </a:buClr>
              <a:buSzPts val="2800"/>
              <a:buFont typeface="Merriweather Sans"/>
              <a:buChar char="➔"/>
            </a:pPr>
            <a:r>
              <a:rPr lang="fr-FR" sz="2800" b="1" i="0" u="none" strike="noStrike" cap="none" baseline="30000">
                <a:solidFill>
                  <a:schemeClr val="dk1"/>
                </a:solidFill>
                <a:latin typeface="Arial"/>
                <a:ea typeface="Arial"/>
                <a:cs typeface="Arial"/>
                <a:sym typeface="Arial"/>
              </a:rPr>
              <a:t>pelesequod que cum hicieni</a:t>
            </a:r>
            <a:endParaRPr sz="2800" b="1" i="0" u="none" strike="noStrike" cap="none">
              <a:solidFill>
                <a:schemeClr val="dk1"/>
              </a:solidFill>
              <a:latin typeface="Arial"/>
              <a:ea typeface="Arial"/>
              <a:cs typeface="Arial"/>
              <a:sym typeface="Arial"/>
            </a:endParaRPr>
          </a:p>
        </p:txBody>
      </p:sp>
      <p:sp>
        <p:nvSpPr>
          <p:cNvPr id="77" name="Google Shape;77;p25"/>
          <p:cNvSpPr txBox="1"/>
          <p:nvPr/>
        </p:nvSpPr>
        <p:spPr>
          <a:xfrm>
            <a:off x="4308103" y="1409704"/>
            <a:ext cx="829009" cy="2675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1944"/>
              <a:buFont typeface="Merriweather Sans"/>
              <a:buNone/>
            </a:pPr>
            <a:r>
              <a:rPr lang="fr-FR" sz="1800" b="1" i="0" u="none" strike="noStrike" cap="none">
                <a:solidFill>
                  <a:srgbClr val="FFFFFF"/>
                </a:solidFill>
                <a:latin typeface="Arial"/>
                <a:ea typeface="Arial"/>
                <a:cs typeface="Arial"/>
                <a:sym typeface="Arial"/>
              </a:rPr>
              <a:t>titre</a:t>
            </a:r>
            <a:endParaRPr sz="1800" b="1" i="0" u="none" strike="noStrike" cap="none">
              <a:solidFill>
                <a:srgbClr val="FFFFFF"/>
              </a:solidFill>
              <a:latin typeface="Arial"/>
              <a:ea typeface="Arial"/>
              <a:cs typeface="Arial"/>
              <a:sym typeface="Arial"/>
            </a:endParaRPr>
          </a:p>
        </p:txBody>
      </p:sp>
      <p:pic>
        <p:nvPicPr>
          <p:cNvPr id="78" name="Google Shape;78;p25"/>
          <p:cNvPicPr preferRelativeResize="0"/>
          <p:nvPr/>
        </p:nvPicPr>
        <p:blipFill rotWithShape="1">
          <a:blip r:embed="rId3">
            <a:alphaModFix/>
          </a:blip>
          <a:srcRect/>
          <a:stretch/>
        </p:blipFill>
        <p:spPr>
          <a:xfrm>
            <a:off x="8690607" y="6404607"/>
            <a:ext cx="466094" cy="466094"/>
          </a:xfrm>
          <a:prstGeom prst="rect">
            <a:avLst/>
          </a:prstGeom>
          <a:noFill/>
          <a:ln>
            <a:noFill/>
          </a:ln>
        </p:spPr>
      </p:pic>
      <p:sp>
        <p:nvSpPr>
          <p:cNvPr id="79" name="Google Shape;79;p25"/>
          <p:cNvSpPr/>
          <p:nvPr/>
        </p:nvSpPr>
        <p:spPr>
          <a:xfrm>
            <a:off x="0" y="-1"/>
            <a:ext cx="9156701" cy="913639"/>
          </a:xfrm>
          <a:prstGeom prst="snip1Rect">
            <a:avLst>
              <a:gd name="adj" fmla="val 4576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0" name="Google Shape;80;p25"/>
          <p:cNvSpPr txBox="1">
            <a:spLocks noGrp="1"/>
          </p:cNvSpPr>
          <p:nvPr>
            <p:ph type="title"/>
          </p:nvPr>
        </p:nvSpPr>
        <p:spPr>
          <a:xfrm>
            <a:off x="0" y="0"/>
            <a:ext cx="8686800" cy="913638"/>
          </a:xfrm>
          <a:prstGeom prst="rect">
            <a:avLst/>
          </a:prstGeom>
          <a:noFill/>
          <a:ln>
            <a:noFill/>
          </a:ln>
        </p:spPr>
        <p:txBody>
          <a:bodyPr spcFirstLastPara="1" wrap="square" lIns="360000" tIns="45700" rIns="91425" bIns="45700" anchor="ctr" anchorCtr="0">
            <a:normAutofit/>
          </a:bodyPr>
          <a:lstStyle>
            <a:lvl1pPr lvl="0" algn="l">
              <a:lnSpc>
                <a:spcPct val="100000"/>
              </a:lnSpc>
              <a:spcBef>
                <a:spcPts val="0"/>
              </a:spcBef>
              <a:spcAft>
                <a:spcPts val="0"/>
              </a:spcAft>
              <a:buClr>
                <a:srgbClr val="FFFFFF"/>
              </a:buClr>
              <a:buSzPts val="2800"/>
              <a:buFont typeface="Arial"/>
              <a:buNone/>
              <a:defRPr sz="2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fr-FR"/>
              <a:t>Modifiez le style du titre</a:t>
            </a:r>
            <a:endParaRPr/>
          </a:p>
        </p:txBody>
      </p:sp>
      <p:sp>
        <p:nvSpPr>
          <p:cNvPr id="81" name="Google Shape;81;p25"/>
          <p:cNvSpPr txBox="1">
            <a:spLocks noGrp="1"/>
          </p:cNvSpPr>
          <p:nvPr>
            <p:ph type="dt" idx="10"/>
          </p:nvPr>
        </p:nvSpPr>
        <p:spPr>
          <a:xfrm>
            <a:off x="901702" y="6654800"/>
            <a:ext cx="2133600" cy="206375"/>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2" name="Google Shape;82;p25"/>
          <p:cNvSpPr txBox="1">
            <a:spLocks noGrp="1"/>
          </p:cNvSpPr>
          <p:nvPr>
            <p:ph type="ftr" idx="11"/>
          </p:nvPr>
        </p:nvSpPr>
        <p:spPr>
          <a:xfrm>
            <a:off x="3039530" y="6654800"/>
            <a:ext cx="5257800" cy="2063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3" name="Google Shape;83;p25"/>
          <p:cNvSpPr txBox="1">
            <a:spLocks noGrp="1"/>
          </p:cNvSpPr>
          <p:nvPr>
            <p:ph type="sldNum" idx="12"/>
          </p:nvPr>
        </p:nvSpPr>
        <p:spPr>
          <a:xfrm>
            <a:off x="0" y="6553200"/>
            <a:ext cx="457200" cy="3048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fr-FR"/>
              <a:t>‹N°›</a:t>
            </a:fld>
            <a:endParaRPr/>
          </a:p>
        </p:txBody>
      </p:sp>
      <p:cxnSp>
        <p:nvCxnSpPr>
          <p:cNvPr id="84" name="Google Shape;84;p25"/>
          <p:cNvCxnSpPr/>
          <p:nvPr/>
        </p:nvCxnSpPr>
        <p:spPr>
          <a:xfrm rot="10800000" flipH="1">
            <a:off x="3001433" y="6653212"/>
            <a:ext cx="97367" cy="204788"/>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accent6"/>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accent1"/>
              </a:buClr>
              <a:buSzPts val="2800"/>
              <a:buFont typeface="Merriweather Sans"/>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accent6"/>
              </a:buClr>
              <a:buSzPts val="2400"/>
              <a:buFont typeface="Noto Sans Symbols"/>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subTitle" idx="1"/>
          </p:nvPr>
        </p:nvSpPr>
        <p:spPr>
          <a:xfrm>
            <a:off x="1214320" y="2082223"/>
            <a:ext cx="6967573" cy="2083093"/>
          </a:xfrm>
          <a:prstGeom prst="rect">
            <a:avLst/>
          </a:prstGeom>
          <a:solidFill>
            <a:srgbClr val="443A31"/>
          </a:solidFill>
          <a:ln>
            <a:noFill/>
          </a:ln>
        </p:spPr>
        <p:txBody>
          <a:bodyPr spcFirstLastPara="1" wrap="square" lIns="180000" tIns="180000" rIns="180000" bIns="180000" anchor="ctr" anchorCtr="0">
            <a:normAutofit/>
          </a:bodyPr>
          <a:lstStyle/>
          <a:p>
            <a:pPr marL="0" lvl="0" indent="0" algn="ctr" rtl="0">
              <a:lnSpc>
                <a:spcPct val="100000"/>
              </a:lnSpc>
              <a:spcBef>
                <a:spcPts val="0"/>
              </a:spcBef>
              <a:spcAft>
                <a:spcPts val="0"/>
              </a:spcAft>
              <a:buSzPct val="100000"/>
              <a:buNone/>
            </a:pPr>
            <a:r>
              <a:rPr lang="fr-FR" b="1" dirty="0"/>
              <a:t>4TPU202U Méthodologie Scientifique</a:t>
            </a:r>
            <a:endParaRPr b="1" dirty="0"/>
          </a:p>
          <a:p>
            <a:pPr marL="0" lvl="0" indent="0" algn="ctr" rtl="0">
              <a:lnSpc>
                <a:spcPct val="100000"/>
              </a:lnSpc>
              <a:spcBef>
                <a:spcPts val="592"/>
              </a:spcBef>
              <a:spcAft>
                <a:spcPts val="0"/>
              </a:spcAft>
              <a:buSzPct val="100000"/>
              <a:buNone/>
            </a:pPr>
            <a:r>
              <a:rPr lang="fr-FR" dirty="0"/>
              <a:t>Les biais cognitifs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E45F8D-4C20-0E01-7108-185CD3A0297A}"/>
              </a:ext>
            </a:extLst>
          </p:cNvPr>
          <p:cNvSpPr>
            <a:spLocks noGrp="1"/>
          </p:cNvSpPr>
          <p:nvPr>
            <p:ph type="title"/>
          </p:nvPr>
        </p:nvSpPr>
        <p:spPr/>
        <p:txBody>
          <a:bodyPr>
            <a:normAutofit fontScale="90000"/>
          </a:bodyPr>
          <a:lstStyle/>
          <a:p>
            <a:r>
              <a:rPr lang="fr-FR" sz="2800" dirty="0"/>
              <a:t>II. Les biais dans le contexte du développement durable</a:t>
            </a:r>
            <a:endParaRPr lang="fr-FR" dirty="0"/>
          </a:p>
        </p:txBody>
      </p:sp>
      <p:sp>
        <p:nvSpPr>
          <p:cNvPr id="3" name="Espace réservé du texte 2">
            <a:extLst>
              <a:ext uri="{FF2B5EF4-FFF2-40B4-BE49-F238E27FC236}">
                <a16:creationId xmlns:a16="http://schemas.microsoft.com/office/drawing/2014/main" id="{27D7166E-11C4-0439-BE41-C09D869C3C47}"/>
              </a:ext>
            </a:extLst>
          </p:cNvPr>
          <p:cNvSpPr>
            <a:spLocks noGrp="1"/>
          </p:cNvSpPr>
          <p:nvPr>
            <p:ph type="body" idx="1"/>
          </p:nvPr>
        </p:nvSpPr>
        <p:spPr/>
        <p:txBody>
          <a:bodyPr/>
          <a:lstStyle/>
          <a:p>
            <a:pPr lvl="1">
              <a:buFont typeface="Wingdings" pitchFamily="2" charset="2"/>
              <a:buChar char="q"/>
            </a:pPr>
            <a:r>
              <a:rPr lang="fr-FR" b="1" dirty="0">
                <a:solidFill>
                  <a:srgbClr val="0070C0"/>
                </a:solidFill>
              </a:rPr>
              <a:t>Le biais de confirmation</a:t>
            </a:r>
          </a:p>
          <a:p>
            <a:pPr marL="508000" lvl="1" indent="0">
              <a:buNone/>
            </a:pPr>
            <a:endParaRPr lang="fr-FR" b="1" dirty="0">
              <a:solidFill>
                <a:srgbClr val="0070C0"/>
              </a:solidFill>
            </a:endParaRPr>
          </a:p>
          <a:p>
            <a:pPr marL="508000" lvl="1" indent="0">
              <a:buNone/>
            </a:pPr>
            <a:r>
              <a:rPr lang="fr-FR" dirty="0"/>
              <a:t>Tendance à rechercher des informations qui </a:t>
            </a:r>
            <a:r>
              <a:rPr lang="fr-FR" dirty="0">
                <a:solidFill>
                  <a:srgbClr val="0070C0"/>
                </a:solidFill>
              </a:rPr>
              <a:t>confirment</a:t>
            </a:r>
            <a:r>
              <a:rPr lang="fr-FR" dirty="0"/>
              <a:t> les croyances existantes plutôt que de rechercher des preuves qui les </a:t>
            </a:r>
            <a:r>
              <a:rPr lang="fr-FR" dirty="0">
                <a:solidFill>
                  <a:srgbClr val="0070C0"/>
                </a:solidFill>
              </a:rPr>
              <a:t>contredisent</a:t>
            </a:r>
            <a:r>
              <a:rPr lang="fr-FR" dirty="0"/>
              <a:t>.</a:t>
            </a:r>
          </a:p>
          <a:p>
            <a:pPr marL="508000" lvl="1" indent="0">
              <a:buNone/>
            </a:pPr>
            <a:endParaRPr lang="fr-FR" u="sng" dirty="0">
              <a:solidFill>
                <a:srgbClr val="0070C0"/>
              </a:solidFill>
            </a:endParaRPr>
          </a:p>
          <a:p>
            <a:pPr marL="508000" lvl="1" indent="0" algn="just">
              <a:buNone/>
            </a:pPr>
            <a:r>
              <a:rPr lang="fr-FR" sz="2800" u="sng" dirty="0">
                <a:solidFill>
                  <a:srgbClr val="0070C0"/>
                </a:solidFill>
              </a:rPr>
              <a:t>Exemple:</a:t>
            </a:r>
          </a:p>
          <a:p>
            <a:pPr lvl="1" algn="just">
              <a:buFont typeface="Wingdings" pitchFamily="2" charset="2"/>
              <a:buChar char="Ø"/>
            </a:pPr>
            <a:r>
              <a:rPr lang="fr-FR" sz="2400" dirty="0">
                <a:solidFill>
                  <a:schemeClr val="tx1"/>
                </a:solidFill>
              </a:rPr>
              <a:t>Rejeter les preuves du changement climatique parce qu’elles ne correspondent pas à la croyance que le climat est stable.</a:t>
            </a:r>
          </a:p>
        </p:txBody>
      </p:sp>
      <p:sp>
        <p:nvSpPr>
          <p:cNvPr id="4" name="Espace réservé du numéro de diapositive 3">
            <a:extLst>
              <a:ext uri="{FF2B5EF4-FFF2-40B4-BE49-F238E27FC236}">
                <a16:creationId xmlns:a16="http://schemas.microsoft.com/office/drawing/2014/main" id="{D1EF43BA-ECB9-2952-310B-D9CFEC9B637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10</a:t>
            </a:fld>
            <a:endParaRPr lang="fr-FR"/>
          </a:p>
        </p:txBody>
      </p:sp>
    </p:spTree>
    <p:extLst>
      <p:ext uri="{BB962C8B-B14F-4D97-AF65-F5344CB8AC3E}">
        <p14:creationId xmlns:p14="http://schemas.microsoft.com/office/powerpoint/2010/main" val="2577928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E45F8D-4C20-0E01-7108-185CD3A0297A}"/>
              </a:ext>
            </a:extLst>
          </p:cNvPr>
          <p:cNvSpPr>
            <a:spLocks noGrp="1"/>
          </p:cNvSpPr>
          <p:nvPr>
            <p:ph type="title"/>
          </p:nvPr>
        </p:nvSpPr>
        <p:spPr/>
        <p:txBody>
          <a:bodyPr>
            <a:normAutofit fontScale="90000"/>
          </a:bodyPr>
          <a:lstStyle/>
          <a:p>
            <a:r>
              <a:rPr lang="fr-FR" sz="2800" dirty="0"/>
              <a:t>II. Les biais dans le contexte du développement durable</a:t>
            </a:r>
            <a:endParaRPr lang="fr-FR" dirty="0"/>
          </a:p>
        </p:txBody>
      </p:sp>
      <p:sp>
        <p:nvSpPr>
          <p:cNvPr id="3" name="Espace réservé du texte 2">
            <a:extLst>
              <a:ext uri="{FF2B5EF4-FFF2-40B4-BE49-F238E27FC236}">
                <a16:creationId xmlns:a16="http://schemas.microsoft.com/office/drawing/2014/main" id="{27D7166E-11C4-0439-BE41-C09D869C3C47}"/>
              </a:ext>
            </a:extLst>
          </p:cNvPr>
          <p:cNvSpPr>
            <a:spLocks noGrp="1"/>
          </p:cNvSpPr>
          <p:nvPr>
            <p:ph type="body" idx="1"/>
          </p:nvPr>
        </p:nvSpPr>
        <p:spPr/>
        <p:txBody>
          <a:bodyPr/>
          <a:lstStyle/>
          <a:p>
            <a:pPr lvl="1">
              <a:buFont typeface="Wingdings" pitchFamily="2" charset="2"/>
              <a:buChar char="q"/>
            </a:pPr>
            <a:r>
              <a:rPr lang="fr-FR" b="1" dirty="0">
                <a:solidFill>
                  <a:srgbClr val="0070C0"/>
                </a:solidFill>
              </a:rPr>
              <a:t>L’effet de déni</a:t>
            </a:r>
          </a:p>
          <a:p>
            <a:pPr marL="508000" lvl="1" indent="0">
              <a:buNone/>
            </a:pPr>
            <a:endParaRPr lang="fr-FR" b="1" dirty="0">
              <a:solidFill>
                <a:srgbClr val="0070C0"/>
              </a:solidFill>
            </a:endParaRPr>
          </a:p>
          <a:p>
            <a:pPr marL="508000" lvl="1" indent="0">
              <a:buNone/>
            </a:pPr>
            <a:r>
              <a:rPr lang="fr-FR" dirty="0"/>
              <a:t>Tendance à </a:t>
            </a:r>
            <a:r>
              <a:rPr lang="fr-FR" dirty="0">
                <a:solidFill>
                  <a:srgbClr val="0070C0"/>
                </a:solidFill>
              </a:rPr>
              <a:t>nier</a:t>
            </a:r>
            <a:r>
              <a:rPr lang="fr-FR" dirty="0"/>
              <a:t> ou </a:t>
            </a:r>
            <a:r>
              <a:rPr lang="fr-FR" dirty="0">
                <a:solidFill>
                  <a:srgbClr val="0070C0"/>
                </a:solidFill>
              </a:rPr>
              <a:t>minimiser</a:t>
            </a:r>
            <a:r>
              <a:rPr lang="fr-FR" dirty="0"/>
              <a:t> l’importance de l’impact environnemental des actions individuelles ou collectives.</a:t>
            </a:r>
          </a:p>
          <a:p>
            <a:pPr marL="508000" lvl="1" indent="0">
              <a:buNone/>
            </a:pPr>
            <a:endParaRPr lang="fr-FR" u="sng" dirty="0">
              <a:solidFill>
                <a:srgbClr val="0070C0"/>
              </a:solidFill>
            </a:endParaRPr>
          </a:p>
          <a:p>
            <a:pPr marL="508000" lvl="1" indent="0" algn="just">
              <a:buNone/>
            </a:pPr>
            <a:r>
              <a:rPr lang="fr-FR" sz="2800" u="sng" dirty="0">
                <a:solidFill>
                  <a:srgbClr val="0070C0"/>
                </a:solidFill>
              </a:rPr>
              <a:t>Exemple:</a:t>
            </a:r>
          </a:p>
          <a:p>
            <a:pPr lvl="1" algn="just">
              <a:buFont typeface="Wingdings" pitchFamily="2" charset="2"/>
              <a:buChar char="Ø"/>
            </a:pPr>
            <a:r>
              <a:rPr lang="fr-FR" sz="2400" dirty="0">
                <a:solidFill>
                  <a:schemeClr val="tx1"/>
                </a:solidFill>
              </a:rPr>
              <a:t>Ignorer l’impact environnemental de l’achat de produits jetables ou des voyages en avion.</a:t>
            </a:r>
          </a:p>
        </p:txBody>
      </p:sp>
      <p:sp>
        <p:nvSpPr>
          <p:cNvPr id="4" name="Espace réservé du numéro de diapositive 3">
            <a:extLst>
              <a:ext uri="{FF2B5EF4-FFF2-40B4-BE49-F238E27FC236}">
                <a16:creationId xmlns:a16="http://schemas.microsoft.com/office/drawing/2014/main" id="{D1EF43BA-ECB9-2952-310B-D9CFEC9B637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11</a:t>
            </a:fld>
            <a:endParaRPr lang="fr-FR"/>
          </a:p>
        </p:txBody>
      </p:sp>
    </p:spTree>
    <p:extLst>
      <p:ext uri="{BB962C8B-B14F-4D97-AF65-F5344CB8AC3E}">
        <p14:creationId xmlns:p14="http://schemas.microsoft.com/office/powerpoint/2010/main" val="1852747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E45F8D-4C20-0E01-7108-185CD3A0297A}"/>
              </a:ext>
            </a:extLst>
          </p:cNvPr>
          <p:cNvSpPr>
            <a:spLocks noGrp="1"/>
          </p:cNvSpPr>
          <p:nvPr>
            <p:ph type="title"/>
          </p:nvPr>
        </p:nvSpPr>
        <p:spPr/>
        <p:txBody>
          <a:bodyPr>
            <a:normAutofit fontScale="90000"/>
          </a:bodyPr>
          <a:lstStyle/>
          <a:p>
            <a:r>
              <a:rPr lang="fr-FR" sz="2800" dirty="0"/>
              <a:t>II. Les biais dans le contexte du développement durable</a:t>
            </a:r>
            <a:endParaRPr lang="fr-FR" dirty="0"/>
          </a:p>
        </p:txBody>
      </p:sp>
      <p:sp>
        <p:nvSpPr>
          <p:cNvPr id="3" name="Espace réservé du texte 2">
            <a:extLst>
              <a:ext uri="{FF2B5EF4-FFF2-40B4-BE49-F238E27FC236}">
                <a16:creationId xmlns:a16="http://schemas.microsoft.com/office/drawing/2014/main" id="{27D7166E-11C4-0439-BE41-C09D869C3C47}"/>
              </a:ext>
            </a:extLst>
          </p:cNvPr>
          <p:cNvSpPr>
            <a:spLocks noGrp="1"/>
          </p:cNvSpPr>
          <p:nvPr>
            <p:ph type="body" idx="1"/>
          </p:nvPr>
        </p:nvSpPr>
        <p:spPr/>
        <p:txBody>
          <a:bodyPr/>
          <a:lstStyle/>
          <a:p>
            <a:pPr lvl="1">
              <a:buFont typeface="Wingdings" pitchFamily="2" charset="2"/>
              <a:buChar char="q"/>
            </a:pPr>
            <a:r>
              <a:rPr lang="fr-FR" b="1" dirty="0">
                <a:solidFill>
                  <a:srgbClr val="0070C0"/>
                </a:solidFill>
              </a:rPr>
              <a:t>Le biais d’ancrage</a:t>
            </a:r>
          </a:p>
          <a:p>
            <a:pPr marL="508000" lvl="1" indent="0">
              <a:buNone/>
            </a:pPr>
            <a:endParaRPr lang="fr-FR" b="1" dirty="0">
              <a:solidFill>
                <a:srgbClr val="0070C0"/>
              </a:solidFill>
            </a:endParaRPr>
          </a:p>
          <a:p>
            <a:pPr marL="508000" lvl="1" indent="0">
              <a:buNone/>
            </a:pPr>
            <a:r>
              <a:rPr lang="fr-FR" dirty="0"/>
              <a:t>Tendance à </a:t>
            </a:r>
            <a:r>
              <a:rPr lang="fr-FR" dirty="0">
                <a:solidFill>
                  <a:srgbClr val="0070C0"/>
                </a:solidFill>
              </a:rPr>
              <a:t>s’appuyer </a:t>
            </a:r>
            <a:r>
              <a:rPr lang="fr-FR" dirty="0">
                <a:solidFill>
                  <a:schemeClr val="tx1"/>
                </a:solidFill>
              </a:rPr>
              <a:t>sur des informations initiales pour prendre des décisions, plutôt que de rechercher des preuves </a:t>
            </a:r>
            <a:r>
              <a:rPr lang="fr-FR" dirty="0">
                <a:solidFill>
                  <a:srgbClr val="0070C0"/>
                </a:solidFill>
              </a:rPr>
              <a:t>supplémentaires</a:t>
            </a:r>
            <a:r>
              <a:rPr lang="fr-FR" dirty="0">
                <a:solidFill>
                  <a:schemeClr val="tx1"/>
                </a:solidFill>
              </a:rPr>
              <a:t>.</a:t>
            </a:r>
            <a:endParaRPr lang="fr-FR" dirty="0"/>
          </a:p>
          <a:p>
            <a:pPr marL="508000" lvl="1" indent="0">
              <a:buNone/>
            </a:pPr>
            <a:endParaRPr lang="fr-FR" u="sng" dirty="0">
              <a:solidFill>
                <a:srgbClr val="0070C0"/>
              </a:solidFill>
            </a:endParaRPr>
          </a:p>
          <a:p>
            <a:pPr marL="508000" lvl="1" indent="0" algn="just">
              <a:buNone/>
            </a:pPr>
            <a:r>
              <a:rPr lang="fr-FR" sz="2800" u="sng" dirty="0">
                <a:solidFill>
                  <a:srgbClr val="0070C0"/>
                </a:solidFill>
              </a:rPr>
              <a:t>Exemple:</a:t>
            </a:r>
          </a:p>
          <a:p>
            <a:pPr lvl="1" algn="just">
              <a:buFont typeface="Wingdings" pitchFamily="2" charset="2"/>
              <a:buChar char="Ø"/>
            </a:pPr>
            <a:r>
              <a:rPr lang="fr-FR" sz="2000" dirty="0">
                <a:solidFill>
                  <a:schemeClr val="tx1"/>
                </a:solidFill>
              </a:rPr>
              <a:t>Fixer des objectifs de réduction des émissions de gaz à effet de serre sans tenir compte des preuves scientifiques actuelles sur les niveaux de réduction nécessaires pour limiter le changement climatique.</a:t>
            </a:r>
          </a:p>
        </p:txBody>
      </p:sp>
      <p:sp>
        <p:nvSpPr>
          <p:cNvPr id="4" name="Espace réservé du numéro de diapositive 3">
            <a:extLst>
              <a:ext uri="{FF2B5EF4-FFF2-40B4-BE49-F238E27FC236}">
                <a16:creationId xmlns:a16="http://schemas.microsoft.com/office/drawing/2014/main" id="{D1EF43BA-ECB9-2952-310B-D9CFEC9B637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12</a:t>
            </a:fld>
            <a:endParaRPr lang="fr-FR"/>
          </a:p>
        </p:txBody>
      </p:sp>
    </p:spTree>
    <p:extLst>
      <p:ext uri="{BB962C8B-B14F-4D97-AF65-F5344CB8AC3E}">
        <p14:creationId xmlns:p14="http://schemas.microsoft.com/office/powerpoint/2010/main" val="1748134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E45F8D-4C20-0E01-7108-185CD3A0297A}"/>
              </a:ext>
            </a:extLst>
          </p:cNvPr>
          <p:cNvSpPr>
            <a:spLocks noGrp="1"/>
          </p:cNvSpPr>
          <p:nvPr>
            <p:ph type="title"/>
          </p:nvPr>
        </p:nvSpPr>
        <p:spPr/>
        <p:txBody>
          <a:bodyPr>
            <a:normAutofit fontScale="90000"/>
          </a:bodyPr>
          <a:lstStyle/>
          <a:p>
            <a:r>
              <a:rPr lang="fr-FR" sz="2800" dirty="0"/>
              <a:t>II. Les biais dans le contexte du développement durable</a:t>
            </a:r>
            <a:endParaRPr lang="fr-FR" dirty="0"/>
          </a:p>
        </p:txBody>
      </p:sp>
      <p:sp>
        <p:nvSpPr>
          <p:cNvPr id="3" name="Espace réservé du texte 2">
            <a:extLst>
              <a:ext uri="{FF2B5EF4-FFF2-40B4-BE49-F238E27FC236}">
                <a16:creationId xmlns:a16="http://schemas.microsoft.com/office/drawing/2014/main" id="{27D7166E-11C4-0439-BE41-C09D869C3C47}"/>
              </a:ext>
            </a:extLst>
          </p:cNvPr>
          <p:cNvSpPr>
            <a:spLocks noGrp="1"/>
          </p:cNvSpPr>
          <p:nvPr>
            <p:ph type="body" idx="1"/>
          </p:nvPr>
        </p:nvSpPr>
        <p:spPr/>
        <p:txBody>
          <a:bodyPr/>
          <a:lstStyle/>
          <a:p>
            <a:pPr lvl="1">
              <a:buFont typeface="Wingdings" pitchFamily="2" charset="2"/>
              <a:buChar char="q"/>
            </a:pPr>
            <a:r>
              <a:rPr lang="fr-FR" b="1" dirty="0">
                <a:solidFill>
                  <a:srgbClr val="0070C0"/>
                </a:solidFill>
              </a:rPr>
              <a:t>Le biais d’optimisme</a:t>
            </a:r>
          </a:p>
          <a:p>
            <a:pPr marL="508000" lvl="1" indent="0">
              <a:buNone/>
            </a:pPr>
            <a:endParaRPr lang="fr-FR" b="1" dirty="0">
              <a:solidFill>
                <a:srgbClr val="0070C0"/>
              </a:solidFill>
            </a:endParaRPr>
          </a:p>
          <a:p>
            <a:pPr marL="508000" lvl="1" indent="0">
              <a:buNone/>
            </a:pPr>
            <a:r>
              <a:rPr lang="fr-FR" dirty="0"/>
              <a:t>Tendance à </a:t>
            </a:r>
            <a:r>
              <a:rPr lang="fr-FR" dirty="0">
                <a:solidFill>
                  <a:srgbClr val="0070C0"/>
                </a:solidFill>
              </a:rPr>
              <a:t>surestimer </a:t>
            </a:r>
            <a:r>
              <a:rPr lang="fr-FR" dirty="0">
                <a:solidFill>
                  <a:schemeClr val="tx1"/>
                </a:solidFill>
              </a:rPr>
              <a:t>la probabilité d’obtenir des résultats positifs et à </a:t>
            </a:r>
            <a:r>
              <a:rPr lang="fr-FR" dirty="0">
                <a:solidFill>
                  <a:srgbClr val="0070C0"/>
                </a:solidFill>
              </a:rPr>
              <a:t>sous-estimer</a:t>
            </a:r>
            <a:r>
              <a:rPr lang="fr-FR" dirty="0">
                <a:solidFill>
                  <a:schemeClr val="tx1"/>
                </a:solidFill>
              </a:rPr>
              <a:t> les risques.</a:t>
            </a:r>
            <a:endParaRPr lang="fr-FR" dirty="0"/>
          </a:p>
          <a:p>
            <a:pPr marL="508000" lvl="1" indent="0">
              <a:buNone/>
            </a:pPr>
            <a:endParaRPr lang="fr-FR" u="sng" dirty="0">
              <a:solidFill>
                <a:srgbClr val="0070C0"/>
              </a:solidFill>
            </a:endParaRPr>
          </a:p>
          <a:p>
            <a:pPr marL="508000" lvl="1" indent="0" algn="just">
              <a:buNone/>
            </a:pPr>
            <a:r>
              <a:rPr lang="fr-FR" sz="2800" u="sng" dirty="0">
                <a:solidFill>
                  <a:srgbClr val="0070C0"/>
                </a:solidFill>
              </a:rPr>
              <a:t>Exemple:</a:t>
            </a:r>
          </a:p>
          <a:p>
            <a:pPr lvl="1" algn="just">
              <a:buFont typeface="Wingdings" pitchFamily="2" charset="2"/>
              <a:buChar char="Ø"/>
            </a:pPr>
            <a:r>
              <a:rPr lang="fr-FR" sz="2400" dirty="0">
                <a:solidFill>
                  <a:schemeClr val="tx1"/>
                </a:solidFill>
              </a:rPr>
              <a:t>Supposer que les technologies de capture et de stockage du carbone seront déployées à grande échelle sans tenir compte des obstacles technologiques et économiques.</a:t>
            </a:r>
          </a:p>
        </p:txBody>
      </p:sp>
      <p:sp>
        <p:nvSpPr>
          <p:cNvPr id="4" name="Espace réservé du numéro de diapositive 3">
            <a:extLst>
              <a:ext uri="{FF2B5EF4-FFF2-40B4-BE49-F238E27FC236}">
                <a16:creationId xmlns:a16="http://schemas.microsoft.com/office/drawing/2014/main" id="{D1EF43BA-ECB9-2952-310B-D9CFEC9B637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13</a:t>
            </a:fld>
            <a:endParaRPr lang="fr-FR"/>
          </a:p>
        </p:txBody>
      </p:sp>
    </p:spTree>
    <p:extLst>
      <p:ext uri="{BB962C8B-B14F-4D97-AF65-F5344CB8AC3E}">
        <p14:creationId xmlns:p14="http://schemas.microsoft.com/office/powerpoint/2010/main" val="1111057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E45F8D-4C20-0E01-7108-185CD3A0297A}"/>
              </a:ext>
            </a:extLst>
          </p:cNvPr>
          <p:cNvSpPr>
            <a:spLocks noGrp="1"/>
          </p:cNvSpPr>
          <p:nvPr>
            <p:ph type="title"/>
          </p:nvPr>
        </p:nvSpPr>
        <p:spPr/>
        <p:txBody>
          <a:bodyPr>
            <a:normAutofit fontScale="90000"/>
          </a:bodyPr>
          <a:lstStyle/>
          <a:p>
            <a:r>
              <a:rPr lang="fr-FR" sz="2800" dirty="0"/>
              <a:t>II. Les biais dans le contexte du développement durable</a:t>
            </a:r>
            <a:endParaRPr lang="fr-FR" dirty="0"/>
          </a:p>
        </p:txBody>
      </p:sp>
      <p:sp>
        <p:nvSpPr>
          <p:cNvPr id="3" name="Espace réservé du texte 2">
            <a:extLst>
              <a:ext uri="{FF2B5EF4-FFF2-40B4-BE49-F238E27FC236}">
                <a16:creationId xmlns:a16="http://schemas.microsoft.com/office/drawing/2014/main" id="{27D7166E-11C4-0439-BE41-C09D869C3C47}"/>
              </a:ext>
            </a:extLst>
          </p:cNvPr>
          <p:cNvSpPr>
            <a:spLocks noGrp="1"/>
          </p:cNvSpPr>
          <p:nvPr>
            <p:ph type="body" idx="1"/>
          </p:nvPr>
        </p:nvSpPr>
        <p:spPr/>
        <p:txBody>
          <a:bodyPr/>
          <a:lstStyle/>
          <a:p>
            <a:pPr lvl="1">
              <a:buFont typeface="Wingdings" pitchFamily="2" charset="2"/>
              <a:buChar char="q"/>
            </a:pPr>
            <a:r>
              <a:rPr lang="fr-FR" b="1" dirty="0">
                <a:solidFill>
                  <a:srgbClr val="0070C0"/>
                </a:solidFill>
              </a:rPr>
              <a:t>Le biais de statu quo</a:t>
            </a:r>
          </a:p>
          <a:p>
            <a:pPr lvl="1">
              <a:buFont typeface="Wingdings" pitchFamily="2" charset="2"/>
              <a:buChar char="q"/>
            </a:pPr>
            <a:endParaRPr lang="fr-FR" b="1" dirty="0">
              <a:solidFill>
                <a:srgbClr val="0070C0"/>
              </a:solidFill>
            </a:endParaRPr>
          </a:p>
          <a:p>
            <a:pPr marL="508000" lvl="1" indent="0">
              <a:buNone/>
            </a:pPr>
            <a:r>
              <a:rPr lang="fr-FR" dirty="0"/>
              <a:t>Tendance à préférer le </a:t>
            </a:r>
            <a:r>
              <a:rPr lang="fr-FR" dirty="0">
                <a:solidFill>
                  <a:srgbClr val="0070C0"/>
                </a:solidFill>
              </a:rPr>
              <a:t>statu quo </a:t>
            </a:r>
            <a:r>
              <a:rPr lang="fr-FR" dirty="0"/>
              <a:t>plutôt que de considérer des </a:t>
            </a:r>
            <a:r>
              <a:rPr lang="fr-FR" dirty="0">
                <a:solidFill>
                  <a:srgbClr val="0070C0"/>
                </a:solidFill>
              </a:rPr>
              <a:t>alternatives</a:t>
            </a:r>
            <a:r>
              <a:rPr lang="fr-FR" dirty="0"/>
              <a:t> potentiellement meilleures.</a:t>
            </a:r>
            <a:endParaRPr lang="fr-FR" u="sng" dirty="0">
              <a:solidFill>
                <a:srgbClr val="0070C0"/>
              </a:solidFill>
            </a:endParaRPr>
          </a:p>
          <a:p>
            <a:pPr marL="508000" lvl="1" indent="0" algn="just">
              <a:buNone/>
            </a:pPr>
            <a:r>
              <a:rPr lang="fr-FR" sz="2800" u="sng" dirty="0">
                <a:solidFill>
                  <a:srgbClr val="0070C0"/>
                </a:solidFill>
              </a:rPr>
              <a:t>Exemple:</a:t>
            </a:r>
          </a:p>
          <a:p>
            <a:pPr lvl="1" algn="just">
              <a:buFont typeface="Wingdings" pitchFamily="2" charset="2"/>
              <a:buChar char="Ø"/>
            </a:pPr>
            <a:r>
              <a:rPr lang="fr-FR" sz="2200" dirty="0">
                <a:solidFill>
                  <a:schemeClr val="tx1"/>
                </a:solidFill>
              </a:rPr>
              <a:t>Refuser de considérer des politiques environnementales plus ambitieuses parce qu’elles impliquent des changement importants dans les comportements individuels ou les systèmes économiques.</a:t>
            </a:r>
          </a:p>
        </p:txBody>
      </p:sp>
      <p:sp>
        <p:nvSpPr>
          <p:cNvPr id="4" name="Espace réservé du numéro de diapositive 3">
            <a:extLst>
              <a:ext uri="{FF2B5EF4-FFF2-40B4-BE49-F238E27FC236}">
                <a16:creationId xmlns:a16="http://schemas.microsoft.com/office/drawing/2014/main" id="{D1EF43BA-ECB9-2952-310B-D9CFEC9B637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14</a:t>
            </a:fld>
            <a:endParaRPr lang="fr-FR"/>
          </a:p>
        </p:txBody>
      </p:sp>
    </p:spTree>
    <p:extLst>
      <p:ext uri="{BB962C8B-B14F-4D97-AF65-F5344CB8AC3E}">
        <p14:creationId xmlns:p14="http://schemas.microsoft.com/office/powerpoint/2010/main" val="2785517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E45F8D-4C20-0E01-7108-185CD3A0297A}"/>
              </a:ext>
            </a:extLst>
          </p:cNvPr>
          <p:cNvSpPr>
            <a:spLocks noGrp="1"/>
          </p:cNvSpPr>
          <p:nvPr>
            <p:ph type="title"/>
          </p:nvPr>
        </p:nvSpPr>
        <p:spPr/>
        <p:txBody>
          <a:bodyPr>
            <a:normAutofit fontScale="90000"/>
          </a:bodyPr>
          <a:lstStyle/>
          <a:p>
            <a:r>
              <a:rPr lang="fr-FR" sz="2800" dirty="0"/>
              <a:t>II. Les biais dans le contexte du développement durable</a:t>
            </a:r>
            <a:endParaRPr lang="fr-FR" dirty="0"/>
          </a:p>
        </p:txBody>
      </p:sp>
      <p:sp>
        <p:nvSpPr>
          <p:cNvPr id="3" name="Espace réservé du texte 2">
            <a:extLst>
              <a:ext uri="{FF2B5EF4-FFF2-40B4-BE49-F238E27FC236}">
                <a16:creationId xmlns:a16="http://schemas.microsoft.com/office/drawing/2014/main" id="{27D7166E-11C4-0439-BE41-C09D869C3C47}"/>
              </a:ext>
            </a:extLst>
          </p:cNvPr>
          <p:cNvSpPr>
            <a:spLocks noGrp="1"/>
          </p:cNvSpPr>
          <p:nvPr>
            <p:ph type="body" idx="1"/>
          </p:nvPr>
        </p:nvSpPr>
        <p:spPr/>
        <p:txBody>
          <a:bodyPr/>
          <a:lstStyle/>
          <a:p>
            <a:pPr lvl="1">
              <a:buFont typeface="Wingdings" pitchFamily="2" charset="2"/>
              <a:buChar char="q"/>
            </a:pPr>
            <a:r>
              <a:rPr lang="fr-FR" b="1" dirty="0">
                <a:solidFill>
                  <a:srgbClr val="0070C0"/>
                </a:solidFill>
              </a:rPr>
              <a:t>L’effet de récence</a:t>
            </a:r>
          </a:p>
          <a:p>
            <a:pPr marL="508000" lvl="1" indent="0">
              <a:buNone/>
            </a:pPr>
            <a:endParaRPr lang="fr-FR" b="1" dirty="0">
              <a:solidFill>
                <a:srgbClr val="0070C0"/>
              </a:solidFill>
            </a:endParaRPr>
          </a:p>
          <a:p>
            <a:pPr marL="508000" lvl="1" indent="0">
              <a:buNone/>
            </a:pPr>
            <a:r>
              <a:rPr lang="fr-FR" sz="2600" dirty="0"/>
              <a:t>Tendance à accorder plus d’importance aux événements ou aux informations </a:t>
            </a:r>
            <a:r>
              <a:rPr lang="fr-FR" sz="2600" dirty="0">
                <a:solidFill>
                  <a:srgbClr val="0070C0"/>
                </a:solidFill>
              </a:rPr>
              <a:t>les plus récents</a:t>
            </a:r>
            <a:r>
              <a:rPr lang="fr-FR" sz="2600" dirty="0"/>
              <a:t>, plutôt qu’à ceux qui se sont produits dans </a:t>
            </a:r>
            <a:r>
              <a:rPr lang="fr-FR" sz="2600" dirty="0">
                <a:solidFill>
                  <a:srgbClr val="0070C0"/>
                </a:solidFill>
              </a:rPr>
              <a:t>le passé</a:t>
            </a:r>
            <a:r>
              <a:rPr lang="fr-FR" sz="2600" dirty="0"/>
              <a:t>.</a:t>
            </a:r>
          </a:p>
          <a:p>
            <a:pPr marL="508000" lvl="1" indent="0">
              <a:buNone/>
            </a:pPr>
            <a:endParaRPr lang="fr-FR" sz="2800" u="sng" dirty="0">
              <a:solidFill>
                <a:srgbClr val="0070C0"/>
              </a:solidFill>
            </a:endParaRPr>
          </a:p>
          <a:p>
            <a:pPr marL="508000" lvl="1" indent="0">
              <a:buNone/>
            </a:pPr>
            <a:r>
              <a:rPr lang="fr-FR" sz="2800" u="sng" dirty="0">
                <a:solidFill>
                  <a:srgbClr val="0070C0"/>
                </a:solidFill>
              </a:rPr>
              <a:t>Exemple:</a:t>
            </a:r>
          </a:p>
          <a:p>
            <a:pPr lvl="1" algn="just">
              <a:buFont typeface="Wingdings" pitchFamily="2" charset="2"/>
              <a:buChar char="Ø"/>
            </a:pPr>
            <a:r>
              <a:rPr lang="fr-FR" sz="2200" dirty="0">
                <a:solidFill>
                  <a:schemeClr val="tx1"/>
                </a:solidFill>
              </a:rPr>
              <a:t>Focaliser sur des évènements météorologiques extrêmes récents (une semaine de neige par exemple) plutôt que sur les modèles de changement climatique à long terme.</a:t>
            </a:r>
          </a:p>
        </p:txBody>
      </p:sp>
      <p:sp>
        <p:nvSpPr>
          <p:cNvPr id="4" name="Espace réservé du numéro de diapositive 3">
            <a:extLst>
              <a:ext uri="{FF2B5EF4-FFF2-40B4-BE49-F238E27FC236}">
                <a16:creationId xmlns:a16="http://schemas.microsoft.com/office/drawing/2014/main" id="{D1EF43BA-ECB9-2952-310B-D9CFEC9B637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15</a:t>
            </a:fld>
            <a:endParaRPr lang="fr-FR"/>
          </a:p>
        </p:txBody>
      </p:sp>
    </p:spTree>
    <p:extLst>
      <p:ext uri="{BB962C8B-B14F-4D97-AF65-F5344CB8AC3E}">
        <p14:creationId xmlns:p14="http://schemas.microsoft.com/office/powerpoint/2010/main" val="4195967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6FC408-61EF-D676-CCF6-6B05A0FC73C4}"/>
              </a:ext>
            </a:extLst>
          </p:cNvPr>
          <p:cNvSpPr>
            <a:spLocks noGrp="1"/>
          </p:cNvSpPr>
          <p:nvPr>
            <p:ph type="title"/>
          </p:nvPr>
        </p:nvSpPr>
        <p:spPr/>
        <p:txBody>
          <a:bodyPr/>
          <a:lstStyle/>
          <a:p>
            <a:r>
              <a:rPr lang="fr-FR" dirty="0"/>
              <a:t>III. Comment lutter contre les biais cognitifs ?</a:t>
            </a:r>
          </a:p>
        </p:txBody>
      </p:sp>
      <p:sp>
        <p:nvSpPr>
          <p:cNvPr id="3" name="Espace réservé du texte 2">
            <a:extLst>
              <a:ext uri="{FF2B5EF4-FFF2-40B4-BE49-F238E27FC236}">
                <a16:creationId xmlns:a16="http://schemas.microsoft.com/office/drawing/2014/main" id="{2DFF8BAA-66B8-476E-1D7B-EC1DEDC19C1F}"/>
              </a:ext>
            </a:extLst>
          </p:cNvPr>
          <p:cNvSpPr>
            <a:spLocks noGrp="1"/>
          </p:cNvSpPr>
          <p:nvPr>
            <p:ph type="body" idx="1"/>
          </p:nvPr>
        </p:nvSpPr>
        <p:spPr>
          <a:xfrm>
            <a:off x="249767" y="1663170"/>
            <a:ext cx="8644466" cy="4890030"/>
          </a:xfrm>
        </p:spPr>
        <p:txBody>
          <a:bodyPr/>
          <a:lstStyle/>
          <a:p>
            <a:pPr marL="1022350" lvl="1" indent="-514350">
              <a:buFont typeface="+mj-lt"/>
              <a:buAutoNum type="arabicParenR"/>
            </a:pPr>
            <a:r>
              <a:rPr lang="fr-FR" dirty="0">
                <a:solidFill>
                  <a:srgbClr val="0070C0"/>
                </a:solidFill>
              </a:rPr>
              <a:t>Prendre conscience des biais cognitifs</a:t>
            </a:r>
          </a:p>
          <a:p>
            <a:pPr marL="1022350" lvl="1" indent="-514350">
              <a:buFont typeface="+mj-lt"/>
              <a:buAutoNum type="arabicParenR"/>
            </a:pPr>
            <a:r>
              <a:rPr lang="fr-FR" dirty="0">
                <a:solidFill>
                  <a:srgbClr val="0070C0"/>
                </a:solidFill>
              </a:rPr>
              <a:t>Collecter des données fiables</a:t>
            </a:r>
          </a:p>
          <a:p>
            <a:pPr marL="1022350" lvl="1" indent="-514350">
              <a:buFont typeface="+mj-lt"/>
              <a:buAutoNum type="arabicParenR"/>
            </a:pPr>
            <a:r>
              <a:rPr lang="fr-FR" dirty="0">
                <a:solidFill>
                  <a:srgbClr val="0070C0"/>
                </a:solidFill>
              </a:rPr>
              <a:t>Adopter une perspective à long terme</a:t>
            </a:r>
          </a:p>
          <a:p>
            <a:pPr marL="1022350" lvl="1" indent="-514350">
              <a:buFont typeface="+mj-lt"/>
              <a:buAutoNum type="arabicParenR"/>
            </a:pPr>
            <a:r>
              <a:rPr lang="fr-FR" dirty="0">
                <a:solidFill>
                  <a:srgbClr val="0070C0"/>
                </a:solidFill>
              </a:rPr>
              <a:t>Encourager la diversité</a:t>
            </a:r>
          </a:p>
          <a:p>
            <a:pPr marL="1022350" lvl="1" indent="-514350">
              <a:buFont typeface="+mj-lt"/>
              <a:buAutoNum type="arabicParenR"/>
            </a:pPr>
            <a:r>
              <a:rPr lang="fr-FR" dirty="0">
                <a:solidFill>
                  <a:srgbClr val="0070C0"/>
                </a:solidFill>
              </a:rPr>
              <a:t>Mettre en place des systèmes de réglementation et des politiques</a:t>
            </a:r>
          </a:p>
          <a:p>
            <a:pPr marL="1022350" lvl="1" indent="-514350">
              <a:buFont typeface="+mj-lt"/>
              <a:buAutoNum type="arabicParenR"/>
            </a:pPr>
            <a:r>
              <a:rPr lang="fr-FR" dirty="0">
                <a:solidFill>
                  <a:srgbClr val="0070C0"/>
                </a:solidFill>
              </a:rPr>
              <a:t>Adopter une approche critique</a:t>
            </a:r>
          </a:p>
          <a:p>
            <a:pPr marL="101600" indent="0">
              <a:buNone/>
            </a:pPr>
            <a:endParaRPr lang="fr-FR" dirty="0"/>
          </a:p>
          <a:p>
            <a:pPr marL="101600" indent="0">
              <a:buNone/>
            </a:pPr>
            <a:endParaRPr lang="fr-FR" dirty="0"/>
          </a:p>
        </p:txBody>
      </p:sp>
      <p:sp>
        <p:nvSpPr>
          <p:cNvPr id="4" name="Espace réservé du numéro de diapositive 3">
            <a:extLst>
              <a:ext uri="{FF2B5EF4-FFF2-40B4-BE49-F238E27FC236}">
                <a16:creationId xmlns:a16="http://schemas.microsoft.com/office/drawing/2014/main" id="{704FBA22-F978-F2FB-DC15-C09C8B303B5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16</a:t>
            </a:fld>
            <a:endParaRPr lang="fr-FR"/>
          </a:p>
        </p:txBody>
      </p:sp>
    </p:spTree>
    <p:extLst>
      <p:ext uri="{BB962C8B-B14F-4D97-AF65-F5344CB8AC3E}">
        <p14:creationId xmlns:p14="http://schemas.microsoft.com/office/powerpoint/2010/main" val="411304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23C5DB-BCB4-E893-BEC0-5E536A915487}"/>
              </a:ext>
            </a:extLst>
          </p:cNvPr>
          <p:cNvSpPr>
            <a:spLocks noGrp="1"/>
          </p:cNvSpPr>
          <p:nvPr>
            <p:ph type="title"/>
          </p:nvPr>
        </p:nvSpPr>
        <p:spPr/>
        <p:txBody>
          <a:bodyPr/>
          <a:lstStyle/>
          <a:p>
            <a:r>
              <a:rPr lang="fr-FR" dirty="0"/>
              <a:t>IV. Exemples d’applications</a:t>
            </a:r>
          </a:p>
        </p:txBody>
      </p:sp>
      <p:sp>
        <p:nvSpPr>
          <p:cNvPr id="3" name="Espace réservé du texte 2">
            <a:extLst>
              <a:ext uri="{FF2B5EF4-FFF2-40B4-BE49-F238E27FC236}">
                <a16:creationId xmlns:a16="http://schemas.microsoft.com/office/drawing/2014/main" id="{B8E84B6A-46CE-3E4A-5B75-B54E1E924672}"/>
              </a:ext>
            </a:extLst>
          </p:cNvPr>
          <p:cNvSpPr>
            <a:spLocks noGrp="1"/>
          </p:cNvSpPr>
          <p:nvPr>
            <p:ph type="body" idx="1"/>
          </p:nvPr>
        </p:nvSpPr>
        <p:spPr>
          <a:xfrm>
            <a:off x="249767" y="983984"/>
            <a:ext cx="8644466" cy="5053133"/>
          </a:xfrm>
        </p:spPr>
        <p:txBody>
          <a:bodyPr/>
          <a:lstStyle/>
          <a:p>
            <a:pPr lvl="1">
              <a:buFont typeface="Wingdings" pitchFamily="2" charset="2"/>
              <a:buChar char="q"/>
            </a:pPr>
            <a:r>
              <a:rPr lang="fr-FR" sz="2600" b="0" i="0" u="none" strike="noStrike" dirty="0">
                <a:solidFill>
                  <a:srgbClr val="0070C0"/>
                </a:solidFill>
                <a:effectLst/>
                <a:latin typeface="Arial" panose="020B0604020202020204" pitchFamily="34" charset="0"/>
              </a:rPr>
              <a:t>Première situation – Communiqué de presse</a:t>
            </a:r>
          </a:p>
          <a:p>
            <a:pPr lvl="1">
              <a:buFont typeface="Wingdings" pitchFamily="2" charset="2"/>
              <a:buChar char="q"/>
            </a:pPr>
            <a:endParaRPr lang="fr-FR" sz="2600" b="0" i="0" u="none" strike="noStrike" dirty="0">
              <a:solidFill>
                <a:srgbClr val="0070C0"/>
              </a:solidFill>
              <a:effectLst/>
              <a:latin typeface="Arial" panose="020B0604020202020204" pitchFamily="34" charset="0"/>
            </a:endParaRPr>
          </a:p>
          <a:p>
            <a:pPr marL="101600" indent="0" algn="just">
              <a:buNone/>
            </a:pPr>
            <a:r>
              <a:rPr lang="fr-FR" b="0" i="0" u="none" strike="noStrike" dirty="0">
                <a:solidFill>
                  <a:srgbClr val="000000"/>
                </a:solidFill>
                <a:effectLst/>
                <a:latin typeface="Arial" panose="020B0604020202020204" pitchFamily="34" charset="0"/>
              </a:rPr>
              <a:t>En tant qu'entreprise du CAC 40, nous sommes conscients de notre responsabilité envers la planète et nous nous engageons à promouvoir le développement durable et la protection de l'environnement. Cependant, il est important de reconnaître que des pratiques insoutenables ont été adoptées dans notre industrie depuis des décennies, ce qui rend difficile la mise en place de changements significatifs. Malgré cela, nous continuerons à travailler dur pour réduire notre empreinte carbone et à rechercher des solutions innovantes pour minimiser notre impact sur l'environnement. Nous croyons également que le changement climatique est un défi majeur pour l'humanité, mais nous restons optimistes quant à notre capacité à y faire face grâce à des initiatives de développement durable. En travaillant ensemble, nous pouvons contribuer à un avenir plus durable pour tous.</a:t>
            </a:r>
            <a:endParaRPr lang="fr-FR" dirty="0"/>
          </a:p>
        </p:txBody>
      </p:sp>
      <p:sp>
        <p:nvSpPr>
          <p:cNvPr id="4" name="Espace réservé du numéro de diapositive 3">
            <a:extLst>
              <a:ext uri="{FF2B5EF4-FFF2-40B4-BE49-F238E27FC236}">
                <a16:creationId xmlns:a16="http://schemas.microsoft.com/office/drawing/2014/main" id="{34AF7D97-EC19-2245-F075-3B8DF004869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17</a:t>
            </a:fld>
            <a:endParaRPr lang="fr-FR"/>
          </a:p>
        </p:txBody>
      </p:sp>
    </p:spTree>
    <p:extLst>
      <p:ext uri="{BB962C8B-B14F-4D97-AF65-F5344CB8AC3E}">
        <p14:creationId xmlns:p14="http://schemas.microsoft.com/office/powerpoint/2010/main" val="4249985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23C5DB-BCB4-E893-BEC0-5E536A915487}"/>
              </a:ext>
            </a:extLst>
          </p:cNvPr>
          <p:cNvSpPr>
            <a:spLocks noGrp="1"/>
          </p:cNvSpPr>
          <p:nvPr>
            <p:ph type="title"/>
          </p:nvPr>
        </p:nvSpPr>
        <p:spPr/>
        <p:txBody>
          <a:bodyPr/>
          <a:lstStyle/>
          <a:p>
            <a:r>
              <a:rPr lang="fr-FR" dirty="0"/>
              <a:t>IV. Exemples d’applications</a:t>
            </a:r>
          </a:p>
        </p:txBody>
      </p:sp>
      <p:sp>
        <p:nvSpPr>
          <p:cNvPr id="3" name="Espace réservé du texte 2">
            <a:extLst>
              <a:ext uri="{FF2B5EF4-FFF2-40B4-BE49-F238E27FC236}">
                <a16:creationId xmlns:a16="http://schemas.microsoft.com/office/drawing/2014/main" id="{B8E84B6A-46CE-3E4A-5B75-B54E1E924672}"/>
              </a:ext>
            </a:extLst>
          </p:cNvPr>
          <p:cNvSpPr>
            <a:spLocks noGrp="1"/>
          </p:cNvSpPr>
          <p:nvPr>
            <p:ph type="body" idx="1"/>
          </p:nvPr>
        </p:nvSpPr>
        <p:spPr>
          <a:xfrm>
            <a:off x="249767" y="983984"/>
            <a:ext cx="8644466" cy="5053133"/>
          </a:xfrm>
        </p:spPr>
        <p:txBody>
          <a:bodyPr/>
          <a:lstStyle/>
          <a:p>
            <a:pPr lvl="1">
              <a:buFont typeface="Wingdings" pitchFamily="2" charset="2"/>
              <a:buChar char="q"/>
            </a:pPr>
            <a:r>
              <a:rPr lang="fr-FR" sz="2600" b="0" i="0" u="none" strike="noStrike" dirty="0">
                <a:solidFill>
                  <a:srgbClr val="0070C0"/>
                </a:solidFill>
                <a:effectLst/>
                <a:latin typeface="Arial" panose="020B0604020202020204" pitchFamily="34" charset="0"/>
              </a:rPr>
              <a:t>Deuxième situation – Journal Télévisé</a:t>
            </a:r>
          </a:p>
          <a:p>
            <a:pPr lvl="1">
              <a:buFont typeface="Wingdings" pitchFamily="2" charset="2"/>
              <a:buChar char="q"/>
            </a:pPr>
            <a:endParaRPr lang="fr-FR" sz="2200" dirty="0">
              <a:solidFill>
                <a:srgbClr val="0070C0"/>
              </a:solidFill>
              <a:latin typeface="Arial" panose="020B0604020202020204" pitchFamily="34" charset="0"/>
            </a:endParaRPr>
          </a:p>
          <a:p>
            <a:pPr marL="508000" lvl="1" indent="0">
              <a:buNone/>
            </a:pPr>
            <a:r>
              <a:rPr lang="fr-FR" sz="1800" b="0" i="0" u="none" strike="noStrike" dirty="0">
                <a:solidFill>
                  <a:srgbClr val="000000"/>
                </a:solidFill>
                <a:effectLst/>
                <a:latin typeface="Arial" panose="020B0604020202020204" pitchFamily="34" charset="0"/>
              </a:rPr>
              <a:t>Chers téléspectateurs, ces derniers jours, il fait incroyablement froid dans notre région, n'est-ce pas? On pourrait se demander s'il est vraiment nécessaire de parler de changement climatique et d'écologie quand la météo est aussi froide. </a:t>
            </a:r>
          </a:p>
          <a:p>
            <a:pPr marL="508000" lvl="1" indent="0">
              <a:buNone/>
            </a:pPr>
            <a:r>
              <a:rPr lang="fr-FR" sz="1800" b="0" i="0" u="none" strike="noStrike" dirty="0">
                <a:solidFill>
                  <a:srgbClr val="000000"/>
                </a:solidFill>
                <a:effectLst/>
                <a:latin typeface="Arial" panose="020B0604020202020204" pitchFamily="34" charset="0"/>
              </a:rPr>
              <a:t>Ce matin, nous avons reçu le professeur Tournesol, renommé dans le monde de la recherche en climatologie. Il a affirmé que le réchauffement climatique n’était pas dû aux activités humaines mais plutôt à des phénomènes naturels. Etant une autorité dans ce domaine, il faudrait être fou pour remettre en question ses déclarations !</a:t>
            </a:r>
            <a:endParaRPr lang="fr-FR" sz="2600" b="0" i="0" u="none" strike="noStrike" dirty="0">
              <a:solidFill>
                <a:srgbClr val="0070C0"/>
              </a:solidFill>
              <a:effectLst/>
              <a:latin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34AF7D97-EC19-2245-F075-3B8DF004869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18</a:t>
            </a:fld>
            <a:endParaRPr lang="fr-FR"/>
          </a:p>
        </p:txBody>
      </p:sp>
    </p:spTree>
    <p:extLst>
      <p:ext uri="{BB962C8B-B14F-4D97-AF65-F5344CB8AC3E}">
        <p14:creationId xmlns:p14="http://schemas.microsoft.com/office/powerpoint/2010/main" val="3641791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23C5DB-BCB4-E893-BEC0-5E536A915487}"/>
              </a:ext>
            </a:extLst>
          </p:cNvPr>
          <p:cNvSpPr>
            <a:spLocks noGrp="1"/>
          </p:cNvSpPr>
          <p:nvPr>
            <p:ph type="title"/>
          </p:nvPr>
        </p:nvSpPr>
        <p:spPr/>
        <p:txBody>
          <a:bodyPr/>
          <a:lstStyle/>
          <a:p>
            <a:r>
              <a:rPr lang="fr-FR" dirty="0"/>
              <a:t>IV. Exemples d’applications</a:t>
            </a:r>
          </a:p>
        </p:txBody>
      </p:sp>
      <p:sp>
        <p:nvSpPr>
          <p:cNvPr id="3" name="Espace réservé du texte 2">
            <a:extLst>
              <a:ext uri="{FF2B5EF4-FFF2-40B4-BE49-F238E27FC236}">
                <a16:creationId xmlns:a16="http://schemas.microsoft.com/office/drawing/2014/main" id="{B8E84B6A-46CE-3E4A-5B75-B54E1E924672}"/>
              </a:ext>
            </a:extLst>
          </p:cNvPr>
          <p:cNvSpPr>
            <a:spLocks noGrp="1"/>
          </p:cNvSpPr>
          <p:nvPr>
            <p:ph type="body" idx="1"/>
          </p:nvPr>
        </p:nvSpPr>
        <p:spPr>
          <a:xfrm>
            <a:off x="249767" y="983984"/>
            <a:ext cx="8644466" cy="5053133"/>
          </a:xfrm>
        </p:spPr>
        <p:txBody>
          <a:bodyPr/>
          <a:lstStyle/>
          <a:p>
            <a:pPr lvl="1">
              <a:buFont typeface="Wingdings" pitchFamily="2" charset="2"/>
              <a:buChar char="q"/>
            </a:pPr>
            <a:r>
              <a:rPr lang="fr-FR" sz="2600" b="0" i="0" u="none" strike="noStrike" dirty="0">
                <a:solidFill>
                  <a:srgbClr val="0070C0"/>
                </a:solidFill>
                <a:effectLst/>
                <a:latin typeface="Arial" panose="020B0604020202020204" pitchFamily="34" charset="0"/>
              </a:rPr>
              <a:t>Troisième situation – Réunion d’entreprise</a:t>
            </a:r>
          </a:p>
          <a:p>
            <a:pPr lvl="1">
              <a:buFont typeface="Wingdings" pitchFamily="2" charset="2"/>
              <a:buChar char="q"/>
            </a:pPr>
            <a:endParaRPr lang="fr-FR" sz="2200" dirty="0">
              <a:solidFill>
                <a:srgbClr val="0070C0"/>
              </a:solidFill>
              <a:latin typeface="Arial" panose="020B0604020202020204" pitchFamily="34" charset="0"/>
            </a:endParaRPr>
          </a:p>
          <a:p>
            <a:pPr marL="508000" lvl="1" indent="0" algn="just">
              <a:buNone/>
            </a:pPr>
            <a:r>
              <a:rPr lang="fr-FR" sz="2000" b="0" i="0" u="none" strike="noStrike" dirty="0">
                <a:solidFill>
                  <a:srgbClr val="000000"/>
                </a:solidFill>
                <a:effectLst/>
                <a:latin typeface="Arial" panose="020B0604020202020204" pitchFamily="34" charset="0"/>
              </a:rPr>
              <a:t>Dans une réunion d'entreprise, un jeune cadre dynamique nommé Antoine présente un nouveau projet sur les énergies renouvelables. Il commence sa présentation en disant : "Nous savons tous que les jeunes de notre génération sont très conscients de l'importance de la protection de l'environnement et de la nécessité de développer des technologies plus respectueuses de la planète".</a:t>
            </a:r>
            <a:endParaRPr lang="fr-FR" sz="2000" b="0" i="0" u="none" strike="noStrike" dirty="0">
              <a:solidFill>
                <a:srgbClr val="0070C0"/>
              </a:solidFill>
              <a:effectLst/>
              <a:latin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34AF7D97-EC19-2245-F075-3B8DF004869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19</a:t>
            </a:fld>
            <a:endParaRPr lang="fr-FR"/>
          </a:p>
        </p:txBody>
      </p:sp>
    </p:spTree>
    <p:extLst>
      <p:ext uri="{BB962C8B-B14F-4D97-AF65-F5344CB8AC3E}">
        <p14:creationId xmlns:p14="http://schemas.microsoft.com/office/powerpoint/2010/main" val="5902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F93E3C-B956-2ABA-D463-1FF2F73FCE69}"/>
              </a:ext>
            </a:extLst>
          </p:cNvPr>
          <p:cNvSpPr>
            <a:spLocks noGrp="1"/>
          </p:cNvSpPr>
          <p:nvPr>
            <p:ph type="title"/>
          </p:nvPr>
        </p:nvSpPr>
        <p:spPr/>
        <p:txBody>
          <a:bodyPr/>
          <a:lstStyle/>
          <a:p>
            <a:r>
              <a:rPr lang="fr-FR" dirty="0"/>
              <a:t>Introduction aux biais cognitifs</a:t>
            </a:r>
          </a:p>
        </p:txBody>
      </p:sp>
      <p:sp>
        <p:nvSpPr>
          <p:cNvPr id="3" name="Espace réservé du texte 2">
            <a:extLst>
              <a:ext uri="{FF2B5EF4-FFF2-40B4-BE49-F238E27FC236}">
                <a16:creationId xmlns:a16="http://schemas.microsoft.com/office/drawing/2014/main" id="{AFC9BD06-7F6E-4660-6E43-2123181A51BA}"/>
              </a:ext>
            </a:extLst>
          </p:cNvPr>
          <p:cNvSpPr>
            <a:spLocks noGrp="1"/>
          </p:cNvSpPr>
          <p:nvPr>
            <p:ph type="body" idx="1"/>
          </p:nvPr>
        </p:nvSpPr>
        <p:spPr/>
        <p:txBody>
          <a:bodyPr/>
          <a:lstStyle/>
          <a:p>
            <a:pPr>
              <a:buClr>
                <a:srgbClr val="0070C0"/>
              </a:buClr>
              <a:buFont typeface="Wingdings" pitchFamily="2" charset="2"/>
              <a:buChar char="q"/>
            </a:pPr>
            <a:r>
              <a:rPr lang="fr-FR" dirty="0"/>
              <a:t>Les biais cognitifs sont des erreurs de raisonnement qui peuvent affecter notre prise de décision.</a:t>
            </a:r>
          </a:p>
          <a:p>
            <a:pPr>
              <a:buFont typeface="Wingdings" pitchFamily="2" charset="2"/>
              <a:buChar char="q"/>
            </a:pPr>
            <a:endParaRPr lang="fr-FR" dirty="0"/>
          </a:p>
          <a:p>
            <a:pPr>
              <a:buClr>
                <a:srgbClr val="0070C0"/>
              </a:buClr>
              <a:buFont typeface="Wingdings" pitchFamily="2" charset="2"/>
              <a:buChar char="q"/>
            </a:pPr>
            <a:r>
              <a:rPr lang="fr-FR" dirty="0"/>
              <a:t>Les biais cognitifs peuvent être </a:t>
            </a:r>
            <a:r>
              <a:rPr lang="fr-FR" b="1" dirty="0">
                <a:solidFill>
                  <a:srgbClr val="0070C0"/>
                </a:solidFill>
              </a:rPr>
              <a:t>conscients</a:t>
            </a:r>
            <a:r>
              <a:rPr lang="fr-FR" dirty="0">
                <a:solidFill>
                  <a:schemeClr val="accent6"/>
                </a:solidFill>
              </a:rPr>
              <a:t> </a:t>
            </a:r>
            <a:r>
              <a:rPr lang="fr-FR" dirty="0">
                <a:solidFill>
                  <a:schemeClr val="tx1"/>
                </a:solidFill>
              </a:rPr>
              <a:t>ou</a:t>
            </a:r>
            <a:r>
              <a:rPr lang="fr-FR" dirty="0">
                <a:solidFill>
                  <a:schemeClr val="accent6"/>
                </a:solidFill>
              </a:rPr>
              <a:t> </a:t>
            </a:r>
            <a:r>
              <a:rPr lang="fr-FR" b="1" dirty="0">
                <a:solidFill>
                  <a:srgbClr val="0070C0"/>
                </a:solidFill>
              </a:rPr>
              <a:t>inconscients</a:t>
            </a:r>
            <a:r>
              <a:rPr lang="fr-FR" b="1" dirty="0">
                <a:solidFill>
                  <a:schemeClr val="accent6"/>
                </a:solidFill>
              </a:rPr>
              <a:t>.</a:t>
            </a:r>
          </a:p>
          <a:p>
            <a:pPr>
              <a:buClr>
                <a:srgbClr val="0070C0"/>
              </a:buClr>
              <a:buFont typeface="Wingdings" pitchFamily="2" charset="2"/>
              <a:buChar char="q"/>
            </a:pPr>
            <a:endParaRPr lang="fr-FR" b="1" dirty="0">
              <a:solidFill>
                <a:schemeClr val="accent6"/>
              </a:solidFill>
            </a:endParaRPr>
          </a:p>
          <a:p>
            <a:pPr>
              <a:buClr>
                <a:srgbClr val="0070C0"/>
              </a:buClr>
              <a:buFont typeface="Wingdings" pitchFamily="2" charset="2"/>
              <a:buChar char="q"/>
            </a:pPr>
            <a:r>
              <a:rPr lang="fr-FR" dirty="0">
                <a:solidFill>
                  <a:schemeClr val="tx1"/>
                </a:solidFill>
              </a:rPr>
              <a:t>Ils peuvent être causés par des facteurs comme la culture, l’expérience personnelle ou encore l’environnement.</a:t>
            </a:r>
            <a:endParaRPr lang="fr-FR" dirty="0">
              <a:solidFill>
                <a:schemeClr val="accent6"/>
              </a:solidFill>
            </a:endParaRPr>
          </a:p>
          <a:p>
            <a:pPr>
              <a:buClr>
                <a:srgbClr val="0070C0"/>
              </a:buClr>
              <a:buFont typeface="Wingdings" pitchFamily="2" charset="2"/>
              <a:buChar char="q"/>
            </a:pPr>
            <a:endParaRPr lang="fr-FR" dirty="0">
              <a:solidFill>
                <a:schemeClr val="accent6"/>
              </a:solidFill>
            </a:endParaRPr>
          </a:p>
          <a:p>
            <a:pPr>
              <a:buClr>
                <a:srgbClr val="0070C0"/>
              </a:buClr>
              <a:buFont typeface="Wingdings" pitchFamily="2" charset="2"/>
              <a:buChar char="q"/>
            </a:pPr>
            <a:r>
              <a:rPr lang="fr-FR" dirty="0">
                <a:solidFill>
                  <a:schemeClr val="tx1"/>
                </a:solidFill>
              </a:rPr>
              <a:t>Les biais cognitifs peuvent </a:t>
            </a:r>
            <a:r>
              <a:rPr lang="fr-FR" dirty="0">
                <a:solidFill>
                  <a:srgbClr val="0070C0"/>
                </a:solidFill>
              </a:rPr>
              <a:t>affecter</a:t>
            </a:r>
            <a:r>
              <a:rPr lang="fr-FR" dirty="0">
                <a:solidFill>
                  <a:schemeClr val="tx1"/>
                </a:solidFill>
              </a:rPr>
              <a:t> la façon dont nous percevons les informations, les traitons et les interprétons.</a:t>
            </a:r>
          </a:p>
        </p:txBody>
      </p:sp>
      <p:sp>
        <p:nvSpPr>
          <p:cNvPr id="4" name="Espace réservé du numéro de diapositive 3">
            <a:extLst>
              <a:ext uri="{FF2B5EF4-FFF2-40B4-BE49-F238E27FC236}">
                <a16:creationId xmlns:a16="http://schemas.microsoft.com/office/drawing/2014/main" id="{30487DAA-F76E-7863-CA7F-DDF3BB40B71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2</a:t>
            </a:fld>
            <a:endParaRPr lang="fr-FR"/>
          </a:p>
        </p:txBody>
      </p:sp>
      <p:sp>
        <p:nvSpPr>
          <p:cNvPr id="6" name="ZoneTexte 5">
            <a:extLst>
              <a:ext uri="{FF2B5EF4-FFF2-40B4-BE49-F238E27FC236}">
                <a16:creationId xmlns:a16="http://schemas.microsoft.com/office/drawing/2014/main" id="{0A03511A-9781-DDA1-8F9C-EF6B920F3AF7}"/>
              </a:ext>
            </a:extLst>
          </p:cNvPr>
          <p:cNvSpPr txBox="1"/>
          <p:nvPr/>
        </p:nvSpPr>
        <p:spPr>
          <a:xfrm>
            <a:off x="1974046" y="5303579"/>
            <a:ext cx="5255173" cy="461665"/>
          </a:xfrm>
          <a:prstGeom prst="rect">
            <a:avLst/>
          </a:prstGeom>
          <a:noFill/>
        </p:spPr>
        <p:txBody>
          <a:bodyPr wrap="square">
            <a:spAutoFit/>
          </a:bodyPr>
          <a:lstStyle/>
          <a:p>
            <a:r>
              <a:rPr lang="fr-FR" sz="2400" dirty="0">
                <a:solidFill>
                  <a:srgbClr val="0070C0"/>
                </a:solidFill>
              </a:rPr>
              <a:t>Comment repérer les biais cognitifs ?</a:t>
            </a:r>
          </a:p>
        </p:txBody>
      </p:sp>
    </p:spTree>
    <p:extLst>
      <p:ext uri="{BB962C8B-B14F-4D97-AF65-F5344CB8AC3E}">
        <p14:creationId xmlns:p14="http://schemas.microsoft.com/office/powerpoint/2010/main" val="208029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3200C4-51DC-A050-2EC2-2FCBAF5567DB}"/>
              </a:ext>
            </a:extLst>
          </p:cNvPr>
          <p:cNvSpPr>
            <a:spLocks noGrp="1"/>
          </p:cNvSpPr>
          <p:nvPr>
            <p:ph type="title"/>
          </p:nvPr>
        </p:nvSpPr>
        <p:spPr/>
        <p:txBody>
          <a:bodyPr/>
          <a:lstStyle/>
          <a:p>
            <a:r>
              <a:rPr lang="fr-FR" dirty="0"/>
              <a:t>V. Conclusion</a:t>
            </a:r>
          </a:p>
        </p:txBody>
      </p:sp>
      <p:sp>
        <p:nvSpPr>
          <p:cNvPr id="3" name="Espace réservé du texte 2">
            <a:extLst>
              <a:ext uri="{FF2B5EF4-FFF2-40B4-BE49-F238E27FC236}">
                <a16:creationId xmlns:a16="http://schemas.microsoft.com/office/drawing/2014/main" id="{FB22F1ED-DB20-6D02-8537-053D64D4CF1C}"/>
              </a:ext>
            </a:extLst>
          </p:cNvPr>
          <p:cNvSpPr>
            <a:spLocks noGrp="1"/>
          </p:cNvSpPr>
          <p:nvPr>
            <p:ph type="body" idx="1"/>
          </p:nvPr>
        </p:nvSpPr>
        <p:spPr/>
        <p:txBody>
          <a:bodyPr/>
          <a:lstStyle/>
          <a:p>
            <a:pPr marL="101600" indent="0">
              <a:buNone/>
            </a:pPr>
            <a:r>
              <a:rPr lang="fr-FR" dirty="0"/>
              <a:t>Pour conclure, on peut retenir que:</a:t>
            </a:r>
          </a:p>
          <a:p>
            <a:pPr marL="101600" indent="0">
              <a:buNone/>
            </a:pPr>
            <a:endParaRPr lang="fr-FR" dirty="0"/>
          </a:p>
          <a:p>
            <a:pPr lvl="1">
              <a:buFont typeface="Wingdings" pitchFamily="2" charset="2"/>
              <a:buChar char="q"/>
            </a:pPr>
            <a:r>
              <a:rPr lang="fr-FR" sz="2200" dirty="0"/>
              <a:t>Les biais cognitifs sont des erreurs de jugement qui peuvent affecter notre raisonnement et nos décisions, souvent de manière inconsciente.</a:t>
            </a:r>
          </a:p>
          <a:p>
            <a:pPr lvl="1">
              <a:buFont typeface="Wingdings" pitchFamily="2" charset="2"/>
              <a:buChar char="q"/>
            </a:pPr>
            <a:r>
              <a:rPr lang="fr-FR" sz="2200" dirty="0"/>
              <a:t>Ils sont omniprésents dans notre vie quotidienne et peuvent se manifester dans différents domaines</a:t>
            </a:r>
          </a:p>
          <a:p>
            <a:pPr lvl="1">
              <a:buFont typeface="Wingdings" pitchFamily="2" charset="2"/>
              <a:buChar char="q"/>
            </a:pPr>
            <a:r>
              <a:rPr lang="fr-FR" sz="2200" dirty="0"/>
              <a:t>La prise de conscience de ces biais peut aider à les réduire</a:t>
            </a:r>
          </a:p>
          <a:p>
            <a:pPr lvl="1">
              <a:buFont typeface="Wingdings" pitchFamily="2" charset="2"/>
              <a:buChar char="q"/>
            </a:pPr>
            <a:r>
              <a:rPr lang="fr-FR" sz="2200" dirty="0"/>
              <a:t>Il existe plusieurs façons de lutter contre les biais</a:t>
            </a:r>
          </a:p>
        </p:txBody>
      </p:sp>
      <p:sp>
        <p:nvSpPr>
          <p:cNvPr id="4" name="Espace réservé du numéro de diapositive 3">
            <a:extLst>
              <a:ext uri="{FF2B5EF4-FFF2-40B4-BE49-F238E27FC236}">
                <a16:creationId xmlns:a16="http://schemas.microsoft.com/office/drawing/2014/main" id="{595654BF-B370-0FEE-B2F3-4F30D24A77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20</a:t>
            </a:fld>
            <a:endParaRPr lang="fr-FR"/>
          </a:p>
        </p:txBody>
      </p:sp>
    </p:spTree>
    <p:extLst>
      <p:ext uri="{BB962C8B-B14F-4D97-AF65-F5344CB8AC3E}">
        <p14:creationId xmlns:p14="http://schemas.microsoft.com/office/powerpoint/2010/main" val="819006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338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 du cours</a:t>
            </a:r>
          </a:p>
        </p:txBody>
      </p:sp>
      <p:sp>
        <p:nvSpPr>
          <p:cNvPr id="4" name="Espace réservé du numéro de diapositive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3</a:t>
            </a:fld>
            <a:endParaRPr lang="fr-FR"/>
          </a:p>
        </p:txBody>
      </p:sp>
      <p:sp>
        <p:nvSpPr>
          <p:cNvPr id="5" name="ZoneTexte 4"/>
          <p:cNvSpPr txBox="1"/>
          <p:nvPr/>
        </p:nvSpPr>
        <p:spPr>
          <a:xfrm>
            <a:off x="1081087" y="1308065"/>
            <a:ext cx="7409770" cy="3724096"/>
          </a:xfrm>
          <a:prstGeom prst="rect">
            <a:avLst/>
          </a:prstGeom>
          <a:noFill/>
        </p:spPr>
        <p:txBody>
          <a:bodyPr wrap="square" rtlCol="0">
            <a:spAutoFit/>
          </a:bodyPr>
          <a:lstStyle/>
          <a:p>
            <a:r>
              <a:rPr lang="fr-FR" sz="2000" b="1" u="sng" dirty="0"/>
              <a:t>Plan</a:t>
            </a:r>
          </a:p>
          <a:p>
            <a:endParaRPr lang="fr-FR" sz="2000" dirty="0"/>
          </a:p>
          <a:p>
            <a:pPr marL="514350" lvl="1" indent="-514350">
              <a:buClr>
                <a:srgbClr val="0070C0"/>
              </a:buClr>
              <a:buAutoNum type="romanUcPeriod"/>
            </a:pPr>
            <a:r>
              <a:rPr lang="fr-FR" sz="2800" dirty="0"/>
              <a:t>Les différentes catégories de biais cognitifs</a:t>
            </a:r>
          </a:p>
          <a:p>
            <a:pPr marL="514350" lvl="1" indent="-514350">
              <a:buClr>
                <a:srgbClr val="0070C0"/>
              </a:buClr>
              <a:buAutoNum type="romanUcPeriod"/>
            </a:pPr>
            <a:r>
              <a:rPr lang="fr-FR" sz="2800" dirty="0"/>
              <a:t>Les biais dans le contexte du développement durable</a:t>
            </a:r>
          </a:p>
          <a:p>
            <a:pPr marL="514350" lvl="1" indent="-514350">
              <a:buClr>
                <a:srgbClr val="0070C0"/>
              </a:buClr>
              <a:buAutoNum type="romanUcPeriod"/>
            </a:pPr>
            <a:r>
              <a:rPr lang="fr-FR" sz="2800" dirty="0"/>
              <a:t>Comment lutter contre les biais cognitifs ?</a:t>
            </a:r>
          </a:p>
          <a:p>
            <a:pPr marL="514350" lvl="1" indent="-514350">
              <a:buClr>
                <a:srgbClr val="0070C0"/>
              </a:buClr>
              <a:buAutoNum type="romanUcPeriod"/>
            </a:pPr>
            <a:r>
              <a:rPr lang="fr-FR" sz="2800" dirty="0"/>
              <a:t>Exemples d’applications</a:t>
            </a:r>
          </a:p>
          <a:p>
            <a:pPr marL="514350" lvl="1" indent="-514350">
              <a:buClr>
                <a:srgbClr val="0070C0"/>
              </a:buClr>
              <a:buAutoNum type="romanUcPeriod"/>
            </a:pPr>
            <a:r>
              <a:rPr lang="fr-FR" sz="2800" dirty="0"/>
              <a:t>Conclusion</a:t>
            </a:r>
          </a:p>
        </p:txBody>
      </p:sp>
    </p:spTree>
    <p:extLst>
      <p:ext uri="{BB962C8B-B14F-4D97-AF65-F5344CB8AC3E}">
        <p14:creationId xmlns:p14="http://schemas.microsoft.com/office/powerpoint/2010/main" val="4250569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32A3C2-E905-DD4D-3223-F243D819E75B}"/>
              </a:ext>
            </a:extLst>
          </p:cNvPr>
          <p:cNvSpPr>
            <a:spLocks noGrp="1"/>
          </p:cNvSpPr>
          <p:nvPr>
            <p:ph type="title"/>
          </p:nvPr>
        </p:nvSpPr>
        <p:spPr/>
        <p:txBody>
          <a:bodyPr/>
          <a:lstStyle/>
          <a:p>
            <a:r>
              <a:rPr lang="fr-FR" dirty="0"/>
              <a:t>I. Les différentes catégories de biais cognitifs</a:t>
            </a:r>
          </a:p>
        </p:txBody>
      </p:sp>
      <p:sp>
        <p:nvSpPr>
          <p:cNvPr id="3" name="Espace réservé du texte 2">
            <a:extLst>
              <a:ext uri="{FF2B5EF4-FFF2-40B4-BE49-F238E27FC236}">
                <a16:creationId xmlns:a16="http://schemas.microsoft.com/office/drawing/2014/main" id="{FC608CED-15F3-803C-CEB9-64AFC40FDC03}"/>
              </a:ext>
            </a:extLst>
          </p:cNvPr>
          <p:cNvSpPr>
            <a:spLocks noGrp="1"/>
          </p:cNvSpPr>
          <p:nvPr>
            <p:ph type="body" idx="1"/>
          </p:nvPr>
        </p:nvSpPr>
        <p:spPr/>
        <p:txBody>
          <a:bodyPr/>
          <a:lstStyle/>
          <a:p>
            <a:pPr marL="101600" indent="0">
              <a:buNone/>
            </a:pPr>
            <a:r>
              <a:rPr lang="fr-FR" dirty="0"/>
              <a:t>On peut distinguer les biais cognitifs en plusieurs catégories:</a:t>
            </a:r>
          </a:p>
          <a:p>
            <a:pPr lvl="1">
              <a:buFont typeface="Wingdings" pitchFamily="2" charset="2"/>
              <a:buChar char="q"/>
            </a:pPr>
            <a:endParaRPr lang="fr-FR" dirty="0"/>
          </a:p>
          <a:p>
            <a:pPr lvl="1">
              <a:buFont typeface="Wingdings" pitchFamily="2" charset="2"/>
              <a:buChar char="q"/>
            </a:pPr>
            <a:r>
              <a:rPr lang="fr-FR" dirty="0"/>
              <a:t>Les biais de perception</a:t>
            </a:r>
          </a:p>
          <a:p>
            <a:pPr lvl="1">
              <a:buFont typeface="Wingdings" pitchFamily="2" charset="2"/>
              <a:buChar char="q"/>
            </a:pPr>
            <a:r>
              <a:rPr lang="fr-FR" dirty="0"/>
              <a:t>Les biais de mémoire</a:t>
            </a:r>
          </a:p>
          <a:p>
            <a:pPr lvl="1">
              <a:buFont typeface="Wingdings" pitchFamily="2" charset="2"/>
              <a:buChar char="q"/>
            </a:pPr>
            <a:r>
              <a:rPr lang="fr-FR" dirty="0"/>
              <a:t>Les biais sociaux</a:t>
            </a:r>
          </a:p>
          <a:p>
            <a:pPr lvl="1">
              <a:buFont typeface="Wingdings" pitchFamily="2" charset="2"/>
              <a:buChar char="q"/>
            </a:pPr>
            <a:r>
              <a:rPr lang="fr-FR" dirty="0"/>
              <a:t>Les biais de raisonnement</a:t>
            </a:r>
          </a:p>
          <a:p>
            <a:pPr marL="101600" indent="0">
              <a:buNone/>
            </a:pPr>
            <a:endParaRPr lang="fr-FR" dirty="0"/>
          </a:p>
          <a:p>
            <a:pPr marL="101600" indent="0" algn="ctr">
              <a:buNone/>
            </a:pPr>
            <a:r>
              <a:rPr lang="fr-FR" dirty="0"/>
              <a:t>Il est important de noter que ces catégories ne sont pas </a:t>
            </a:r>
            <a:r>
              <a:rPr lang="fr-FR" dirty="0">
                <a:solidFill>
                  <a:srgbClr val="0070C0"/>
                </a:solidFill>
              </a:rPr>
              <a:t>exclusives</a:t>
            </a:r>
            <a:r>
              <a:rPr lang="fr-FR" dirty="0"/>
              <a:t>.</a:t>
            </a:r>
          </a:p>
        </p:txBody>
      </p:sp>
      <p:sp>
        <p:nvSpPr>
          <p:cNvPr id="4" name="Espace réservé du numéro de diapositive 3">
            <a:extLst>
              <a:ext uri="{FF2B5EF4-FFF2-40B4-BE49-F238E27FC236}">
                <a16:creationId xmlns:a16="http://schemas.microsoft.com/office/drawing/2014/main" id="{3A73A862-E069-6DB8-5291-1FE95297F31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4</a:t>
            </a:fld>
            <a:endParaRPr lang="fr-FR"/>
          </a:p>
        </p:txBody>
      </p:sp>
    </p:spTree>
    <p:extLst>
      <p:ext uri="{BB962C8B-B14F-4D97-AF65-F5344CB8AC3E}">
        <p14:creationId xmlns:p14="http://schemas.microsoft.com/office/powerpoint/2010/main" val="56773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BAE1E-6A27-8C7D-65DE-985DA9BD7444}"/>
              </a:ext>
            </a:extLst>
          </p:cNvPr>
          <p:cNvSpPr>
            <a:spLocks noGrp="1"/>
          </p:cNvSpPr>
          <p:nvPr>
            <p:ph type="title"/>
          </p:nvPr>
        </p:nvSpPr>
        <p:spPr/>
        <p:txBody>
          <a:bodyPr/>
          <a:lstStyle/>
          <a:p>
            <a:r>
              <a:rPr lang="fr-FR" dirty="0"/>
              <a:t>I. Les différentes catégories de biais cognitifs</a:t>
            </a:r>
          </a:p>
        </p:txBody>
      </p:sp>
      <p:sp>
        <p:nvSpPr>
          <p:cNvPr id="3" name="Espace réservé du texte 2">
            <a:extLst>
              <a:ext uri="{FF2B5EF4-FFF2-40B4-BE49-F238E27FC236}">
                <a16:creationId xmlns:a16="http://schemas.microsoft.com/office/drawing/2014/main" id="{A244DE69-67B4-AD5B-1EED-5074100ABDE2}"/>
              </a:ext>
            </a:extLst>
          </p:cNvPr>
          <p:cNvSpPr>
            <a:spLocks noGrp="1"/>
          </p:cNvSpPr>
          <p:nvPr>
            <p:ph type="body" idx="1"/>
          </p:nvPr>
        </p:nvSpPr>
        <p:spPr>
          <a:xfrm>
            <a:off x="228600" y="1215352"/>
            <a:ext cx="8644466" cy="4890030"/>
          </a:xfrm>
        </p:spPr>
        <p:txBody>
          <a:bodyPr/>
          <a:lstStyle/>
          <a:p>
            <a:pPr lvl="1">
              <a:buFont typeface="Wingdings" pitchFamily="2" charset="2"/>
              <a:buChar char="q"/>
            </a:pPr>
            <a:r>
              <a:rPr lang="fr-FR" b="1" dirty="0">
                <a:solidFill>
                  <a:srgbClr val="0070C0"/>
                </a:solidFill>
              </a:rPr>
              <a:t>Les biais de perception</a:t>
            </a:r>
          </a:p>
          <a:p>
            <a:pPr marL="508000" lvl="1" indent="0">
              <a:buNone/>
            </a:pPr>
            <a:endParaRPr lang="fr-FR" dirty="0"/>
          </a:p>
          <a:p>
            <a:pPr marL="508000" lvl="1" indent="0" algn="just">
              <a:buNone/>
            </a:pPr>
            <a:r>
              <a:rPr lang="fr-FR" dirty="0"/>
              <a:t>Les </a:t>
            </a:r>
            <a:r>
              <a:rPr lang="fr-FR" dirty="0">
                <a:solidFill>
                  <a:srgbClr val="0070C0"/>
                </a:solidFill>
              </a:rPr>
              <a:t>biais de perception </a:t>
            </a:r>
            <a:r>
              <a:rPr lang="fr-FR" dirty="0"/>
              <a:t>sont des tendances à interpréter ou à attribuer des </a:t>
            </a:r>
            <a:r>
              <a:rPr lang="fr-FR" dirty="0">
                <a:solidFill>
                  <a:srgbClr val="0070C0"/>
                </a:solidFill>
              </a:rPr>
              <a:t>significations</a:t>
            </a:r>
            <a:r>
              <a:rPr lang="fr-FR" dirty="0"/>
              <a:t> à des </a:t>
            </a:r>
            <a:r>
              <a:rPr lang="fr-FR" dirty="0">
                <a:solidFill>
                  <a:srgbClr val="0070C0"/>
                </a:solidFill>
              </a:rPr>
              <a:t>informations.</a:t>
            </a:r>
          </a:p>
          <a:p>
            <a:pPr marL="508000" lvl="1" indent="0" algn="just">
              <a:buNone/>
            </a:pPr>
            <a:endParaRPr lang="fr-FR" dirty="0"/>
          </a:p>
          <a:p>
            <a:pPr marL="508000" lvl="1" indent="0" algn="just">
              <a:buNone/>
            </a:pPr>
            <a:r>
              <a:rPr lang="fr-FR" u="sng" dirty="0">
                <a:solidFill>
                  <a:srgbClr val="0070C0"/>
                </a:solidFill>
              </a:rPr>
              <a:t>Exemple:</a:t>
            </a:r>
          </a:p>
          <a:p>
            <a:pPr lvl="1" algn="just">
              <a:buFont typeface="Wingdings" pitchFamily="2" charset="2"/>
              <a:buChar char="Ø"/>
            </a:pPr>
            <a:r>
              <a:rPr lang="fr-FR" dirty="0"/>
              <a:t>Effet de Halo</a:t>
            </a:r>
          </a:p>
          <a:p>
            <a:pPr lvl="1" algn="just">
              <a:buFont typeface="Wingdings" pitchFamily="2" charset="2"/>
              <a:buChar char="Ø"/>
            </a:pPr>
            <a:r>
              <a:rPr lang="fr-FR" dirty="0"/>
              <a:t>Effet de primauté</a:t>
            </a:r>
          </a:p>
        </p:txBody>
      </p:sp>
      <p:sp>
        <p:nvSpPr>
          <p:cNvPr id="4" name="Espace réservé du numéro de diapositive 3">
            <a:extLst>
              <a:ext uri="{FF2B5EF4-FFF2-40B4-BE49-F238E27FC236}">
                <a16:creationId xmlns:a16="http://schemas.microsoft.com/office/drawing/2014/main" id="{705C4251-672D-7437-3AE5-51F7CA89E6C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5</a:t>
            </a:fld>
            <a:endParaRPr lang="fr-FR"/>
          </a:p>
        </p:txBody>
      </p:sp>
    </p:spTree>
    <p:extLst>
      <p:ext uri="{BB962C8B-B14F-4D97-AF65-F5344CB8AC3E}">
        <p14:creationId xmlns:p14="http://schemas.microsoft.com/office/powerpoint/2010/main" val="332010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E45F8D-4C20-0E01-7108-185CD3A0297A}"/>
              </a:ext>
            </a:extLst>
          </p:cNvPr>
          <p:cNvSpPr>
            <a:spLocks noGrp="1"/>
          </p:cNvSpPr>
          <p:nvPr>
            <p:ph type="title"/>
          </p:nvPr>
        </p:nvSpPr>
        <p:spPr/>
        <p:txBody>
          <a:bodyPr/>
          <a:lstStyle/>
          <a:p>
            <a:r>
              <a:rPr lang="fr-FR" dirty="0"/>
              <a:t>I. Les différentes catégories de biais cognitifs</a:t>
            </a:r>
          </a:p>
        </p:txBody>
      </p:sp>
      <p:sp>
        <p:nvSpPr>
          <p:cNvPr id="3" name="Espace réservé du texte 2">
            <a:extLst>
              <a:ext uri="{FF2B5EF4-FFF2-40B4-BE49-F238E27FC236}">
                <a16:creationId xmlns:a16="http://schemas.microsoft.com/office/drawing/2014/main" id="{27D7166E-11C4-0439-BE41-C09D869C3C47}"/>
              </a:ext>
            </a:extLst>
          </p:cNvPr>
          <p:cNvSpPr>
            <a:spLocks noGrp="1"/>
          </p:cNvSpPr>
          <p:nvPr>
            <p:ph type="body" idx="1"/>
          </p:nvPr>
        </p:nvSpPr>
        <p:spPr/>
        <p:txBody>
          <a:bodyPr/>
          <a:lstStyle/>
          <a:p>
            <a:pPr lvl="1">
              <a:buFont typeface="Wingdings" pitchFamily="2" charset="2"/>
              <a:buChar char="q"/>
            </a:pPr>
            <a:r>
              <a:rPr lang="fr-FR" b="1" dirty="0">
                <a:solidFill>
                  <a:srgbClr val="0070C0"/>
                </a:solidFill>
              </a:rPr>
              <a:t>Les biais de mémoire</a:t>
            </a:r>
          </a:p>
          <a:p>
            <a:pPr marL="508000" lvl="1" indent="0">
              <a:buNone/>
            </a:pPr>
            <a:endParaRPr lang="fr-FR" dirty="0"/>
          </a:p>
          <a:p>
            <a:pPr marL="508000" lvl="1" indent="0" algn="just">
              <a:buNone/>
            </a:pPr>
            <a:r>
              <a:rPr lang="fr-FR" dirty="0"/>
              <a:t>Les </a:t>
            </a:r>
            <a:r>
              <a:rPr lang="fr-FR" dirty="0">
                <a:solidFill>
                  <a:srgbClr val="0070C0"/>
                </a:solidFill>
              </a:rPr>
              <a:t>biais de mémoire </a:t>
            </a:r>
            <a:r>
              <a:rPr lang="fr-FR" dirty="0">
                <a:solidFill>
                  <a:schemeClr val="tx1"/>
                </a:solidFill>
              </a:rPr>
              <a:t>sont des tendances à se </a:t>
            </a:r>
            <a:r>
              <a:rPr lang="fr-FR" dirty="0">
                <a:solidFill>
                  <a:srgbClr val="0070C0"/>
                </a:solidFill>
              </a:rPr>
              <a:t>rappeler</a:t>
            </a:r>
            <a:r>
              <a:rPr lang="fr-FR" dirty="0">
                <a:solidFill>
                  <a:schemeClr val="tx1"/>
                </a:solidFill>
              </a:rPr>
              <a:t> ou à </a:t>
            </a:r>
            <a:r>
              <a:rPr lang="fr-FR" dirty="0">
                <a:solidFill>
                  <a:srgbClr val="0070C0"/>
                </a:solidFill>
              </a:rPr>
              <a:t>oublier</a:t>
            </a:r>
            <a:r>
              <a:rPr lang="fr-FR" dirty="0">
                <a:solidFill>
                  <a:schemeClr val="tx1"/>
                </a:solidFill>
              </a:rPr>
              <a:t> des informations de manière </a:t>
            </a:r>
            <a:r>
              <a:rPr lang="fr-FR" dirty="0">
                <a:solidFill>
                  <a:srgbClr val="0070C0"/>
                </a:solidFill>
              </a:rPr>
              <a:t>sélective</a:t>
            </a:r>
            <a:r>
              <a:rPr lang="fr-FR" dirty="0">
                <a:solidFill>
                  <a:schemeClr val="tx1"/>
                </a:solidFill>
              </a:rPr>
              <a:t>.</a:t>
            </a:r>
          </a:p>
          <a:p>
            <a:pPr marL="508000" lvl="1" indent="0" algn="just">
              <a:buNone/>
            </a:pPr>
            <a:endParaRPr lang="fr-FR" dirty="0"/>
          </a:p>
          <a:p>
            <a:pPr marL="508000" lvl="1" indent="0" algn="just">
              <a:buNone/>
            </a:pPr>
            <a:r>
              <a:rPr lang="fr-FR" sz="2800" u="sng" dirty="0">
                <a:solidFill>
                  <a:srgbClr val="0070C0"/>
                </a:solidFill>
              </a:rPr>
              <a:t>Exemple:</a:t>
            </a:r>
          </a:p>
          <a:p>
            <a:pPr lvl="1" algn="just">
              <a:buFont typeface="Wingdings" pitchFamily="2" charset="2"/>
              <a:buChar char="Ø"/>
            </a:pPr>
            <a:r>
              <a:rPr lang="fr-FR" dirty="0"/>
              <a:t>Effet de suggestion</a:t>
            </a:r>
          </a:p>
          <a:p>
            <a:pPr lvl="1" algn="just">
              <a:buFont typeface="Wingdings" pitchFamily="2" charset="2"/>
              <a:buChar char="Ø"/>
            </a:pPr>
            <a:r>
              <a:rPr lang="fr-FR" dirty="0"/>
              <a:t>Effet de familiarité</a:t>
            </a:r>
          </a:p>
        </p:txBody>
      </p:sp>
      <p:sp>
        <p:nvSpPr>
          <p:cNvPr id="4" name="Espace réservé du numéro de diapositive 3">
            <a:extLst>
              <a:ext uri="{FF2B5EF4-FFF2-40B4-BE49-F238E27FC236}">
                <a16:creationId xmlns:a16="http://schemas.microsoft.com/office/drawing/2014/main" id="{D1EF43BA-ECB9-2952-310B-D9CFEC9B637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6</a:t>
            </a:fld>
            <a:endParaRPr lang="fr-FR"/>
          </a:p>
        </p:txBody>
      </p:sp>
    </p:spTree>
    <p:extLst>
      <p:ext uri="{BB962C8B-B14F-4D97-AF65-F5344CB8AC3E}">
        <p14:creationId xmlns:p14="http://schemas.microsoft.com/office/powerpoint/2010/main" val="3304140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E45F8D-4C20-0E01-7108-185CD3A0297A}"/>
              </a:ext>
            </a:extLst>
          </p:cNvPr>
          <p:cNvSpPr>
            <a:spLocks noGrp="1"/>
          </p:cNvSpPr>
          <p:nvPr>
            <p:ph type="title"/>
          </p:nvPr>
        </p:nvSpPr>
        <p:spPr/>
        <p:txBody>
          <a:bodyPr/>
          <a:lstStyle/>
          <a:p>
            <a:r>
              <a:rPr lang="fr-FR" dirty="0"/>
              <a:t>I. Les différentes catégories de biais cognitifs</a:t>
            </a:r>
          </a:p>
        </p:txBody>
      </p:sp>
      <p:sp>
        <p:nvSpPr>
          <p:cNvPr id="3" name="Espace réservé du texte 2">
            <a:extLst>
              <a:ext uri="{FF2B5EF4-FFF2-40B4-BE49-F238E27FC236}">
                <a16:creationId xmlns:a16="http://schemas.microsoft.com/office/drawing/2014/main" id="{27D7166E-11C4-0439-BE41-C09D869C3C47}"/>
              </a:ext>
            </a:extLst>
          </p:cNvPr>
          <p:cNvSpPr>
            <a:spLocks noGrp="1"/>
          </p:cNvSpPr>
          <p:nvPr>
            <p:ph type="body" idx="1"/>
          </p:nvPr>
        </p:nvSpPr>
        <p:spPr/>
        <p:txBody>
          <a:bodyPr/>
          <a:lstStyle/>
          <a:p>
            <a:pPr lvl="1">
              <a:buFont typeface="Wingdings" pitchFamily="2" charset="2"/>
              <a:buChar char="q"/>
            </a:pPr>
            <a:r>
              <a:rPr lang="fr-FR" b="1" dirty="0">
                <a:solidFill>
                  <a:srgbClr val="0070C0"/>
                </a:solidFill>
              </a:rPr>
              <a:t>Les biais sociaux</a:t>
            </a:r>
          </a:p>
          <a:p>
            <a:pPr marL="508000" lvl="1" indent="0">
              <a:buNone/>
            </a:pPr>
            <a:endParaRPr lang="fr-FR" dirty="0"/>
          </a:p>
          <a:p>
            <a:pPr marL="508000" lvl="1" indent="0" algn="just">
              <a:buNone/>
            </a:pPr>
            <a:r>
              <a:rPr lang="fr-FR" dirty="0"/>
              <a:t>Les </a:t>
            </a:r>
            <a:r>
              <a:rPr lang="fr-FR" dirty="0">
                <a:solidFill>
                  <a:srgbClr val="0070C0"/>
                </a:solidFill>
              </a:rPr>
              <a:t>biais sociaux </a:t>
            </a:r>
            <a:r>
              <a:rPr lang="fr-FR" dirty="0">
                <a:solidFill>
                  <a:schemeClr val="tx1"/>
                </a:solidFill>
              </a:rPr>
              <a:t>sont des tendances à interpréter ou à traiter l’information en fonction de notre </a:t>
            </a:r>
            <a:r>
              <a:rPr lang="fr-FR" dirty="0">
                <a:solidFill>
                  <a:srgbClr val="0070C0"/>
                </a:solidFill>
              </a:rPr>
              <a:t>contexte social </a:t>
            </a:r>
            <a:r>
              <a:rPr lang="fr-FR" dirty="0">
                <a:solidFill>
                  <a:schemeClr val="tx1"/>
                </a:solidFill>
              </a:rPr>
              <a:t>ou de nos relations avec les autres.</a:t>
            </a:r>
            <a:endParaRPr lang="fr-FR" dirty="0"/>
          </a:p>
          <a:p>
            <a:pPr marL="508000" lvl="1" indent="0" algn="just">
              <a:buNone/>
            </a:pPr>
            <a:r>
              <a:rPr lang="fr-FR" sz="2800" u="sng" dirty="0">
                <a:solidFill>
                  <a:srgbClr val="0070C0"/>
                </a:solidFill>
              </a:rPr>
              <a:t>Exemple:</a:t>
            </a:r>
          </a:p>
          <a:p>
            <a:pPr lvl="1" algn="just">
              <a:buFont typeface="Wingdings" pitchFamily="2" charset="2"/>
              <a:buChar char="Ø"/>
            </a:pPr>
            <a:r>
              <a:rPr lang="fr-FR" dirty="0"/>
              <a:t>Biais de stéréotypage</a:t>
            </a:r>
          </a:p>
          <a:p>
            <a:pPr lvl="1" algn="just">
              <a:buFont typeface="Wingdings" pitchFamily="2" charset="2"/>
              <a:buChar char="Ø"/>
            </a:pPr>
            <a:r>
              <a:rPr lang="fr-FR" dirty="0"/>
              <a:t>Biais d’autorité</a:t>
            </a:r>
          </a:p>
        </p:txBody>
      </p:sp>
      <p:sp>
        <p:nvSpPr>
          <p:cNvPr id="4" name="Espace réservé du numéro de diapositive 3">
            <a:extLst>
              <a:ext uri="{FF2B5EF4-FFF2-40B4-BE49-F238E27FC236}">
                <a16:creationId xmlns:a16="http://schemas.microsoft.com/office/drawing/2014/main" id="{D1EF43BA-ECB9-2952-310B-D9CFEC9B637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7</a:t>
            </a:fld>
            <a:endParaRPr lang="fr-FR"/>
          </a:p>
        </p:txBody>
      </p:sp>
    </p:spTree>
    <p:extLst>
      <p:ext uri="{BB962C8B-B14F-4D97-AF65-F5344CB8AC3E}">
        <p14:creationId xmlns:p14="http://schemas.microsoft.com/office/powerpoint/2010/main" val="2143508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E45F8D-4C20-0E01-7108-185CD3A0297A}"/>
              </a:ext>
            </a:extLst>
          </p:cNvPr>
          <p:cNvSpPr>
            <a:spLocks noGrp="1"/>
          </p:cNvSpPr>
          <p:nvPr>
            <p:ph type="title"/>
          </p:nvPr>
        </p:nvSpPr>
        <p:spPr/>
        <p:txBody>
          <a:bodyPr/>
          <a:lstStyle/>
          <a:p>
            <a:r>
              <a:rPr lang="fr-FR" dirty="0"/>
              <a:t>I. Les différentes catégories de biais cognitifs</a:t>
            </a:r>
          </a:p>
        </p:txBody>
      </p:sp>
      <p:sp>
        <p:nvSpPr>
          <p:cNvPr id="3" name="Espace réservé du texte 2">
            <a:extLst>
              <a:ext uri="{FF2B5EF4-FFF2-40B4-BE49-F238E27FC236}">
                <a16:creationId xmlns:a16="http://schemas.microsoft.com/office/drawing/2014/main" id="{27D7166E-11C4-0439-BE41-C09D869C3C47}"/>
              </a:ext>
            </a:extLst>
          </p:cNvPr>
          <p:cNvSpPr>
            <a:spLocks noGrp="1"/>
          </p:cNvSpPr>
          <p:nvPr>
            <p:ph type="body" idx="1"/>
          </p:nvPr>
        </p:nvSpPr>
        <p:spPr/>
        <p:txBody>
          <a:bodyPr/>
          <a:lstStyle/>
          <a:p>
            <a:pPr lvl="1">
              <a:buFont typeface="Wingdings" pitchFamily="2" charset="2"/>
              <a:buChar char="q"/>
            </a:pPr>
            <a:r>
              <a:rPr lang="fr-FR" b="1" dirty="0">
                <a:solidFill>
                  <a:srgbClr val="0070C0"/>
                </a:solidFill>
              </a:rPr>
              <a:t>Les biais de raisonnement</a:t>
            </a:r>
          </a:p>
          <a:p>
            <a:pPr marL="508000" lvl="1" indent="0">
              <a:buNone/>
            </a:pPr>
            <a:endParaRPr lang="fr-FR" dirty="0"/>
          </a:p>
          <a:p>
            <a:pPr marL="508000" lvl="1" indent="0" algn="just">
              <a:buNone/>
            </a:pPr>
            <a:r>
              <a:rPr lang="fr-FR" dirty="0"/>
              <a:t>Les </a:t>
            </a:r>
            <a:r>
              <a:rPr lang="fr-FR" dirty="0">
                <a:solidFill>
                  <a:srgbClr val="0070C0"/>
                </a:solidFill>
              </a:rPr>
              <a:t>biais de raisonnement </a:t>
            </a:r>
            <a:r>
              <a:rPr lang="fr-FR" dirty="0">
                <a:solidFill>
                  <a:schemeClr val="tx1"/>
                </a:solidFill>
              </a:rPr>
              <a:t>sont des tendances à traiter l’information de manière erronée ou à tirer des </a:t>
            </a:r>
            <a:r>
              <a:rPr lang="fr-FR" dirty="0">
                <a:solidFill>
                  <a:srgbClr val="0070C0"/>
                </a:solidFill>
              </a:rPr>
              <a:t>conclusions incorrectes.</a:t>
            </a:r>
          </a:p>
          <a:p>
            <a:pPr marL="508000" lvl="1" indent="0" algn="just">
              <a:buNone/>
            </a:pPr>
            <a:endParaRPr lang="fr-FR" dirty="0">
              <a:solidFill>
                <a:srgbClr val="0070C0"/>
              </a:solidFill>
            </a:endParaRPr>
          </a:p>
          <a:p>
            <a:pPr marL="508000" lvl="1" indent="0" algn="just">
              <a:buNone/>
            </a:pPr>
            <a:endParaRPr lang="fr-FR" dirty="0"/>
          </a:p>
          <a:p>
            <a:pPr lvl="1" algn="just">
              <a:buFont typeface="Wingdings" pitchFamily="2" charset="2"/>
              <a:buChar char="Ø"/>
            </a:pPr>
            <a:r>
              <a:rPr lang="fr-FR" dirty="0"/>
              <a:t>Pensée de groupe</a:t>
            </a:r>
          </a:p>
          <a:p>
            <a:pPr lvl="1" algn="just">
              <a:buFont typeface="Wingdings" pitchFamily="2" charset="2"/>
              <a:buChar char="Ø"/>
            </a:pPr>
            <a:r>
              <a:rPr lang="fr-FR" dirty="0"/>
              <a:t>Illusion de contrôle</a:t>
            </a:r>
          </a:p>
        </p:txBody>
      </p:sp>
      <p:sp>
        <p:nvSpPr>
          <p:cNvPr id="4" name="Espace réservé du numéro de diapositive 3">
            <a:extLst>
              <a:ext uri="{FF2B5EF4-FFF2-40B4-BE49-F238E27FC236}">
                <a16:creationId xmlns:a16="http://schemas.microsoft.com/office/drawing/2014/main" id="{D1EF43BA-ECB9-2952-310B-D9CFEC9B637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8</a:t>
            </a:fld>
            <a:endParaRPr lang="fr-FR"/>
          </a:p>
        </p:txBody>
      </p:sp>
      <p:sp>
        <p:nvSpPr>
          <p:cNvPr id="6" name="ZoneTexte 5">
            <a:extLst>
              <a:ext uri="{FF2B5EF4-FFF2-40B4-BE49-F238E27FC236}">
                <a16:creationId xmlns:a16="http://schemas.microsoft.com/office/drawing/2014/main" id="{706C5E89-803E-4367-F383-82817678689D}"/>
              </a:ext>
            </a:extLst>
          </p:cNvPr>
          <p:cNvSpPr txBox="1"/>
          <p:nvPr/>
        </p:nvSpPr>
        <p:spPr>
          <a:xfrm>
            <a:off x="228600" y="4163534"/>
            <a:ext cx="4577194" cy="523220"/>
          </a:xfrm>
          <a:prstGeom prst="rect">
            <a:avLst/>
          </a:prstGeom>
          <a:noFill/>
        </p:spPr>
        <p:txBody>
          <a:bodyPr wrap="square">
            <a:spAutoFit/>
          </a:bodyPr>
          <a:lstStyle/>
          <a:p>
            <a:pPr marL="508000" lvl="1" indent="0" algn="just">
              <a:buNone/>
            </a:pPr>
            <a:r>
              <a:rPr lang="fr-FR" sz="2800" u="sng" dirty="0">
                <a:solidFill>
                  <a:srgbClr val="0070C0"/>
                </a:solidFill>
              </a:rPr>
              <a:t>Exemple:</a:t>
            </a:r>
            <a:endParaRPr lang="fr-FR" u="sng" dirty="0">
              <a:solidFill>
                <a:srgbClr val="0070C0"/>
              </a:solidFill>
            </a:endParaRPr>
          </a:p>
        </p:txBody>
      </p:sp>
    </p:spTree>
    <p:extLst>
      <p:ext uri="{BB962C8B-B14F-4D97-AF65-F5344CB8AC3E}">
        <p14:creationId xmlns:p14="http://schemas.microsoft.com/office/powerpoint/2010/main" val="1149509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72E4A0-C80A-6FDC-43EA-8EAED7B2B615}"/>
              </a:ext>
            </a:extLst>
          </p:cNvPr>
          <p:cNvSpPr>
            <a:spLocks noGrp="1"/>
          </p:cNvSpPr>
          <p:nvPr>
            <p:ph type="title"/>
          </p:nvPr>
        </p:nvSpPr>
        <p:spPr/>
        <p:txBody>
          <a:bodyPr>
            <a:normAutofit fontScale="90000"/>
          </a:bodyPr>
          <a:lstStyle/>
          <a:p>
            <a:r>
              <a:rPr lang="fr-FR" sz="2800" dirty="0"/>
              <a:t>II. Les biais dans le contexte du développement durable</a:t>
            </a:r>
            <a:endParaRPr lang="fr-FR" dirty="0"/>
          </a:p>
        </p:txBody>
      </p:sp>
      <p:sp>
        <p:nvSpPr>
          <p:cNvPr id="3" name="Espace réservé du texte 2">
            <a:extLst>
              <a:ext uri="{FF2B5EF4-FFF2-40B4-BE49-F238E27FC236}">
                <a16:creationId xmlns:a16="http://schemas.microsoft.com/office/drawing/2014/main" id="{D4BE3F7B-0662-BC7F-6F9C-890FED81ABC2}"/>
              </a:ext>
            </a:extLst>
          </p:cNvPr>
          <p:cNvSpPr>
            <a:spLocks noGrp="1"/>
          </p:cNvSpPr>
          <p:nvPr>
            <p:ph type="body" idx="1"/>
          </p:nvPr>
        </p:nvSpPr>
        <p:spPr>
          <a:xfrm>
            <a:off x="178131" y="1236134"/>
            <a:ext cx="8788068" cy="4890030"/>
          </a:xfrm>
        </p:spPr>
        <p:txBody>
          <a:bodyPr/>
          <a:lstStyle/>
          <a:p>
            <a:pPr marL="101600" indent="0">
              <a:buNone/>
            </a:pPr>
            <a:r>
              <a:rPr lang="fr-FR" dirty="0"/>
              <a:t>Dans le contexte du développement durable, il existe plusieurs biais cognitifs qui peuvent influencer les décisions et les comportements humains.</a:t>
            </a:r>
          </a:p>
          <a:p>
            <a:pPr marL="101600" indent="0">
              <a:buNone/>
            </a:pPr>
            <a:r>
              <a:rPr lang="fr-FR" dirty="0"/>
              <a:t>Nous allons étudier les biais cognitifs suivants:</a:t>
            </a:r>
          </a:p>
          <a:p>
            <a:pPr lvl="1">
              <a:buFont typeface="Wingdings" pitchFamily="2" charset="2"/>
              <a:buChar char="q"/>
            </a:pPr>
            <a:r>
              <a:rPr lang="fr-FR" sz="2400" dirty="0"/>
              <a:t>Le biais de confirmation</a:t>
            </a:r>
          </a:p>
          <a:p>
            <a:pPr lvl="1">
              <a:buFont typeface="Wingdings" pitchFamily="2" charset="2"/>
              <a:buChar char="q"/>
            </a:pPr>
            <a:r>
              <a:rPr lang="fr-FR" sz="2400" dirty="0"/>
              <a:t>L’effet de déni</a:t>
            </a:r>
          </a:p>
          <a:p>
            <a:pPr lvl="1">
              <a:buFont typeface="Wingdings" pitchFamily="2" charset="2"/>
              <a:buChar char="q"/>
            </a:pPr>
            <a:r>
              <a:rPr lang="fr-FR" sz="2400" dirty="0"/>
              <a:t>Le biais d’ancrage</a:t>
            </a:r>
          </a:p>
          <a:p>
            <a:pPr lvl="1">
              <a:buFont typeface="Wingdings" pitchFamily="2" charset="2"/>
              <a:buChar char="q"/>
            </a:pPr>
            <a:r>
              <a:rPr lang="fr-FR" sz="2400" dirty="0"/>
              <a:t>Le biais d’optimise</a:t>
            </a:r>
          </a:p>
          <a:p>
            <a:pPr lvl="1">
              <a:buFont typeface="Wingdings" pitchFamily="2" charset="2"/>
              <a:buChar char="q"/>
            </a:pPr>
            <a:r>
              <a:rPr lang="fr-FR" sz="2400" dirty="0"/>
              <a:t>Le biais de statu quo</a:t>
            </a:r>
          </a:p>
          <a:p>
            <a:pPr lvl="1">
              <a:buFont typeface="Wingdings" pitchFamily="2" charset="2"/>
              <a:buChar char="q"/>
            </a:pPr>
            <a:r>
              <a:rPr lang="fr-FR" sz="2400" dirty="0"/>
              <a:t>L’effet de récence</a:t>
            </a:r>
          </a:p>
          <a:p>
            <a:pPr marL="508000" lvl="1" indent="0">
              <a:buNone/>
            </a:pPr>
            <a:endParaRPr lang="fr-FR" sz="2400" dirty="0"/>
          </a:p>
          <a:p>
            <a:pPr marL="508000" lvl="1" indent="0">
              <a:buNone/>
            </a:pPr>
            <a:r>
              <a:rPr lang="fr-FR" sz="2400" dirty="0"/>
              <a:t>Il est important de noter que cette liste est </a:t>
            </a:r>
            <a:r>
              <a:rPr lang="fr-FR" sz="2400" b="1" dirty="0">
                <a:solidFill>
                  <a:srgbClr val="0070C0"/>
                </a:solidFill>
              </a:rPr>
              <a:t>non-exhaustive.</a:t>
            </a:r>
            <a:endParaRPr lang="fr-FR" sz="2400" dirty="0"/>
          </a:p>
          <a:p>
            <a:pPr>
              <a:buFont typeface="Wingdings" pitchFamily="2" charset="2"/>
              <a:buChar char="q"/>
            </a:pPr>
            <a:endParaRPr lang="fr-FR" dirty="0"/>
          </a:p>
          <a:p>
            <a:pPr marL="101600" indent="0">
              <a:buNone/>
            </a:pPr>
            <a:endParaRPr lang="fr-FR" dirty="0"/>
          </a:p>
          <a:p>
            <a:pPr marL="101600" indent="0">
              <a:buNone/>
            </a:pPr>
            <a:endParaRPr lang="fr-FR" dirty="0"/>
          </a:p>
          <a:p>
            <a:pPr marL="101600" indent="0">
              <a:buNone/>
            </a:pPr>
            <a:endParaRPr lang="fr-FR" dirty="0"/>
          </a:p>
          <a:p>
            <a:pPr marL="101600" indent="0">
              <a:buNone/>
            </a:pPr>
            <a:r>
              <a:rPr lang="fr-FR" dirty="0"/>
              <a:t> </a:t>
            </a:r>
          </a:p>
        </p:txBody>
      </p:sp>
      <p:sp>
        <p:nvSpPr>
          <p:cNvPr id="4" name="Espace réservé du numéro de diapositive 3">
            <a:extLst>
              <a:ext uri="{FF2B5EF4-FFF2-40B4-BE49-F238E27FC236}">
                <a16:creationId xmlns:a16="http://schemas.microsoft.com/office/drawing/2014/main" id="{38EB0381-B2D0-FB9D-0B2E-0CF22108B0B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9</a:t>
            </a:fld>
            <a:endParaRPr lang="fr-FR"/>
          </a:p>
        </p:txBody>
      </p:sp>
    </p:spTree>
    <p:extLst>
      <p:ext uri="{BB962C8B-B14F-4D97-AF65-F5344CB8AC3E}">
        <p14:creationId xmlns:p14="http://schemas.microsoft.com/office/powerpoint/2010/main" val="2793159485"/>
      </p:ext>
    </p:extLst>
  </p:cSld>
  <p:clrMapOvr>
    <a:masterClrMapping/>
  </p:clrMapOvr>
</p:sld>
</file>

<file path=ppt/theme/theme1.xml><?xml version="1.0" encoding="utf-8"?>
<a:theme xmlns:a="http://schemas.openxmlformats.org/drawingml/2006/main" name="Thème Office">
  <a:themeElements>
    <a:clrScheme name="Personnalisée 17">
      <a:dk1>
        <a:srgbClr val="000000"/>
      </a:dk1>
      <a:lt1>
        <a:srgbClr val="FFFFFF"/>
      </a:lt1>
      <a:dk2>
        <a:srgbClr val="BEAD8A"/>
      </a:dk2>
      <a:lt2>
        <a:srgbClr val="443A31"/>
      </a:lt2>
      <a:accent1>
        <a:srgbClr val="009DE0"/>
      </a:accent1>
      <a:accent2>
        <a:srgbClr val="63C6F5"/>
      </a:accent2>
      <a:accent3>
        <a:srgbClr val="9FDAF9"/>
      </a:accent3>
      <a:accent4>
        <a:srgbClr val="9F3E91"/>
      </a:accent4>
      <a:accent5>
        <a:srgbClr val="DACC52"/>
      </a:accent5>
      <a:accent6>
        <a:srgbClr val="EC6C43"/>
      </a:accent6>
      <a:hlink>
        <a:srgbClr val="9F3E91"/>
      </a:hlink>
      <a:folHlink>
        <a:srgbClr val="34B1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telier1_ Méthodo_S2_Etudiants" id="{BD20A75A-7E4D-E049-973C-10356AD49B2F}" vid="{9D1AA324-8271-004B-A61B-7B6606F01B2D}"/>
    </a:ext>
  </a:extLst>
</a:theme>
</file>

<file path=ppt/theme/theme2.xml><?xml version="1.0" encoding="utf-8"?>
<a:theme xmlns:a="http://schemas.openxmlformats.org/drawingml/2006/main"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Thème Office</Template>
  <TotalTime>169</TotalTime>
  <Words>1976</Words>
  <Application>Microsoft Macintosh PowerPoint</Application>
  <PresentationFormat>Affichage à l'écran (4:3)</PresentationFormat>
  <Paragraphs>192</Paragraphs>
  <Slides>21</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21</vt:i4>
      </vt:variant>
    </vt:vector>
  </HeadingPairs>
  <TitlesOfParts>
    <vt:vector size="27" baseType="lpstr">
      <vt:lpstr>Arial</vt:lpstr>
      <vt:lpstr>Merriweather Sans</vt:lpstr>
      <vt:lpstr>Calibri</vt:lpstr>
      <vt:lpstr>Noto Sans Symbols</vt:lpstr>
      <vt:lpstr>Wingdings</vt:lpstr>
      <vt:lpstr>Thème Office</vt:lpstr>
      <vt:lpstr>Présentation PowerPoint</vt:lpstr>
      <vt:lpstr>Introduction aux biais cognitifs</vt:lpstr>
      <vt:lpstr>Plan du cours</vt:lpstr>
      <vt:lpstr>I. Les différentes catégories de biais cognitifs</vt:lpstr>
      <vt:lpstr>I. Les différentes catégories de biais cognitifs</vt:lpstr>
      <vt:lpstr>I. Les différentes catégories de biais cognitifs</vt:lpstr>
      <vt:lpstr>I. Les différentes catégories de biais cognitifs</vt:lpstr>
      <vt:lpstr>I. Les différentes catégories de biais cognitifs</vt:lpstr>
      <vt:lpstr>II. Les biais dans le contexte du développement durable</vt:lpstr>
      <vt:lpstr>II. Les biais dans le contexte du développement durable</vt:lpstr>
      <vt:lpstr>II. Les biais dans le contexte du développement durable</vt:lpstr>
      <vt:lpstr>II. Les biais dans le contexte du développement durable</vt:lpstr>
      <vt:lpstr>II. Les biais dans le contexte du développement durable</vt:lpstr>
      <vt:lpstr>II. Les biais dans le contexte du développement durable</vt:lpstr>
      <vt:lpstr>II. Les biais dans le contexte du développement durable</vt:lpstr>
      <vt:lpstr>III. Comment lutter contre les biais cognitifs ?</vt:lpstr>
      <vt:lpstr>IV. Exemples d’applications</vt:lpstr>
      <vt:lpstr>IV. Exemples d’applications</vt:lpstr>
      <vt:lpstr>IV. Exemples d’applications</vt:lpstr>
      <vt:lpstr>V. Conclusion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Rohan Fossé</dc:creator>
  <cp:lastModifiedBy>Rohan Fossé</cp:lastModifiedBy>
  <cp:revision>1</cp:revision>
  <cp:lastPrinted>2021-06-25T15:42:56Z</cp:lastPrinted>
  <dcterms:created xsi:type="dcterms:W3CDTF">2023-03-03T08:18:01Z</dcterms:created>
  <dcterms:modified xsi:type="dcterms:W3CDTF">2023-06-09T09:46:22Z</dcterms:modified>
</cp:coreProperties>
</file>