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emto-physique.fr/omp/mesures-et-incertitudes.php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E 4TPU202U Méthodologie scientifique – Atelier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 4TPU202U Méthodologie scientifique – Atelier 2</a:t>
            </a:r>
          </a:p>
        </p:txBody>
      </p:sp>
      <p:sp>
        <p:nvSpPr>
          <p:cNvPr id="152" name="Erreurs, biais et incertitud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Erreurs, biais et incertitudes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199" name="Evaluer les valeurs de   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Evaluer les valeurs de </a:t>
            </a:r>
            <a14:m>
              <m:oMath>
                <m:bar>
                  <m:bar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  <a:r>
              <a:t> et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</a:p>
        </p:txBody>
      </p:sp>
      <p:sp>
        <p:nvSpPr>
          <p:cNvPr id="200" name="Premier cas:  , observ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Premier cas: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, observations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 lvl="1"/>
          </a:p>
          <a:p>
            <a:pPr lvl="1"/>
            <a:r>
              <a:t>Estimation de </a:t>
            </a:r>
            <a14:m>
              <m:oMath>
                <m:bar>
                  <m:barPr>
                    <m:ctrlP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  <a:r>
              <a:t> :</a:t>
            </a:r>
          </a:p>
          <a:p>
            <a:pPr lvl="1"/>
          </a:p>
          <a:p>
            <a:pPr lvl="1"/>
            <a:r>
              <a:t>Estimation de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  <a:r>
              <a:t> :</a:t>
            </a:r>
          </a:p>
        </p:txBody>
      </p:sp>
      <p:sp>
        <p:nvSpPr>
          <p:cNvPr id="201" name="Équation"/>
          <p:cNvSpPr txBox="1"/>
          <p:nvPr/>
        </p:nvSpPr>
        <p:spPr>
          <a:xfrm>
            <a:off x="7870249" y="6742819"/>
            <a:ext cx="7732177" cy="15073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bar>
                    <m:bar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</m:oMath>
              </m:oMathPara>
            </a14:m>
            <a:endParaRPr sz="5800"/>
          </a:p>
        </p:txBody>
      </p:sp>
      <p:sp>
        <p:nvSpPr>
          <p:cNvPr id="202" name="Équation"/>
          <p:cNvSpPr txBox="1"/>
          <p:nvPr/>
        </p:nvSpPr>
        <p:spPr>
          <a:xfrm>
            <a:off x="7870249" y="8760455"/>
            <a:ext cx="14628102" cy="22650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e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e>
                  </m:ra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  <a:endParaRPr sz="5800"/>
          </a:p>
        </p:txBody>
      </p:sp>
      <p:sp>
        <p:nvSpPr>
          <p:cNvPr id="204" name="Ligne de connexion"/>
          <p:cNvSpPr/>
          <p:nvPr/>
        </p:nvSpPr>
        <p:spPr>
          <a:xfrm>
            <a:off x="14172669" y="11295495"/>
            <a:ext cx="1272986" cy="1320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0" h="19329" fill="norm" stroke="1" extrusionOk="0">
                <a:moveTo>
                  <a:pt x="0" y="18592"/>
                </a:moveTo>
                <a:cubicBezTo>
                  <a:pt x="14636" y="21600"/>
                  <a:pt x="21600" y="15403"/>
                  <a:pt x="20891" y="0"/>
                </a:cubicBezTo>
              </a:path>
            </a:pathLst>
          </a:cu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207" name="Evaluer les valeurs de   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Evaluer les valeurs de </a:t>
            </a:r>
            <a14:m>
              <m:oMath>
                <m:bar>
                  <m:bar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  <a:r>
              <a:t> et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</a:p>
        </p:txBody>
      </p:sp>
      <p:sp>
        <p:nvSpPr>
          <p:cNvPr id="208" name="Second cas (petit échantillon):  , observ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cas (petit échantillon):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, observations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 lvl="1"/>
            <a:r>
              <a:t>La meilleure estimation de l’écart-type est alors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où le coefficient </a:t>
            </a:r>
            <a14:m>
              <m:oMath>
                <m:r>
                  <a:rPr xmlns:a="http://schemas.openxmlformats.org/drawingml/2006/main" sz="6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dépend de la taille de l’échantillon</a:t>
            </a:r>
          </a:p>
        </p:txBody>
      </p:sp>
      <p:graphicFrame>
        <p:nvGraphicFramePr>
          <p:cNvPr id="209" name="Tableau 1"/>
          <p:cNvGraphicFramePr/>
          <p:nvPr/>
        </p:nvGraphicFramePr>
        <p:xfrm>
          <a:off x="3669312" y="8012644"/>
          <a:ext cx="16876033" cy="511976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15730"/>
                <a:gridCol w="1670111"/>
                <a:gridCol w="1556768"/>
                <a:gridCol w="1706687"/>
                <a:gridCol w="1205294"/>
                <a:gridCol w="1721748"/>
                <a:gridCol w="1721748"/>
                <a:gridCol w="1721748"/>
                <a:gridCol w="1721748"/>
                <a:gridCol w="1721748"/>
              </a:tblGrid>
              <a:tr h="255353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800"/>
                        <a:t>Taille échantillon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5353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800"/>
                        <a:t>Coefficient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1,32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1,06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ifférentes personnes mesurent, à l'aide d'un chronomètre, la durée correspondant à la période d'oscillation d'un pendule."/>
          <p:cNvSpPr txBox="1"/>
          <p:nvPr>
            <p:ph type="body" idx="1"/>
          </p:nvPr>
        </p:nvSpPr>
        <p:spPr>
          <a:xfrm>
            <a:off x="1206500" y="4248504"/>
            <a:ext cx="18753620" cy="8256012"/>
          </a:xfrm>
          <a:prstGeom prst="rect">
            <a:avLst/>
          </a:prstGeom>
        </p:spPr>
        <p:txBody>
          <a:bodyPr/>
          <a:lstStyle/>
          <a:p>
            <a:pPr/>
            <a:r>
              <a:t>Différentes personnes mesurent, à l'aide d'un chronomètre, la durée correspondant à la période d'oscillation d'un pendule.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3,62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3,47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3,44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3,30</m:t>
                      </m:r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3,4575</m:t>
                  </m:r>
                </m:oMath>
              </m:oMathPara>
            </a14:m>
          </a:p>
        </p:txBody>
      </p:sp>
      <p:sp>
        <p:nvSpPr>
          <p:cNvPr id="212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213" name="Retour à l’exemple introducti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Retour à l’exemple introductif</a:t>
            </a:r>
          </a:p>
        </p:txBody>
      </p:sp>
      <p:graphicFrame>
        <p:nvGraphicFramePr>
          <p:cNvPr id="214" name="Tableau 1"/>
          <p:cNvGraphicFramePr/>
          <p:nvPr/>
        </p:nvGraphicFramePr>
        <p:xfrm>
          <a:off x="19703135" y="884443"/>
          <a:ext cx="3819841" cy="606915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03569"/>
                <a:gridCol w="1903569"/>
              </a:tblGrid>
              <a:tr h="12112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Mesure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Durée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12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3,62s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12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12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12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3,30s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" name="Équation"/>
          <p:cNvSpPr txBox="1"/>
          <p:nvPr/>
        </p:nvSpPr>
        <p:spPr>
          <a:xfrm>
            <a:off x="779190" y="8643487"/>
            <a:ext cx="23282132" cy="19916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1,20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ad>
                    <m:rad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3,62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3,4575</m:t>
                          </m:r>
                          <m:sSup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3,47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3,4575</m:t>
                          </m:r>
                          <m:sSup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3,44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3,4575</m:t>
                          </m:r>
                          <m:sSup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3,30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3,4575</m:t>
                          </m:r>
                          <m:sSup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e>
                  </m:rad>
                </m:oMath>
              </m:oMathPara>
            </a14:m>
            <a:endParaRPr sz="5100"/>
          </a:p>
        </p:txBody>
      </p:sp>
      <p:sp>
        <p:nvSpPr>
          <p:cNvPr id="216" name="Équation"/>
          <p:cNvSpPr txBox="1"/>
          <p:nvPr/>
        </p:nvSpPr>
        <p:spPr>
          <a:xfrm>
            <a:off x="1830089" y="11809791"/>
            <a:ext cx="2608052" cy="6001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≃</m:t>
                  </m:r>
                  <m: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0,1575</m:t>
                  </m:r>
                </m:oMath>
              </m:oMathPara>
            </a14:m>
            <a:endParaRPr sz="5700">
              <a:solidFill>
                <a:srgbClr val="5E5E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219" name="Estimation de type A – Incertitude sur la moyenne arithmétiq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Estimation de type A – Incertitude sur la moyenne arithmétique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</p:txBody>
      </p:sp>
      <p:sp>
        <p:nvSpPr>
          <p:cNvPr id="220" name="Si l'on répète une autre série de   mesures on trouve une autre valeur 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 l'on répète une autre série de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mesures on trouve une autre valeur de </a:t>
            </a:r>
            <a14:m>
              <m:oMath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lvl="1"/>
            <a:r>
              <a:t>Peut-on estimer l'écart-type à la moyenne </a:t>
            </a:r>
            <a14:m>
              <m:oMath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?</a:t>
            </a:r>
          </a:p>
        </p:txBody>
      </p:sp>
      <p:sp>
        <p:nvSpPr>
          <p:cNvPr id="221" name="Équation"/>
          <p:cNvSpPr txBox="1"/>
          <p:nvPr/>
        </p:nvSpPr>
        <p:spPr>
          <a:xfrm>
            <a:off x="8018480" y="7020952"/>
            <a:ext cx="5812543" cy="21823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den>
                  </m:f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den>
                  </m:f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ifférentes personnes mesurent, à l'aide d'un chronomètre, la durée correspondant à la période d'oscillation d'un pendule."/>
          <p:cNvSpPr txBox="1"/>
          <p:nvPr>
            <p:ph type="body" sz="half" idx="1"/>
          </p:nvPr>
        </p:nvSpPr>
        <p:spPr>
          <a:xfrm>
            <a:off x="1206500" y="4248504"/>
            <a:ext cx="12928110" cy="8256012"/>
          </a:xfrm>
          <a:prstGeom prst="rect">
            <a:avLst/>
          </a:prstGeom>
        </p:spPr>
        <p:txBody>
          <a:bodyPr/>
          <a:lstStyle/>
          <a:p>
            <a:pPr/>
            <a:r>
              <a:t>Différentes personnes mesurent, à l'aide d'un chronomètre, la durée correspondant à la période d'oscillation d'un pendule.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3,62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3,47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3,44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3,30</m:t>
                      </m:r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3,4575</m:t>
                  </m:r>
                </m:oMath>
              </m:oMathPara>
            </a14:m>
          </a:p>
        </p:txBody>
      </p:sp>
      <p:sp>
        <p:nvSpPr>
          <p:cNvPr id="224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225" name="Retour à l’exemple introducti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Retour à l’exemple introductif</a:t>
            </a:r>
          </a:p>
        </p:txBody>
      </p:sp>
      <p:graphicFrame>
        <p:nvGraphicFramePr>
          <p:cNvPr id="226" name="Tableau 1"/>
          <p:cNvGraphicFramePr/>
          <p:nvPr/>
        </p:nvGraphicFramePr>
        <p:xfrm>
          <a:off x="20980657" y="319076"/>
          <a:ext cx="3158370" cy="50552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572834"/>
                <a:gridCol w="1572834"/>
              </a:tblGrid>
              <a:tr h="10085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Mesure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Durée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85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3,62s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85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85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851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3,30s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7" name="Équation"/>
          <p:cNvSpPr txBox="1"/>
          <p:nvPr/>
        </p:nvSpPr>
        <p:spPr>
          <a:xfrm>
            <a:off x="2408493" y="8302603"/>
            <a:ext cx="3360223" cy="6966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0,1575</m:t>
                  </m:r>
                </m:oMath>
              </m:oMathPara>
            </a14:m>
            <a:endParaRPr sz="5800"/>
          </a:p>
        </p:txBody>
      </p:sp>
      <p:sp>
        <p:nvSpPr>
          <p:cNvPr id="228" name="Équation"/>
          <p:cNvSpPr txBox="1"/>
          <p:nvPr/>
        </p:nvSpPr>
        <p:spPr>
          <a:xfrm>
            <a:off x="2408493" y="9836728"/>
            <a:ext cx="6090281" cy="18015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num>
                    <m:den>
                      <m:rad>
                        <m:radPr>
                          <m:ctrlP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≃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0,07875</m:t>
                  </m:r>
                </m:oMath>
              </m:oMathPara>
            </a14:m>
            <a:endParaRPr sz="5800"/>
          </a:p>
        </p:txBody>
      </p:sp>
      <p:sp>
        <p:nvSpPr>
          <p:cNvPr id="229" name="Durée moyenne:…"/>
          <p:cNvSpPr txBox="1"/>
          <p:nvPr/>
        </p:nvSpPr>
        <p:spPr>
          <a:xfrm>
            <a:off x="14713991" y="4248504"/>
            <a:ext cx="750898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Durée moyenne: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3,4575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0.07875</m:t>
                </m:r>
              </m:oMath>
            </a14:m>
            <a:r>
              <a:t> avec niveau de confiance de 68%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3,4575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0.1575</m:t>
                </m:r>
              </m:oMath>
            </a14:m>
            <a:r>
              <a:t> avec un niveau de confiance de 95%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certitu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Incertitudes</a:t>
            </a:r>
          </a:p>
        </p:txBody>
      </p:sp>
      <p:sp>
        <p:nvSpPr>
          <p:cNvPr id="155" name="… et erreurs aléatoi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… et erreurs aléatoires</a:t>
            </a:r>
          </a:p>
        </p:txBody>
      </p:sp>
      <p:sp>
        <p:nvSpPr>
          <p:cNvPr id="156" name="Accéder à une valeur objective de la réalité sans erreur est tout simplement impossible.…"/>
          <p:cNvSpPr txBox="1"/>
          <p:nvPr>
            <p:ph type="body" idx="1"/>
          </p:nvPr>
        </p:nvSpPr>
        <p:spPr>
          <a:xfrm>
            <a:off x="1206500" y="4248504"/>
            <a:ext cx="21183906" cy="8256012"/>
          </a:xfrm>
          <a:prstGeom prst="rect">
            <a:avLst/>
          </a:prstGeom>
        </p:spPr>
        <p:txBody>
          <a:bodyPr/>
          <a:lstStyle/>
          <a:p>
            <a:pPr/>
            <a:r>
              <a:t>Accéder à une valeur objective de la réalité sans erreur est tout simplement impossible.</a:t>
            </a:r>
          </a:p>
          <a:p>
            <a:pPr lvl="1"/>
            <a:r>
              <a:t>L'erreur fait partie de l'opération de mesure.</a:t>
            </a:r>
          </a:p>
          <a:p>
            <a:pPr lvl="1"/>
            <a:r>
              <a:t>Une des forces de la science est d'avoir mis au point des outils qui permettent d'</a:t>
            </a:r>
            <a:r>
              <a:rPr u="sng"/>
              <a:t>estimer cette erreur</a:t>
            </a:r>
            <a:r>
              <a:t>.</a:t>
            </a:r>
          </a:p>
        </p:txBody>
      </p:sp>
      <p:sp>
        <p:nvSpPr>
          <p:cNvPr id="157" name="« La connaissance progresse en intégrant en elle l'incertitude, non en l’exorcisant. »…"/>
          <p:cNvSpPr txBox="1"/>
          <p:nvPr/>
        </p:nvSpPr>
        <p:spPr>
          <a:xfrm>
            <a:off x="15470851" y="1014370"/>
            <a:ext cx="8288207" cy="1563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200"/>
            </a:pPr>
            <a:r>
              <a:t>« </a:t>
            </a:r>
            <a:r>
              <a:rPr i="1"/>
              <a:t>La connaissance progresse en intégrant en elle l'incertitude, non en l’exorcisant</a:t>
            </a:r>
            <a:r>
              <a:t>. »</a:t>
            </a:r>
          </a:p>
          <a:p>
            <a:pPr algn="r">
              <a:defRPr sz="3200"/>
            </a:pPr>
            <a:r>
              <a:t>Edgar Morin</a:t>
            </a:r>
          </a:p>
        </p:txBody>
      </p:sp>
      <p:sp>
        <p:nvSpPr>
          <p:cNvPr id="158" name="Exposé emprunté au cours Outils et méthodes pour la physique"/>
          <p:cNvSpPr txBox="1"/>
          <p:nvPr/>
        </p:nvSpPr>
        <p:spPr>
          <a:xfrm>
            <a:off x="12337270" y="12779925"/>
            <a:ext cx="1168532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Exposé emprunté au cours </a:t>
            </a:r>
            <a:r>
              <a:rPr u="sng">
                <a:hlinkClick r:id="rId2" invalidUrl="" action="" tgtFrame="" tooltip="" history="1" highlightClick="0" endSnd="0"/>
              </a:rPr>
              <a:t>Outils et méthodes pour la physique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périence … et erreurs aléatoi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Expérience … et erreurs aléatoires</a:t>
            </a:r>
          </a:p>
        </p:txBody>
      </p:sp>
      <p:sp>
        <p:nvSpPr>
          <p:cNvPr id="161" name="Mesurer c'est accéder à une grandeur aléatoire (variable aléatoire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Mesurer c'est accéder à une grandeur aléatoire (variable aléatoire)</a:t>
            </a:r>
          </a:p>
        </p:txBody>
      </p:sp>
      <p:sp>
        <p:nvSpPr>
          <p:cNvPr id="162" name="Différentes personnes mesurent, à l'aide d'un chronomètre, la durée correspondant à la période d'oscillation d'un pendule.…"/>
          <p:cNvSpPr txBox="1"/>
          <p:nvPr>
            <p:ph type="body" idx="1"/>
          </p:nvPr>
        </p:nvSpPr>
        <p:spPr>
          <a:xfrm>
            <a:off x="1206500" y="4248504"/>
            <a:ext cx="18753620" cy="8256012"/>
          </a:xfrm>
          <a:prstGeom prst="rect">
            <a:avLst/>
          </a:prstGeom>
        </p:spPr>
        <p:txBody>
          <a:bodyPr/>
          <a:lstStyle/>
          <a:p>
            <a:pPr/>
            <a:r>
              <a:t>Différentes personnes mesurent, à l'aide d'un chronomètre, la durée correspondant à la période d'oscillation d'un pendule.</a:t>
            </a:r>
          </a:p>
          <a:p>
            <a:pPr lvl="1"/>
            <a:r>
              <a:t>L'expérience montre que les résultats sont différents ce qui traduit l'existence d'erreurs de mesure.</a:t>
            </a:r>
          </a:p>
          <a:p>
            <a:pPr lvl="1"/>
            <a:r>
              <a:t>L'erreur faite lors de la mesure d'une grandeur x est l’écart entre la valeur mesurée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et sa valeur vraie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laquelle est unique mais </a:t>
            </a:r>
            <a:r>
              <a:rPr u="sng"/>
              <a:t>inaccessible</a:t>
            </a:r>
            <a:r>
              <a:t>.</a:t>
            </a:r>
          </a:p>
        </p:txBody>
      </p:sp>
      <p:graphicFrame>
        <p:nvGraphicFramePr>
          <p:cNvPr id="163" name="Tableau 1"/>
          <p:cNvGraphicFramePr/>
          <p:nvPr/>
        </p:nvGraphicFramePr>
        <p:xfrm>
          <a:off x="19943827" y="4031960"/>
          <a:ext cx="3211510" cy="87018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599404"/>
                <a:gridCol w="1599404"/>
              </a:tblGrid>
              <a:tr h="17378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Mesure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Durée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378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3,62s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378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378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3,44s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378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3,30s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érience … et erreurs aléatoi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Expérience … et erreurs aléatoires</a:t>
            </a:r>
          </a:p>
        </p:txBody>
      </p:sp>
      <p:sp>
        <p:nvSpPr>
          <p:cNvPr id="166" name="Sous-titre de diapositiv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1609303">
              <a:lnSpc>
                <a:spcPct val="80000"/>
              </a:lnSpc>
              <a:defRPr spc="-112" sz="5610"/>
            </a:pPr>
          </a:p>
        </p:txBody>
      </p:sp>
      <p:sp>
        <p:nvSpPr>
          <p:cNvPr id="167" name="L'erreur aléatoire   provient des variations (temporelles, spatiales, non prévisibles, …) de grandeurs d'influence (soin des mesures, température de la pièce, fidélité de l'appareil de mesure, etc.)…"/>
          <p:cNvSpPr txBox="1"/>
          <p:nvPr>
            <p:ph type="body" idx="1"/>
          </p:nvPr>
        </p:nvSpPr>
        <p:spPr>
          <a:xfrm>
            <a:off x="1206500" y="4248504"/>
            <a:ext cx="18753620" cy="825601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L'erreur aléatoire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</m:oMath>
            </a14:m>
            <a:r>
              <a:t> provient des variations (temporelles, spatiales, non prévisibles, …) de grandeurs d'influence (soin des mesures, température de la pièce, fidélité de l'appareil de mesure, etc.)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On la définit par rapport à la valeur moyenne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 ‘ajoute à cette erreur aléatoire une erreur systématique (ou </a:t>
            </a:r>
            <a:r>
              <a:rPr u="sng"/>
              <a:t>biais</a:t>
            </a:r>
            <a:r>
              <a:t>): un décalage constant 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dont l'origine peut être d'ordre théorique ou expérimentale (influence du mode opératoire, problème de calibrage d'un appareil, modélisation incomplète,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rriger l’erreur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Corriger l’erreur …</a:t>
            </a:r>
          </a:p>
        </p:txBody>
      </p:sp>
      <p:sp>
        <p:nvSpPr>
          <p:cNvPr id="170" name="Erreur aléatoire ou erreur systématique (biai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Erreur aléatoire ou erreur systématique (biais)</a:t>
            </a:r>
          </a:p>
        </p:txBody>
      </p:sp>
      <p:sp>
        <p:nvSpPr>
          <p:cNvPr id="171" name="Impossible de compenser l'erreur aléatoire faite sur une mesure…"/>
          <p:cNvSpPr txBox="1"/>
          <p:nvPr>
            <p:ph type="body" idx="1"/>
          </p:nvPr>
        </p:nvSpPr>
        <p:spPr>
          <a:xfrm>
            <a:off x="1206500" y="4248504"/>
            <a:ext cx="18753620" cy="8256012"/>
          </a:xfrm>
          <a:prstGeom prst="rect">
            <a:avLst/>
          </a:prstGeom>
        </p:spPr>
        <p:txBody>
          <a:bodyPr/>
          <a:lstStyle/>
          <a:p>
            <a:pPr/>
            <a:r>
              <a:t>Impossible de compenser l'</a:t>
            </a:r>
            <a:r>
              <a:rPr i="1" u="sng"/>
              <a:t>erreur aléatoire</a:t>
            </a:r>
            <a:r>
              <a:t> faite sur une mesure</a:t>
            </a:r>
          </a:p>
          <a:p>
            <a:pPr lvl="1"/>
            <a:r>
              <a:t>Elle peut être réduite en </a:t>
            </a:r>
            <a:r>
              <a:rPr u="sng"/>
              <a:t>augmentant le nombre d'observations</a:t>
            </a:r>
            <a:r>
              <a:t> </a:t>
            </a:r>
          </a:p>
          <a:p>
            <a:pPr/>
            <a:r>
              <a:t>En revanche, l'</a:t>
            </a:r>
            <a:r>
              <a:rPr i="1" u="sng"/>
              <a:t>erreur systématique</a:t>
            </a:r>
            <a:r>
              <a:t> d'un résultat de mesure</a:t>
            </a:r>
          </a:p>
          <a:p>
            <a:pPr lvl="1"/>
            <a:r>
              <a:t>ne peut être réduite en augmentant le nombre d’observations,</a:t>
            </a:r>
          </a:p>
          <a:p>
            <a:pPr lvl="1"/>
            <a:r>
              <a:t>mais par l'</a:t>
            </a:r>
            <a:r>
              <a:rPr u="sng"/>
              <a:t>application d'une correction</a:t>
            </a:r>
            <a:r>
              <a:t> (aux instruments de mesures, aux modèles,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rriger l’erreur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Corriger l’erreur …</a:t>
            </a:r>
          </a:p>
        </p:txBody>
      </p:sp>
      <p:sp>
        <p:nvSpPr>
          <p:cNvPr id="174" name="Erreur aléatoire ou erreur systématique (biai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Erreur aléatoire ou erreur systématique (biais)</a:t>
            </a:r>
          </a:p>
        </p:txBody>
      </p:sp>
      <p:sp>
        <p:nvSpPr>
          <p:cNvPr id="175" name="On est donc amener à considérer la mesure sous la forme d’un intervalle de valeurs probables…"/>
          <p:cNvSpPr txBox="1"/>
          <p:nvPr>
            <p:ph type="body" idx="1"/>
          </p:nvPr>
        </p:nvSpPr>
        <p:spPr>
          <a:xfrm>
            <a:off x="1206500" y="4248504"/>
            <a:ext cx="18753620" cy="8256012"/>
          </a:xfrm>
          <a:prstGeom prst="rect">
            <a:avLst/>
          </a:prstGeom>
        </p:spPr>
        <p:txBody>
          <a:bodyPr/>
          <a:lstStyle/>
          <a:p>
            <a:pPr/>
            <a:r>
              <a:t>On est donc amener à considérer la mesure sous la forme d’un intervalle de valeurs probables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</a:p>
          <a:p>
            <a:pPr lvl="1"/>
            <a:r>
              <a:t>où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est la mesure (</a:t>
            </a:r>
            <a:r>
              <a:rPr u="sng"/>
              <a:t>meilleure estimation</a:t>
            </a:r>
            <a:r>
              <a:t> de la valeur vraie), et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  <a:r>
              <a:t> représente l’</a:t>
            </a:r>
            <a:r>
              <a:rPr u="sng"/>
              <a:t>incertitude</a:t>
            </a:r>
            <a:r>
              <a:t> sur la mesure que l'on cherche à évaluer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us-titre de diapositiv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Dispersion des résultats autour de la moyen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Dispersion des résultats autour de la moyenne</a:t>
            </a:r>
          </a:p>
          <a:p>
            <a:pPr lvl="1"/>
            <a:r>
              <a:t>Ecart-type = racine carrée de la moyenne des écarts quadratiques à la moyenne</a:t>
            </a:r>
          </a:p>
        </p:txBody>
      </p:sp>
      <p:sp>
        <p:nvSpPr>
          <p:cNvPr id="179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Estimer l’incertitude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0058" y="2297068"/>
            <a:ext cx="10490201" cy="1071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Équation"/>
          <p:cNvSpPr txBox="1"/>
          <p:nvPr/>
        </p:nvSpPr>
        <p:spPr>
          <a:xfrm>
            <a:off x="3260982" y="8734366"/>
            <a:ext cx="4755377" cy="16185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9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69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9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bar>
                        <m:barPr>
                          <m:ctrlPr>
                            <a:rPr xmlns:a="http://schemas.openxmlformats.org/drawingml/2006/main" sz="69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69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9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9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bar>
                            <m:barPr>
                              <m:ctrlPr>
                                <a:rPr xmlns:a="http://schemas.openxmlformats.org/drawingml/2006/main" sz="69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69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bar>
                          <m:r>
                            <a:rPr xmlns:a="http://schemas.openxmlformats.org/drawingml/2006/main" sz="69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e>
                  </m:rad>
                </m:oMath>
              </m:oMathPara>
            </a14:m>
            <a:endParaRPr sz="6900">
              <a:solidFill>
                <a:srgbClr val="5E5E5E"/>
              </a:solidFill>
            </a:endParaRPr>
          </a:p>
        </p:txBody>
      </p:sp>
      <p:grpSp>
        <p:nvGrpSpPr>
          <p:cNvPr id="184" name="Grouper"/>
          <p:cNvGrpSpPr/>
          <p:nvPr/>
        </p:nvGrpSpPr>
        <p:grpSpPr>
          <a:xfrm>
            <a:off x="6838712" y="10167497"/>
            <a:ext cx="5888026" cy="2145724"/>
            <a:chOff x="0" y="0"/>
            <a:chExt cx="5888025" cy="2145723"/>
          </a:xfrm>
        </p:grpSpPr>
        <p:sp>
          <p:nvSpPr>
            <p:cNvPr id="182" name="On peut s’attendre à ce qu’une mesure se rapproche de la moyenne"/>
            <p:cNvSpPr txBox="1"/>
            <p:nvPr/>
          </p:nvSpPr>
          <p:spPr>
            <a:xfrm>
              <a:off x="0" y="418624"/>
              <a:ext cx="5888026" cy="1727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r">
                <a:defRPr sz="3600">
                  <a:solidFill>
                    <a:schemeClr val="accent6">
                      <a:satOff val="-16844"/>
                      <a:lumOff val="-30747"/>
                    </a:schemeClr>
                  </a:solidFill>
                </a:defRPr>
              </a:lvl1pPr>
            </a:lstStyle>
            <a:p>
              <a:pPr/>
              <a:r>
                <a:t>On peut s’attendre à ce qu’une mesure se rapproche de la moyenne</a:t>
              </a:r>
            </a:p>
          </p:txBody>
        </p:sp>
        <p:sp>
          <p:nvSpPr>
            <p:cNvPr id="183" name="Ligne"/>
            <p:cNvSpPr/>
            <p:nvPr/>
          </p:nvSpPr>
          <p:spPr>
            <a:xfrm flipV="1">
              <a:off x="648495" y="0"/>
              <a:ext cx="1" cy="1252040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7" name="Grouper"/>
          <p:cNvGrpSpPr/>
          <p:nvPr/>
        </p:nvGrpSpPr>
        <p:grpSpPr>
          <a:xfrm>
            <a:off x="615133" y="10241556"/>
            <a:ext cx="5326289" cy="3108494"/>
            <a:chOff x="0" y="0"/>
            <a:chExt cx="5326287" cy="3108493"/>
          </a:xfrm>
        </p:grpSpPr>
        <p:sp>
          <p:nvSpPr>
            <p:cNvPr id="185" name="De combien une mesure s’écarte-t-elle de la moyenne ?"/>
            <p:cNvSpPr txBox="1"/>
            <p:nvPr/>
          </p:nvSpPr>
          <p:spPr>
            <a:xfrm>
              <a:off x="0" y="1381394"/>
              <a:ext cx="5326288" cy="1727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3600">
                  <a:solidFill>
                    <a:schemeClr val="accent6">
                      <a:satOff val="-16844"/>
                      <a:lumOff val="-30747"/>
                    </a:schemeClr>
                  </a:solidFill>
                </a:defRPr>
              </a:lvl1pPr>
            </a:lstStyle>
            <a:p>
              <a:pPr/>
              <a:r>
                <a:t>De combien une mesure s’écarte-t-elle de la moyenne ?</a:t>
              </a:r>
            </a:p>
          </p:txBody>
        </p:sp>
        <p:sp>
          <p:nvSpPr>
            <p:cNvPr id="186" name="Ligne"/>
            <p:cNvSpPr/>
            <p:nvPr/>
          </p:nvSpPr>
          <p:spPr>
            <a:xfrm flipV="1">
              <a:off x="2811262" y="-1"/>
              <a:ext cx="1" cy="1252041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ous-titre de diapositiv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A noter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noter:</a:t>
            </a:r>
          </a:p>
          <a:p>
            <a:pPr lvl="1"/>
            <a:r>
              <a:t>68% des observations sont dans l’intervalle </a:t>
            </a:r>
            <a14:m>
              <m:oMath>
                <m:bar>
                  <m:bar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</a:p>
          <a:p>
            <a:pPr lvl="1"/>
            <a:r>
              <a:t>95% des observations sont dans l’intervalle </a:t>
            </a:r>
            <a14:m>
              <m:oMath>
                <m:bar>
                  <m:bar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</a:p>
        </p:txBody>
      </p:sp>
      <p:sp>
        <p:nvSpPr>
          <p:cNvPr id="191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Estimer l’incertitude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0058" y="2297068"/>
            <a:ext cx="10490201" cy="1071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stimer l’incert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Estimer l’incertitude</a:t>
            </a:r>
          </a:p>
        </p:txBody>
      </p:sp>
      <p:sp>
        <p:nvSpPr>
          <p:cNvPr id="195" name="Evaluer les valeurs de   et   à partir de mesu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Evaluer les valeurs de </a:t>
            </a:r>
            <a14:m>
              <m:oMath>
                <m:bar>
                  <m:bar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</m:bar>
              </m:oMath>
            </a14:m>
            <a:r>
              <a:t> et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  <a:r>
              <a:t> à partir de mesures</a:t>
            </a:r>
          </a:p>
        </p:txBody>
      </p:sp>
      <p:sp>
        <p:nvSpPr>
          <p:cNvPr id="196" name="On répète   fois la même expérience puis on effectue une analyse statist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répète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fois la même expérience puis on effectue une analyse statistique</a:t>
            </a:r>
          </a:p>
          <a:p>
            <a:pPr lvl="1"/>
            <a:r>
              <a:t>A  noter que si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p"/>
                  </m:rP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, on pourrait reconstruire la distribution de probabilités relative à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/>
            <a:r>
              <a:t>A partir d’observations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 lvl="1"/>
            <a:r>
              <a:t>Premier cas: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</a:p>
          <a:p>
            <a:pPr lvl="1"/>
            <a:r>
              <a:t>Second cas: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