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Utiliser le site ONU, qui en particulier précise les cibles pour chacun des ODD.</a:t>
            </a:r>
          </a:p>
          <a:p>
            <a:pPr/>
            <a:r>
              <a:t>Aller vers une discussion en petit groupe, avec restitution à l’ensemble des présents.</a:t>
            </a:r>
          </a:p>
          <a:p>
            <a:pPr/>
            <a:r>
              <a:t>Faire émerger une ou des questions qui pourraient être étudiées.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Utiliser le site ONU, qui en particulier précise les cibles pour chacun des ODD.</a:t>
            </a:r>
          </a:p>
          <a:p>
            <a:pPr/>
            <a:r>
              <a:t>Aller vers une discussion en petit groupe, avec restitution à l’ensemble des présents.</a:t>
            </a:r>
          </a:p>
          <a:p>
            <a:pPr/>
            <a:r>
              <a:t>Faire émerger une ou des questions qui pourraient être étudiées.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cMKns4Ovgj0" TargetMode="External"/><Relationship Id="rId4" Type="http://schemas.openxmlformats.org/officeDocument/2006/relationships/hyperlink" Target="https://www.youtube.com/watch?v=m2HuxpoLGp8&amp;list=PLgnnPnL9OL7EDKq1V1L52EUdVICLDW5Fd&amp;index=2" TargetMode="External"/><Relationship Id="rId5" Type="http://schemas.openxmlformats.org/officeDocument/2006/relationships/hyperlink" Target="https://www.youtube.com/watch?v=q5UICqrqmVI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E 4TPU202U Méthodologie scientifiqu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UE 4TPU202U Méthodologie scientifique</a:t>
            </a:r>
          </a:p>
        </p:txBody>
      </p:sp>
      <p:sp>
        <p:nvSpPr>
          <p:cNvPr id="152" name="Projet « Critique d’une argumentation » (en lien avec le développement durable et la crise climatique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« Critique d’une argumentation » (en lien avec le développement durable et la crise climatique)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62" y="3405728"/>
            <a:ext cx="24122476" cy="101637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ritique d’une arg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d’une argumentation</a:t>
            </a:r>
          </a:p>
        </p:txBody>
      </p:sp>
      <p:sp>
        <p:nvSpPr>
          <p:cNvPr id="229" name="Eléments de méthod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Eléments de méthodes</a:t>
            </a:r>
          </a:p>
        </p:txBody>
      </p:sp>
      <p:sp>
        <p:nvSpPr>
          <p:cNvPr id="230" name="John Cook et al. (2018). Deconstructing climate misinformation to identify reasoning errors. Environ. Res. Lett. 13 024018"/>
          <p:cNvSpPr txBox="1"/>
          <p:nvPr/>
        </p:nvSpPr>
        <p:spPr>
          <a:xfrm>
            <a:off x="11718673" y="13249063"/>
            <a:ext cx="12462587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John Cook </a:t>
            </a:r>
            <a:r>
              <a:rPr i="1"/>
              <a:t>et al.</a:t>
            </a:r>
            <a:r>
              <a:t> (2018). Deconstructing climate misinformation to identify reasoning errors. Environ. Res. Lett. 13 024018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es objectifs du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objectifs du projet</a:t>
            </a:r>
          </a:p>
        </p:txBody>
      </p:sp>
      <p:sp>
        <p:nvSpPr>
          <p:cNvPr id="155" name="Pensée critique – La place de la science dans le débat publi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Pensée critique – La place de la science dans le débat public</a:t>
            </a:r>
          </a:p>
        </p:txBody>
      </p:sp>
      <p:sp>
        <p:nvSpPr>
          <p:cNvPr id="156" name="Débat public et débat scientifique. Il faut distinguer polémique et controverse scientifiq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Débat public et débat scientifique. Il faut distinguer polémique et controverse scientifique.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rPr b="1" i="1"/>
              <a:t>Polémique</a:t>
            </a:r>
            <a:r>
              <a:t>: débat ou discussion souvent passionnée sur tous sujets</a:t>
            </a:r>
          </a:p>
          <a:p>
            <a:pPr lvl="2" marL="1481327" indent="-493776" defTabSz="1975054">
              <a:spcBef>
                <a:spcPts val="3600"/>
              </a:spcBef>
              <a:defRPr sz="3888"/>
            </a:pPr>
            <a:r>
              <a:t>« Le pays doit durcir sa politique migratoire »</a:t>
            </a:r>
          </a:p>
          <a:p>
            <a:pPr lvl="2" marL="1481327" indent="-493776" defTabSz="1975054">
              <a:spcBef>
                <a:spcPts val="3600"/>
              </a:spcBef>
              <a:defRPr sz="3888"/>
            </a:pPr>
            <a:r>
              <a:t>« L’allongement du temps de travail est la seule solution pour équilibrer le système des retraites »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rPr b="1" i="1"/>
              <a:t>Controverse scientifique</a:t>
            </a:r>
            <a:r>
              <a:t>: débat entre position ou « théorie » scientifique qui ne s’accordent pas</a:t>
            </a:r>
          </a:p>
          <a:p>
            <a:pPr lvl="2" marL="1481327" indent="-493776" defTabSz="1975054">
              <a:spcBef>
                <a:spcPts val="3600"/>
              </a:spcBef>
              <a:defRPr sz="3888"/>
            </a:pPr>
            <a:r>
              <a:t>Débat sur la nature de la mécanique quantique (Bohr / Einstein)</a:t>
            </a:r>
          </a:p>
          <a:p>
            <a:pPr lvl="2" marL="1481327" indent="-493776" defTabSz="1975054">
              <a:spcBef>
                <a:spcPts val="3600"/>
              </a:spcBef>
              <a:defRPr sz="3888"/>
            </a:pPr>
            <a:r>
              <a:t>Controverse liée à la « paternité » d'une découverte ou d'une invention (calcul différentiel Newton / Liebniz), virus VIH (Montagnier / Gallo),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es objectifs du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objectifs du projet</a:t>
            </a:r>
          </a:p>
        </p:txBody>
      </p:sp>
      <p:sp>
        <p:nvSpPr>
          <p:cNvPr id="159" name="Débat public et débat scientifique: l’activité humaine doit évoluée pour assurer sa durabilité"/>
          <p:cNvSpPr txBox="1"/>
          <p:nvPr>
            <p:ph type="body" idx="21"/>
          </p:nvPr>
        </p:nvSpPr>
        <p:spPr>
          <a:xfrm>
            <a:off x="1206500" y="2372962"/>
            <a:ext cx="21971000" cy="14331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389853">
              <a:lnSpc>
                <a:spcPct val="80000"/>
              </a:lnSpc>
              <a:defRPr spc="-96" sz="4845"/>
            </a:pPr>
            <a:r>
              <a:t>Débat public et débat scientifique:</a:t>
            </a:r>
            <a:br/>
            <a:r>
              <a:t>l’activité humaine doit évoluée pour assurer sa durabilité</a:t>
            </a:r>
          </a:p>
        </p:txBody>
      </p:sp>
      <p:sp>
        <p:nvSpPr>
          <p:cNvPr id="160" name="Polémiqu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99744" indent="-499872" defTabSz="1999437">
              <a:spcBef>
                <a:spcPts val="3600"/>
              </a:spcBef>
              <a:defRPr sz="3936"/>
            </a:pPr>
            <a:r>
              <a:rPr b="1" i="1"/>
              <a:t>Polémique</a:t>
            </a:r>
            <a:r>
              <a:t>: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« L’activité humaine ne contribue pas de manière essentielle au dérèglement »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« La production et la consommation d’énergies fossiles sont indispensables »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…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rPr b="1" i="1"/>
              <a:t>Controverse scientifique</a:t>
            </a:r>
            <a:r>
              <a:t>: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« Les courbes de réchauffement ont déjà été observées à d’autres époques » (Medieval Warm Period)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« Les études n’apportent de conclusions fermes sur telles ou telles questions »</a:t>
            </a:r>
          </a:p>
          <a:p>
            <a:pPr lvl="2" marL="1499616" indent="-499872" defTabSz="1999437">
              <a:spcBef>
                <a:spcPts val="3600"/>
              </a:spcBef>
              <a:defRPr sz="3936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es objectifs du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objectifs du projet</a:t>
            </a:r>
          </a:p>
        </p:txBody>
      </p:sp>
      <p:sp>
        <p:nvSpPr>
          <p:cNvPr id="163" name="Critique d’une argumen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Critique d’une argumentation</a:t>
            </a:r>
          </a:p>
        </p:txBody>
      </p:sp>
      <p:sp>
        <p:nvSpPr>
          <p:cNvPr id="164" name="S’attacher à analyser les propos d’un « polémiste 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S’attacher à analyser les propos d’un « polémiste »</a:t>
            </a:r>
          </a:p>
          <a:p>
            <a:pPr lvl="1"/>
            <a:r>
              <a:t>Analyser le discours, le déconstruire (les éléments constituant)</a:t>
            </a:r>
          </a:p>
          <a:p>
            <a:pPr lvl="1"/>
            <a:r>
              <a:t>Identifier les éléments valides, et les éléments invalides du raisonnement</a:t>
            </a:r>
          </a:p>
          <a:p>
            <a:pPr lvl="2"/>
            <a:r>
              <a:t>Identifier les quesitons qui mérite(raie)nt d’être creuser, qui sont plausibles,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es objectifs du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objectifs du projet</a:t>
            </a:r>
          </a:p>
        </p:txBody>
      </p:sp>
      <p:sp>
        <p:nvSpPr>
          <p:cNvPr id="169" name="Critique d’une argumen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Critique d’une argumentation</a:t>
            </a:r>
          </a:p>
        </p:txBody>
      </p:sp>
      <p:graphicFrame>
        <p:nvGraphicFramePr>
          <p:cNvPr id="170" name="Tableau 1"/>
          <p:cNvGraphicFramePr/>
          <p:nvPr/>
        </p:nvGraphicFramePr>
        <p:xfrm>
          <a:off x="3309935" y="3292385"/>
          <a:ext cx="19554527" cy="115318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869445"/>
                <a:gridCol w="1894683"/>
              </a:tblGrid>
              <a:tr h="633296">
                <a:tc>
                  <a:txBody>
                    <a:bodyPr/>
                    <a:lstStyle/>
                    <a:p>
                      <a:pPr algn="l" defTabSz="457200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63329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Chapitre 1 – Le GIEC agit pour le bien de l’humanité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30 - 46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63813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Chapitre 2– Les énergies renouvelables peuvent remplacer le pétrole et les autres énergies fossiles
Chapitre 3 – Le pétrole va bientôt manquer
Chapitre 4 – La mer va nous envahir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47 - 56
57 - 60
61 - 65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1859228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Chapitre 5 – Il est prouvé que la température va s’élever dramatiquement
Chapitre 6 – Les réfugiés climatiques vont déferler
Chapitre 8 – Les ours blancs sont en danger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66 - 70
71 - 72
77 - 79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172255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  <a:defRPr spc="78" sz="2600"/>
                      </a:pPr>
                      <a:r>
                        <a:t>Chapitre 7 – Le changement climatique est responsable de toutes les catastrophes</a:t>
                      </a:r>
                    </a:p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  <a:defRPr spc="78" sz="26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Vidéo Naomi Seibt</a:t>
                      </a:r>
                      <a:r>
                        <a:t> – Models Predict Catastrophe - Climate of Freedom #4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73 - 76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1691220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Chapitre 9 – Le CO2 est un polluant
Chapitre 10 – L’écologie favorise l’emploi et la croissance
Chapitre 11 – Le GIEC est un groupe d’experts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80 - 82
83 - 85
86 - 90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663275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  <a:defRPr spc="78" sz="2600"/>
                      </a:pPr>
                      <a:r>
                        <a:t>Chapitre 12 – Les scientifiques sont unanimes</a:t>
                      </a:r>
                    </a:p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  <a:defRPr spc="78" sz="2600"/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Vidéo Noami Seibt</a:t>
                      </a:r>
                      <a:r>
                        <a:t> – Climate of Freedom: THE CONSENSUS FRAUD part 1</a:t>
                      </a:r>
                    </a:p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  <a:defRPr spc="78" sz="2600"/>
                      </a:pPr>
                      <a:r>
                        <a:rPr u="sng">
                          <a:hlinkClick r:id="rId5" invalidUrl="" action="" tgtFrame="" tooltip="" history="1" highlightClick="0" endSnd="0"/>
                        </a:rPr>
                        <a:t>Vidéo Noami Seibt</a:t>
                      </a:r>
                      <a:r>
                        <a:t> – Climate of Freedom: THE CONSENSUS FRAUD part 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91 - 98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1231831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Troisième partie – L’ÉGOCENTRISME OCCIDENTAL
Conclusion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spc="78" sz="2600"/>
                        <a:t>99 - 108
109 - 120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1" name="Christian Gerondeau (2022). Les douze mensonges du GIEC, la religion écologiste 2. Editions de l’Artilleur.…"/>
          <p:cNvSpPr txBox="1"/>
          <p:nvPr/>
        </p:nvSpPr>
        <p:spPr>
          <a:xfrm>
            <a:off x="15797477" y="828798"/>
            <a:ext cx="8402118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Christian Gerondeau (2022). Les douze mensonges du GIEC,</a:t>
            </a:r>
            <a:br/>
            <a:r>
              <a:t>la religion écologiste 2. Editions de l’Artilleur.</a:t>
            </a:r>
          </a:p>
          <a:p>
            <a:pPr algn="l"/>
          </a:p>
          <a:p>
            <a:pPr algn="l"/>
            <a:r>
              <a:t>Naomi Seibt, militante allemande connue pour ses prises</a:t>
            </a:r>
            <a:br/>
            <a:r>
              <a:t>de position climatosceptiques.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ritique d’une arg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d’une argumentation</a:t>
            </a:r>
          </a:p>
        </p:txBody>
      </p:sp>
      <p:sp>
        <p:nvSpPr>
          <p:cNvPr id="176" name="Raisonnement et pensée critiqu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Raisonnement et pensée critique</a:t>
            </a:r>
          </a:p>
        </p:txBody>
      </p:sp>
      <p:sp>
        <p:nvSpPr>
          <p:cNvPr id="177" name="La logique traite de la structure du raisonnement, elle exclut le déb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t>La logique traite de la </a:t>
            </a:r>
            <a:r>
              <a:rPr u="sng"/>
              <a:t>structure</a:t>
            </a:r>
            <a:r>
              <a:t> du raisonnement, elle exclut le débat</a:t>
            </a:r>
          </a:p>
          <a:p>
            <a:pPr lvl="1">
              <a:lnSpc>
                <a:spcPct val="110000"/>
              </a:lnSpc>
            </a:pPr>
            <a:r>
              <a:t>« On est logique dans la forme, on débat sur le fond »</a:t>
            </a:r>
          </a:p>
          <a:p>
            <a:pPr>
              <a:lnSpc>
                <a:spcPct val="110000"/>
              </a:lnSpc>
            </a:pPr>
            <a:r>
              <a:t>L’argumentation poursuit l’efficacité du message dans le but d’un passage à l’acte,</a:t>
            </a:r>
            <a:br/>
            <a:r>
              <a:t>tandis que la logique ambitionne la validité des raisonnements qui garantirait la certitude.</a:t>
            </a:r>
          </a:p>
        </p:txBody>
      </p:sp>
      <p:sp>
        <p:nvSpPr>
          <p:cNvPr id="178" name="Luc de Brabandère (2021). Petite philosophie des arguments fallacieux. Editions Eyrolles."/>
          <p:cNvSpPr txBox="1"/>
          <p:nvPr/>
        </p:nvSpPr>
        <p:spPr>
          <a:xfrm>
            <a:off x="11891171" y="13088984"/>
            <a:ext cx="122154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Luc de Brabandère (2021). Petite philosophie des arguments fallacieux. Editions Eyrolles.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e"/>
          <p:cNvSpPr/>
          <p:nvPr/>
        </p:nvSpPr>
        <p:spPr>
          <a:xfrm>
            <a:off x="8569715" y="8960977"/>
            <a:ext cx="10268031" cy="362059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Critique d’une arg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d’une argumentation</a:t>
            </a:r>
          </a:p>
        </p:txBody>
      </p:sp>
      <p:sp>
        <p:nvSpPr>
          <p:cNvPr id="182" name="Raisonnement et pensée critiqu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Raisonnement et pensée critique</a:t>
            </a:r>
          </a:p>
        </p:txBody>
      </p:sp>
      <p:sp>
        <p:nvSpPr>
          <p:cNvPr id="183" name="Luc de Brabandère (2021). Petite philosophie des arguments fallacieux. Editions Eyrolles."/>
          <p:cNvSpPr txBox="1"/>
          <p:nvPr/>
        </p:nvSpPr>
        <p:spPr>
          <a:xfrm>
            <a:off x="11891171" y="13088984"/>
            <a:ext cx="122154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Luc de Brabandère (2021). Petite philosophie des arguments fallacieux. Editions Eyrolles.</a:t>
            </a:r>
          </a:p>
        </p:txBody>
      </p:sp>
      <p:sp>
        <p:nvSpPr>
          <p:cNvPr id="184" name="Raisonner"/>
          <p:cNvSpPr txBox="1"/>
          <p:nvPr/>
        </p:nvSpPr>
        <p:spPr>
          <a:xfrm>
            <a:off x="10413078" y="3681217"/>
            <a:ext cx="1839316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Raisonner</a:t>
            </a:r>
          </a:p>
        </p:txBody>
      </p:sp>
      <p:sp>
        <p:nvSpPr>
          <p:cNvPr id="185" name="Sans interlocuteur"/>
          <p:cNvSpPr txBox="1"/>
          <p:nvPr/>
        </p:nvSpPr>
        <p:spPr>
          <a:xfrm>
            <a:off x="5704875" y="5138951"/>
            <a:ext cx="3222600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Sans interlocuteur</a:t>
            </a:r>
          </a:p>
        </p:txBody>
      </p:sp>
      <p:sp>
        <p:nvSpPr>
          <p:cNvPr id="186" name="Face à un interlocuteur A priori"/>
          <p:cNvSpPr txBox="1"/>
          <p:nvPr/>
        </p:nvSpPr>
        <p:spPr>
          <a:xfrm>
            <a:off x="13529237" y="4986551"/>
            <a:ext cx="4032658" cy="95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800"/>
            </a:pPr>
            <a:r>
              <a:t>Face à un interlocuteur</a:t>
            </a:r>
            <a:br/>
            <a:r>
              <a:rPr i="1"/>
              <a:t>A priori</a:t>
            </a:r>
          </a:p>
        </p:txBody>
      </p:sp>
      <p:sp>
        <p:nvSpPr>
          <p:cNvPr id="187" name="Avec des chiffres"/>
          <p:cNvSpPr txBox="1"/>
          <p:nvPr/>
        </p:nvSpPr>
        <p:spPr>
          <a:xfrm>
            <a:off x="3863530" y="6776635"/>
            <a:ext cx="301457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Avec des chiffres</a:t>
            </a:r>
          </a:p>
        </p:txBody>
      </p:sp>
      <p:sp>
        <p:nvSpPr>
          <p:cNvPr id="188" name="Sans chiffres"/>
          <p:cNvSpPr txBox="1"/>
          <p:nvPr/>
        </p:nvSpPr>
        <p:spPr>
          <a:xfrm>
            <a:off x="7656447" y="6812626"/>
            <a:ext cx="2309775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Sans chiffres</a:t>
            </a:r>
          </a:p>
        </p:txBody>
      </p:sp>
      <p:sp>
        <p:nvSpPr>
          <p:cNvPr id="189" name="Mathématiques"/>
          <p:cNvSpPr txBox="1"/>
          <p:nvPr/>
        </p:nvSpPr>
        <p:spPr>
          <a:xfrm>
            <a:off x="3920679" y="9908044"/>
            <a:ext cx="2747519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Mathématiques</a:t>
            </a:r>
          </a:p>
        </p:txBody>
      </p:sp>
      <p:sp>
        <p:nvSpPr>
          <p:cNvPr id="190" name="Logique"/>
          <p:cNvSpPr txBox="1"/>
          <p:nvPr/>
        </p:nvSpPr>
        <p:spPr>
          <a:xfrm>
            <a:off x="7993097" y="9944035"/>
            <a:ext cx="1483716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Logique</a:t>
            </a:r>
          </a:p>
        </p:txBody>
      </p:sp>
      <p:sp>
        <p:nvSpPr>
          <p:cNvPr id="191" name="D’accord"/>
          <p:cNvSpPr txBox="1"/>
          <p:nvPr/>
        </p:nvSpPr>
        <p:spPr>
          <a:xfrm>
            <a:off x="11621397" y="6812626"/>
            <a:ext cx="165547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D’accord</a:t>
            </a:r>
          </a:p>
        </p:txBody>
      </p:sp>
      <p:sp>
        <p:nvSpPr>
          <p:cNvPr id="192" name="En désaccord, et approché principalement par"/>
          <p:cNvSpPr txBox="1"/>
          <p:nvPr/>
        </p:nvSpPr>
        <p:spPr>
          <a:xfrm>
            <a:off x="14518930" y="6461245"/>
            <a:ext cx="5440478" cy="95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800"/>
            </a:pPr>
            <a:r>
              <a:t>En désaccord,</a:t>
            </a:r>
            <a:br/>
            <a:r>
              <a:t>et approché principalement par</a:t>
            </a:r>
          </a:p>
        </p:txBody>
      </p:sp>
      <p:sp>
        <p:nvSpPr>
          <p:cNvPr id="193" name="La raison"/>
          <p:cNvSpPr txBox="1"/>
          <p:nvPr/>
        </p:nvSpPr>
        <p:spPr>
          <a:xfrm>
            <a:off x="14393505" y="8342340"/>
            <a:ext cx="168143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La raison</a:t>
            </a:r>
          </a:p>
        </p:txBody>
      </p:sp>
      <p:sp>
        <p:nvSpPr>
          <p:cNvPr id="194" name="Les émotions"/>
          <p:cNvSpPr txBox="1"/>
          <p:nvPr/>
        </p:nvSpPr>
        <p:spPr>
          <a:xfrm>
            <a:off x="17618033" y="8342340"/>
            <a:ext cx="2398675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Les émotions</a:t>
            </a:r>
          </a:p>
        </p:txBody>
      </p:sp>
      <p:sp>
        <p:nvSpPr>
          <p:cNvPr id="195" name="Explication"/>
          <p:cNvSpPr txBox="1"/>
          <p:nvPr/>
        </p:nvSpPr>
        <p:spPr>
          <a:xfrm>
            <a:off x="11454265" y="9944035"/>
            <a:ext cx="1989735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Explication</a:t>
            </a:r>
          </a:p>
        </p:txBody>
      </p:sp>
      <p:sp>
        <p:nvSpPr>
          <p:cNvPr id="196" name="Argumentation"/>
          <p:cNvSpPr txBox="1"/>
          <p:nvPr/>
        </p:nvSpPr>
        <p:spPr>
          <a:xfrm>
            <a:off x="13921269" y="9944035"/>
            <a:ext cx="2625903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Argumentation</a:t>
            </a:r>
          </a:p>
        </p:txBody>
      </p:sp>
      <p:sp>
        <p:nvSpPr>
          <p:cNvPr id="197" name="Rhétorique"/>
          <p:cNvSpPr txBox="1"/>
          <p:nvPr/>
        </p:nvSpPr>
        <p:spPr>
          <a:xfrm>
            <a:off x="17821970" y="9944035"/>
            <a:ext cx="199080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Rhétorique</a:t>
            </a:r>
          </a:p>
        </p:txBody>
      </p:sp>
      <p:sp>
        <p:nvSpPr>
          <p:cNvPr id="198" name="Valide"/>
          <p:cNvSpPr txBox="1"/>
          <p:nvPr/>
        </p:nvSpPr>
        <p:spPr>
          <a:xfrm>
            <a:off x="13429182" y="11545729"/>
            <a:ext cx="112776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Valide</a:t>
            </a:r>
          </a:p>
        </p:txBody>
      </p:sp>
      <p:sp>
        <p:nvSpPr>
          <p:cNvPr id="199" name="Fallacieuse"/>
          <p:cNvSpPr txBox="1"/>
          <p:nvPr/>
        </p:nvSpPr>
        <p:spPr>
          <a:xfrm>
            <a:off x="15495504" y="11545729"/>
            <a:ext cx="2022806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Fallacieuse</a:t>
            </a:r>
          </a:p>
        </p:txBody>
      </p:sp>
      <p:sp>
        <p:nvSpPr>
          <p:cNvPr id="200" name="Ligne"/>
          <p:cNvSpPr/>
          <p:nvPr/>
        </p:nvSpPr>
        <p:spPr>
          <a:xfrm flipV="1">
            <a:off x="8542614" y="4205333"/>
            <a:ext cx="1622390" cy="7930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Ligne"/>
          <p:cNvSpPr/>
          <p:nvPr/>
        </p:nvSpPr>
        <p:spPr>
          <a:xfrm flipH="1" flipV="1">
            <a:off x="12329323" y="4205333"/>
            <a:ext cx="1622389" cy="7930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Ligne"/>
          <p:cNvSpPr/>
          <p:nvPr/>
        </p:nvSpPr>
        <p:spPr>
          <a:xfrm flipH="1" flipV="1">
            <a:off x="8245934" y="5840790"/>
            <a:ext cx="488116" cy="922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Ligne"/>
          <p:cNvSpPr/>
          <p:nvPr/>
        </p:nvSpPr>
        <p:spPr>
          <a:xfrm flipV="1">
            <a:off x="5502684" y="5840790"/>
            <a:ext cx="488117" cy="922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Ligne"/>
          <p:cNvSpPr/>
          <p:nvPr/>
        </p:nvSpPr>
        <p:spPr>
          <a:xfrm flipH="1" flipV="1">
            <a:off x="16430920" y="5706099"/>
            <a:ext cx="1200414" cy="8090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gne"/>
          <p:cNvSpPr/>
          <p:nvPr/>
        </p:nvSpPr>
        <p:spPr>
          <a:xfrm flipV="1">
            <a:off x="12717837" y="5706099"/>
            <a:ext cx="1597650" cy="9229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gne"/>
          <p:cNvSpPr/>
          <p:nvPr/>
        </p:nvSpPr>
        <p:spPr>
          <a:xfrm flipH="1" flipV="1">
            <a:off x="18088843" y="7382831"/>
            <a:ext cx="488116" cy="9229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gne"/>
          <p:cNvSpPr/>
          <p:nvPr/>
        </p:nvSpPr>
        <p:spPr>
          <a:xfrm flipV="1">
            <a:off x="15485294" y="7382831"/>
            <a:ext cx="488116" cy="92295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Ligne"/>
          <p:cNvSpPr/>
          <p:nvPr/>
        </p:nvSpPr>
        <p:spPr>
          <a:xfrm flipH="1" flipV="1">
            <a:off x="15860137" y="10544945"/>
            <a:ext cx="488117" cy="922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gne"/>
          <p:cNvSpPr/>
          <p:nvPr/>
        </p:nvSpPr>
        <p:spPr>
          <a:xfrm flipV="1">
            <a:off x="14069388" y="10544945"/>
            <a:ext cx="488116" cy="9229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gne"/>
          <p:cNvSpPr/>
          <p:nvPr/>
        </p:nvSpPr>
        <p:spPr>
          <a:xfrm flipV="1">
            <a:off x="12477860" y="7428770"/>
            <a:ext cx="1" cy="24730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gne"/>
          <p:cNvSpPr/>
          <p:nvPr/>
        </p:nvSpPr>
        <p:spPr>
          <a:xfrm flipV="1">
            <a:off x="8734954" y="7367379"/>
            <a:ext cx="1" cy="24730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gne"/>
          <p:cNvSpPr/>
          <p:nvPr/>
        </p:nvSpPr>
        <p:spPr>
          <a:xfrm flipV="1">
            <a:off x="5411125" y="7428770"/>
            <a:ext cx="1" cy="24730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gne"/>
          <p:cNvSpPr/>
          <p:nvPr/>
        </p:nvSpPr>
        <p:spPr>
          <a:xfrm flipV="1">
            <a:off x="15234221" y="8936165"/>
            <a:ext cx="1" cy="9371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gne"/>
          <p:cNvSpPr/>
          <p:nvPr/>
        </p:nvSpPr>
        <p:spPr>
          <a:xfrm flipV="1">
            <a:off x="18817370" y="8937313"/>
            <a:ext cx="1" cy="9371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Pensée critique"/>
          <p:cNvSpPr txBox="1"/>
          <p:nvPr/>
        </p:nvSpPr>
        <p:spPr>
          <a:xfrm>
            <a:off x="8789568" y="11899755"/>
            <a:ext cx="2754987" cy="523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2800"/>
            </a:lvl1pPr>
          </a:lstStyle>
          <a:p>
            <a:pPr/>
            <a:r>
              <a:t>Pensée critique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ritique d’une arg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d’une argumentation</a:t>
            </a:r>
          </a:p>
        </p:txBody>
      </p:sp>
      <p:sp>
        <p:nvSpPr>
          <p:cNvPr id="218" name="Logique versus argumen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Logique versus argumentation</a:t>
            </a:r>
          </a:p>
        </p:txBody>
      </p:sp>
      <p:graphicFrame>
        <p:nvGraphicFramePr>
          <p:cNvPr id="219" name="Tableau 1"/>
          <p:cNvGraphicFramePr/>
          <p:nvPr/>
        </p:nvGraphicFramePr>
        <p:xfrm>
          <a:off x="6075472" y="4076707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12341"/>
                <a:gridCol w="3512341"/>
                <a:gridCol w="3948117"/>
              </a:tblGrid>
              <a:tr h="117761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Logique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Argumentation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6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Public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Inconnu, universel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Identifié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6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Langage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Formel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Informel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6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But poursuivi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Prouver, démontrer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Convaincre, persuader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6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Critère de qualité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Validité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Efficacité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6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Véhicule premier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Symboles, l’écrit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Mots, l’oral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6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Enjeu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Vrai, certain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Vraisemblable, probable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0" name="Luc de Brabandère (2021). Petite philosophie des arguments fallacieux. Editions Eyrolles."/>
          <p:cNvSpPr txBox="1"/>
          <p:nvPr/>
        </p:nvSpPr>
        <p:spPr>
          <a:xfrm>
            <a:off x="11891171" y="13088984"/>
            <a:ext cx="122154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Luc de Brabandère (2021). Petite philosophie des arguments fallacieux. Editions Eyrolles.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ritique d’une arg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Critique d’une argumentation</a:t>
            </a:r>
          </a:p>
        </p:txBody>
      </p:sp>
      <p:sp>
        <p:nvSpPr>
          <p:cNvPr id="223" name="Logique versus argumen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Logique versus argumentation</a:t>
            </a:r>
          </a:p>
        </p:txBody>
      </p:sp>
      <p:graphicFrame>
        <p:nvGraphicFramePr>
          <p:cNvPr id="224" name="Tableau 1"/>
          <p:cNvGraphicFramePr/>
          <p:nvPr/>
        </p:nvGraphicFramePr>
        <p:xfrm>
          <a:off x="6075472" y="4076707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12341"/>
                <a:gridCol w="3512341"/>
                <a:gridCol w="3948117"/>
              </a:tblGrid>
              <a:tr h="164866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Logique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Argumentation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Enoncé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Proposition, jugement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Affirmation, assertion, allégation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Enoncé défectueux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Erreur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Mensonge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Raisonnement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Inférence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Argument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4866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Raisonnement défectueux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Paralogisme, biais cognitif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Argument fallacieux, sophisme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" name="Luc de Brabandère (2021). Petite philosophie des arguments fallacieux. Editions Eyrolles."/>
          <p:cNvSpPr txBox="1"/>
          <p:nvPr/>
        </p:nvSpPr>
        <p:spPr>
          <a:xfrm>
            <a:off x="11891171" y="13088984"/>
            <a:ext cx="122154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Luc de Brabandère (2021). Petite philosophie des arguments fallacieux. Editions Eyrolles.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