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 uri="http://customooxmlschemas.google.com/">
      <go:slidesCustomData xmlns:go="http://customooxmlschemas.google.com/" r:id="rId31" roundtripDataSignature="AMtx7mjFRV+Ue9NdJyISfcMMvOAOntSH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633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9a4c6afa7_0_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9a4c6afa7_0_9: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f9a4c6afa7_0_9: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0ee8fb4e4_0_5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0ee8fb4e4_0_53: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20ee8fb4e4_0_53: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f7fd53cd6_0_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f7fd53cd6_0_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df7fd53cd6_0_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f7fd53cd6_0_1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f7fd53cd6_0_1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df7fd53cd6_0_1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f7fd53cd6_0_2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f7fd53cd6_0_2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df7fd53cd6_0_2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f7fd53cd6_0_2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f7fd53cd6_0_2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df7fd53cd6_0_2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f7fd53cd6_0_3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f7fd53cd6_0_3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df7fd53cd6_0_3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f7fd53cd6_0_4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f7fd53cd6_0_4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df7fd53cd6_0_4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df7fd53cd6_0_5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f7fd53cd6_0_5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df7fd53cd6_0_5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f7fd53cd6_0_6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f7fd53cd6_0_6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df7fd53cd6_0_6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f7fd53cd6_0_8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f7fd53cd6_0_83: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df7fd53cd6_0_83: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f7fd53cd6_0_9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df7fd53cd6_0_93: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df7fd53cd6_0_93: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df7fd53cd6_0_10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df7fd53cd6_0_10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df7fd53cd6_0_10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f7fd53cd6_0_11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df7fd53cd6_0_11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df7fd53cd6_0_11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df7fd53cd6_0_76: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df7fd53cd6_0_76: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df7fd53cd6_0_76: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6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0ee8fb4e4_0_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0ee8fb4e4_0_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220ee8fb4e4_0_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0ee8fb4e4_0_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0ee8fb4e4_0_9: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20ee8fb4e4_0_9: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0ee8fb4e4_0_1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0ee8fb4e4_0_1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20ee8fb4e4_0_1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0ee8fb4e4_0_26: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0ee8fb4e4_0_26: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20ee8fb4e4_0_26: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0ee8fb4e4_0_34: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0ee8fb4e4_0_34: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20ee8fb4e4_0_34: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0ee8fb4e4_0_4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0ee8fb4e4_0_4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20ee8fb4e4_0_4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9a4c6afa7_0_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9a4c6afa7_0_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f9a4c6afa7_0_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2" name="Shape 12"/>
        <p:cNvGrpSpPr/>
        <p:nvPr/>
      </p:nvGrpSpPr>
      <p:grpSpPr>
        <a:xfrm>
          <a:off x="0" y="0"/>
          <a:ext cx="0" cy="0"/>
          <a:chOff x="0" y="0"/>
          <a:chExt cx="0" cy="0"/>
        </a:xfrm>
      </p:grpSpPr>
      <p:sp>
        <p:nvSpPr>
          <p:cNvPr id="13" name="Google Shape;13;p18"/>
          <p:cNvSpPr/>
          <p:nvPr/>
        </p:nvSpPr>
        <p:spPr>
          <a:xfrm flipH="1" rot="10800000">
            <a:off x="0" y="-6"/>
            <a:ext cx="9144000" cy="4429827"/>
          </a:xfrm>
          <a:prstGeom prst="rtTriangle">
            <a:avLst/>
          </a:prstGeom>
          <a:solidFill>
            <a:srgbClr val="009D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 name="Google Shape;14;p18"/>
          <p:cNvSpPr txBox="1"/>
          <p:nvPr>
            <p:ph idx="1" type="subTitle"/>
          </p:nvPr>
        </p:nvSpPr>
        <p:spPr>
          <a:xfrm>
            <a:off x="1989073" y="2341150"/>
            <a:ext cx="5462301" cy="2083093"/>
          </a:xfrm>
          <a:prstGeom prst="rect">
            <a:avLst/>
          </a:prstGeom>
          <a:solidFill>
            <a:srgbClr val="443A31"/>
          </a:solidFill>
          <a:ln>
            <a:noFill/>
          </a:ln>
        </p:spPr>
        <p:txBody>
          <a:bodyPr anchorCtr="0" anchor="ctr" bIns="180000" lIns="180000" spcFirstLastPara="1" rIns="180000" wrap="square" tIns="180000">
            <a:normAutofit/>
          </a:bodyPr>
          <a:lstStyle>
            <a:lvl1pPr lvl="0" algn="l">
              <a:lnSpc>
                <a:spcPct val="100000"/>
              </a:lnSpc>
              <a:spcBef>
                <a:spcPts val="640"/>
              </a:spcBef>
              <a:spcAft>
                <a:spcPts val="0"/>
              </a:spcAft>
              <a:buSzPts val="3200"/>
              <a:buNone/>
              <a:defRPr>
                <a:solidFill>
                  <a:srgbClr val="FFFFFF"/>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descr="Animationx10.gif" id="15" name="Google Shape;15;p18"/>
          <p:cNvPicPr preferRelativeResize="0"/>
          <p:nvPr/>
        </p:nvPicPr>
        <p:blipFill rotWithShape="1">
          <a:blip r:embed="rId2">
            <a:alphaModFix/>
          </a:blip>
          <a:srcRect b="0" l="0" r="0" t="0"/>
          <a:stretch/>
        </p:blipFill>
        <p:spPr>
          <a:xfrm>
            <a:off x="5738317" y="5350058"/>
            <a:ext cx="3184430" cy="1279341"/>
          </a:xfrm>
          <a:prstGeom prst="rect">
            <a:avLst/>
          </a:prstGeom>
          <a:noFill/>
          <a:ln>
            <a:noFill/>
          </a:ln>
        </p:spPr>
      </p:pic>
      <p:sp>
        <p:nvSpPr>
          <p:cNvPr id="16" name="Google Shape;16;p18"/>
          <p:cNvSpPr txBox="1"/>
          <p:nvPr>
            <p:ph type="title"/>
          </p:nvPr>
        </p:nvSpPr>
        <p:spPr>
          <a:xfrm>
            <a:off x="203199" y="262056"/>
            <a:ext cx="6400800" cy="206651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9"/>
          <p:cNvSpPr/>
          <p:nvPr/>
        </p:nvSpPr>
        <p:spPr>
          <a:xfrm>
            <a:off x="0" y="-1"/>
            <a:ext cx="9156701" cy="913639"/>
          </a:xfrm>
          <a:prstGeom prst="snip1Rect">
            <a:avLst>
              <a:gd fmla="val 4576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9"/>
          <p:cNvSpPr txBox="1"/>
          <p:nvPr>
            <p:ph type="title"/>
          </p:nvPr>
        </p:nvSpPr>
        <p:spPr>
          <a:xfrm>
            <a:off x="0" y="0"/>
            <a:ext cx="8686800" cy="913638"/>
          </a:xfrm>
          <a:prstGeom prst="rect">
            <a:avLst/>
          </a:prstGeom>
          <a:noFill/>
          <a:ln>
            <a:noFill/>
          </a:ln>
        </p:spPr>
        <p:txBody>
          <a:bodyPr anchorCtr="0" anchor="ctr" bIns="45700" lIns="360000" spcFirstLastPara="1" rIns="91425" wrap="square" tIns="4570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 type="body"/>
          </p:nvPr>
        </p:nvSpPr>
        <p:spPr>
          <a:xfrm>
            <a:off x="279400" y="1236134"/>
            <a:ext cx="8644466" cy="489003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400"/>
              </a:spcBef>
              <a:spcAft>
                <a:spcPts val="0"/>
              </a:spcAft>
              <a:buClr>
                <a:schemeClr val="accent6"/>
              </a:buClr>
              <a:buSzPts val="2000"/>
              <a:buFont typeface="Merriweather Sans"/>
              <a:buChar char="➔"/>
              <a:defRPr sz="2000"/>
            </a:lvl1pPr>
            <a:lvl2pPr indent="-406400" lvl="1" marL="914400" marR="0" algn="l">
              <a:lnSpc>
                <a:spcPct val="100000"/>
              </a:lnSpc>
              <a:spcBef>
                <a:spcPts val="560"/>
              </a:spcBef>
              <a:spcAft>
                <a:spcPts val="0"/>
              </a:spcAft>
              <a:buClr>
                <a:srgbClr val="009DE0"/>
              </a:buClr>
              <a:buSzPts val="2800"/>
              <a:buFont typeface="Arial"/>
              <a:buChar char="›"/>
              <a:defRPr/>
            </a:lvl2pPr>
            <a:lvl3pPr indent="-381000" lvl="2" marL="1371600" marR="0" algn="l">
              <a:lnSpc>
                <a:spcPct val="100000"/>
              </a:lnSpc>
              <a:spcBef>
                <a:spcPts val="480"/>
              </a:spcBef>
              <a:spcAft>
                <a:spcPts val="0"/>
              </a:spcAft>
              <a:buClr>
                <a:schemeClr val="dk1"/>
              </a:buClr>
              <a:buSzPts val="2400"/>
              <a:buFont typeface="Arial"/>
              <a:buChar char="•"/>
              <a:defRPr/>
            </a:lvl3pPr>
            <a:lvl4pPr indent="-355600" lvl="3" marL="1828800" marR="0" algn="l">
              <a:lnSpc>
                <a:spcPct val="100000"/>
              </a:lnSpc>
              <a:spcBef>
                <a:spcPts val="400"/>
              </a:spcBef>
              <a:spcAft>
                <a:spcPts val="0"/>
              </a:spcAft>
              <a:buClr>
                <a:schemeClr val="dk1"/>
              </a:buClr>
              <a:buSzPts val="2000"/>
              <a:buFont typeface="Arial"/>
              <a:buChar char="–"/>
              <a:defRPr/>
            </a:lvl4pPr>
            <a:lvl5pPr indent="-355600" lvl="4" marL="2286000" marR="0" algn="l">
              <a:lnSpc>
                <a:spcPct val="100000"/>
              </a:lnSpc>
              <a:spcBef>
                <a:spcPts val="400"/>
              </a:spcBef>
              <a:spcAft>
                <a:spcPts val="0"/>
              </a:spcAft>
              <a:buClr>
                <a:schemeClr val="dk1"/>
              </a:buClr>
              <a:buSzPts val="2000"/>
              <a:buFont typeface="Arial"/>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19"/>
          <p:cNvSpPr txBox="1"/>
          <p:nvPr>
            <p:ph idx="10" type="dt"/>
          </p:nvPr>
        </p:nvSpPr>
        <p:spPr>
          <a:xfrm>
            <a:off x="901702" y="6654800"/>
            <a:ext cx="2133600" cy="20637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19"/>
          <p:cNvSpPr txBox="1"/>
          <p:nvPr>
            <p:ph idx="11" type="ftr"/>
          </p:nvPr>
        </p:nvSpPr>
        <p:spPr>
          <a:xfrm>
            <a:off x="3039530" y="6654800"/>
            <a:ext cx="5257800" cy="206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19"/>
          <p:cNvSpPr txBox="1"/>
          <p:nvPr>
            <p:ph idx="12" type="sldNum"/>
          </p:nvPr>
        </p:nvSpPr>
        <p:spPr>
          <a:xfrm>
            <a:off x="0" y="6553200"/>
            <a:ext cx="457200" cy="304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FR"/>
              <a:t>‹#›</a:t>
            </a:fld>
            <a:endParaRPr/>
          </a:p>
        </p:txBody>
      </p:sp>
      <p:pic>
        <p:nvPicPr>
          <p:cNvPr id="24" name="Google Shape;24;p19"/>
          <p:cNvPicPr preferRelativeResize="0"/>
          <p:nvPr/>
        </p:nvPicPr>
        <p:blipFill rotWithShape="1">
          <a:blip r:embed="rId2">
            <a:alphaModFix/>
          </a:blip>
          <a:srcRect b="0" l="0" r="0" t="0"/>
          <a:stretch/>
        </p:blipFill>
        <p:spPr>
          <a:xfrm>
            <a:off x="8690607" y="6404607"/>
            <a:ext cx="466094" cy="466094"/>
          </a:xfrm>
          <a:prstGeom prst="rect">
            <a:avLst/>
          </a:prstGeom>
          <a:noFill/>
          <a:ln>
            <a:noFill/>
          </a:ln>
        </p:spPr>
      </p:pic>
      <p:cxnSp>
        <p:nvCxnSpPr>
          <p:cNvPr id="25" name="Google Shape;25;p19"/>
          <p:cNvCxnSpPr/>
          <p:nvPr/>
        </p:nvCxnSpPr>
        <p:spPr>
          <a:xfrm flipH="1" rot="10800000">
            <a:off x="3001433" y="6653212"/>
            <a:ext cx="97367" cy="204788"/>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position personnalisée">
  <p:cSld name="2_Disposition personnalisée">
    <p:spTree>
      <p:nvGrpSpPr>
        <p:cNvPr id="26" name="Shape 26"/>
        <p:cNvGrpSpPr/>
        <p:nvPr/>
      </p:nvGrpSpPr>
      <p:grpSpPr>
        <a:xfrm>
          <a:off x="0" y="0"/>
          <a:ext cx="0" cy="0"/>
          <a:chOff x="0" y="0"/>
          <a:chExt cx="0" cy="0"/>
        </a:xfrm>
      </p:grpSpPr>
      <p:sp>
        <p:nvSpPr>
          <p:cNvPr id="27" name="Google Shape;27;p2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nimationx10.gif" id="28" name="Google Shape;28;p21"/>
          <p:cNvPicPr preferRelativeResize="0"/>
          <p:nvPr/>
        </p:nvPicPr>
        <p:blipFill rotWithShape="1">
          <a:blip r:embed="rId2">
            <a:alphaModFix/>
          </a:blip>
          <a:srcRect b="0" l="0" r="0" t="0"/>
          <a:stretch/>
        </p:blipFill>
        <p:spPr>
          <a:xfrm>
            <a:off x="809412" y="2703766"/>
            <a:ext cx="7688302" cy="3088766"/>
          </a:xfrm>
          <a:prstGeom prst="rect">
            <a:avLst/>
          </a:prstGeom>
          <a:noFill/>
          <a:ln>
            <a:noFill/>
          </a:ln>
        </p:spPr>
      </p:pic>
      <p:sp>
        <p:nvSpPr>
          <p:cNvPr id="29" name="Google Shape;29;p21"/>
          <p:cNvSpPr/>
          <p:nvPr/>
        </p:nvSpPr>
        <p:spPr>
          <a:xfrm flipH="1" rot="10800000">
            <a:off x="0" y="-6"/>
            <a:ext cx="9144000" cy="3479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flipH="1">
            <a:off x="0" y="6248400"/>
            <a:ext cx="9144000" cy="609600"/>
          </a:xfrm>
          <a:prstGeom prst="rtTriangle">
            <a:avLst/>
          </a:prstGeom>
          <a:solidFill>
            <a:schemeClr val="lt2"/>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p:cSld name="Deux contenus">
    <p:spTree>
      <p:nvGrpSpPr>
        <p:cNvPr id="31" name="Shape 31"/>
        <p:cNvGrpSpPr/>
        <p:nvPr/>
      </p:nvGrpSpPr>
      <p:grpSpPr>
        <a:xfrm>
          <a:off x="0" y="0"/>
          <a:ext cx="0" cy="0"/>
          <a:chOff x="0" y="0"/>
          <a:chExt cx="0" cy="0"/>
        </a:xfrm>
      </p:grpSpPr>
      <p:sp>
        <p:nvSpPr>
          <p:cNvPr id="32" name="Google Shape;32;p22"/>
          <p:cNvSpPr txBox="1"/>
          <p:nvPr>
            <p:ph idx="1" type="body"/>
          </p:nvPr>
        </p:nvSpPr>
        <p:spPr>
          <a:xfrm>
            <a:off x="457200" y="1261534"/>
            <a:ext cx="4038600" cy="486463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accent6"/>
              </a:buClr>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22"/>
          <p:cNvSpPr txBox="1"/>
          <p:nvPr>
            <p:ph idx="2" type="body"/>
          </p:nvPr>
        </p:nvSpPr>
        <p:spPr>
          <a:xfrm>
            <a:off x="4648200" y="1261534"/>
            <a:ext cx="4038600" cy="4864629"/>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accent6"/>
              </a:buClr>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2"/>
          <p:cNvSpPr/>
          <p:nvPr/>
        </p:nvSpPr>
        <p:spPr>
          <a:xfrm>
            <a:off x="0" y="-1"/>
            <a:ext cx="9156701" cy="913639"/>
          </a:xfrm>
          <a:prstGeom prst="snip1Rect">
            <a:avLst>
              <a:gd fmla="val 4576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2"/>
          <p:cNvSpPr txBox="1"/>
          <p:nvPr>
            <p:ph type="title"/>
          </p:nvPr>
        </p:nvSpPr>
        <p:spPr>
          <a:xfrm>
            <a:off x="0" y="0"/>
            <a:ext cx="8686800" cy="913638"/>
          </a:xfrm>
          <a:prstGeom prst="rect">
            <a:avLst/>
          </a:prstGeom>
          <a:noFill/>
          <a:ln>
            <a:noFill/>
          </a:ln>
        </p:spPr>
        <p:txBody>
          <a:bodyPr anchorCtr="0" anchor="ctr" bIns="45700" lIns="360000" spcFirstLastPara="1" rIns="91425" wrap="square" tIns="4570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6" name="Google Shape;36;p22"/>
          <p:cNvPicPr preferRelativeResize="0"/>
          <p:nvPr/>
        </p:nvPicPr>
        <p:blipFill rotWithShape="1">
          <a:blip r:embed="rId2">
            <a:alphaModFix/>
          </a:blip>
          <a:srcRect b="0" l="0" r="0" t="0"/>
          <a:stretch/>
        </p:blipFill>
        <p:spPr>
          <a:xfrm>
            <a:off x="8690607" y="6404607"/>
            <a:ext cx="466094" cy="466094"/>
          </a:xfrm>
          <a:prstGeom prst="rect">
            <a:avLst/>
          </a:prstGeom>
          <a:noFill/>
          <a:ln>
            <a:noFill/>
          </a:ln>
        </p:spPr>
      </p:pic>
      <p:sp>
        <p:nvSpPr>
          <p:cNvPr id="37" name="Google Shape;37;p22"/>
          <p:cNvSpPr txBox="1"/>
          <p:nvPr>
            <p:ph idx="10" type="dt"/>
          </p:nvPr>
        </p:nvSpPr>
        <p:spPr>
          <a:xfrm>
            <a:off x="901702" y="6654800"/>
            <a:ext cx="2133600" cy="20637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22"/>
          <p:cNvSpPr txBox="1"/>
          <p:nvPr>
            <p:ph idx="11" type="ftr"/>
          </p:nvPr>
        </p:nvSpPr>
        <p:spPr>
          <a:xfrm>
            <a:off x="3039530" y="6654800"/>
            <a:ext cx="5257800" cy="206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9" name="Google Shape;39;p22"/>
          <p:cNvSpPr txBox="1"/>
          <p:nvPr>
            <p:ph idx="12" type="sldNum"/>
          </p:nvPr>
        </p:nvSpPr>
        <p:spPr>
          <a:xfrm>
            <a:off x="0" y="6553200"/>
            <a:ext cx="457200" cy="304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FR"/>
              <a:t>‹#›</a:t>
            </a:fld>
            <a:endParaRPr/>
          </a:p>
        </p:txBody>
      </p:sp>
      <p:cxnSp>
        <p:nvCxnSpPr>
          <p:cNvPr id="40" name="Google Shape;40;p22"/>
          <p:cNvCxnSpPr/>
          <p:nvPr/>
        </p:nvCxnSpPr>
        <p:spPr>
          <a:xfrm flipH="1" rot="10800000">
            <a:off x="3001433" y="6653212"/>
            <a:ext cx="97367" cy="204788"/>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osition personnalisée">
  <p:cSld name="Disposition personnalisée">
    <p:spTree>
      <p:nvGrpSpPr>
        <p:cNvPr id="41" name="Shape 41"/>
        <p:cNvGrpSpPr/>
        <p:nvPr/>
      </p:nvGrpSpPr>
      <p:grpSpPr>
        <a:xfrm>
          <a:off x="0" y="0"/>
          <a:ext cx="0" cy="0"/>
          <a:chOff x="0" y="0"/>
          <a:chExt cx="0" cy="0"/>
        </a:xfrm>
      </p:grpSpPr>
      <p:pic>
        <p:nvPicPr>
          <p:cNvPr id="42" name="Google Shape;42;p24"/>
          <p:cNvPicPr preferRelativeResize="0"/>
          <p:nvPr/>
        </p:nvPicPr>
        <p:blipFill rotWithShape="1">
          <a:blip r:embed="rId2">
            <a:alphaModFix/>
          </a:blip>
          <a:srcRect b="18855" l="0" r="0" t="18855"/>
          <a:stretch/>
        </p:blipFill>
        <p:spPr>
          <a:xfrm>
            <a:off x="4174859" y="1308100"/>
            <a:ext cx="4622000" cy="3022601"/>
          </a:xfrm>
          <a:prstGeom prst="rect">
            <a:avLst/>
          </a:prstGeom>
          <a:noFill/>
          <a:ln cap="flat" cmpd="sng" w="9525">
            <a:solidFill>
              <a:srgbClr val="009DE0"/>
            </a:solidFill>
            <a:prstDash val="solid"/>
            <a:round/>
            <a:headEnd len="sm" w="sm" type="none"/>
            <a:tailEnd len="sm" w="sm" type="none"/>
          </a:ln>
        </p:spPr>
      </p:pic>
      <p:sp>
        <p:nvSpPr>
          <p:cNvPr id="43" name="Google Shape;43;p24"/>
          <p:cNvSpPr/>
          <p:nvPr/>
        </p:nvSpPr>
        <p:spPr>
          <a:xfrm flipH="1">
            <a:off x="7980618" y="3597542"/>
            <a:ext cx="816241" cy="733159"/>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24"/>
          <p:cNvSpPr/>
          <p:nvPr/>
        </p:nvSpPr>
        <p:spPr>
          <a:xfrm>
            <a:off x="6714238" y="4390891"/>
            <a:ext cx="2082621" cy="21544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baseline="30000" i="0" lang="fr-FR" sz="1200" u="none" cap="none" strike="noStrike">
                <a:solidFill>
                  <a:schemeClr val="dk1"/>
                </a:solidFill>
                <a:latin typeface="Arial"/>
                <a:ea typeface="Arial"/>
                <a:cs typeface="Arial"/>
                <a:sym typeface="Arial"/>
              </a:rPr>
              <a:t>reptiumende re omnisinis dolori blaccup</a:t>
            </a:r>
            <a:endParaRPr b="0" i="0" sz="1200" u="none" cap="none" strike="noStrike">
              <a:solidFill>
                <a:schemeClr val="dk1"/>
              </a:solidFill>
              <a:latin typeface="Arial"/>
              <a:ea typeface="Arial"/>
              <a:cs typeface="Arial"/>
              <a:sym typeface="Arial"/>
            </a:endParaRPr>
          </a:p>
        </p:txBody>
      </p:sp>
      <p:sp>
        <p:nvSpPr>
          <p:cNvPr id="45" name="Google Shape;45;p24"/>
          <p:cNvSpPr txBox="1"/>
          <p:nvPr/>
        </p:nvSpPr>
        <p:spPr>
          <a:xfrm>
            <a:off x="4174859" y="4795579"/>
            <a:ext cx="4545800" cy="1462851"/>
          </a:xfrm>
          <a:prstGeom prst="rect">
            <a:avLst/>
          </a:prstGeom>
          <a:solidFill>
            <a:schemeClr val="accent1"/>
          </a:solidFill>
          <a:ln>
            <a:noFill/>
          </a:ln>
        </p:spPr>
        <p:txBody>
          <a:bodyPr anchorCtr="0" anchor="t" bIns="45700" lIns="91425" spcFirstLastPara="1" rIns="91425" wrap="square" tIns="280800">
            <a:noAutofit/>
          </a:bodyPr>
          <a:lstStyle/>
          <a:p>
            <a:pPr indent="0" lvl="0" marL="0" marR="0" rtl="0" algn="l">
              <a:lnSpc>
                <a:spcPct val="100000"/>
              </a:lnSpc>
              <a:spcBef>
                <a:spcPts val="0"/>
              </a:spcBef>
              <a:spcAft>
                <a:spcPts val="0"/>
              </a:spcAft>
              <a:buClr>
                <a:srgbClr val="000000"/>
              </a:buClr>
              <a:buSzPts val="1800"/>
              <a:buFont typeface="Arial"/>
              <a:buNone/>
            </a:pPr>
            <a:r>
              <a:rPr b="0" baseline="30000" i="0" lang="fr-FR" sz="1800" u="none" cap="none" strike="noStrike">
                <a:solidFill>
                  <a:srgbClr val="FFFFFF"/>
                </a:solidFill>
                <a:latin typeface="Arial"/>
                <a:ea typeface="Arial"/>
                <a:cs typeface="Arial"/>
                <a:sym typeface="Arial"/>
              </a:rPr>
              <a:t>Itas eaquis et </a:t>
            </a:r>
            <a:r>
              <a:rPr b="1" baseline="30000" i="0" lang="fr-FR" sz="1800" u="none" cap="none" strike="noStrike">
                <a:solidFill>
                  <a:srgbClr val="FFFFFF"/>
                </a:solidFill>
                <a:latin typeface="Arial"/>
                <a:ea typeface="Arial"/>
                <a:cs typeface="Arial"/>
                <a:sym typeface="Arial"/>
              </a:rPr>
              <a:t>excerferum nuscien </a:t>
            </a:r>
            <a:r>
              <a:rPr b="0" baseline="30000" i="0" lang="fr-FR" sz="1800" u="none" cap="none" strike="noStrike">
                <a:solidFill>
                  <a:srgbClr val="FFFFFF"/>
                </a:solidFill>
                <a:latin typeface="Arial"/>
                <a:ea typeface="Arial"/>
                <a:cs typeface="Arial"/>
                <a:sym typeface="Arial"/>
              </a:rPr>
              <a:t>ditione dic tem hiciliciist, con rem aut volest, sedi doles erro te sa sam volum dolumqui aceprae eicipsa pelesequod</a:t>
            </a:r>
            <a:endParaRPr b="0" baseline="30000" i="0" sz="1800" u="none" cap="none" strike="noStrike">
              <a:solidFill>
                <a:srgbClr val="FFFFFF"/>
              </a:solidFill>
              <a:latin typeface="Arial"/>
              <a:ea typeface="Arial"/>
              <a:cs typeface="Arial"/>
              <a:sym typeface="Arial"/>
            </a:endParaRPr>
          </a:p>
        </p:txBody>
      </p:sp>
      <p:sp>
        <p:nvSpPr>
          <p:cNvPr id="46" name="Google Shape;46;p24"/>
          <p:cNvSpPr txBox="1"/>
          <p:nvPr/>
        </p:nvSpPr>
        <p:spPr>
          <a:xfrm>
            <a:off x="4064709" y="4648519"/>
            <a:ext cx="934850" cy="294122"/>
          </a:xfrm>
          <a:prstGeom prst="rect">
            <a:avLst/>
          </a:prstGeom>
          <a:solidFill>
            <a:srgbClr val="FFFFFF"/>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96"/>
              <a:buFont typeface="Merriweather Sans"/>
              <a:buNone/>
            </a:pPr>
            <a:r>
              <a:rPr b="1" i="0" lang="fr-FR" sz="1200" u="none" cap="none" strike="noStrike">
                <a:solidFill>
                  <a:schemeClr val="accent1"/>
                </a:solidFill>
                <a:latin typeface="Arial"/>
                <a:ea typeface="Arial"/>
                <a:cs typeface="Arial"/>
                <a:sym typeface="Arial"/>
              </a:rPr>
              <a:t>titre</a:t>
            </a:r>
            <a:endParaRPr b="0" i="0" sz="1400" u="none" cap="none" strike="noStrike">
              <a:solidFill>
                <a:srgbClr val="000000"/>
              </a:solidFill>
              <a:latin typeface="Arial"/>
              <a:ea typeface="Arial"/>
              <a:cs typeface="Arial"/>
              <a:sym typeface="Arial"/>
            </a:endParaRPr>
          </a:p>
        </p:txBody>
      </p:sp>
      <p:sp>
        <p:nvSpPr>
          <p:cNvPr id="47" name="Google Shape;47;p24"/>
          <p:cNvSpPr txBox="1"/>
          <p:nvPr/>
        </p:nvSpPr>
        <p:spPr>
          <a:xfrm>
            <a:off x="4064709" y="1109195"/>
            <a:ext cx="1959241" cy="3628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96"/>
              <a:buFont typeface="Merriweather Sans"/>
              <a:buNone/>
            </a:pPr>
            <a:r>
              <a:rPr b="1" i="0" lang="fr-FR" sz="1200" u="none" cap="none" strike="noStrike">
                <a:solidFill>
                  <a:srgbClr val="FFFFFF"/>
                </a:solidFill>
                <a:latin typeface="Arial"/>
                <a:ea typeface="Arial"/>
                <a:cs typeface="Arial"/>
                <a:sym typeface="Arial"/>
              </a:rPr>
              <a:t>titre</a:t>
            </a:r>
            <a:endParaRPr b="1" i="0" sz="1200" u="none" cap="none" strike="noStrike">
              <a:solidFill>
                <a:srgbClr val="FFFFFF"/>
              </a:solidFill>
              <a:latin typeface="Arial"/>
              <a:ea typeface="Arial"/>
              <a:cs typeface="Arial"/>
              <a:sym typeface="Arial"/>
            </a:endParaRPr>
          </a:p>
        </p:txBody>
      </p:sp>
      <p:sp>
        <p:nvSpPr>
          <p:cNvPr id="48" name="Google Shape;48;p24"/>
          <p:cNvSpPr txBox="1"/>
          <p:nvPr/>
        </p:nvSpPr>
        <p:spPr>
          <a:xfrm>
            <a:off x="330200" y="1308100"/>
            <a:ext cx="3594100" cy="509650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280800">
            <a:noAutofit/>
          </a:bodyPr>
          <a:lstStyle/>
          <a:p>
            <a:pPr indent="0" lvl="0" marL="0" marR="0" rtl="0" algn="l">
              <a:lnSpc>
                <a:spcPct val="100000"/>
              </a:lnSpc>
              <a:spcBef>
                <a:spcPts val="0"/>
              </a:spcBef>
              <a:spcAft>
                <a:spcPts val="0"/>
              </a:spcAft>
              <a:buClr>
                <a:srgbClr val="000000"/>
              </a:buClr>
              <a:buSzPts val="3200"/>
              <a:buFont typeface="Arial"/>
              <a:buNone/>
            </a:pPr>
            <a:r>
              <a:rPr b="1" baseline="30000" i="0" lang="fr-FR" sz="3200" u="none" cap="none" strike="noStrike">
                <a:solidFill>
                  <a:schemeClr val="dk1"/>
                </a:solidFill>
                <a:latin typeface="Arial"/>
                <a:ea typeface="Arial"/>
                <a:cs typeface="Arial"/>
                <a:sym typeface="Arial"/>
              </a:rPr>
              <a:t>Itas eaquis 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baseline="30000" i="0" lang="fr-FR" sz="2400" u="none" cap="none" strike="noStrike">
                <a:solidFill>
                  <a:schemeClr val="dk1"/>
                </a:solidFill>
                <a:latin typeface="Arial"/>
                <a:ea typeface="Arial"/>
                <a:cs typeface="Arial"/>
                <a:sym typeface="Arial"/>
              </a:rPr>
              <a:t>excerferum nuscien </a:t>
            </a:r>
            <a:r>
              <a:rPr b="0" baseline="30000" i="0" lang="fr-FR" sz="2400" u="none" cap="none" strike="noStrike">
                <a:solidFill>
                  <a:schemeClr val="dk1"/>
                </a:solidFill>
                <a:latin typeface="Arial"/>
                <a:ea typeface="Arial"/>
                <a:cs typeface="Arial"/>
                <a:sym typeface="Arial"/>
              </a:rPr>
              <a:t>ditione dic tem hiciliciist, con rem aut volest, sedi doles erro te sa sam volum dolumqui aceprae eicipsa pelesequod que cum hicieni hillant endi consequ iduciet ut lab int.</a:t>
            </a:r>
            <a:endParaRPr b="0" i="0" sz="1400" u="none" cap="none" strike="noStrike">
              <a:solidFill>
                <a:srgbClr val="000000"/>
              </a:solidFill>
              <a:latin typeface="Arial"/>
              <a:ea typeface="Arial"/>
              <a:cs typeface="Arial"/>
              <a:sym typeface="Arial"/>
            </a:endParaRPr>
          </a:p>
          <a:p>
            <a:pPr indent="-165100" lvl="0" marL="180975" marR="0" rtl="0" algn="l">
              <a:lnSpc>
                <a:spcPct val="100000"/>
              </a:lnSpc>
              <a:spcBef>
                <a:spcPts val="0"/>
              </a:spcBef>
              <a:spcAft>
                <a:spcPts val="0"/>
              </a:spcAft>
              <a:buClr>
                <a:schemeClr val="accent6"/>
              </a:buClr>
              <a:buSzPts val="1200"/>
              <a:buFont typeface="Arial"/>
              <a:buChar char="›"/>
            </a:pPr>
            <a:r>
              <a:rPr b="0" baseline="30000" i="0" lang="fr-FR" sz="2400" u="none" cap="none" strike="noStrike">
                <a:solidFill>
                  <a:schemeClr val="dk1"/>
                </a:solidFill>
                <a:latin typeface="Arial"/>
                <a:ea typeface="Arial"/>
                <a:cs typeface="Arial"/>
                <a:sym typeface="Arial"/>
              </a:rPr>
              <a:t>Ficiunt dolupta cone poris autaquu ndamus, cusciisque mo tem aut ut fugitin ullit, iliquo</a:t>
            </a:r>
            <a:endParaRPr b="0" baseline="30000" i="0" sz="2400" u="none" cap="none" strike="noStrike">
              <a:solidFill>
                <a:schemeClr val="dk1"/>
              </a:solidFill>
              <a:latin typeface="Arial"/>
              <a:ea typeface="Arial"/>
              <a:cs typeface="Arial"/>
              <a:sym typeface="Arial"/>
            </a:endParaRPr>
          </a:p>
          <a:p>
            <a:pPr indent="-165100" lvl="0" marL="180975" marR="0" rtl="0" algn="l">
              <a:lnSpc>
                <a:spcPct val="100000"/>
              </a:lnSpc>
              <a:spcBef>
                <a:spcPts val="0"/>
              </a:spcBef>
              <a:spcAft>
                <a:spcPts val="0"/>
              </a:spcAft>
              <a:buClr>
                <a:schemeClr val="accent6"/>
              </a:buClr>
              <a:buSzPts val="1200"/>
              <a:buFont typeface="Arial"/>
              <a:buChar char="›"/>
            </a:pPr>
            <a:r>
              <a:rPr b="0" baseline="30000" i="0" lang="fr-FR" sz="2400" u="none" cap="none" strike="noStrike">
                <a:solidFill>
                  <a:schemeClr val="dk1"/>
                </a:solidFill>
                <a:latin typeface="Arial"/>
                <a:ea typeface="Arial"/>
                <a:cs typeface="Arial"/>
                <a:sym typeface="Arial"/>
              </a:rPr>
              <a:t>omnis dolles diorumquam, ius sinvers pelitia quo ea nam repudit atisciam expera iliciae cepernat fugitas sa conse molo modi berecti tem ius, officie ndiscipsam</a:t>
            </a:r>
            <a:endParaRPr b="0" i="1" sz="2400" u="none" cap="none" strike="noStrike">
              <a:solidFill>
                <a:schemeClr val="dk1"/>
              </a:solidFill>
              <a:latin typeface="Arial"/>
              <a:ea typeface="Arial"/>
              <a:cs typeface="Arial"/>
              <a:sym typeface="Arial"/>
            </a:endParaRPr>
          </a:p>
        </p:txBody>
      </p:sp>
      <p:sp>
        <p:nvSpPr>
          <p:cNvPr id="49" name="Google Shape;49;p24"/>
          <p:cNvSpPr/>
          <p:nvPr/>
        </p:nvSpPr>
        <p:spPr>
          <a:xfrm>
            <a:off x="0" y="-1"/>
            <a:ext cx="9156701" cy="913639"/>
          </a:xfrm>
          <a:prstGeom prst="snip1Rect">
            <a:avLst>
              <a:gd fmla="val 4576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24"/>
          <p:cNvSpPr txBox="1"/>
          <p:nvPr>
            <p:ph type="title"/>
          </p:nvPr>
        </p:nvSpPr>
        <p:spPr>
          <a:xfrm>
            <a:off x="0" y="0"/>
            <a:ext cx="8686800" cy="913638"/>
          </a:xfrm>
          <a:prstGeom prst="rect">
            <a:avLst/>
          </a:prstGeom>
          <a:noFill/>
          <a:ln>
            <a:noFill/>
          </a:ln>
        </p:spPr>
        <p:txBody>
          <a:bodyPr anchorCtr="0" anchor="ctr" bIns="45700" lIns="360000" spcFirstLastPara="1" rIns="91425" wrap="square" tIns="4570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1" name="Google Shape;51;p24"/>
          <p:cNvPicPr preferRelativeResize="0"/>
          <p:nvPr/>
        </p:nvPicPr>
        <p:blipFill rotWithShape="1">
          <a:blip r:embed="rId3">
            <a:alphaModFix/>
          </a:blip>
          <a:srcRect b="0" l="0" r="0" t="0"/>
          <a:stretch/>
        </p:blipFill>
        <p:spPr>
          <a:xfrm>
            <a:off x="8690607" y="6404607"/>
            <a:ext cx="466094" cy="466094"/>
          </a:xfrm>
          <a:prstGeom prst="rect">
            <a:avLst/>
          </a:prstGeom>
          <a:noFill/>
          <a:ln>
            <a:noFill/>
          </a:ln>
        </p:spPr>
      </p:pic>
      <p:sp>
        <p:nvSpPr>
          <p:cNvPr id="52" name="Google Shape;52;p24"/>
          <p:cNvSpPr txBox="1"/>
          <p:nvPr>
            <p:ph idx="10" type="dt"/>
          </p:nvPr>
        </p:nvSpPr>
        <p:spPr>
          <a:xfrm>
            <a:off x="901702" y="6654800"/>
            <a:ext cx="2133600" cy="20637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24"/>
          <p:cNvSpPr txBox="1"/>
          <p:nvPr>
            <p:ph idx="11" type="ftr"/>
          </p:nvPr>
        </p:nvSpPr>
        <p:spPr>
          <a:xfrm>
            <a:off x="3039530" y="6654800"/>
            <a:ext cx="5257800" cy="206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24"/>
          <p:cNvSpPr txBox="1"/>
          <p:nvPr>
            <p:ph idx="12" type="sldNum"/>
          </p:nvPr>
        </p:nvSpPr>
        <p:spPr>
          <a:xfrm>
            <a:off x="0" y="6553200"/>
            <a:ext cx="457200" cy="304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FR"/>
              <a:t>‹#›</a:t>
            </a:fld>
            <a:endParaRPr/>
          </a:p>
        </p:txBody>
      </p:sp>
      <p:cxnSp>
        <p:nvCxnSpPr>
          <p:cNvPr id="55" name="Google Shape;55;p24"/>
          <p:cNvCxnSpPr/>
          <p:nvPr/>
        </p:nvCxnSpPr>
        <p:spPr>
          <a:xfrm flipH="1" rot="10800000">
            <a:off x="3001433" y="6653212"/>
            <a:ext cx="97367" cy="204788"/>
          </a:xfrm>
          <a:prstGeom prst="straightConnector1">
            <a:avLst/>
          </a:prstGeom>
          <a:noFill/>
          <a:ln cap="flat" cmpd="sng" w="9525">
            <a:solidFill>
              <a:schemeClr val="accent1"/>
            </a:solidFill>
            <a:prstDash val="solid"/>
            <a:round/>
            <a:headEnd len="sm" w="sm" type="none"/>
            <a:tailEnd len="sm" w="sm" type="none"/>
          </a:ln>
        </p:spPr>
      </p:cxnSp>
      <p:sp>
        <p:nvSpPr>
          <p:cNvPr id="56" name="Google Shape;56;p24"/>
          <p:cNvSpPr txBox="1"/>
          <p:nvPr/>
        </p:nvSpPr>
        <p:spPr>
          <a:xfrm>
            <a:off x="168009" y="1146614"/>
            <a:ext cx="2833424" cy="28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96"/>
              <a:buFont typeface="Merriweather Sans"/>
              <a:buNone/>
            </a:pPr>
            <a:r>
              <a:rPr b="1" i="0" lang="fr-FR" sz="1200" u="none" cap="none" strike="noStrike">
                <a:solidFill>
                  <a:srgbClr val="FFFFFF"/>
                </a:solidFill>
                <a:latin typeface="Arial"/>
                <a:ea typeface="Arial"/>
                <a:cs typeface="Arial"/>
                <a:sym typeface="Arial"/>
              </a:rPr>
              <a:t>titre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position personnalisée">
  <p:cSld name="1_Disposition personnalisée">
    <p:spTree>
      <p:nvGrpSpPr>
        <p:cNvPr id="57" name="Shape 57"/>
        <p:cNvGrpSpPr/>
        <p:nvPr/>
      </p:nvGrpSpPr>
      <p:grpSpPr>
        <a:xfrm>
          <a:off x="0" y="0"/>
          <a:ext cx="0" cy="0"/>
          <a:chOff x="0" y="0"/>
          <a:chExt cx="0" cy="0"/>
        </a:xfrm>
      </p:grpSpPr>
      <p:pic>
        <p:nvPicPr>
          <p:cNvPr id="58" name="Google Shape;58;p25"/>
          <p:cNvPicPr preferRelativeResize="0"/>
          <p:nvPr/>
        </p:nvPicPr>
        <p:blipFill rotWithShape="1">
          <a:blip r:embed="rId2">
            <a:alphaModFix/>
          </a:blip>
          <a:srcRect b="18855" l="0" r="0" t="18855"/>
          <a:stretch/>
        </p:blipFill>
        <p:spPr>
          <a:xfrm>
            <a:off x="0" y="818567"/>
            <a:ext cx="9144000" cy="5439858"/>
          </a:xfrm>
          <a:prstGeom prst="rect">
            <a:avLst/>
          </a:prstGeom>
          <a:noFill/>
          <a:ln>
            <a:noFill/>
          </a:ln>
        </p:spPr>
      </p:pic>
      <p:sp>
        <p:nvSpPr>
          <p:cNvPr id="59" name="Google Shape;59;p25"/>
          <p:cNvSpPr txBox="1"/>
          <p:nvPr/>
        </p:nvSpPr>
        <p:spPr>
          <a:xfrm>
            <a:off x="4390337" y="1575690"/>
            <a:ext cx="4361658" cy="2627048"/>
          </a:xfrm>
          <a:prstGeom prst="rect">
            <a:avLst/>
          </a:prstGeom>
          <a:solidFill>
            <a:srgbClr val="FFFFFF">
              <a:alpha val="90196"/>
            </a:srgbClr>
          </a:solidFill>
          <a:ln>
            <a:noFill/>
          </a:ln>
        </p:spPr>
        <p:txBody>
          <a:bodyPr anchorCtr="0" anchor="t" bIns="45700" lIns="91425" spcFirstLastPara="1" rIns="91425" wrap="square" tIns="280800">
            <a:noAutofit/>
          </a:bodyPr>
          <a:lstStyle/>
          <a:p>
            <a:pPr indent="-355600" lvl="0" marL="355600" marR="0" rtl="0" algn="l">
              <a:lnSpc>
                <a:spcPct val="100000"/>
              </a:lnSpc>
              <a:spcBef>
                <a:spcPts val="0"/>
              </a:spcBef>
              <a:spcAft>
                <a:spcPts val="0"/>
              </a:spcAft>
              <a:buClr>
                <a:schemeClr val="accent6"/>
              </a:buClr>
              <a:buSzPts val="2800"/>
              <a:buFont typeface="Merriweather Sans"/>
              <a:buChar char="➔"/>
            </a:pPr>
            <a:r>
              <a:rPr b="1" baseline="30000" i="0" lang="fr-FR" sz="2800" u="none" cap="none" strike="noStrike">
                <a:solidFill>
                  <a:schemeClr val="dk1"/>
                </a:solidFill>
                <a:latin typeface="Arial"/>
                <a:ea typeface="Arial"/>
                <a:cs typeface="Arial"/>
                <a:sym typeface="Arial"/>
              </a:rPr>
              <a:t>excerferum nuscien</a:t>
            </a:r>
            <a:endParaRPr b="1" baseline="30000" i="0" sz="2800" u="none" cap="none" strike="noStrike">
              <a:solidFill>
                <a:schemeClr val="dk1"/>
              </a:solidFill>
              <a:latin typeface="Arial"/>
              <a:ea typeface="Arial"/>
              <a:cs typeface="Arial"/>
              <a:sym typeface="Arial"/>
            </a:endParaRPr>
          </a:p>
          <a:p>
            <a:pPr indent="-355600" lvl="0" marL="355600" marR="0" rtl="0" algn="l">
              <a:lnSpc>
                <a:spcPct val="100000"/>
              </a:lnSpc>
              <a:spcBef>
                <a:spcPts val="1200"/>
              </a:spcBef>
              <a:spcAft>
                <a:spcPts val="0"/>
              </a:spcAft>
              <a:buClr>
                <a:schemeClr val="accent6"/>
              </a:buClr>
              <a:buSzPts val="2800"/>
              <a:buFont typeface="Merriweather Sans"/>
              <a:buChar char="➔"/>
            </a:pPr>
            <a:r>
              <a:rPr b="1" baseline="30000" i="0" lang="fr-FR" sz="2800" u="none" cap="none" strike="noStrike">
                <a:solidFill>
                  <a:schemeClr val="dk1"/>
                </a:solidFill>
                <a:latin typeface="Arial"/>
                <a:ea typeface="Arial"/>
                <a:cs typeface="Arial"/>
                <a:sym typeface="Arial"/>
              </a:rPr>
              <a:t>ditione dic tem hiciliciist, con rem aut volest, sedi doles </a:t>
            </a:r>
            <a:endParaRPr b="0" i="0" sz="1400" u="none" cap="none" strike="noStrike">
              <a:solidFill>
                <a:srgbClr val="000000"/>
              </a:solidFill>
              <a:latin typeface="Arial"/>
              <a:ea typeface="Arial"/>
              <a:cs typeface="Arial"/>
              <a:sym typeface="Arial"/>
            </a:endParaRPr>
          </a:p>
          <a:p>
            <a:pPr indent="-355600" lvl="0" marL="355600" marR="0" rtl="0" algn="l">
              <a:lnSpc>
                <a:spcPct val="100000"/>
              </a:lnSpc>
              <a:spcBef>
                <a:spcPts val="1200"/>
              </a:spcBef>
              <a:spcAft>
                <a:spcPts val="0"/>
              </a:spcAft>
              <a:buClr>
                <a:schemeClr val="accent6"/>
              </a:buClr>
              <a:buSzPts val="2800"/>
              <a:buFont typeface="Merriweather Sans"/>
              <a:buChar char="➔"/>
            </a:pPr>
            <a:r>
              <a:rPr b="1" baseline="30000" i="0" lang="fr-FR" sz="2800" u="none" cap="none" strike="noStrike">
                <a:solidFill>
                  <a:schemeClr val="dk1"/>
                </a:solidFill>
                <a:latin typeface="Arial"/>
                <a:ea typeface="Arial"/>
                <a:cs typeface="Arial"/>
                <a:sym typeface="Arial"/>
              </a:rPr>
              <a:t>erro te sa sam volum dolumqui aceprae eicipsa</a:t>
            </a:r>
            <a:endParaRPr b="1" baseline="30000" i="0" sz="2800" u="none" cap="none" strike="noStrike">
              <a:solidFill>
                <a:schemeClr val="dk1"/>
              </a:solidFill>
              <a:latin typeface="Arial"/>
              <a:ea typeface="Arial"/>
              <a:cs typeface="Arial"/>
              <a:sym typeface="Arial"/>
            </a:endParaRPr>
          </a:p>
          <a:p>
            <a:pPr indent="-355600" lvl="0" marL="355600" marR="0" rtl="0" algn="l">
              <a:lnSpc>
                <a:spcPct val="100000"/>
              </a:lnSpc>
              <a:spcBef>
                <a:spcPts val="1200"/>
              </a:spcBef>
              <a:spcAft>
                <a:spcPts val="0"/>
              </a:spcAft>
              <a:buClr>
                <a:schemeClr val="accent6"/>
              </a:buClr>
              <a:buSzPts val="2800"/>
              <a:buFont typeface="Merriweather Sans"/>
              <a:buChar char="➔"/>
            </a:pPr>
            <a:r>
              <a:rPr b="1" baseline="30000" i="0" lang="fr-FR" sz="2800" u="none" cap="none" strike="noStrike">
                <a:solidFill>
                  <a:schemeClr val="dk1"/>
                </a:solidFill>
                <a:latin typeface="Arial"/>
                <a:ea typeface="Arial"/>
                <a:cs typeface="Arial"/>
                <a:sym typeface="Arial"/>
              </a:rPr>
              <a:t>pelesequod que cum hicieni</a:t>
            </a:r>
            <a:endParaRPr b="1" i="0" sz="2800" u="none" cap="none" strike="noStrike">
              <a:solidFill>
                <a:schemeClr val="dk1"/>
              </a:solidFill>
              <a:latin typeface="Arial"/>
              <a:ea typeface="Arial"/>
              <a:cs typeface="Arial"/>
              <a:sym typeface="Arial"/>
            </a:endParaRPr>
          </a:p>
        </p:txBody>
      </p:sp>
      <p:sp>
        <p:nvSpPr>
          <p:cNvPr id="60" name="Google Shape;60;p25"/>
          <p:cNvSpPr txBox="1"/>
          <p:nvPr/>
        </p:nvSpPr>
        <p:spPr>
          <a:xfrm>
            <a:off x="4308103" y="1409704"/>
            <a:ext cx="829009" cy="2675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944"/>
              <a:buFont typeface="Merriweather Sans"/>
              <a:buNone/>
            </a:pPr>
            <a:r>
              <a:rPr b="1" i="0" lang="fr-FR" sz="1800" u="none" cap="none" strike="noStrike">
                <a:solidFill>
                  <a:srgbClr val="FFFFFF"/>
                </a:solidFill>
                <a:latin typeface="Arial"/>
                <a:ea typeface="Arial"/>
                <a:cs typeface="Arial"/>
                <a:sym typeface="Arial"/>
              </a:rPr>
              <a:t>titre</a:t>
            </a:r>
            <a:endParaRPr b="1" i="0" sz="1800" u="none" cap="none" strike="noStrike">
              <a:solidFill>
                <a:srgbClr val="FFFFFF"/>
              </a:solidFill>
              <a:latin typeface="Arial"/>
              <a:ea typeface="Arial"/>
              <a:cs typeface="Arial"/>
              <a:sym typeface="Arial"/>
            </a:endParaRPr>
          </a:p>
        </p:txBody>
      </p:sp>
      <p:pic>
        <p:nvPicPr>
          <p:cNvPr id="61" name="Google Shape;61;p25"/>
          <p:cNvPicPr preferRelativeResize="0"/>
          <p:nvPr/>
        </p:nvPicPr>
        <p:blipFill rotWithShape="1">
          <a:blip r:embed="rId3">
            <a:alphaModFix/>
          </a:blip>
          <a:srcRect b="0" l="0" r="0" t="0"/>
          <a:stretch/>
        </p:blipFill>
        <p:spPr>
          <a:xfrm>
            <a:off x="8690607" y="6404607"/>
            <a:ext cx="466094" cy="466094"/>
          </a:xfrm>
          <a:prstGeom prst="rect">
            <a:avLst/>
          </a:prstGeom>
          <a:noFill/>
          <a:ln>
            <a:noFill/>
          </a:ln>
        </p:spPr>
      </p:pic>
      <p:sp>
        <p:nvSpPr>
          <p:cNvPr id="62" name="Google Shape;62;p25"/>
          <p:cNvSpPr/>
          <p:nvPr/>
        </p:nvSpPr>
        <p:spPr>
          <a:xfrm>
            <a:off x="0" y="-1"/>
            <a:ext cx="9156701" cy="913639"/>
          </a:xfrm>
          <a:prstGeom prst="snip1Rect">
            <a:avLst>
              <a:gd fmla="val 4576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 name="Google Shape;63;p25"/>
          <p:cNvSpPr txBox="1"/>
          <p:nvPr>
            <p:ph type="title"/>
          </p:nvPr>
        </p:nvSpPr>
        <p:spPr>
          <a:xfrm>
            <a:off x="0" y="0"/>
            <a:ext cx="8686800" cy="913638"/>
          </a:xfrm>
          <a:prstGeom prst="rect">
            <a:avLst/>
          </a:prstGeom>
          <a:noFill/>
          <a:ln>
            <a:noFill/>
          </a:ln>
        </p:spPr>
        <p:txBody>
          <a:bodyPr anchorCtr="0" anchor="ctr" bIns="45700" lIns="360000" spcFirstLastPara="1" rIns="91425" wrap="square" tIns="45700">
            <a:normAutofit/>
          </a:bodyPr>
          <a:lstStyle>
            <a:lvl1pPr lvl="0" algn="l">
              <a:lnSpc>
                <a:spcPct val="100000"/>
              </a:lnSpc>
              <a:spcBef>
                <a:spcPts val="0"/>
              </a:spcBef>
              <a:spcAft>
                <a:spcPts val="0"/>
              </a:spcAft>
              <a:buClr>
                <a:srgbClr val="FFFFFF"/>
              </a:buClr>
              <a:buSzPts val="2800"/>
              <a:buFont typeface="Arial"/>
              <a:buNone/>
              <a:defRPr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0" type="dt"/>
          </p:nvPr>
        </p:nvSpPr>
        <p:spPr>
          <a:xfrm>
            <a:off x="901702" y="6654800"/>
            <a:ext cx="2133600" cy="20637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25"/>
          <p:cNvSpPr txBox="1"/>
          <p:nvPr>
            <p:ph idx="11" type="ftr"/>
          </p:nvPr>
        </p:nvSpPr>
        <p:spPr>
          <a:xfrm>
            <a:off x="3039530" y="6654800"/>
            <a:ext cx="5257800" cy="206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25"/>
          <p:cNvSpPr txBox="1"/>
          <p:nvPr>
            <p:ph idx="12" type="sldNum"/>
          </p:nvPr>
        </p:nvSpPr>
        <p:spPr>
          <a:xfrm>
            <a:off x="0" y="6553200"/>
            <a:ext cx="457200" cy="304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009DE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FR"/>
              <a:t>‹#›</a:t>
            </a:fld>
            <a:endParaRPr/>
          </a:p>
        </p:txBody>
      </p:sp>
      <p:cxnSp>
        <p:nvCxnSpPr>
          <p:cNvPr id="67" name="Google Shape;67;p25"/>
          <p:cNvCxnSpPr/>
          <p:nvPr/>
        </p:nvCxnSpPr>
        <p:spPr>
          <a:xfrm flipH="1" rot="10800000">
            <a:off x="3001433" y="6653212"/>
            <a:ext cx="97367" cy="204788"/>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accent6"/>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1"/>
              </a:buClr>
              <a:buSzPts val="2800"/>
              <a:buFont typeface="Merriweather San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6"/>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icrosoft.com/fr-fr/microsoft-365/word" TargetMode="External"/><Relationship Id="rId4" Type="http://schemas.openxmlformats.org/officeDocument/2006/relationships/hyperlink" Target="https://fr.libreoffice.org/" TargetMode="External"/><Relationship Id="rId10" Type="http://schemas.openxmlformats.org/officeDocument/2006/relationships/hyperlink" Target="https://www.overleaf.com/" TargetMode="External"/><Relationship Id="rId9" Type="http://schemas.openxmlformats.org/officeDocument/2006/relationships/hyperlink" Target="https://www.overleaf.com/" TargetMode="External"/><Relationship Id="rId5" Type="http://schemas.openxmlformats.org/officeDocument/2006/relationships/hyperlink" Target="https://www.microsoft.com/fr-fr/microsoft-365/powerpoint" TargetMode="External"/><Relationship Id="rId6" Type="http://schemas.openxmlformats.org/officeDocument/2006/relationships/hyperlink" Target="https://www.canva.com/fr_fr/" TargetMode="External"/><Relationship Id="rId7" Type="http://schemas.openxmlformats.org/officeDocument/2006/relationships/hyperlink" Target="https://docs.google.com/document/u/0/" TargetMode="External"/><Relationship Id="rId8" Type="http://schemas.openxmlformats.org/officeDocument/2006/relationships/hyperlink" Target="https://docs.google.com/presentation/u/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youtu.be/aKET8Hs2aac?t=55" TargetMode="External"/><Relationship Id="rId4" Type="http://schemas.openxmlformats.org/officeDocument/2006/relationships/hyperlink" Target="https://bit.ly/skymethodo" TargetMode="External"/><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fr.wikipedia.org/wiki/Argumentum_ad_persona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hyperlink" Target="https://www.youtube.com/watch?v=WM4bKTf0vmo" TargetMode="External"/><Relationship Id="rId5" Type="http://schemas.openxmlformats.org/officeDocument/2006/relationships/hyperlink" Target="https://bit.ly/projetmethod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idx="1" type="subTitle"/>
          </p:nvPr>
        </p:nvSpPr>
        <p:spPr>
          <a:xfrm>
            <a:off x="1214320" y="2082223"/>
            <a:ext cx="6967573" cy="2083093"/>
          </a:xfrm>
          <a:prstGeom prst="rect">
            <a:avLst/>
          </a:prstGeom>
          <a:solidFill>
            <a:srgbClr val="443A31"/>
          </a:solidFill>
          <a:ln>
            <a:noFill/>
          </a:ln>
        </p:spPr>
        <p:txBody>
          <a:bodyPr anchorCtr="0" anchor="ctr" bIns="180000" lIns="180000" spcFirstLastPara="1" rIns="180000" wrap="square" tIns="180000">
            <a:normAutofit/>
          </a:bodyPr>
          <a:lstStyle/>
          <a:p>
            <a:pPr indent="0" lvl="0" marL="0" rtl="0" algn="ctr">
              <a:lnSpc>
                <a:spcPct val="100000"/>
              </a:lnSpc>
              <a:spcBef>
                <a:spcPts val="0"/>
              </a:spcBef>
              <a:spcAft>
                <a:spcPts val="0"/>
              </a:spcAft>
              <a:buSzPts val="3200"/>
              <a:buNone/>
            </a:pPr>
            <a:r>
              <a:rPr b="1" lang="fr-FR"/>
              <a:t>4TPU202U Méthodologie Scientifique</a:t>
            </a:r>
            <a:endParaRPr b="1"/>
          </a:p>
          <a:p>
            <a:pPr indent="0" lvl="0" marL="0" rtl="0" algn="ctr">
              <a:lnSpc>
                <a:spcPct val="100000"/>
              </a:lnSpc>
              <a:spcBef>
                <a:spcPts val="592"/>
              </a:spcBef>
              <a:spcAft>
                <a:spcPts val="0"/>
              </a:spcAft>
              <a:buSzPts val="3200"/>
              <a:buNone/>
            </a:pPr>
            <a:r>
              <a:rPr lang="fr-FR"/>
              <a:t>Le poster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f9a4c6afa7_0_9"/>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Quels outils utiliser ?</a:t>
            </a:r>
            <a:endParaRPr/>
          </a:p>
        </p:txBody>
      </p:sp>
      <p:sp>
        <p:nvSpPr>
          <p:cNvPr id="143" name="Google Shape;143;g1f9a4c6afa7_0_9"/>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fr-FR" sz="2400"/>
              <a:t>Pour créer le poster, plusieurs solutions s’offrent à vous:</a:t>
            </a:r>
            <a:endParaRPr sz="2400"/>
          </a:p>
          <a:p>
            <a:pPr indent="-381000" lvl="0" marL="457200" rtl="0" algn="l">
              <a:lnSpc>
                <a:spcPct val="115000"/>
              </a:lnSpc>
              <a:spcBef>
                <a:spcPts val="1200"/>
              </a:spcBef>
              <a:spcAft>
                <a:spcPts val="0"/>
              </a:spcAft>
              <a:buClr>
                <a:srgbClr val="0070C0"/>
              </a:buClr>
              <a:buSzPts val="2400"/>
              <a:buChar char="❏"/>
            </a:pPr>
            <a:r>
              <a:rPr lang="fr-FR" sz="2400">
                <a:uFill>
                  <a:noFill/>
                </a:uFill>
                <a:hlinkClick r:id="rId3"/>
              </a:rPr>
              <a:t>Word</a:t>
            </a:r>
            <a:r>
              <a:rPr lang="fr-FR" sz="2400"/>
              <a:t> ou son équivalent libre</a:t>
            </a:r>
            <a:r>
              <a:rPr lang="fr-FR" sz="2400">
                <a:uFill>
                  <a:noFill/>
                </a:uFill>
                <a:hlinkClick r:id="rId4"/>
              </a:rPr>
              <a:t> LibreOffice</a:t>
            </a:r>
            <a:endParaRPr sz="2400"/>
          </a:p>
          <a:p>
            <a:pPr indent="-381000" lvl="0" marL="457200" rtl="0" algn="l">
              <a:lnSpc>
                <a:spcPct val="115000"/>
              </a:lnSpc>
              <a:spcBef>
                <a:spcPts val="0"/>
              </a:spcBef>
              <a:spcAft>
                <a:spcPts val="0"/>
              </a:spcAft>
              <a:buClr>
                <a:srgbClr val="0070C0"/>
              </a:buClr>
              <a:buSzPts val="2400"/>
              <a:buChar char="❏"/>
            </a:pPr>
            <a:r>
              <a:rPr lang="fr-FR" sz="2400">
                <a:uFill>
                  <a:noFill/>
                </a:uFill>
                <a:hlinkClick r:id="rId5"/>
              </a:rPr>
              <a:t>Powerpoint</a:t>
            </a:r>
            <a:endParaRPr sz="2400"/>
          </a:p>
          <a:p>
            <a:pPr indent="0" lvl="0" marL="0" rtl="0" algn="l">
              <a:lnSpc>
                <a:spcPct val="115000"/>
              </a:lnSpc>
              <a:spcBef>
                <a:spcPts val="1200"/>
              </a:spcBef>
              <a:spcAft>
                <a:spcPts val="0"/>
              </a:spcAft>
              <a:buNone/>
            </a:pPr>
            <a:r>
              <a:rPr lang="fr-FR" sz="2400"/>
              <a:t>Pour </a:t>
            </a:r>
            <a:r>
              <a:rPr lang="fr-FR" sz="2400">
                <a:solidFill>
                  <a:srgbClr val="0070C0"/>
                </a:solidFill>
              </a:rPr>
              <a:t>collaborer</a:t>
            </a:r>
            <a:r>
              <a:rPr lang="fr-FR" sz="2400"/>
              <a:t> à plusieurs sur le même document, vous pouvez utiliser:</a:t>
            </a:r>
            <a:endParaRPr sz="2400"/>
          </a:p>
          <a:p>
            <a:pPr indent="-381000" lvl="0" marL="457200" rtl="0" algn="l">
              <a:lnSpc>
                <a:spcPct val="115000"/>
              </a:lnSpc>
              <a:spcBef>
                <a:spcPts val="1200"/>
              </a:spcBef>
              <a:spcAft>
                <a:spcPts val="0"/>
              </a:spcAft>
              <a:buClr>
                <a:srgbClr val="0070C0"/>
              </a:buClr>
              <a:buSzPts val="2400"/>
              <a:buChar char="❏"/>
            </a:pPr>
            <a:r>
              <a:rPr lang="fr-FR" sz="2400">
                <a:uFill>
                  <a:noFill/>
                </a:uFill>
                <a:hlinkClick r:id="rId6"/>
              </a:rPr>
              <a:t>Canva</a:t>
            </a:r>
            <a:endParaRPr/>
          </a:p>
          <a:p>
            <a:pPr indent="-381000" lvl="0" marL="457200" rtl="0" algn="l">
              <a:lnSpc>
                <a:spcPct val="115000"/>
              </a:lnSpc>
              <a:spcBef>
                <a:spcPts val="0"/>
              </a:spcBef>
              <a:spcAft>
                <a:spcPts val="0"/>
              </a:spcAft>
              <a:buClr>
                <a:srgbClr val="0070C0"/>
              </a:buClr>
              <a:buSzPts val="2400"/>
              <a:buChar char="❏"/>
            </a:pPr>
            <a:r>
              <a:rPr lang="fr-FR" sz="2400">
                <a:uFill>
                  <a:noFill/>
                </a:uFill>
                <a:hlinkClick r:id="rId7"/>
              </a:rPr>
              <a:t>Google Docs</a:t>
            </a:r>
            <a:endParaRPr/>
          </a:p>
          <a:p>
            <a:pPr indent="-381000" lvl="0" marL="457200" rtl="0" algn="l">
              <a:lnSpc>
                <a:spcPct val="115000"/>
              </a:lnSpc>
              <a:spcBef>
                <a:spcPts val="0"/>
              </a:spcBef>
              <a:spcAft>
                <a:spcPts val="0"/>
              </a:spcAft>
              <a:buClr>
                <a:srgbClr val="0070C0"/>
              </a:buClr>
              <a:buSzPts val="2400"/>
              <a:buChar char="❏"/>
            </a:pPr>
            <a:r>
              <a:rPr lang="fr-FR" sz="2400">
                <a:uFill>
                  <a:noFill/>
                </a:uFill>
                <a:hlinkClick r:id="rId8"/>
              </a:rPr>
              <a:t>Google Slides</a:t>
            </a:r>
            <a:endParaRPr sz="2400"/>
          </a:p>
          <a:p>
            <a:pPr indent="0" lvl="0" marL="0" rtl="0" algn="l">
              <a:lnSpc>
                <a:spcPct val="115000"/>
              </a:lnSpc>
              <a:spcBef>
                <a:spcPts val="1200"/>
              </a:spcBef>
              <a:spcAft>
                <a:spcPts val="0"/>
              </a:spcAft>
              <a:buNone/>
            </a:pPr>
            <a:r>
              <a:rPr lang="fr-FR" sz="2400"/>
              <a:t>Enfin, pour ceux qui le souhaitent, vous pouvez créer votre poster en LaTeX.</a:t>
            </a:r>
            <a:endParaRPr sz="2400"/>
          </a:p>
          <a:p>
            <a:pPr indent="0" lvl="0" marL="0" rtl="0" algn="l">
              <a:lnSpc>
                <a:spcPct val="115000"/>
              </a:lnSpc>
              <a:spcBef>
                <a:spcPts val="1200"/>
              </a:spcBef>
              <a:spcAft>
                <a:spcPts val="0"/>
              </a:spcAft>
              <a:buClr>
                <a:schemeClr val="dk1"/>
              </a:buClr>
              <a:buSzPts val="1100"/>
              <a:buFont typeface="Arial"/>
              <a:buNone/>
            </a:pPr>
            <a:r>
              <a:rPr lang="fr-FR" sz="2400"/>
              <a:t> Pour cela, vous pouvez utiliser</a:t>
            </a:r>
            <a:r>
              <a:rPr lang="fr-FR" sz="2400">
                <a:uFill>
                  <a:noFill/>
                </a:uFill>
                <a:hlinkClick r:id="rId9"/>
              </a:rPr>
              <a:t> </a:t>
            </a:r>
            <a:r>
              <a:rPr lang="fr-FR" sz="2400">
                <a:solidFill>
                  <a:srgbClr val="0070C0"/>
                </a:solidFill>
                <a:uFill>
                  <a:noFill/>
                </a:uFill>
                <a:hlinkClick r:id="rId10">
                  <a:extLst>
                    <a:ext uri="{A12FA001-AC4F-418D-AE19-62706E023703}">
                      <ahyp:hlinkClr val="tx"/>
                    </a:ext>
                  </a:extLst>
                </a:hlinkClick>
              </a:rPr>
              <a:t>Overleaf</a:t>
            </a:r>
            <a:r>
              <a:rPr lang="fr-FR" sz="1100"/>
              <a:t>.</a:t>
            </a:r>
            <a:endParaRPr sz="1100"/>
          </a:p>
          <a:p>
            <a:pPr indent="0" lvl="0" marL="0" rtl="0" algn="l">
              <a:spcBef>
                <a:spcPts val="1200"/>
              </a:spcBef>
              <a:spcAft>
                <a:spcPts val="0"/>
              </a:spcAft>
              <a:buNone/>
            </a:pPr>
            <a:r>
              <a:t/>
            </a:r>
            <a:endParaRPr sz="2800">
              <a:solidFill>
                <a:srgbClr val="FFFFFF"/>
              </a:solidFill>
            </a:endParaRPr>
          </a:p>
        </p:txBody>
      </p:sp>
      <p:sp>
        <p:nvSpPr>
          <p:cNvPr id="144" name="Google Shape;144;g1f9a4c6afa7_0_9"/>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0ee8fb4e4_0_53"/>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t/>
            </a:r>
            <a:endParaRPr/>
          </a:p>
        </p:txBody>
      </p:sp>
      <p:sp>
        <p:nvSpPr>
          <p:cNvPr id="151" name="Google Shape;151;g220ee8fb4e4_0_53"/>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
        <p:nvSpPr>
          <p:cNvPr id="152" name="Google Shape;152;g220ee8fb4e4_0_53"/>
          <p:cNvSpPr txBox="1"/>
          <p:nvPr/>
        </p:nvSpPr>
        <p:spPr>
          <a:xfrm>
            <a:off x="500100" y="2597850"/>
            <a:ext cx="8143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fr-FR" sz="5100">
                <a:solidFill>
                  <a:srgbClr val="0070C0"/>
                </a:solidFill>
              </a:rPr>
              <a:t>Exemple de création d’un poster</a:t>
            </a:r>
            <a:endParaRPr b="0" i="0" sz="4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df7fd53cd6_0_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Etude d’une vidéo</a:t>
            </a:r>
            <a:endParaRPr/>
          </a:p>
        </p:txBody>
      </p:sp>
      <p:sp>
        <p:nvSpPr>
          <p:cNvPr id="159" name="Google Shape;159;g1df7fd53cd6_0_1"/>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rPr lang="fr-FR" u="sng"/>
              <a:t>Lien de la vidéo:</a:t>
            </a:r>
            <a:r>
              <a:rPr lang="fr-FR"/>
              <a:t> </a:t>
            </a:r>
            <a:r>
              <a:rPr lang="fr-FR" u="sng">
                <a:solidFill>
                  <a:schemeClr val="hlink"/>
                </a:solidFill>
                <a:hlinkClick r:id="rId3"/>
              </a:rPr>
              <a:t>https://youtu.be/aKET8Hs2aac</a:t>
            </a:r>
            <a:endParaRPr sz="2900"/>
          </a:p>
          <a:p>
            <a:pPr indent="0" lvl="0" marL="0" rtl="0" algn="l">
              <a:spcBef>
                <a:spcPts val="400"/>
              </a:spcBef>
              <a:spcAft>
                <a:spcPts val="0"/>
              </a:spcAft>
              <a:buNone/>
            </a:pPr>
            <a:r>
              <a:rPr lang="fr-FR" u="sng"/>
              <a:t>Traduction de la vidéo:</a:t>
            </a:r>
            <a:r>
              <a:rPr lang="fr-FR"/>
              <a:t> </a:t>
            </a:r>
            <a:r>
              <a:rPr lang="fr-FR" u="sng">
                <a:solidFill>
                  <a:schemeClr val="hlink"/>
                </a:solidFill>
                <a:hlinkClick r:id="rId4"/>
              </a:rPr>
              <a:t>https://bit.ly/skymethodo</a:t>
            </a:r>
            <a:endParaRPr/>
          </a:p>
          <a:p>
            <a:pPr indent="0" lvl="0" marL="0" rtl="0" algn="l">
              <a:spcBef>
                <a:spcPts val="400"/>
              </a:spcBef>
              <a:spcAft>
                <a:spcPts val="0"/>
              </a:spcAft>
              <a:buNone/>
            </a:pPr>
            <a:r>
              <a:rPr lang="fr-FR" u="sng"/>
              <a:t>QR code de la traduction:</a:t>
            </a:r>
            <a:endParaRPr u="sng"/>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160" name="Google Shape;160;g1df7fd53cd6_0_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pic>
        <p:nvPicPr>
          <p:cNvPr id="161" name="Google Shape;161;g1df7fd53cd6_0_1"/>
          <p:cNvPicPr preferRelativeResize="0"/>
          <p:nvPr/>
        </p:nvPicPr>
        <p:blipFill>
          <a:blip r:embed="rId5">
            <a:alphaModFix/>
          </a:blip>
          <a:stretch>
            <a:fillRect/>
          </a:stretch>
        </p:blipFill>
        <p:spPr>
          <a:xfrm>
            <a:off x="2714625" y="2411375"/>
            <a:ext cx="3714749" cy="3714749"/>
          </a:xfrm>
          <a:prstGeom prst="rect">
            <a:avLst/>
          </a:prstGeom>
          <a:noFill/>
          <a:ln>
            <a:noFill/>
          </a:ln>
        </p:spPr>
      </p:pic>
      <p:sp>
        <p:nvSpPr>
          <p:cNvPr id="162" name="Google Shape;162;g1df7fd53cd6_0_1"/>
          <p:cNvSpPr txBox="1"/>
          <p:nvPr/>
        </p:nvSpPr>
        <p:spPr>
          <a:xfrm>
            <a:off x="553450" y="6126125"/>
            <a:ext cx="8096400" cy="492600"/>
          </a:xfrm>
          <a:prstGeom prst="rect">
            <a:avLst/>
          </a:prstGeom>
          <a:noFill/>
          <a:ln>
            <a:noFill/>
          </a:ln>
        </p:spPr>
        <p:txBody>
          <a:bodyPr anchorCtr="0" anchor="t" bIns="91425" lIns="91425" spcFirstLastPara="1" rIns="91425" wrap="square" tIns="91425">
            <a:spAutoFit/>
          </a:bodyPr>
          <a:lstStyle/>
          <a:p>
            <a:pPr indent="0" lvl="0" marL="0" rtl="0" algn="ctr">
              <a:spcBef>
                <a:spcPts val="400"/>
              </a:spcBef>
              <a:spcAft>
                <a:spcPts val="0"/>
              </a:spcAft>
              <a:buNone/>
            </a:pPr>
            <a:r>
              <a:rPr lang="fr-FR" sz="2000" u="sng">
                <a:solidFill>
                  <a:schemeClr val="dk1"/>
                </a:solidFill>
              </a:rPr>
              <a:t>Merci à Guy Melançon pour son travail sur cette vidéo</a:t>
            </a:r>
            <a:endParaRPr sz="2000"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df7fd53cd6_0_1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Contexte</a:t>
            </a:r>
            <a:endParaRPr/>
          </a:p>
        </p:txBody>
      </p:sp>
      <p:sp>
        <p:nvSpPr>
          <p:cNvPr id="169" name="Google Shape;169;g1df7fd53cd6_0_11"/>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100"/>
              <a:buFont typeface="Arial"/>
              <a:buNone/>
            </a:pPr>
            <a:r>
              <a:rPr lang="fr-FR" sz="1100"/>
              <a:t>	 		 		 	 	 	</a:t>
            </a:r>
            <a:endParaRPr sz="1100">
              <a:highlight>
                <a:srgbClr val="FFFFFF"/>
              </a:highlight>
            </a:endParaRPr>
          </a:p>
          <a:p>
            <a:pPr indent="0" lvl="0" marL="0" rtl="0" algn="ctr">
              <a:lnSpc>
                <a:spcPct val="115000"/>
              </a:lnSpc>
              <a:spcBef>
                <a:spcPts val="1200"/>
              </a:spcBef>
              <a:spcAft>
                <a:spcPts val="0"/>
              </a:spcAft>
              <a:buClr>
                <a:schemeClr val="dk1"/>
              </a:buClr>
              <a:buSzPts val="1100"/>
              <a:buFont typeface="Arial"/>
              <a:buNone/>
            </a:pPr>
            <a:r>
              <a:rPr lang="fr-FR">
                <a:highlight>
                  <a:srgbClr val="FFFFFF"/>
                </a:highlight>
              </a:rPr>
              <a:t>L’auteur (Naomi Seibt), interviewée sur la chaîne </a:t>
            </a:r>
            <a:r>
              <a:rPr lang="fr-FR">
                <a:highlight>
                  <a:srgbClr val="FFFFFF"/>
                </a:highlight>
              </a:rPr>
              <a:t>australienne</a:t>
            </a:r>
            <a:r>
              <a:rPr lang="fr-FR">
                <a:highlight>
                  <a:srgbClr val="FFFFFF"/>
                </a:highlight>
              </a:rPr>
              <a:t> SkyNews, reprend un exposé qu’elle a présenté maintes fois. Elle explique que les analyses qui concluent à la nécessité de diminuer notre consommation d’énergies fossiles, et en un certain sens de diminuer l’impact de nos activités sur les équilibres des écosystèmes, sont alarmistes. Elle prétend qu’il n’y a pas lieu d’imposer de restrictions, et pire qu’un discours est développé pour diaboliser sa position et qu’il s’inscrit dans une perspective totalitaire.</a:t>
            </a:r>
            <a:endParaRPr>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FR" sz="1100">
                <a:highlight>
                  <a:srgbClr val="FFFFFF"/>
                </a:highlight>
              </a:rPr>
              <a:t>					</a:t>
            </a:r>
            <a:endParaRPr sz="1100">
              <a:highlight>
                <a:srgbClr val="FFFFFF"/>
              </a:highlight>
            </a:endParaRPr>
          </a:p>
          <a:p>
            <a:pPr indent="0" lvl="0" marL="0" rtl="0" algn="l">
              <a:spcBef>
                <a:spcPts val="400"/>
              </a:spcBef>
              <a:spcAft>
                <a:spcPts val="0"/>
              </a:spcAft>
              <a:buClr>
                <a:schemeClr val="dk1"/>
              </a:buClr>
              <a:buSzPts val="1100"/>
              <a:buFont typeface="Arial"/>
              <a:buNone/>
            </a:pPr>
            <a:r>
              <a:rPr lang="fr-FR" sz="1100">
                <a:highlight>
                  <a:srgbClr val="FFFFFF"/>
                </a:highlight>
              </a:rPr>
              <a:t>				</a:t>
            </a:r>
            <a:endParaRPr sz="1100">
              <a:highlight>
                <a:srgbClr val="FFFFFF"/>
              </a:highlight>
            </a:endParaRPr>
          </a:p>
          <a:p>
            <a:pPr indent="0" lvl="0" marL="0" rtl="0" algn="l">
              <a:spcBef>
                <a:spcPts val="400"/>
              </a:spcBef>
              <a:spcAft>
                <a:spcPts val="0"/>
              </a:spcAft>
              <a:buClr>
                <a:schemeClr val="dk1"/>
              </a:buClr>
              <a:buSzPts val="1100"/>
              <a:buFont typeface="Arial"/>
              <a:buNone/>
            </a:pPr>
            <a:r>
              <a:rPr lang="fr-FR" sz="1100">
                <a:highlight>
                  <a:srgbClr val="FFFFFF"/>
                </a:highlight>
              </a:rPr>
              <a:t>			</a:t>
            </a:r>
            <a:endParaRPr sz="1100">
              <a:highlight>
                <a:srgbClr val="FFFFFF"/>
              </a:highlight>
            </a:endParaRPr>
          </a:p>
          <a:p>
            <a:pPr indent="0" lvl="0" marL="0" rtl="0" algn="l">
              <a:spcBef>
                <a:spcPts val="400"/>
              </a:spcBef>
              <a:spcAft>
                <a:spcPts val="0"/>
              </a:spcAft>
              <a:buClr>
                <a:schemeClr val="dk1"/>
              </a:buClr>
              <a:buSzPts val="1100"/>
              <a:buFont typeface="Arial"/>
              <a:buNone/>
            </a:pPr>
            <a:r>
              <a:rPr lang="fr-FR" sz="1100"/>
              <a:t>		</a:t>
            </a:r>
            <a:endParaRPr sz="1100"/>
          </a:p>
          <a:p>
            <a:pPr indent="0" lvl="0" marL="0" rtl="0" algn="l">
              <a:spcBef>
                <a:spcPts val="400"/>
              </a:spcBef>
              <a:spcAft>
                <a:spcPts val="0"/>
              </a:spcAft>
              <a:buNone/>
            </a:pPr>
            <a:r>
              <a:rPr lang="fr-FR" sz="1100"/>
              <a:t>	 </a:t>
            </a:r>
            <a:endParaRPr/>
          </a:p>
        </p:txBody>
      </p:sp>
      <p:sp>
        <p:nvSpPr>
          <p:cNvPr id="170" name="Google Shape;170;g1df7fd53cd6_0_1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df7fd53cd6_0_2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Exercice</a:t>
            </a:r>
            <a:endParaRPr/>
          </a:p>
        </p:txBody>
      </p:sp>
      <p:sp>
        <p:nvSpPr>
          <p:cNvPr id="177" name="Google Shape;177;g1df7fd53cd6_0_21"/>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ctr">
              <a:spcBef>
                <a:spcPts val="400"/>
              </a:spcBef>
              <a:spcAft>
                <a:spcPts val="0"/>
              </a:spcAft>
              <a:buNone/>
            </a:pPr>
            <a:r>
              <a:rPr lang="fr-FR"/>
              <a:t>Trouver un biais cognitif ou argument fallacieux pour chaque paragraphe du texte de la traduction de la vidéo.</a:t>
            </a:r>
            <a:endParaRPr/>
          </a:p>
          <a:p>
            <a:pPr indent="0" lvl="0" marL="0" rtl="0" algn="ctr">
              <a:spcBef>
                <a:spcPts val="400"/>
              </a:spcBef>
              <a:spcAft>
                <a:spcPts val="0"/>
              </a:spcAft>
              <a:buNone/>
            </a:pPr>
            <a:r>
              <a:t/>
            </a:r>
            <a:endParaRPr/>
          </a:p>
          <a:p>
            <a:pPr indent="0" lvl="0" marL="0" rtl="0" algn="ctr">
              <a:spcBef>
                <a:spcPts val="400"/>
              </a:spcBef>
              <a:spcAft>
                <a:spcPts val="0"/>
              </a:spcAft>
              <a:buNone/>
            </a:pPr>
            <a:r>
              <a:rPr lang="fr-FR"/>
              <a:t>Justifier par une phrase à chaque fois.</a:t>
            </a:r>
            <a:endParaRPr/>
          </a:p>
        </p:txBody>
      </p:sp>
      <p:sp>
        <p:nvSpPr>
          <p:cNvPr id="178" name="Google Shape;178;g1df7fd53cd6_0_2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df7fd53cd6_0_28"/>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Premier paragraphe</a:t>
            </a:r>
            <a:endParaRPr/>
          </a:p>
        </p:txBody>
      </p:sp>
      <p:sp>
        <p:nvSpPr>
          <p:cNvPr id="185" name="Google Shape;185;g1df7fd53cd6_0_28"/>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fr-FR" sz="2200">
                <a:highlight>
                  <a:srgbClr val="FFFFFF"/>
                </a:highlight>
              </a:rPr>
              <a:t>“J’ai toujours été une intello à l'école et l'enfant impopulaire, donc oui, mais quand j'étais à CPAC par exemple, c'était tellement fascinant de voir beaucoup de jeunes gens venir, être si enthousiastes à propos de la science qui sous-tend le changement climatique. Et de voir que j'ai inspiré les jeunes à s'enthousiasmer à nouveau pour le sujet scientifique et à rendre la science du changement climatique à nouveau cool.”</a:t>
            </a:r>
            <a:endParaRPr sz="2200">
              <a:highlight>
                <a:srgbClr val="FFFFFF"/>
              </a:highlight>
            </a:endParaRPr>
          </a:p>
          <a:p>
            <a:pPr indent="0" lvl="0" marL="0" rtl="0" algn="just">
              <a:lnSpc>
                <a:spcPct val="115000"/>
              </a:lnSpc>
              <a:spcBef>
                <a:spcPts val="1200"/>
              </a:spcBef>
              <a:spcAft>
                <a:spcPts val="0"/>
              </a:spcAft>
              <a:buNone/>
            </a:pPr>
            <a:r>
              <a:t/>
            </a:r>
            <a:endParaRPr sz="2200">
              <a:highlight>
                <a:srgbClr val="FFFFFF"/>
              </a:highlight>
            </a:endParaRPr>
          </a:p>
          <a:p>
            <a:pPr indent="0" lvl="0" marL="0" rtl="0" algn="just">
              <a:lnSpc>
                <a:spcPct val="115000"/>
              </a:lnSpc>
              <a:spcBef>
                <a:spcPts val="1200"/>
              </a:spcBef>
              <a:spcAft>
                <a:spcPts val="0"/>
              </a:spcAft>
              <a:buNone/>
            </a:pPr>
            <a:r>
              <a:rPr lang="fr-FR" sz="2400">
                <a:solidFill>
                  <a:srgbClr val="0070C0"/>
                </a:solidFill>
              </a:rPr>
              <a:t>=&gt; Appel à l’émotion</a:t>
            </a:r>
            <a:r>
              <a:rPr lang="fr-FR" sz="1100">
                <a:highlight>
                  <a:srgbClr val="FFFFFF"/>
                </a:highlight>
              </a:rPr>
              <a:t>		</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Le propos de l’auteur est creux et ne vise qu’à attirer la sympathie (voire la pitié) des auditeurs sur un passé difficile qui trouve aujourd’hui une certaine forme de reconnaissance</a:t>
            </a:r>
            <a:endParaRPr sz="2200">
              <a:highlight>
                <a:srgbClr val="FFFFFF"/>
              </a:highlight>
            </a:endParaRPr>
          </a:p>
        </p:txBody>
      </p:sp>
      <p:sp>
        <p:nvSpPr>
          <p:cNvPr id="186" name="Google Shape;186;g1df7fd53cd6_0_28"/>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df7fd53cd6_0_38"/>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Deuxième paragraphe</a:t>
            </a:r>
            <a:endParaRPr/>
          </a:p>
        </p:txBody>
      </p:sp>
      <p:sp>
        <p:nvSpPr>
          <p:cNvPr id="193" name="Google Shape;193;g1df7fd53cd6_0_38"/>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fr-FR" sz="2200">
                <a:highlight>
                  <a:srgbClr val="FFFFFF"/>
                </a:highlight>
              </a:rPr>
              <a:t>“Bien sûr, le CO2 est un gaz à effet de serre et contribue donc à un certain réchauffement, mais je pense que l'effet est absolument insignifiant. De plus, nous avons tiré de nombreux avantages non seulement de l'utilisation efficace de sources d'énergie bon marché et fiables comme les combustibles fossiles, mais aussi du réchauffement. Par exemple, les récoltes sont plus abondantes et nous pouvons nourrir la population parce qu'il fait plus chaud. Nous bénéficions d'un certain réchauffement.”</a:t>
            </a:r>
            <a:endParaRPr sz="1100">
              <a:highlight>
                <a:srgbClr val="FFFFFF"/>
              </a:highlight>
            </a:endParaRPr>
          </a:p>
          <a:p>
            <a:pPr indent="0" lvl="0" marL="0" rtl="0" algn="just">
              <a:spcBef>
                <a:spcPts val="400"/>
              </a:spcBef>
              <a:spcAft>
                <a:spcPts val="0"/>
              </a:spcAft>
              <a:buNone/>
            </a:pPr>
            <a:r>
              <a:t/>
            </a:r>
            <a:endParaRPr sz="1100">
              <a:highlight>
                <a:srgbClr val="FFFFFF"/>
              </a:highlight>
            </a:endParaRPr>
          </a:p>
          <a:p>
            <a:pPr indent="0" lvl="0" marL="0" rtl="0" algn="l">
              <a:spcBef>
                <a:spcPts val="400"/>
              </a:spcBef>
              <a:spcAft>
                <a:spcPts val="0"/>
              </a:spcAft>
              <a:buNone/>
            </a:pPr>
            <a:r>
              <a:rPr lang="fr-FR" sz="1100"/>
              <a:t> </a:t>
            </a:r>
            <a:r>
              <a:rPr lang="fr-FR" sz="2400">
                <a:solidFill>
                  <a:srgbClr val="0070C0"/>
                </a:solidFill>
              </a:rPr>
              <a:t>=&gt; Biais d’optimisme</a:t>
            </a:r>
            <a:r>
              <a:rPr lang="fr-FR" sz="1100">
                <a:highlight>
                  <a:srgbClr val="FFFFFF"/>
                </a:highlight>
              </a:rPr>
              <a:t>		</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L’auteur minimise le rôle du CO2 sans toutefois le nier, et met plutôt en avant des bénéfices tirées de ce gaz (nécessaire à nombre de processus biochimiques) et même du réchauffement ayant selon elle permis d’obtenir de meilleur rendement de certaines cultures.</a:t>
            </a:r>
            <a:endParaRPr i="1" sz="1500">
              <a:solidFill>
                <a:srgbClr val="5E5E5E"/>
              </a:solidFill>
              <a:highlight>
                <a:srgbClr val="FFFFFF"/>
              </a:highlight>
            </a:endParaRPr>
          </a:p>
        </p:txBody>
      </p:sp>
      <p:sp>
        <p:nvSpPr>
          <p:cNvPr id="194" name="Google Shape;194;g1df7fd53cd6_0_38"/>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df7fd53cd6_0_47"/>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Troisième paragraphe</a:t>
            </a:r>
            <a:endParaRPr/>
          </a:p>
        </p:txBody>
      </p:sp>
      <p:sp>
        <p:nvSpPr>
          <p:cNvPr id="201" name="Google Shape;201;g1df7fd53cd6_0_47"/>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fr-FR" sz="2200">
                <a:highlight>
                  <a:srgbClr val="FFFFFF"/>
                </a:highlight>
              </a:rPr>
              <a:t>“Je sais qu'elle ne sait pas quoi faire de ces chiffres. Elle ne s'intéresse pas à la science, du moins je ne l'ai jamais entendue parler de science. Alors comment est-elle censée savoir quelles sont les mesures politiques idéales à prendre en matière de changement climatique ?”</a:t>
            </a:r>
            <a:endParaRPr sz="2200">
              <a:highlight>
                <a:srgbClr val="FFFFFF"/>
              </a:highlight>
            </a:endParaRPr>
          </a:p>
          <a:p>
            <a:pPr indent="0" lvl="0" marL="0" rtl="0" algn="just">
              <a:lnSpc>
                <a:spcPct val="115000"/>
              </a:lnSpc>
              <a:spcBef>
                <a:spcPts val="1200"/>
              </a:spcBef>
              <a:spcAft>
                <a:spcPts val="0"/>
              </a:spcAft>
              <a:buNone/>
            </a:pPr>
            <a:r>
              <a:t/>
            </a:r>
            <a:endParaRPr sz="2200">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fr-FR" sz="2400">
                <a:solidFill>
                  <a:srgbClr val="0070C0"/>
                </a:solidFill>
              </a:rPr>
              <a:t>=&gt; A</a:t>
            </a:r>
            <a:r>
              <a:rPr lang="fr-FR" sz="2400">
                <a:solidFill>
                  <a:srgbClr val="0070C0"/>
                </a:solidFill>
                <a:uFill>
                  <a:noFill/>
                </a:uFill>
                <a:hlinkClick r:id="rId3">
                  <a:extLst>
                    <a:ext uri="{A12FA001-AC4F-418D-AE19-62706E023703}">
                      <ahyp:hlinkClr val="tx"/>
                    </a:ext>
                  </a:extLst>
                </a:hlinkClick>
              </a:rPr>
              <a:t>rgumentum ad personam</a:t>
            </a:r>
            <a:r>
              <a:rPr lang="fr-FR" sz="1100">
                <a:highlight>
                  <a:srgbClr val="FFFFFF"/>
                </a:highlight>
              </a:rPr>
              <a:t>		</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Cet argument consiste à discréditer l’interlocutrice (bien qu’elle soit ici absente), une information ou un argument de manière « préventive », qu’on peut apparenter à l’argument fallacieux ad hominem. Ici on discrédite d’emblée et de manière absolue Greta Thunberg.</a:t>
            </a:r>
            <a:endParaRPr i="1" sz="1500">
              <a:solidFill>
                <a:srgbClr val="5E5E5E"/>
              </a:solidFill>
              <a:highlight>
                <a:srgbClr val="FFFFFF"/>
              </a:highlight>
            </a:endParaRPr>
          </a:p>
        </p:txBody>
      </p:sp>
      <p:sp>
        <p:nvSpPr>
          <p:cNvPr id="202" name="Google Shape;202;g1df7fd53cd6_0_47"/>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df7fd53cd6_0_58"/>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Quatrième paragraphe</a:t>
            </a:r>
            <a:endParaRPr/>
          </a:p>
        </p:txBody>
      </p:sp>
      <p:sp>
        <p:nvSpPr>
          <p:cNvPr id="209" name="Google Shape;209;g1df7fd53cd6_0_58"/>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fr-FR" sz="2200">
                <a:highlight>
                  <a:srgbClr val="FFFFFF"/>
                </a:highlight>
              </a:rPr>
              <a:t>“Exactement les esclaves de taxes élevées qui pourraient conduire à des pannes d'électricité, ce qui est extrêmement dangereux car nous avons besoin d'énergie, nous avons besoin d'une énergie bon marché et fiable. Et nous ne pouvons pas pousser les gens à l'éco-dépression, à l'éco anxiété et à la pauvreté énergétique.”</a:t>
            </a:r>
            <a:endParaRPr sz="1100">
              <a:highlight>
                <a:srgbClr val="FFFFFF"/>
              </a:highlight>
            </a:endParaRPr>
          </a:p>
          <a:p>
            <a:pPr indent="0" lvl="0" marL="0" rtl="0" algn="l">
              <a:lnSpc>
                <a:spcPct val="115000"/>
              </a:lnSpc>
              <a:spcBef>
                <a:spcPts val="1200"/>
              </a:spcBef>
              <a:spcAft>
                <a:spcPts val="0"/>
              </a:spcAft>
              <a:buNone/>
            </a:pPr>
            <a:r>
              <a:t/>
            </a:r>
            <a:endParaRPr sz="1100">
              <a:highlight>
                <a:srgbClr val="FFFFFF"/>
              </a:highlight>
            </a:endParaRPr>
          </a:p>
          <a:p>
            <a:pPr indent="0" lvl="0" marL="0" rtl="0" algn="just">
              <a:lnSpc>
                <a:spcPct val="115000"/>
              </a:lnSpc>
              <a:spcBef>
                <a:spcPts val="1200"/>
              </a:spcBef>
              <a:spcAft>
                <a:spcPts val="0"/>
              </a:spcAft>
              <a:buNone/>
            </a:pPr>
            <a:r>
              <a:rPr lang="fr-FR" sz="2400">
                <a:solidFill>
                  <a:srgbClr val="0070C0"/>
                </a:solidFill>
              </a:rPr>
              <a:t>=&gt; Appel à la peur</a:t>
            </a:r>
            <a:r>
              <a:rPr lang="fr-FR" sz="1100">
                <a:highlight>
                  <a:srgbClr val="FFFFFF"/>
                </a:highlight>
              </a:rPr>
              <a:t>	</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C’est l’argument de la </a:t>
            </a:r>
            <a:r>
              <a:rPr b="1" i="1" lang="fr-FR" sz="1500">
                <a:solidFill>
                  <a:srgbClr val="5E5E5E"/>
                </a:solidFill>
                <a:highlight>
                  <a:srgbClr val="FFFFFF"/>
                </a:highlight>
              </a:rPr>
              <a:t>pente savonneuse</a:t>
            </a:r>
            <a:r>
              <a:rPr i="1" lang="fr-FR" sz="1500">
                <a:solidFill>
                  <a:srgbClr val="5E5E5E"/>
                </a:solidFill>
                <a:highlight>
                  <a:srgbClr val="FFFFFF"/>
                </a:highlight>
              </a:rPr>
              <a:t> (slippery slope): NS donne une vision très noire des conséquences d’une situation où l’usage des énergies fossiles serait réglementée (« blackout », depression, anxiety, poverty, .)...</a:t>
            </a:r>
            <a:endParaRPr i="1" sz="1500">
              <a:solidFill>
                <a:srgbClr val="5E5E5E"/>
              </a:solidFill>
              <a:highlight>
                <a:srgbClr val="FFFFFF"/>
              </a:highlight>
            </a:endParaRPr>
          </a:p>
        </p:txBody>
      </p:sp>
      <p:sp>
        <p:nvSpPr>
          <p:cNvPr id="210" name="Google Shape;210;g1df7fd53cd6_0_58"/>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df7fd53cd6_0_67"/>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Cinquième paragraphe</a:t>
            </a:r>
            <a:endParaRPr/>
          </a:p>
        </p:txBody>
      </p:sp>
      <p:sp>
        <p:nvSpPr>
          <p:cNvPr id="217" name="Google Shape;217;g1df7fd53cd6_0_67"/>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1100"/>
              <a:buFont typeface="Arial"/>
              <a:buNone/>
            </a:pPr>
            <a:r>
              <a:rPr lang="fr-FR" sz="2200">
                <a:highlight>
                  <a:srgbClr val="FFFFFF"/>
                </a:highlight>
              </a:rPr>
              <a:t>“ Non, je fais toujours en sorte d'être polie. Parce que je ne vois pas l'intérêt d'être pessimiste. Je ne suis pas une sorte d'Antéchrist de droite, ce n'est pas comme ça que je veux me présenter et je veux avoir des discussions et des conversations avec tout le monde, de tous les côtés de l'échiquier politique.”</a:t>
            </a:r>
            <a:endParaRPr sz="1100">
              <a:highlight>
                <a:srgbClr val="FFFFFF"/>
              </a:highlight>
            </a:endParaRPr>
          </a:p>
          <a:p>
            <a:pPr indent="0" lvl="0" marL="0" rtl="0" algn="just">
              <a:spcBef>
                <a:spcPts val="400"/>
              </a:spcBef>
              <a:spcAft>
                <a:spcPts val="0"/>
              </a:spcAft>
              <a:buClr>
                <a:schemeClr val="dk1"/>
              </a:buClr>
              <a:buSzPts val="1100"/>
              <a:buFont typeface="Arial"/>
              <a:buNone/>
            </a:pPr>
            <a:r>
              <a:rPr lang="fr-FR" sz="1100">
                <a:highlight>
                  <a:srgbClr val="FFFFFF"/>
                </a:highlight>
              </a:rPr>
              <a:t>		</a:t>
            </a:r>
            <a:endParaRPr sz="1100">
              <a:highlight>
                <a:srgbClr val="FFFFFF"/>
              </a:highlight>
            </a:endParaRPr>
          </a:p>
          <a:p>
            <a:pPr indent="0" lvl="0" marL="0" rtl="0" algn="just">
              <a:lnSpc>
                <a:spcPct val="115000"/>
              </a:lnSpc>
              <a:spcBef>
                <a:spcPts val="1200"/>
              </a:spcBef>
              <a:spcAft>
                <a:spcPts val="0"/>
              </a:spcAft>
              <a:buNone/>
            </a:pPr>
            <a:r>
              <a:rPr lang="fr-FR" sz="2400">
                <a:solidFill>
                  <a:srgbClr val="0070C0"/>
                </a:solidFill>
              </a:rPr>
              <a:t>=&gt; Appel à l’émotion</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Le propos vise à peindre l’auteure comme une personne posée et pleine d’empathie, à l’opposé de l’image que certains cherchent à donner d’elle.</a:t>
            </a:r>
            <a:endParaRPr/>
          </a:p>
        </p:txBody>
      </p:sp>
      <p:sp>
        <p:nvSpPr>
          <p:cNvPr id="218" name="Google Shape;218;g1df7fd53cd6_0_67"/>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0" y="0"/>
            <a:ext cx="8686800" cy="913638"/>
          </a:xfrm>
          <a:prstGeom prst="rect">
            <a:avLst/>
          </a:prstGeom>
          <a:noFill/>
          <a:ln>
            <a:noFill/>
          </a:ln>
        </p:spPr>
        <p:txBody>
          <a:bodyPr anchorCtr="0" anchor="ctr" bIns="45700" lIns="360000" spcFirstLastPara="1" rIns="91425" wrap="square" tIns="45700">
            <a:normAutofit/>
          </a:bodyPr>
          <a:lstStyle/>
          <a:p>
            <a:pPr indent="0" lvl="0" marL="0" rtl="0" algn="l">
              <a:lnSpc>
                <a:spcPct val="100000"/>
              </a:lnSpc>
              <a:spcBef>
                <a:spcPts val="0"/>
              </a:spcBef>
              <a:spcAft>
                <a:spcPts val="0"/>
              </a:spcAft>
              <a:buClr>
                <a:srgbClr val="FFFFFF"/>
              </a:buClr>
              <a:buSzPts val="2800"/>
              <a:buFont typeface="Arial"/>
              <a:buNone/>
            </a:pPr>
            <a:r>
              <a:rPr lang="fr-FR"/>
              <a:t>Introduction</a:t>
            </a:r>
            <a:endParaRPr/>
          </a:p>
        </p:txBody>
      </p:sp>
      <p:sp>
        <p:nvSpPr>
          <p:cNvPr id="78" name="Google Shape;78;p6"/>
          <p:cNvSpPr txBox="1"/>
          <p:nvPr>
            <p:ph idx="1" type="body"/>
          </p:nvPr>
        </p:nvSpPr>
        <p:spPr>
          <a:xfrm>
            <a:off x="279400" y="1236134"/>
            <a:ext cx="8644466" cy="489003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400"/>
              </a:spcBef>
              <a:spcAft>
                <a:spcPts val="0"/>
              </a:spcAft>
              <a:buClr>
                <a:srgbClr val="0070C0"/>
              </a:buClr>
              <a:buSzPts val="2000"/>
              <a:buFont typeface="Noto Sans Symbols"/>
              <a:buChar char="❑"/>
            </a:pPr>
            <a:r>
              <a:rPr lang="fr-FR"/>
              <a:t>Un poster est une présentation visuelle d'une recherche ou d'un projet scientifique.</a:t>
            </a:r>
            <a:endParaRPr/>
          </a:p>
          <a:p>
            <a:pPr indent="-355600" lvl="0" marL="457200" rtl="0" algn="l">
              <a:lnSpc>
                <a:spcPct val="100000"/>
              </a:lnSpc>
              <a:spcBef>
                <a:spcPts val="400"/>
              </a:spcBef>
              <a:spcAft>
                <a:spcPts val="0"/>
              </a:spcAft>
              <a:buClr>
                <a:srgbClr val="0070C0"/>
              </a:buClr>
              <a:buSzPts val="2000"/>
              <a:buFont typeface="Noto Sans Symbols"/>
              <a:buChar char="❑"/>
            </a:pPr>
            <a:r>
              <a:rPr lang="fr-FR"/>
              <a:t>Le but n’est pas de critiquer les auteurs mais de mettre en avant les erreurs de raisonnements et les biais cognitifs.</a:t>
            </a:r>
            <a:endParaRPr/>
          </a:p>
          <a:p>
            <a:pPr indent="-355600" lvl="0" marL="457200" rtl="0" algn="l">
              <a:lnSpc>
                <a:spcPct val="100000"/>
              </a:lnSpc>
              <a:spcBef>
                <a:spcPts val="400"/>
              </a:spcBef>
              <a:spcAft>
                <a:spcPts val="0"/>
              </a:spcAft>
              <a:buClr>
                <a:srgbClr val="0070C0"/>
              </a:buClr>
              <a:buSzPts val="2000"/>
              <a:buFont typeface="Noto Sans Symbols"/>
              <a:buChar char="❑"/>
            </a:pPr>
            <a:r>
              <a:rPr lang="fr-FR"/>
              <a:t>Un poster doit pouvoir être </a:t>
            </a:r>
            <a:r>
              <a:rPr b="1" lang="fr-FR"/>
              <a:t>indépendant</a:t>
            </a:r>
            <a:r>
              <a:rPr lang="fr-FR"/>
              <a:t> de la présentation orale</a:t>
            </a:r>
            <a:endParaRPr/>
          </a:p>
        </p:txBody>
      </p:sp>
      <p:sp>
        <p:nvSpPr>
          <p:cNvPr id="79" name="Google Shape;79;p6"/>
          <p:cNvSpPr txBox="1"/>
          <p:nvPr>
            <p:ph idx="12" type="sldNum"/>
          </p:nvPr>
        </p:nvSpPr>
        <p:spPr>
          <a:xfrm>
            <a:off x="0" y="6553200"/>
            <a:ext cx="457200"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fr-FR"/>
              <a:t>‹#›</a:t>
            </a:fld>
            <a:endParaRPr/>
          </a:p>
        </p:txBody>
      </p:sp>
      <p:sp>
        <p:nvSpPr>
          <p:cNvPr id="80" name="Google Shape;80;p6"/>
          <p:cNvSpPr txBox="1"/>
          <p:nvPr/>
        </p:nvSpPr>
        <p:spPr>
          <a:xfrm>
            <a:off x="1974046" y="5303579"/>
            <a:ext cx="525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70C0"/>
                </a:solidFill>
                <a:latin typeface="Arial"/>
                <a:ea typeface="Arial"/>
                <a:cs typeface="Arial"/>
                <a:sym typeface="Arial"/>
              </a:rPr>
              <a:t>Comment </a:t>
            </a:r>
            <a:r>
              <a:rPr lang="fr-FR" sz="2400">
                <a:solidFill>
                  <a:srgbClr val="0070C0"/>
                </a:solidFill>
              </a:rPr>
              <a:t>créer un </a:t>
            </a:r>
            <a:r>
              <a:rPr b="1" lang="fr-FR" sz="2400">
                <a:solidFill>
                  <a:srgbClr val="0070C0"/>
                </a:solidFill>
              </a:rPr>
              <a:t>bon</a:t>
            </a:r>
            <a:r>
              <a:rPr lang="fr-FR" sz="2400">
                <a:solidFill>
                  <a:srgbClr val="0070C0"/>
                </a:solidFill>
              </a:rPr>
              <a:t> poster</a:t>
            </a:r>
            <a:r>
              <a:rPr b="0" i="0" lang="fr-FR" sz="2400" u="none" cap="none" strike="noStrike">
                <a:solidFill>
                  <a:srgbClr val="0070C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df7fd53cd6_0_83"/>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Sixième</a:t>
            </a:r>
            <a:r>
              <a:rPr lang="fr-FR"/>
              <a:t> paragraphe</a:t>
            </a:r>
            <a:endParaRPr/>
          </a:p>
        </p:txBody>
      </p:sp>
      <p:sp>
        <p:nvSpPr>
          <p:cNvPr id="225" name="Google Shape;225;g1df7fd53cd6_0_83"/>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fr-FR">
                <a:highlight>
                  <a:srgbClr val="FFFFFF"/>
                </a:highlight>
              </a:rPr>
              <a:t>“Cela montre simplement que la plupart des gens ne sont plus vraiment conscients de la façon dont ils parlent du changement climatique et quand ils posent des questions comme " </a:t>
            </a:r>
            <a:r>
              <a:rPr i="1" lang="fr-FR">
                <a:highlight>
                  <a:srgbClr val="FFFFFF"/>
                </a:highlight>
              </a:rPr>
              <a:t>croyez-vous au changement climatique</a:t>
            </a:r>
            <a:r>
              <a:rPr lang="fr-FR">
                <a:highlight>
                  <a:srgbClr val="FFFFFF"/>
                </a:highlight>
              </a:rPr>
              <a:t> ", ils ne réalisent pas qu'ils posent une très grande question. Ils ne demandent pas vraiment s'ils croient que l'homme est à l'origine du changement climatique que nous connaissons, d'un réchauffement planétaire irréversible et très préjudiciable. Nous devons donc être plus précis dans nos questions, surtout lorsqu'il s'agit de questions scientifiques. Et la plupart des gens n'en sont pas conscients.”</a:t>
            </a:r>
            <a:r>
              <a:rPr lang="fr-FR" sz="1100">
                <a:highlight>
                  <a:srgbClr val="FFFFFF"/>
                </a:highlight>
              </a:rPr>
              <a:t>			</a:t>
            </a:r>
            <a:endParaRPr sz="1100">
              <a:highlight>
                <a:srgbClr val="FFFFFF"/>
              </a:highlight>
            </a:endParaRPr>
          </a:p>
          <a:p>
            <a:pPr indent="0" lvl="0" marL="0" rtl="0" algn="just">
              <a:spcBef>
                <a:spcPts val="400"/>
              </a:spcBef>
              <a:spcAft>
                <a:spcPts val="0"/>
              </a:spcAft>
              <a:buNone/>
            </a:pPr>
            <a:r>
              <a:t/>
            </a:r>
            <a:endParaRPr sz="1100">
              <a:highlight>
                <a:srgbClr val="FFFFFF"/>
              </a:highlight>
            </a:endParaRPr>
          </a:p>
          <a:p>
            <a:pPr indent="0" lvl="0" marL="0" rtl="0" algn="just">
              <a:lnSpc>
                <a:spcPct val="115000"/>
              </a:lnSpc>
              <a:spcBef>
                <a:spcPts val="1200"/>
              </a:spcBef>
              <a:spcAft>
                <a:spcPts val="0"/>
              </a:spcAft>
              <a:buNone/>
            </a:pPr>
            <a:r>
              <a:rPr lang="fr-FR" sz="2400">
                <a:solidFill>
                  <a:srgbClr val="0070C0"/>
                </a:solidFill>
              </a:rPr>
              <a:t>=&gt;Argument recevable</a:t>
            </a:r>
            <a:endParaRPr sz="2400">
              <a:solidFill>
                <a:srgbClr val="0070C0"/>
              </a:solidFill>
            </a:endParaRPr>
          </a:p>
          <a:p>
            <a:pPr indent="0" lvl="0" marL="0" rtl="0" algn="just">
              <a:lnSpc>
                <a:spcPct val="115000"/>
              </a:lnSpc>
              <a:spcBef>
                <a:spcPts val="1200"/>
              </a:spcBef>
              <a:spcAft>
                <a:spcPts val="0"/>
              </a:spcAft>
              <a:buNone/>
            </a:pPr>
            <a:r>
              <a:rPr i="1" lang="fr-FR" sz="1500">
                <a:solidFill>
                  <a:srgbClr val="5E5E5E"/>
                </a:solidFill>
                <a:highlight>
                  <a:srgbClr val="FFFFFF"/>
                </a:highlight>
              </a:rPr>
              <a:t>L’auteur souligne qu’il importe de bien circonscrire la question posée pour éviter toute généralisation abusive</a:t>
            </a:r>
            <a:r>
              <a:rPr i="1" lang="fr-FR" sz="1100">
                <a:solidFill>
                  <a:srgbClr val="5E5E5E"/>
                </a:solidFill>
                <a:highlight>
                  <a:srgbClr val="FFFFFF"/>
                </a:highlight>
              </a:rPr>
              <a:t>.</a:t>
            </a:r>
            <a:endParaRPr i="1" sz="1100">
              <a:solidFill>
                <a:srgbClr val="5E5E5E"/>
              </a:solidFill>
              <a:highlight>
                <a:srgbClr val="FFFFFF"/>
              </a:highlight>
            </a:endParaRPr>
          </a:p>
          <a:p>
            <a:pPr indent="0" lvl="0" marL="0" rtl="0" algn="l">
              <a:lnSpc>
                <a:spcPct val="115000"/>
              </a:lnSpc>
              <a:spcBef>
                <a:spcPts val="1200"/>
              </a:spcBef>
              <a:spcAft>
                <a:spcPts val="0"/>
              </a:spcAft>
              <a:buNone/>
            </a:pPr>
            <a:r>
              <a:t/>
            </a:r>
            <a:endParaRPr sz="1100">
              <a:highlight>
                <a:srgbClr val="FFFFFF"/>
              </a:highlight>
            </a:endParaRPr>
          </a:p>
          <a:p>
            <a:pPr indent="0" lvl="0" marL="0" rtl="0" algn="l">
              <a:lnSpc>
                <a:spcPct val="115000"/>
              </a:lnSpc>
              <a:spcBef>
                <a:spcPts val="0"/>
              </a:spcBef>
              <a:spcAft>
                <a:spcPts val="0"/>
              </a:spcAft>
              <a:buNone/>
            </a:pPr>
            <a:r>
              <a:rPr lang="fr-FR" sz="2400">
                <a:solidFill>
                  <a:srgbClr val="0070C0"/>
                </a:solidFill>
              </a:rPr>
              <a:t>=&gt;Assimilable à une attaque ad hominem</a:t>
            </a:r>
            <a:r>
              <a:rPr lang="fr-FR" sz="1100">
                <a:highlight>
                  <a:srgbClr val="FFFFFF"/>
                </a:highlight>
              </a:rPr>
              <a:t>					</a:t>
            </a:r>
            <a:endParaRPr sz="1100">
              <a:highlight>
                <a:srgbClr val="FFFFFF"/>
              </a:highlight>
            </a:endParaRPr>
          </a:p>
          <a:p>
            <a:pPr indent="0" lvl="0" marL="0" rtl="0" algn="l">
              <a:lnSpc>
                <a:spcPct val="115000"/>
              </a:lnSpc>
              <a:spcBef>
                <a:spcPts val="1200"/>
              </a:spcBef>
              <a:spcAft>
                <a:spcPts val="1200"/>
              </a:spcAft>
              <a:buNone/>
            </a:pPr>
            <a:r>
              <a:rPr i="1" lang="fr-FR" sz="1500">
                <a:solidFill>
                  <a:srgbClr val="5E5E5E"/>
                </a:solidFill>
                <a:highlight>
                  <a:srgbClr val="FFFFFF"/>
                </a:highlight>
              </a:rPr>
              <a:t>Les adeptes des militants pour le climat confondent tout.</a:t>
            </a:r>
            <a:endParaRPr/>
          </a:p>
        </p:txBody>
      </p:sp>
      <p:sp>
        <p:nvSpPr>
          <p:cNvPr id="226" name="Google Shape;226;g1df7fd53cd6_0_83"/>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df7fd53cd6_0_93"/>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Septième</a:t>
            </a:r>
            <a:r>
              <a:rPr lang="fr-FR"/>
              <a:t> paragraphe</a:t>
            </a:r>
            <a:endParaRPr/>
          </a:p>
        </p:txBody>
      </p:sp>
      <p:sp>
        <p:nvSpPr>
          <p:cNvPr id="233" name="Google Shape;233;g1df7fd53cd6_0_93"/>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fr-FR" sz="2200">
                <a:highlight>
                  <a:srgbClr val="FFFFFF"/>
                </a:highlight>
              </a:rPr>
              <a:t>“En Allemagne, c'est un mouvement très fort, et nous avons aussi Antifa, qui travaille avec de nombreux manifestants contre le changement climatique, donc oui, j'en fais régulièrement l'expérience.”</a:t>
            </a:r>
            <a:endParaRPr sz="2200">
              <a:highlight>
                <a:srgbClr val="FFFFFF"/>
              </a:highlight>
            </a:endParaRPr>
          </a:p>
          <a:p>
            <a:pPr indent="0" lvl="0" marL="0" rtl="0" algn="just">
              <a:spcBef>
                <a:spcPts val="400"/>
              </a:spcBef>
              <a:spcAft>
                <a:spcPts val="0"/>
              </a:spcAft>
              <a:buNone/>
            </a:pPr>
            <a:r>
              <a:t/>
            </a:r>
            <a:endParaRPr sz="2200">
              <a:highlight>
                <a:srgbClr val="FFFFFF"/>
              </a:highlight>
            </a:endParaRPr>
          </a:p>
          <a:p>
            <a:pPr indent="0" lvl="0" marL="0" rtl="0" algn="just">
              <a:lnSpc>
                <a:spcPct val="115000"/>
              </a:lnSpc>
              <a:spcBef>
                <a:spcPts val="1200"/>
              </a:spcBef>
              <a:spcAft>
                <a:spcPts val="0"/>
              </a:spcAft>
              <a:buNone/>
            </a:pPr>
            <a:r>
              <a:rPr lang="fr-FR" sz="2400">
                <a:solidFill>
                  <a:srgbClr val="0070C0"/>
                </a:solidFill>
              </a:rPr>
              <a:t>=</a:t>
            </a:r>
            <a:r>
              <a:rPr lang="fr-FR" sz="2400">
                <a:solidFill>
                  <a:srgbClr val="0070C0"/>
                </a:solidFill>
              </a:rPr>
              <a:t>&gt; </a:t>
            </a:r>
            <a:r>
              <a:rPr lang="fr-FR" sz="2400">
                <a:solidFill>
                  <a:srgbClr val="0070C0"/>
                </a:solidFill>
              </a:rPr>
              <a:t>Argument ad hominem</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L</a:t>
            </a:r>
            <a:r>
              <a:rPr i="1" lang="fr-FR" sz="1500">
                <a:solidFill>
                  <a:srgbClr val="5E5E5E"/>
                </a:solidFill>
                <a:highlight>
                  <a:srgbClr val="FFFFFF"/>
                </a:highlight>
              </a:rPr>
              <a:t>es militants pour le climat sont pointés du doigt et décrits comme protestataires. De plus, le propos ne répond pas vraiment à la question.</a:t>
            </a:r>
            <a:endParaRPr/>
          </a:p>
        </p:txBody>
      </p:sp>
      <p:sp>
        <p:nvSpPr>
          <p:cNvPr id="234" name="Google Shape;234;g1df7fd53cd6_0_93"/>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df7fd53cd6_0_10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Huitième (et dernier)</a:t>
            </a:r>
            <a:r>
              <a:rPr lang="fr-FR"/>
              <a:t> paragraphe</a:t>
            </a:r>
            <a:endParaRPr/>
          </a:p>
        </p:txBody>
      </p:sp>
      <p:sp>
        <p:nvSpPr>
          <p:cNvPr id="241" name="Google Shape;241;g1df7fd53cd6_0_101"/>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rtl="0" algn="just">
              <a:spcBef>
                <a:spcPts val="400"/>
              </a:spcBef>
              <a:spcAft>
                <a:spcPts val="0"/>
              </a:spcAft>
              <a:buNone/>
            </a:pPr>
            <a:r>
              <a:rPr lang="fr-FR">
                <a:highlight>
                  <a:srgbClr val="FFFFFF"/>
                </a:highlight>
              </a:rPr>
              <a:t>“Je suis d'accord à 100 % avec vous. Ce qui nous aidera à progresser vers un avenir meilleur et prospère, c'est une énergie fiable et bon marché. Bien sûr, c'est fantastique d'investir dans la recherche sur les sources d'énergie alternatives, mais nous devons rester réalistes et, par exemple, ne pas diaboliser les sources alternatives comme l'énergie nucléaire. Gardons l'esprit ouvert pour plus de science sur le sujet, faisons en sorte que plus de scientifiques discutent de ces sujets très importants et très complexes. Et ne suivons pas aveuglément des gens comme les célébrités, Greta Thunberg et même les politiciens, qui ne connaissent rien à ces questions non plus.”</a:t>
            </a:r>
            <a:endParaRPr>
              <a:highlight>
                <a:srgbClr val="FFFFFF"/>
              </a:highlight>
            </a:endParaRPr>
          </a:p>
          <a:p>
            <a:pPr indent="0" lvl="0" marL="0" rtl="0" algn="just">
              <a:spcBef>
                <a:spcPts val="400"/>
              </a:spcBef>
              <a:spcAft>
                <a:spcPts val="0"/>
              </a:spcAft>
              <a:buNone/>
            </a:pPr>
            <a:r>
              <a:t/>
            </a:r>
            <a:endParaRPr>
              <a:highlight>
                <a:srgbClr val="FFFFFF"/>
              </a:highlight>
            </a:endParaRPr>
          </a:p>
          <a:p>
            <a:pPr indent="0" lvl="0" marL="0" rtl="0" algn="just">
              <a:lnSpc>
                <a:spcPct val="115000"/>
              </a:lnSpc>
              <a:spcBef>
                <a:spcPts val="1200"/>
              </a:spcBef>
              <a:spcAft>
                <a:spcPts val="0"/>
              </a:spcAft>
              <a:buNone/>
            </a:pPr>
            <a:r>
              <a:rPr lang="fr-FR" sz="2400">
                <a:solidFill>
                  <a:srgbClr val="0070C0"/>
                </a:solidFill>
              </a:rPr>
              <a:t>=&gt;</a:t>
            </a:r>
            <a:r>
              <a:rPr lang="fr-FR" sz="2400">
                <a:solidFill>
                  <a:srgbClr val="0070C0"/>
                </a:solidFill>
              </a:rPr>
              <a:t> Argument du juste milieu</a:t>
            </a:r>
            <a:endParaRPr sz="1100">
              <a:highlight>
                <a:srgbClr val="FFFFFF"/>
              </a:highlight>
            </a:endParaRPr>
          </a:p>
          <a:p>
            <a:pPr indent="0" lvl="0" marL="0" rtl="0" algn="just">
              <a:lnSpc>
                <a:spcPct val="115000"/>
              </a:lnSpc>
              <a:spcBef>
                <a:spcPts val="1200"/>
              </a:spcBef>
              <a:spcAft>
                <a:spcPts val="1200"/>
              </a:spcAft>
              <a:buNone/>
            </a:pPr>
            <a:r>
              <a:rPr i="1" lang="fr-FR" sz="1500">
                <a:solidFill>
                  <a:srgbClr val="5E5E5E"/>
                </a:solidFill>
                <a:highlight>
                  <a:srgbClr val="FFFFFF"/>
                </a:highlight>
              </a:rPr>
              <a:t>L’auteure ne rejette pas l’idée d’une diversification des sources d’énergie (plutôt que l’abandon progressif des énergies fossiles), appelle au « réalisme » et à la capacité d’innovation de la communauté scientifique (</a:t>
            </a:r>
            <a:r>
              <a:rPr b="1" i="1" lang="fr-FR" sz="1500">
                <a:solidFill>
                  <a:srgbClr val="5E5E5E"/>
                </a:solidFill>
                <a:highlight>
                  <a:srgbClr val="FFFFFF"/>
                </a:highlight>
              </a:rPr>
              <a:t>solutionnisme</a:t>
            </a:r>
            <a:r>
              <a:rPr i="1" lang="fr-FR" sz="1500">
                <a:solidFill>
                  <a:srgbClr val="5E5E5E"/>
                </a:solidFill>
                <a:highlight>
                  <a:srgbClr val="FFFFFF"/>
                </a:highlight>
              </a:rPr>
              <a:t>).</a:t>
            </a:r>
            <a:endParaRPr/>
          </a:p>
        </p:txBody>
      </p:sp>
      <p:sp>
        <p:nvSpPr>
          <p:cNvPr id="242" name="Google Shape;242;g1df7fd53cd6_0_10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df7fd53cd6_0_112"/>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Exemple de poster sur cette vidéo</a:t>
            </a:r>
            <a:endParaRPr/>
          </a:p>
        </p:txBody>
      </p:sp>
      <p:sp>
        <p:nvSpPr>
          <p:cNvPr id="249" name="Google Shape;249;g1df7fd53cd6_0_112"/>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pic>
        <p:nvPicPr>
          <p:cNvPr id="250" name="Google Shape;250;g1df7fd53cd6_0_112"/>
          <p:cNvPicPr preferRelativeResize="0"/>
          <p:nvPr/>
        </p:nvPicPr>
        <p:blipFill>
          <a:blip r:embed="rId3">
            <a:alphaModFix/>
          </a:blip>
          <a:stretch>
            <a:fillRect/>
          </a:stretch>
        </p:blipFill>
        <p:spPr>
          <a:xfrm>
            <a:off x="202175" y="1279600"/>
            <a:ext cx="8739651" cy="4907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df7fd53cd6_0_76"/>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Autre exemple de poster</a:t>
            </a:r>
            <a:endParaRPr/>
          </a:p>
        </p:txBody>
      </p:sp>
      <p:sp>
        <p:nvSpPr>
          <p:cNvPr id="257" name="Google Shape;257;g1df7fd53cd6_0_76"/>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pic>
        <p:nvPicPr>
          <p:cNvPr id="258" name="Google Shape;258;g1df7fd53cd6_0_76"/>
          <p:cNvPicPr preferRelativeResize="0"/>
          <p:nvPr/>
        </p:nvPicPr>
        <p:blipFill>
          <a:blip r:embed="rId3">
            <a:alphaModFix/>
          </a:blip>
          <a:stretch>
            <a:fillRect/>
          </a:stretch>
        </p:blipFill>
        <p:spPr>
          <a:xfrm>
            <a:off x="2600323" y="1905000"/>
            <a:ext cx="3486152" cy="4648202"/>
          </a:xfrm>
          <a:prstGeom prst="rect">
            <a:avLst/>
          </a:prstGeom>
          <a:noFill/>
          <a:ln>
            <a:noFill/>
          </a:ln>
        </p:spPr>
      </p:pic>
      <p:sp>
        <p:nvSpPr>
          <p:cNvPr id="259" name="Google Shape;259;g1df7fd53cd6_0_76"/>
          <p:cNvSpPr txBox="1"/>
          <p:nvPr/>
        </p:nvSpPr>
        <p:spPr>
          <a:xfrm>
            <a:off x="104700" y="983400"/>
            <a:ext cx="8477400" cy="8517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lang="fr-FR" sz="2000" u="sng">
                <a:solidFill>
                  <a:schemeClr val="dk1"/>
                </a:solidFill>
              </a:rPr>
              <a:t>Lien de la vidéo:</a:t>
            </a:r>
            <a:r>
              <a:rPr lang="fr-FR" sz="2000">
                <a:solidFill>
                  <a:schemeClr val="dk1"/>
                </a:solidFill>
              </a:rPr>
              <a:t> </a:t>
            </a:r>
            <a:r>
              <a:rPr lang="fr-FR" sz="1100" u="sng">
                <a:solidFill>
                  <a:schemeClr val="hlink"/>
                </a:solidFill>
                <a:hlinkClick r:id="rId4"/>
              </a:rPr>
              <a:t>https://www.youtube.com/watch?v=WM4bKTf0vmo</a:t>
            </a:r>
            <a:endParaRPr sz="2000">
              <a:solidFill>
                <a:schemeClr val="dk1"/>
              </a:solidFill>
            </a:endParaRPr>
          </a:p>
          <a:p>
            <a:pPr indent="0" lvl="0" marL="0" rtl="0" algn="l">
              <a:spcBef>
                <a:spcPts val="400"/>
              </a:spcBef>
              <a:spcAft>
                <a:spcPts val="0"/>
              </a:spcAft>
              <a:buNone/>
            </a:pPr>
            <a:r>
              <a:rPr lang="fr-FR" sz="2000" u="sng">
                <a:solidFill>
                  <a:schemeClr val="dk1"/>
                </a:solidFill>
              </a:rPr>
              <a:t>Lien vers le poster:</a:t>
            </a:r>
            <a:r>
              <a:rPr lang="fr-FR" sz="2000">
                <a:solidFill>
                  <a:schemeClr val="dk1"/>
                </a:solidFill>
              </a:rPr>
              <a:t> </a:t>
            </a:r>
            <a:r>
              <a:rPr lang="fr-FR" sz="2000" u="sng">
                <a:solidFill>
                  <a:schemeClr val="hlink"/>
                </a:solidFill>
                <a:hlinkClick r:id="rId5"/>
              </a:rPr>
              <a:t>https://bit.ly/projetmethodo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0ee8fb4e4_0_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Plan</a:t>
            </a:r>
            <a:endParaRPr/>
          </a:p>
        </p:txBody>
      </p:sp>
      <p:sp>
        <p:nvSpPr>
          <p:cNvPr id="87" name="Google Shape;87;g220ee8fb4e4_0_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
        <p:nvSpPr>
          <p:cNvPr id="88" name="Google Shape;88;g220ee8fb4e4_0_1"/>
          <p:cNvSpPr txBox="1"/>
          <p:nvPr/>
        </p:nvSpPr>
        <p:spPr>
          <a:xfrm>
            <a:off x="1081087" y="1308065"/>
            <a:ext cx="74097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fr-FR" sz="2000" u="sng"/>
              <a:t>Plan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514350" lvl="1" marL="514350" marR="0" rtl="0" algn="l">
              <a:lnSpc>
                <a:spcPct val="100000"/>
              </a:lnSpc>
              <a:spcBef>
                <a:spcPts val="0"/>
              </a:spcBef>
              <a:spcAft>
                <a:spcPts val="0"/>
              </a:spcAft>
              <a:buClr>
                <a:srgbClr val="0070C0"/>
              </a:buClr>
              <a:buSzPts val="2800"/>
              <a:buFont typeface="Arial"/>
              <a:buAutoNum type="romanUcPeriod"/>
            </a:pPr>
            <a:r>
              <a:rPr lang="fr-FR" sz="2800"/>
              <a:t>Structure attendue du poster</a:t>
            </a:r>
            <a:endParaRPr b="0" i="0" sz="1400" u="none" cap="none" strike="noStrike">
              <a:solidFill>
                <a:srgbClr val="000000"/>
              </a:solidFill>
              <a:latin typeface="Arial"/>
              <a:ea typeface="Arial"/>
              <a:cs typeface="Arial"/>
              <a:sym typeface="Arial"/>
            </a:endParaRPr>
          </a:p>
          <a:p>
            <a:pPr indent="-514350" lvl="1" marL="514350" marR="0" rtl="0" algn="l">
              <a:lnSpc>
                <a:spcPct val="100000"/>
              </a:lnSpc>
              <a:spcBef>
                <a:spcPts val="0"/>
              </a:spcBef>
              <a:spcAft>
                <a:spcPts val="0"/>
              </a:spcAft>
              <a:buClr>
                <a:srgbClr val="0070C0"/>
              </a:buClr>
              <a:buSzPts val="2800"/>
              <a:buFont typeface="Arial"/>
              <a:buAutoNum type="romanUcPeriod"/>
            </a:pPr>
            <a:r>
              <a:rPr lang="fr-FR" sz="2800"/>
              <a:t>Etude d’une vidéo</a:t>
            </a:r>
            <a:endParaRPr b="0" i="0" sz="1400" u="none" cap="none" strike="noStrike">
              <a:solidFill>
                <a:srgbClr val="000000"/>
              </a:solidFill>
              <a:latin typeface="Arial"/>
              <a:ea typeface="Arial"/>
              <a:cs typeface="Arial"/>
              <a:sym typeface="Arial"/>
            </a:endParaRPr>
          </a:p>
          <a:p>
            <a:pPr indent="-514350" lvl="1" marL="514350" marR="0" rtl="0" algn="l">
              <a:lnSpc>
                <a:spcPct val="100000"/>
              </a:lnSpc>
              <a:spcBef>
                <a:spcPts val="0"/>
              </a:spcBef>
              <a:spcAft>
                <a:spcPts val="0"/>
              </a:spcAft>
              <a:buClr>
                <a:srgbClr val="0070C0"/>
              </a:buClr>
              <a:buSzPts val="2800"/>
              <a:buFont typeface="Arial"/>
              <a:buAutoNum type="romanUcPeriod"/>
            </a:pPr>
            <a:r>
              <a:rPr lang="fr-FR" sz="2800"/>
              <a:t>Exemple d’un poster</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0ee8fb4e4_0_9"/>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406400" lvl="0" marL="457200" rtl="0" algn="l">
              <a:spcBef>
                <a:spcPts val="0"/>
              </a:spcBef>
              <a:spcAft>
                <a:spcPts val="0"/>
              </a:spcAft>
              <a:buSzPts val="2800"/>
              <a:buAutoNum type="romanUcPeriod"/>
            </a:pPr>
            <a:r>
              <a:rPr lang="fr-FR"/>
              <a:t>Structure</a:t>
            </a:r>
            <a:r>
              <a:rPr lang="fr-FR"/>
              <a:t> attendue du poster</a:t>
            </a:r>
            <a:endParaRPr/>
          </a:p>
        </p:txBody>
      </p:sp>
      <p:sp>
        <p:nvSpPr>
          <p:cNvPr id="95" name="Google Shape;95;g220ee8fb4e4_0_9"/>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Clr>
                <a:srgbClr val="0070C0"/>
              </a:buClr>
              <a:buSzPts val="2000"/>
              <a:buFont typeface="Noto Sans Symbols"/>
              <a:buChar char="❏"/>
            </a:pPr>
            <a:r>
              <a:rPr lang="fr-FR" u="sng"/>
              <a:t>Un t</a:t>
            </a:r>
            <a:r>
              <a:rPr lang="fr-FR" u="sng"/>
              <a:t>itre:</a:t>
            </a:r>
            <a:r>
              <a:rPr lang="fr-FR"/>
              <a:t> Le titre doit être court, mais informatif. Il doit refléter le sujet principal de votre étude des biais cognitifs dans un texte.</a:t>
            </a:r>
            <a:endParaRPr/>
          </a:p>
          <a:p>
            <a:pPr indent="-355600" lvl="0" marL="457200" rtl="0" algn="l">
              <a:lnSpc>
                <a:spcPct val="115000"/>
              </a:lnSpc>
              <a:spcBef>
                <a:spcPts val="1000"/>
              </a:spcBef>
              <a:spcAft>
                <a:spcPts val="0"/>
              </a:spcAft>
              <a:buClr>
                <a:srgbClr val="0070C0"/>
              </a:buClr>
              <a:buSzPts val="2000"/>
              <a:buFont typeface="Noto Sans Symbols"/>
              <a:buChar char="❏"/>
            </a:pPr>
            <a:r>
              <a:rPr lang="fr-FR" u="sng"/>
              <a:t>Les auteurs:</a:t>
            </a:r>
            <a:r>
              <a:rPr lang="fr-FR"/>
              <a:t> Inscrivez le nom des auteurs du poster et leur affiliation institutionnelle.</a:t>
            </a:r>
            <a:endParaRPr/>
          </a:p>
          <a:p>
            <a:pPr indent="-355600" lvl="0" marL="457200" rtl="0" algn="l">
              <a:lnSpc>
                <a:spcPct val="115000"/>
              </a:lnSpc>
              <a:spcBef>
                <a:spcPts val="1000"/>
              </a:spcBef>
              <a:spcAft>
                <a:spcPts val="0"/>
              </a:spcAft>
              <a:buClr>
                <a:srgbClr val="0070C0"/>
              </a:buClr>
              <a:buSzPts val="2000"/>
              <a:buFont typeface="Noto Sans Symbols"/>
              <a:buChar char="❏"/>
            </a:pPr>
            <a:r>
              <a:rPr lang="fr-FR" u="sng"/>
              <a:t>Les objectifs:</a:t>
            </a:r>
            <a:r>
              <a:rPr lang="fr-FR"/>
              <a:t> Énoncez les objectifs de votre étude en quelques phrases. Cette section doit aider le lecteur à comprendre rapidement les points clés de votre travail.</a:t>
            </a:r>
            <a:endParaRPr/>
          </a:p>
          <a:p>
            <a:pPr indent="0" lvl="0" marL="0" rtl="0" algn="l">
              <a:spcBef>
                <a:spcPts val="1200"/>
              </a:spcBef>
              <a:spcAft>
                <a:spcPts val="0"/>
              </a:spcAft>
              <a:buNone/>
            </a:pPr>
            <a:r>
              <a:t/>
            </a:r>
            <a:endParaRPr/>
          </a:p>
        </p:txBody>
      </p:sp>
      <p:sp>
        <p:nvSpPr>
          <p:cNvPr id="96" name="Google Shape;96;g220ee8fb4e4_0_9"/>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0ee8fb4e4_0_18"/>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406400" lvl="0" marL="457200" rtl="0" algn="l">
              <a:spcBef>
                <a:spcPts val="0"/>
              </a:spcBef>
              <a:spcAft>
                <a:spcPts val="0"/>
              </a:spcAft>
              <a:buClr>
                <a:schemeClr val="lt1"/>
              </a:buClr>
              <a:buSzPts val="2800"/>
              <a:buAutoNum type="romanUcPeriod"/>
            </a:pPr>
            <a:r>
              <a:rPr lang="fr-FR">
                <a:solidFill>
                  <a:schemeClr val="lt1"/>
                </a:solidFill>
              </a:rPr>
              <a:t>Structure attendue du poster</a:t>
            </a:r>
            <a:endParaRPr/>
          </a:p>
        </p:txBody>
      </p:sp>
      <p:sp>
        <p:nvSpPr>
          <p:cNvPr id="103" name="Google Shape;103;g220ee8fb4e4_0_18"/>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Clr>
                <a:srgbClr val="0070C0"/>
              </a:buClr>
              <a:buSzPts val="2000"/>
              <a:buFont typeface="Noto Sans Symbols"/>
              <a:buChar char="❏"/>
            </a:pPr>
            <a:r>
              <a:rPr lang="fr-FR" u="sng"/>
              <a:t>Description du texte:</a:t>
            </a:r>
            <a:r>
              <a:rPr lang="fr-FR"/>
              <a:t> Présentez le texte que vous avez étudié. Incluez des informations sur le contexte de la publication, les auteurs, le sujet et le public cible.</a:t>
            </a:r>
            <a:endParaRPr/>
          </a:p>
          <a:p>
            <a:pPr indent="-355600" lvl="0" marL="457200" rtl="0" algn="l">
              <a:lnSpc>
                <a:spcPct val="115000"/>
              </a:lnSpc>
              <a:spcBef>
                <a:spcPts val="1000"/>
              </a:spcBef>
              <a:spcAft>
                <a:spcPts val="0"/>
              </a:spcAft>
              <a:buClr>
                <a:srgbClr val="0070C0"/>
              </a:buClr>
              <a:buSzPts val="2000"/>
              <a:buFont typeface="Noto Sans Symbols"/>
              <a:buChar char="❏"/>
            </a:pPr>
            <a:r>
              <a:rPr lang="fr-FR" u="sng"/>
              <a:t>Identification des biais cognitifs:</a:t>
            </a:r>
            <a:r>
              <a:rPr lang="fr-FR"/>
              <a:t> Expliquez les méthodes que vous avez utilisées pour identifier les biais cognitifs présents dans le texte. Vous pouvez utiliser des outils d'analyse de texte, des questionnaires et des entretiens pour collecter des données sur les biais cognitifs.</a:t>
            </a:r>
            <a:endParaRPr/>
          </a:p>
          <a:p>
            <a:pPr indent="0" lvl="0" marL="0" rtl="0" algn="l">
              <a:spcBef>
                <a:spcPts val="1200"/>
              </a:spcBef>
              <a:spcAft>
                <a:spcPts val="0"/>
              </a:spcAft>
              <a:buNone/>
            </a:pPr>
            <a:r>
              <a:t/>
            </a:r>
            <a:endParaRPr/>
          </a:p>
        </p:txBody>
      </p:sp>
      <p:sp>
        <p:nvSpPr>
          <p:cNvPr id="104" name="Google Shape;104;g220ee8fb4e4_0_18"/>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20ee8fb4e4_0_26"/>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406400" lvl="0" marL="457200" rtl="0" algn="l">
              <a:spcBef>
                <a:spcPts val="0"/>
              </a:spcBef>
              <a:spcAft>
                <a:spcPts val="0"/>
              </a:spcAft>
              <a:buClr>
                <a:schemeClr val="lt1"/>
              </a:buClr>
              <a:buSzPts val="2800"/>
              <a:buAutoNum type="romanUcPeriod"/>
            </a:pPr>
            <a:r>
              <a:rPr lang="fr-FR">
                <a:solidFill>
                  <a:schemeClr val="lt1"/>
                </a:solidFill>
              </a:rPr>
              <a:t>Structure attendue du poster</a:t>
            </a:r>
            <a:endParaRPr/>
          </a:p>
        </p:txBody>
      </p:sp>
      <p:sp>
        <p:nvSpPr>
          <p:cNvPr id="111" name="Google Shape;111;g220ee8fb4e4_0_26"/>
          <p:cNvSpPr txBox="1"/>
          <p:nvPr>
            <p:ph idx="1" type="body"/>
          </p:nvPr>
        </p:nvSpPr>
        <p:spPr>
          <a:xfrm>
            <a:off x="249750" y="1226609"/>
            <a:ext cx="8644500" cy="4890000"/>
          </a:xfrm>
          <a:prstGeom prst="rect">
            <a:avLst/>
          </a:prstGeom>
        </p:spPr>
        <p:txBody>
          <a:bodyPr anchorCtr="0" anchor="t" bIns="45700" lIns="91425" spcFirstLastPara="1" rIns="91425" wrap="square" tIns="45700">
            <a:noAutofit/>
          </a:bodyPr>
          <a:lstStyle/>
          <a:p>
            <a:pPr indent="-355600" lvl="0" marL="457200" marR="0" rtl="0" algn="l">
              <a:lnSpc>
                <a:spcPct val="115000"/>
              </a:lnSpc>
              <a:spcBef>
                <a:spcPts val="1200"/>
              </a:spcBef>
              <a:spcAft>
                <a:spcPts val="0"/>
              </a:spcAft>
              <a:buClr>
                <a:srgbClr val="0070C0"/>
              </a:buClr>
              <a:buSzPts val="2000"/>
              <a:buFont typeface="Noto Sans Symbols"/>
              <a:buChar char="❏"/>
            </a:pPr>
            <a:r>
              <a:rPr lang="fr-FR" u="sng"/>
              <a:t>Présentation des biais cognitifs:</a:t>
            </a:r>
            <a:r>
              <a:rPr lang="fr-FR"/>
              <a:t> Cette section est la partie la plus importante de votre poster scientifique. Présentez les biais cognitifs que vous avez identifiés dans le texte étudié en utilisant des exemples concrets.</a:t>
            </a:r>
            <a:endParaRPr/>
          </a:p>
          <a:p>
            <a:pPr indent="-355600" lvl="0" marL="457200" rtl="0" algn="l">
              <a:lnSpc>
                <a:spcPct val="115000"/>
              </a:lnSpc>
              <a:spcBef>
                <a:spcPts val="1000"/>
              </a:spcBef>
              <a:spcAft>
                <a:spcPts val="0"/>
              </a:spcAft>
              <a:buClr>
                <a:srgbClr val="0070C0"/>
              </a:buClr>
              <a:buSzPts val="2000"/>
              <a:buFont typeface="Noto Sans Symbols"/>
              <a:buChar char="❏"/>
            </a:pPr>
            <a:r>
              <a:rPr lang="fr-FR" u="sng"/>
              <a:t>Analyse des biais cognitifs:</a:t>
            </a:r>
            <a:r>
              <a:rPr lang="fr-FR"/>
              <a:t> Expliquez les conséquences des biais cognitifs identifiés et leur impact sur la compréhension et la perception du texte.</a:t>
            </a:r>
            <a:endParaRPr/>
          </a:p>
          <a:p>
            <a:pPr indent="0" lvl="0" marL="0" rtl="0" algn="l">
              <a:spcBef>
                <a:spcPts val="1200"/>
              </a:spcBef>
              <a:spcAft>
                <a:spcPts val="0"/>
              </a:spcAft>
              <a:buNone/>
            </a:pPr>
            <a:r>
              <a:t/>
            </a:r>
            <a:endParaRPr/>
          </a:p>
        </p:txBody>
      </p:sp>
      <p:sp>
        <p:nvSpPr>
          <p:cNvPr id="112" name="Google Shape;112;g220ee8fb4e4_0_26"/>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0ee8fb4e4_0_34"/>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406400" lvl="0" marL="457200" rtl="0" algn="l">
              <a:spcBef>
                <a:spcPts val="0"/>
              </a:spcBef>
              <a:spcAft>
                <a:spcPts val="0"/>
              </a:spcAft>
              <a:buClr>
                <a:schemeClr val="lt1"/>
              </a:buClr>
              <a:buSzPts val="2800"/>
              <a:buAutoNum type="romanUcPeriod"/>
            </a:pPr>
            <a:r>
              <a:rPr lang="fr-FR">
                <a:solidFill>
                  <a:schemeClr val="lt1"/>
                </a:solidFill>
              </a:rPr>
              <a:t>Structure attendue du poster</a:t>
            </a:r>
            <a:endParaRPr/>
          </a:p>
        </p:txBody>
      </p:sp>
      <p:sp>
        <p:nvSpPr>
          <p:cNvPr id="119" name="Google Shape;119;g220ee8fb4e4_0_34"/>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Clr>
                <a:srgbClr val="0070C0"/>
              </a:buClr>
              <a:buSzPts val="2000"/>
              <a:buFont typeface="Noto Sans Symbols"/>
              <a:buChar char="❏"/>
            </a:pPr>
            <a:r>
              <a:rPr lang="fr-FR" u="sng"/>
              <a:t>Interprétation des résultats:</a:t>
            </a:r>
            <a:r>
              <a:rPr lang="fr-FR"/>
              <a:t> Dans cette section, interprétez les résultats de votre étude et discutez de leurs implications. Quelles sont les limites de votre étude ? Comment peut-on utiliser ces résultats pour améliorer la communication dans le domaine de votre étude ?</a:t>
            </a:r>
            <a:endParaRPr/>
          </a:p>
          <a:p>
            <a:pPr indent="-355600" lvl="0" marL="457200" rtl="0" algn="l">
              <a:lnSpc>
                <a:spcPct val="115000"/>
              </a:lnSpc>
              <a:spcBef>
                <a:spcPts val="1000"/>
              </a:spcBef>
              <a:spcAft>
                <a:spcPts val="0"/>
              </a:spcAft>
              <a:buClr>
                <a:srgbClr val="0070C0"/>
              </a:buClr>
              <a:buSzPts val="2000"/>
              <a:buFont typeface="Noto Sans Symbols"/>
              <a:buChar char="❏"/>
            </a:pPr>
            <a:r>
              <a:rPr lang="fr-FR" u="sng"/>
              <a:t>Conclusion:</a:t>
            </a:r>
            <a:r>
              <a:rPr lang="fr-FR"/>
              <a:t> Résumez les principales conclusions de votre étude en quelques phrases.</a:t>
            </a:r>
            <a:endParaRPr/>
          </a:p>
          <a:p>
            <a:pPr indent="0" lvl="0" marL="0" rtl="0" algn="l">
              <a:spcBef>
                <a:spcPts val="1200"/>
              </a:spcBef>
              <a:spcAft>
                <a:spcPts val="0"/>
              </a:spcAft>
              <a:buNone/>
            </a:pPr>
            <a:r>
              <a:t/>
            </a:r>
            <a:endParaRPr/>
          </a:p>
        </p:txBody>
      </p:sp>
      <p:sp>
        <p:nvSpPr>
          <p:cNvPr id="120" name="Google Shape;120;g220ee8fb4e4_0_34"/>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0ee8fb4e4_0_42"/>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406400" lvl="0" marL="457200" rtl="0" algn="l">
              <a:spcBef>
                <a:spcPts val="0"/>
              </a:spcBef>
              <a:spcAft>
                <a:spcPts val="0"/>
              </a:spcAft>
              <a:buClr>
                <a:schemeClr val="lt1"/>
              </a:buClr>
              <a:buSzPts val="2800"/>
              <a:buAutoNum type="romanUcPeriod"/>
            </a:pPr>
            <a:r>
              <a:rPr lang="fr-FR">
                <a:solidFill>
                  <a:schemeClr val="lt1"/>
                </a:solidFill>
              </a:rPr>
              <a:t>Structure attendue du poster</a:t>
            </a:r>
            <a:endParaRPr/>
          </a:p>
        </p:txBody>
      </p:sp>
      <p:sp>
        <p:nvSpPr>
          <p:cNvPr id="127" name="Google Shape;127;g220ee8fb4e4_0_42"/>
          <p:cNvSpPr txBox="1"/>
          <p:nvPr>
            <p:ph idx="1" type="body"/>
          </p:nvPr>
        </p:nvSpPr>
        <p:spPr>
          <a:xfrm>
            <a:off x="303875" y="1219809"/>
            <a:ext cx="8644500" cy="48900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Clr>
                <a:srgbClr val="0070C0"/>
              </a:buClr>
              <a:buSzPts val="2000"/>
              <a:buFont typeface="Noto Sans Symbols"/>
              <a:buChar char="❏"/>
            </a:pPr>
            <a:r>
              <a:rPr lang="fr-FR" u="sng"/>
              <a:t>Liste de références:</a:t>
            </a:r>
            <a:r>
              <a:rPr lang="fr-FR"/>
              <a:t> Inscrivez toutes les sources que vous avez utilisées pour votre étude.</a:t>
            </a:r>
            <a:endParaRPr/>
          </a:p>
        </p:txBody>
      </p:sp>
      <p:sp>
        <p:nvSpPr>
          <p:cNvPr id="128" name="Google Shape;128;g220ee8fb4e4_0_42"/>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f9a4c6afa7_0_1"/>
          <p:cNvSpPr txBox="1"/>
          <p:nvPr>
            <p:ph type="title"/>
          </p:nvPr>
        </p:nvSpPr>
        <p:spPr>
          <a:xfrm>
            <a:off x="0" y="0"/>
            <a:ext cx="8686800" cy="9135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fr-FR"/>
              <a:t>Conseils pour la création du poster</a:t>
            </a:r>
            <a:endParaRPr/>
          </a:p>
        </p:txBody>
      </p:sp>
      <p:sp>
        <p:nvSpPr>
          <p:cNvPr id="135" name="Google Shape;135;g1f9a4c6afa7_0_1"/>
          <p:cNvSpPr txBox="1"/>
          <p:nvPr>
            <p:ph idx="1" type="body"/>
          </p:nvPr>
        </p:nvSpPr>
        <p:spPr>
          <a:xfrm>
            <a:off x="279400" y="1236134"/>
            <a:ext cx="8644500" cy="4890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400"/>
              </a:spcBef>
              <a:spcAft>
                <a:spcPts val="0"/>
              </a:spcAft>
              <a:buNone/>
            </a:pPr>
            <a:r>
              <a:t/>
            </a:r>
            <a:endParaRPr sz="2400"/>
          </a:p>
          <a:p>
            <a:pPr indent="-381000" lvl="0" marL="457200" marR="0" rtl="0" algn="l">
              <a:lnSpc>
                <a:spcPct val="100000"/>
              </a:lnSpc>
              <a:spcBef>
                <a:spcPts val="400"/>
              </a:spcBef>
              <a:spcAft>
                <a:spcPts val="0"/>
              </a:spcAft>
              <a:buClr>
                <a:srgbClr val="0070C0"/>
              </a:buClr>
              <a:buSzPts val="2400"/>
              <a:buFont typeface="Noto Sans Symbols"/>
              <a:buChar char="❑"/>
            </a:pPr>
            <a:r>
              <a:rPr lang="fr-FR" sz="2400"/>
              <a:t>Le poster doit être clair et facile à lire</a:t>
            </a:r>
            <a:endParaRPr sz="2400"/>
          </a:p>
          <a:p>
            <a:pPr indent="-381000" lvl="0" marL="457200" marR="0" rtl="0" algn="l">
              <a:lnSpc>
                <a:spcPct val="100000"/>
              </a:lnSpc>
              <a:spcBef>
                <a:spcPts val="400"/>
              </a:spcBef>
              <a:spcAft>
                <a:spcPts val="0"/>
              </a:spcAft>
              <a:buClr>
                <a:srgbClr val="0070C0"/>
              </a:buClr>
              <a:buSzPts val="2400"/>
              <a:buFont typeface="Noto Sans Symbols"/>
              <a:buChar char="❑"/>
            </a:pPr>
            <a:r>
              <a:rPr lang="fr-FR" sz="2400"/>
              <a:t>Le poster doit être structuré</a:t>
            </a:r>
            <a:endParaRPr sz="2400"/>
          </a:p>
          <a:p>
            <a:pPr indent="-381000" lvl="0" marL="457200" marR="0" rtl="0" algn="l">
              <a:lnSpc>
                <a:spcPct val="100000"/>
              </a:lnSpc>
              <a:spcBef>
                <a:spcPts val="400"/>
              </a:spcBef>
              <a:spcAft>
                <a:spcPts val="0"/>
              </a:spcAft>
              <a:buClr>
                <a:srgbClr val="0070C0"/>
              </a:buClr>
              <a:buSzPts val="2400"/>
              <a:buFont typeface="Noto Sans Symbols"/>
              <a:buChar char="❑"/>
            </a:pPr>
            <a:r>
              <a:rPr lang="fr-FR" sz="2400"/>
              <a:t>Le poster doit être visuel</a:t>
            </a:r>
            <a:endParaRPr sz="2400"/>
          </a:p>
          <a:p>
            <a:pPr indent="-381000" lvl="0" marL="457200" marR="0" rtl="0" algn="l">
              <a:lnSpc>
                <a:spcPct val="100000"/>
              </a:lnSpc>
              <a:spcBef>
                <a:spcPts val="400"/>
              </a:spcBef>
              <a:spcAft>
                <a:spcPts val="0"/>
              </a:spcAft>
              <a:buClr>
                <a:srgbClr val="0070C0"/>
              </a:buClr>
              <a:buSzPts val="2400"/>
              <a:buFont typeface="Noto Sans Symbols"/>
              <a:buChar char="❑"/>
            </a:pPr>
            <a:r>
              <a:rPr lang="fr-FR" sz="2400"/>
              <a:t>Le poster doit être compréhensible par un public non spécialiste</a:t>
            </a:r>
            <a:endParaRPr sz="2400"/>
          </a:p>
          <a:p>
            <a:pPr indent="0" lvl="0" marL="0" marR="0" rtl="0" algn="l">
              <a:lnSpc>
                <a:spcPct val="100000"/>
              </a:lnSpc>
              <a:spcBef>
                <a:spcPts val="400"/>
              </a:spcBef>
              <a:spcAft>
                <a:spcPts val="0"/>
              </a:spcAft>
              <a:buNone/>
            </a:pPr>
            <a:r>
              <a:t/>
            </a:r>
            <a:endParaRPr sz="2400"/>
          </a:p>
        </p:txBody>
      </p:sp>
      <p:sp>
        <p:nvSpPr>
          <p:cNvPr id="136" name="Google Shape;136;g1f9a4c6afa7_0_1"/>
          <p:cNvSpPr txBox="1"/>
          <p:nvPr>
            <p:ph idx="12" type="sldNum"/>
          </p:nvPr>
        </p:nvSpPr>
        <p:spPr>
          <a:xfrm>
            <a:off x="0" y="6553200"/>
            <a:ext cx="457200" cy="3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2023-03-03T08:18:01Z</dcterms:created>
  <dc:creator>Rohan Fossé</dc:creator>
</cp:coreProperties>
</file>