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8" r:id="rId2"/>
  </p:sldIdLst>
  <p:sldSz cx="28800425" cy="16200438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8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Zivo" userId="75dfeb013b76648f" providerId="LiveId" clId="{D0BBA919-1776-42B3-9A9C-01F9CF9C455F}"/>
    <pc:docChg chg="modSld">
      <pc:chgData name="Martin Zivo" userId="75dfeb013b76648f" providerId="LiveId" clId="{D0BBA919-1776-42B3-9A9C-01F9CF9C455F}" dt="2023-05-08T17:10:56.264" v="0" actId="20577"/>
      <pc:docMkLst>
        <pc:docMk/>
      </pc:docMkLst>
      <pc:sldChg chg="modSp mod">
        <pc:chgData name="Martin Zivo" userId="75dfeb013b76648f" providerId="LiveId" clId="{D0BBA919-1776-42B3-9A9C-01F9CF9C455F}" dt="2023-05-08T17:10:56.264" v="0" actId="20577"/>
        <pc:sldMkLst>
          <pc:docMk/>
          <pc:sldMk cId="0" sldId="258"/>
        </pc:sldMkLst>
        <pc:spChg chg="mod">
          <ac:chgData name="Martin Zivo" userId="75dfeb013b76648f" providerId="LiveId" clId="{D0BBA919-1776-42B3-9A9C-01F9CF9C455F}" dt="2023-05-08T17:10:56.264" v="0" actId="20577"/>
          <ac:spMkLst>
            <pc:docMk/>
            <pc:sldMk cId="0" sldId="258"/>
            <ac:spMk id="12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D0DEEC8-46F9-42A4-91D5-F08DC336851D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80000" y="862560"/>
            <a:ext cx="24840000" cy="31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980000" y="4312440"/>
            <a:ext cx="12240000" cy="490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1980000" y="9681480"/>
            <a:ext cx="12240000" cy="490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C3D3F7-CBE9-4A13-9DD6-F0E598EC83D2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980000" y="862560"/>
            <a:ext cx="24840000" cy="31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980000" y="4312440"/>
            <a:ext cx="5972760" cy="490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8251920" y="4312440"/>
            <a:ext cx="5972760" cy="490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980000" y="9681480"/>
            <a:ext cx="5972760" cy="490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8251920" y="9681480"/>
            <a:ext cx="5972760" cy="490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A18C2A-D860-4949-874C-7E9EBD39F3BB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980000" y="862560"/>
            <a:ext cx="24840000" cy="31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980000" y="4312440"/>
            <a:ext cx="3940920" cy="490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118200" y="4312440"/>
            <a:ext cx="3940920" cy="490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0256760" y="4312440"/>
            <a:ext cx="3940920" cy="490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1980000" y="9681480"/>
            <a:ext cx="3940920" cy="490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6118200" y="9681480"/>
            <a:ext cx="3940920" cy="490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10256760" y="9681480"/>
            <a:ext cx="3940920" cy="490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21C7F28-FE04-46C9-9793-8442EF8C8F01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980000" y="862560"/>
            <a:ext cx="24840000" cy="31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980000" y="4312440"/>
            <a:ext cx="12240000" cy="1027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306D9A-A35D-422D-932B-145DEB9A6477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980000" y="862560"/>
            <a:ext cx="24840000" cy="31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1980000" y="4312440"/>
            <a:ext cx="12240000" cy="1027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BE8A6DD-A299-47DE-9B1F-A6F0FF92AACF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980000" y="862560"/>
            <a:ext cx="24840000" cy="31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1980000" y="4312440"/>
            <a:ext cx="5972760" cy="1027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8251920" y="4312440"/>
            <a:ext cx="5972760" cy="1027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52AC3D1-1122-4648-B492-55544A2D2787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980000" y="862560"/>
            <a:ext cx="24840000" cy="31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26A6F0-1DDE-41FE-9039-146E43D41038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980000" y="862560"/>
            <a:ext cx="24840000" cy="1451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5F0FBD9-34FB-4083-969E-85C67B6D1AA4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980000" y="862560"/>
            <a:ext cx="24840000" cy="31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980000" y="4312440"/>
            <a:ext cx="5972760" cy="490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8251920" y="4312440"/>
            <a:ext cx="5972760" cy="1027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1980000" y="9681480"/>
            <a:ext cx="5972760" cy="490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0C26833-CC08-4990-9038-8C16674E6013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980000" y="862560"/>
            <a:ext cx="24840000" cy="31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980000" y="4312440"/>
            <a:ext cx="5972760" cy="1027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8251920" y="4312440"/>
            <a:ext cx="5972760" cy="490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8251920" y="9681480"/>
            <a:ext cx="5972760" cy="490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F3DCF6-7C7A-453D-9A94-3B5D7D6AF743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980000" y="862560"/>
            <a:ext cx="24840000" cy="31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980000" y="4312440"/>
            <a:ext cx="5972760" cy="490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8251920" y="4312440"/>
            <a:ext cx="5972760" cy="490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1980000" y="9681480"/>
            <a:ext cx="12240000" cy="490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661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9855A46-D58E-4E5A-9AB0-8B2990BAF532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980000" y="862560"/>
            <a:ext cx="24840000" cy="3130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1039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en-US" sz="103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1980000" y="15015240"/>
            <a:ext cx="6479640" cy="862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fr-FR" sz="283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fr-FR" sz="2830" b="0" strike="noStrike" spc="-1">
                <a:solidFill>
                  <a:srgbClr val="8B8B8B"/>
                </a:solidFill>
                <a:latin typeface="Calibri"/>
              </a:rPr>
              <a:t>&lt;date/heure&gt;</a:t>
            </a:r>
            <a:endParaRPr lang="en-US" sz="283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9540000" y="15015240"/>
            <a:ext cx="9719640" cy="862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20340360" y="15015240"/>
            <a:ext cx="6479640" cy="862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fr-FR" sz="283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0FC0F65-B9F7-4392-8D2A-9133C88218AE}" type="slidenum">
              <a:rPr lang="fr-FR" sz="283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en-US" sz="283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440000" y="3790800"/>
            <a:ext cx="25919640" cy="9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619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73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25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25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6F8FC"/>
            </a:gs>
            <a:gs pos="100000">
              <a:srgbClr val="ABC0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316640" y="881280"/>
            <a:ext cx="11992320" cy="1736280"/>
          </a:xfrm>
          <a:prstGeom prst="rect">
            <a:avLst/>
          </a:prstGeom>
          <a:solidFill>
            <a:srgbClr val="ADB9CA"/>
          </a:solidFill>
          <a:ln w="0">
            <a:noFill/>
          </a:ln>
        </p:spPr>
        <p:txBody>
          <a:bodyPr anchor="ctr">
            <a:norm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fr-FR" b="1" i="1" u="sng" strike="noStrike" spc="-1" dirty="0">
                <a:solidFill>
                  <a:srgbClr val="000000"/>
                </a:solidFill>
                <a:latin typeface="Calibri Light"/>
              </a:rPr>
              <a:t>Les 12 mensonges du GIEC</a:t>
            </a:r>
            <a:r>
              <a:rPr lang="fr-FR" b="1" i="1" strike="noStrike" spc="-1" dirty="0">
                <a:solidFill>
                  <a:srgbClr val="000000"/>
                </a:solidFill>
                <a:latin typeface="Calibri Light"/>
              </a:rPr>
              <a:t>: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Biais et Argument fallacieux contenus dans les Contrevérités 2, 3, et 4.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Rectangle 2"/>
          <p:cNvSpPr/>
          <p:nvPr/>
        </p:nvSpPr>
        <p:spPr>
          <a:xfrm>
            <a:off x="21727846" y="881280"/>
            <a:ext cx="6830280" cy="2566080"/>
          </a:xfrm>
          <a:prstGeom prst="rect">
            <a:avLst/>
          </a:prstGeom>
          <a:solidFill>
            <a:schemeClr val="bg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Martin ZIVOJINOVIC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Allan DOMBOUA</a:t>
            </a:r>
          </a:p>
          <a:p>
            <a:pPr algn="ctr"/>
            <a:r>
              <a:rPr lang="fr-FR" sz="2800" spc="-1" dirty="0">
                <a:solidFill>
                  <a:srgbClr val="000000"/>
                </a:solidFill>
                <a:latin typeface="Calibri"/>
              </a:rPr>
              <a:t>Melvin DIDIER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Theo GOSSET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Etudiants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L1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d’informatique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à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l’Université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de Bordeaux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Ellipse 3"/>
          <p:cNvSpPr/>
          <p:nvPr/>
        </p:nvSpPr>
        <p:spPr>
          <a:xfrm>
            <a:off x="486360" y="1711569"/>
            <a:ext cx="6830279" cy="9764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PRESENTATION DU TEXTE: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700" b="0" strike="noStrike" spc="-1" dirty="0">
                <a:solidFill>
                  <a:srgbClr val="000000"/>
                </a:solidFill>
                <a:latin typeface="Calibri"/>
              </a:rPr>
              <a:t>Christian </a:t>
            </a:r>
            <a:r>
              <a:rPr lang="fr-FR" sz="2700" b="0" strike="noStrike" spc="-1" dirty="0" err="1">
                <a:solidFill>
                  <a:srgbClr val="000000"/>
                </a:solidFill>
                <a:latin typeface="Calibri"/>
              </a:rPr>
              <a:t>Gerondeau</a:t>
            </a:r>
            <a:r>
              <a:rPr lang="fr-FR" sz="2700" b="0" strike="noStrike" spc="-1" dirty="0">
                <a:solidFill>
                  <a:srgbClr val="000000"/>
                </a:solidFill>
                <a:latin typeface="Calibri"/>
              </a:rPr>
              <a:t> est un essayiste français intéressé par le changement climatique. Il est l’auteur du livre « Les 12 mensonges du GIEC » où il estime que le réchauffement climatique n’est pas si dramatique qu’on nous le laisse entendre.</a:t>
            </a:r>
            <a:endParaRPr lang="en-US" sz="27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700" b="0" strike="noStrike" spc="-1" dirty="0">
                <a:solidFill>
                  <a:srgbClr val="000000"/>
                </a:solidFill>
                <a:latin typeface="Calibri"/>
              </a:rPr>
              <a:t>Ce poster porte sur les contrevérité 2,3 et 4 de ce livre.</a:t>
            </a:r>
            <a:endParaRPr lang="en-US" sz="27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7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OBJECTIF</a:t>
            </a:r>
            <a:r>
              <a:rPr lang="fr-FR" sz="2400" b="1" u="sng" strike="noStrike" spc="-1" dirty="0">
                <a:solidFill>
                  <a:srgbClr val="000000"/>
                </a:solidFill>
                <a:uFillTx/>
                <a:latin typeface="Calibri"/>
              </a:rPr>
              <a:t>: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700" b="0" strike="noStrike" spc="-1" dirty="0">
                <a:solidFill>
                  <a:srgbClr val="000000"/>
                </a:solidFill>
                <a:latin typeface="Calibri"/>
              </a:rPr>
              <a:t> Faire ressortir les différents biais cognitif et/ou arguments fallacieux principaux dont fait preuve Christian </a:t>
            </a:r>
            <a:r>
              <a:rPr lang="fr-FR" sz="2700" b="0" strike="noStrike" spc="-1" dirty="0" err="1">
                <a:solidFill>
                  <a:srgbClr val="000000"/>
                </a:solidFill>
                <a:latin typeface="Calibri"/>
              </a:rPr>
              <a:t>Gerondeau</a:t>
            </a:r>
            <a:r>
              <a:rPr lang="fr-FR" sz="2700" b="0" strike="noStrike" spc="-1" dirty="0">
                <a:solidFill>
                  <a:srgbClr val="000000"/>
                </a:solidFill>
                <a:latin typeface="Calibri"/>
              </a:rPr>
              <a:t> ainsi que ceux qu’il dénonce de la part du gouvernement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7" name="Ellipse 9"/>
          <p:cNvSpPr/>
          <p:nvPr/>
        </p:nvSpPr>
        <p:spPr>
          <a:xfrm>
            <a:off x="12557880" y="3901320"/>
            <a:ext cx="10672200" cy="51559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fr-FR" sz="32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fr-FR" sz="3200" b="1" u="sng" strike="noStrike" spc="-1" dirty="0">
                <a:solidFill>
                  <a:srgbClr val="000000"/>
                </a:solidFill>
                <a:latin typeface="Calibri"/>
              </a:rPr>
              <a:t>Contrevérité 2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algn="ctr"/>
            <a:r>
              <a:rPr lang="fr-FR" sz="33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300" i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Homme de paille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, les idées du directeur du Greenpeace sont dénigrée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 pour paraitre moins crédible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, « cette trilogie maléfique des trois günen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 » (</a:t>
            </a:r>
            <a:r>
              <a:rPr lang="fr-FR" sz="3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§16)</a:t>
            </a:r>
          </a:p>
          <a:p>
            <a:pPr algn="ctr"/>
            <a:r>
              <a:rPr lang="fr-FR" sz="3300" i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Biais de récence</a:t>
            </a:r>
            <a:r>
              <a:rPr lang="fr-FR" sz="32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il se base exclusivement sur les données actuelle sans prendre en compte leur évolution potentielle. (</a:t>
            </a:r>
            <a:r>
              <a:rPr lang="fr-FR" sz="3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§4)</a:t>
            </a:r>
            <a:endParaRPr lang="fr-FR" sz="32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sz="3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128" name="Ellipse 10"/>
          <p:cNvSpPr/>
          <p:nvPr/>
        </p:nvSpPr>
        <p:spPr>
          <a:xfrm>
            <a:off x="8280360" y="6756480"/>
            <a:ext cx="6070320" cy="92451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1" u="sng" strike="noStrike" spc="-1" dirty="0">
                <a:solidFill>
                  <a:srgbClr val="000000"/>
                </a:solidFill>
                <a:latin typeface="Calibri"/>
              </a:rPr>
              <a:t>Contrevérité 3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Dénonce un </a:t>
            </a:r>
            <a:r>
              <a:rPr lang="fr-FR" sz="3300" i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biais d’ancrage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, on pense que le pétrole va finir par manquer car on en parle depuis longtemps. </a:t>
            </a: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(§ 1-2)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300" i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Biais de certitude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: l’auteur est, sans preuve concrète, sur et certain que les réserves sont deux fois plus importante que les estimations du gouvernement. (§ 6)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29" name="Ellipse 12"/>
          <p:cNvSpPr/>
          <p:nvPr/>
        </p:nvSpPr>
        <p:spPr>
          <a:xfrm>
            <a:off x="21704400" y="6959520"/>
            <a:ext cx="6328800" cy="90421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1" u="sng" strike="noStrike" spc="-1" dirty="0">
                <a:solidFill>
                  <a:srgbClr val="000000"/>
                </a:solidFill>
                <a:latin typeface="Calibri"/>
              </a:rPr>
              <a:t>Contrevérité 4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: </a:t>
            </a:r>
          </a:p>
          <a:p>
            <a:pPr algn="ctr">
              <a:lnSpc>
                <a:spcPct val="100000"/>
              </a:lnSpc>
            </a:pPr>
            <a:r>
              <a:rPr lang="fr-FR" sz="3300" i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Effet de déni</a:t>
            </a:r>
            <a:r>
              <a:rPr lang="fr-FR" sz="3300" b="1" i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 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: L’auteur minimise les conséquences de la montée des eaux  (§ 8-9)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300" i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Argument Ad hominem 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: Il cherche à discréditer les membres du GIEC : « … de telles inepties »,  « aveuglés par leurs croyances... » (§ 17)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0" name="Rectangle : coins arrondis 13"/>
          <p:cNvSpPr/>
          <p:nvPr/>
        </p:nvSpPr>
        <p:spPr>
          <a:xfrm>
            <a:off x="14497200" y="9133920"/>
            <a:ext cx="7060680" cy="68677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1" u="sng" strike="noStrike" spc="-1" dirty="0">
                <a:solidFill>
                  <a:srgbClr val="000000"/>
                </a:solidFill>
                <a:latin typeface="Calibri"/>
              </a:rPr>
              <a:t>De</a:t>
            </a:r>
            <a:r>
              <a:rPr lang="fr-FR" sz="1800" b="1" u="sng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b="1" u="sng" strike="noStrike" spc="-1" dirty="0">
                <a:solidFill>
                  <a:srgbClr val="000000"/>
                </a:solidFill>
                <a:latin typeface="Calibri"/>
              </a:rPr>
              <a:t>manière général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algn="ctr">
              <a:lnSpc>
                <a:spcPct val="100000"/>
              </a:lnSpc>
            </a:pP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300" i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Biais d’optimisme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, baisser le niveau de méfiance du lecteur en lui faisant croire que la situation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n’est pas alarmante du tout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. ( cv2_§5-7, cv3_§9, cv4_§16)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300" i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Appel à l’émotion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, utilisation de mots forts, (ex: « apocalyptique ») et valorisation du lecteur et dénonciation d’un appel à la peur du gouvernement. (cv2_§1, cv3_§5 ,cv4_§3-4),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4E1DE8-38E4-BC5D-D255-E395583CDE81}"/>
              </a:ext>
            </a:extLst>
          </p:cNvPr>
          <p:cNvSpPr/>
          <p:nvPr/>
        </p:nvSpPr>
        <p:spPr>
          <a:xfrm>
            <a:off x="0" y="14343738"/>
            <a:ext cx="4689231" cy="185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§: </a:t>
            </a:r>
            <a:r>
              <a:rPr lang="fr-FR" sz="3200" dirty="0" err="1">
                <a:solidFill>
                  <a:schemeClr val="tx1"/>
                </a:solidFill>
              </a:rPr>
              <a:t>Pargraphe</a:t>
            </a:r>
            <a:endParaRPr lang="fr-FR" sz="3200" dirty="0">
              <a:solidFill>
                <a:schemeClr val="tx1"/>
              </a:solidFill>
            </a:endParaRPr>
          </a:p>
          <a:p>
            <a:pPr algn="ctr"/>
            <a:r>
              <a:rPr lang="fr-FR" sz="3200" dirty="0">
                <a:solidFill>
                  <a:schemeClr val="tx1"/>
                </a:solidFill>
              </a:rPr>
              <a:t>cv: Contrevérité</a:t>
            </a:r>
          </a:p>
          <a:p>
            <a:pPr algn="ctr"/>
            <a:r>
              <a:rPr lang="fr-FR" sz="3200" dirty="0">
                <a:solidFill>
                  <a:schemeClr val="tx1"/>
                </a:solidFill>
              </a:rPr>
              <a:t>ex: exemple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259</TotalTime>
  <Words>378</Words>
  <Application>Microsoft Office PowerPoint</Application>
  <PresentationFormat>Personnalisé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Times New Roman</vt:lpstr>
      <vt:lpstr>Wingdings</vt:lpstr>
      <vt:lpstr>Thème Office</vt:lpstr>
      <vt:lpstr>Les 12 mensonges du GIEC: Biais et Argument fallacieux contenus dans les Contrevérités 2, 3, et 4.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Allan DOMBOUA</dc:creator>
  <dc:description/>
  <cp:lastModifiedBy>Allan DOMBOUA</cp:lastModifiedBy>
  <cp:revision>10</cp:revision>
  <dcterms:created xsi:type="dcterms:W3CDTF">2023-05-08T13:20:09Z</dcterms:created>
  <dcterms:modified xsi:type="dcterms:W3CDTF">2023-05-09T21:44:42Z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Personnalisé</vt:lpwstr>
  </property>
  <property fmtid="{D5CDD505-2E9C-101B-9397-08002B2CF9AE}" pid="3" name="Slides">
    <vt:i4>4</vt:i4>
  </property>
</Properties>
</file>