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comments/comment2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5"/>
    <p:sldId id="262" r:id="rId16"/>
    <p:sldId id="263" r:id="rId17"/>
    <p:sldId id="264" r:id="rId18"/>
    <p:sldId id="265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Guy Melançon" initials="G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comments" Target="comments/comment2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1-24T19:09:16.980" idx="1">
    <p:pos x="1616" y="1363"/>
    <p:text>Les résultats et commentaires de cette présentation sont empruntés à Jocelyne Erhel, voir https://www.irisa.fr/sage/jocelyne/cours/precision/precision-2016.pdf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1-24T19:09:16.980" idx="2">
    <p:pos x="1616" y="1363"/>
    <p:text>Emprunté à et adapté de Jocelyne Erhel, voir https://www.irisa.fr/sage/jocelyne/cours/precision/precision-2016.pdf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E 4TPU202U Méthodologie scientifique – Atelier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 4TPU202U Méthodologie scientifique – Atelier 2</a:t>
            </a:r>
          </a:p>
        </p:txBody>
      </p:sp>
      <p:sp>
        <p:nvSpPr>
          <p:cNvPr id="152" name="Erreurs, biais et incertitud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Erreurs, biais et incertitudes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ésentation « machine » des nomb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Représentation « machine » des nombres </a:t>
            </a:r>
          </a:p>
        </p:txBody>
      </p:sp>
      <p:sp>
        <p:nvSpPr>
          <p:cNvPr id="199" name="Erreurs et arrond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Erreurs et arrondis</a:t>
            </a:r>
          </a:p>
        </p:txBody>
      </p:sp>
      <p:sp>
        <p:nvSpPr>
          <p:cNvPr id="200" name="Certaines propriétés arithmétiques sont malgré tout conservé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Certaines propriétés arithmétiques sont malgré tout conservées:</a:t>
            </a:r>
          </a:p>
          <a:p>
            <a:pPr lvl="1"/>
            <a:r>
              <a:t>0 est élément neutre de l’addition</a:t>
            </a:r>
          </a:p>
          <a:p>
            <a:pPr lvl="1"/>
            <a:r>
              <a:t>1 est élément neutre de la multiplication</a:t>
            </a:r>
          </a:p>
          <a:p>
            <a:pPr lvl="1"/>
            <a:r>
              <a:t>Pour tout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lvl="1"/>
            <a:r>
              <a:t>L’addition et la multiplication sont commutatives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rreurs de calcul en informat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 de calcul en informatique</a:t>
            </a:r>
          </a:p>
        </p:txBody>
      </p:sp>
      <p:sp>
        <p:nvSpPr>
          <p:cNvPr id="155" name="Des limites et obstacles liés à la représentation des nomb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Des limites et obstacles liés à la représentation des nombres</a:t>
            </a:r>
          </a:p>
        </p:txBody>
      </p:sp>
      <p:sp>
        <p:nvSpPr>
          <p:cNvPr id="156" name="Nombres entiers: écritures en base 10, base 2, ……"/>
          <p:cNvSpPr txBox="1"/>
          <p:nvPr>
            <p:ph type="body" idx="1"/>
          </p:nvPr>
        </p:nvSpPr>
        <p:spPr>
          <a:xfrm>
            <a:off x="1206500" y="4248504"/>
            <a:ext cx="21183906" cy="8256012"/>
          </a:xfrm>
          <a:prstGeom prst="rect">
            <a:avLst/>
          </a:prstGeom>
        </p:spPr>
        <p:txBody>
          <a:bodyPr/>
          <a:lstStyle/>
          <a:p>
            <a:pPr/>
            <a:r>
              <a:t>Nombres entiers: écritures en base 10, base 2, …</a:t>
            </a:r>
          </a:p>
          <a:p>
            <a:pPr/>
          </a:p>
          <a:p>
            <a:pPr/>
            <a:r>
              <a:t>On en tire une représentation normalisée des nombres</a:t>
            </a:r>
            <a:br/>
            <a:r>
              <a:t>« à virgule flottante »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123,456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1,23456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1,23456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p>
                  </m:sSup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m:oMathPara>
            </a14:m>
          </a:p>
        </p:txBody>
      </p:sp>
      <p:sp>
        <p:nvSpPr>
          <p:cNvPr id="157" name="Il y a 10 catégories de personnes, celles qui connaissent les nombres binaires et…"/>
          <p:cNvSpPr txBox="1"/>
          <p:nvPr/>
        </p:nvSpPr>
        <p:spPr>
          <a:xfrm>
            <a:off x="15711543" y="4811467"/>
            <a:ext cx="8288207" cy="15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200"/>
            </a:pPr>
            <a:r>
              <a:t>Il y a 10 catégories de personnes, celles qui connaissent les nombres binaires et</a:t>
            </a:r>
          </a:p>
          <a:p>
            <a:pPr algn="r">
              <a:defRPr sz="3200"/>
            </a:pPr>
            <a:r>
              <a:t>les autres.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Erreurs de calcul en informat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 de calcul en informatique</a:t>
            </a:r>
          </a:p>
        </p:txBody>
      </p:sp>
      <p:sp>
        <p:nvSpPr>
          <p:cNvPr id="160" name="Des limites et obstacles liés à la représentation des nomb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Des limites et obstacles liés à la représentation des nombres</a:t>
            </a:r>
          </a:p>
        </p:txBody>
      </p:sp>
      <p:sp>
        <p:nvSpPr>
          <p:cNvPr id="161" name="Format flottant avec 5 chiffres après la virgule…"/>
          <p:cNvSpPr txBox="1"/>
          <p:nvPr>
            <p:ph type="body" idx="1"/>
          </p:nvPr>
        </p:nvSpPr>
        <p:spPr>
          <a:xfrm>
            <a:off x="1206500" y="4248504"/>
            <a:ext cx="21183906" cy="8256012"/>
          </a:xfrm>
          <a:prstGeom prst="rect">
            <a:avLst/>
          </a:prstGeom>
        </p:spPr>
        <p:txBody>
          <a:bodyPr/>
          <a:lstStyle/>
          <a:p>
            <a:pPr/>
            <a:r>
              <a:t>Format flottant avec </a:t>
            </a:r>
            <a:r>
              <a:rPr u="sng"/>
              <a:t>5 chiffres après la virgule</a:t>
            </a:r>
          </a:p>
          <a:p>
            <a:pPr lvl="1"/>
            <a:r>
              <a:t>Le nombre qui précède 1,23456 est 1,23455;</a:t>
            </a:r>
          </a:p>
          <a:p>
            <a:pPr lvl="1"/>
            <a:r>
              <a:t>le nombre qui suit est 1,23457</a:t>
            </a:r>
          </a:p>
          <a:p>
            <a:pPr/>
            <a:r>
              <a:t>La différence entre deux nombres consécutifs est </a:t>
            </a:r>
            <a14:m>
              <m:oMath>
                <m:sSup>
                  <m:e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</m:oMath>
            </a14:m>
          </a:p>
          <a:p>
            <a:pPr lvl="1"/>
            <a:r>
              <a:t>C’est la précision du format flottant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rreurs de calcu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 de calcul</a:t>
            </a:r>
          </a:p>
        </p:txBody>
      </p:sp>
      <p:sp>
        <p:nvSpPr>
          <p:cNvPr id="164" name="Arrondis – les €, précision à 2 nombres après la virgu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Arrondis – les €, précision à 2 nombres après la virgule</a:t>
            </a:r>
          </a:p>
        </p:txBody>
      </p:sp>
      <p:sp>
        <p:nvSpPr>
          <p:cNvPr id="165" name="Sans un seul Euro en poche, mais le porte monnaie plein de Francs, un client (C) entre à la boulangerie (B) pour acheter une baguet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un seul Euro en poche, mais le porte monnaie plein de Francs, un client (C) entre à la boulangerie (B) pour acheter une baguette.</a:t>
            </a:r>
          </a:p>
          <a:p>
            <a:pPr lvl="1"/>
            <a:r>
              <a:t>1 € = 6,5596 Francs et 1 Franc = 0,1524 €</a:t>
            </a:r>
          </a:p>
          <a:p>
            <a:pPr/>
            <a:r>
              <a:t>(C) « C’est combien la baguette maintenant ? »</a:t>
            </a:r>
          </a:p>
          <a:p>
            <a:pPr/>
            <a:r>
              <a:t>(B) « 4,30 Francs comme d’habitude. »</a:t>
            </a:r>
          </a:p>
          <a:p>
            <a:pPr/>
            <a:r>
              <a:t>(C) Oui mais à partir d’aujourd’hui c’est en €.</a:t>
            </a:r>
          </a:p>
          <a:p>
            <a:pPr/>
            <a:r>
              <a:t>(B) Ah, j’oubliais (un petit coup d’EuroCalculette) : ça fait 0,66 €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rreurs de calcu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 de calcul</a:t>
            </a:r>
          </a:p>
        </p:txBody>
      </p:sp>
      <p:sp>
        <p:nvSpPr>
          <p:cNvPr id="168" name="Arrond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Arrondis</a:t>
            </a:r>
          </a:p>
        </p:txBody>
      </p:sp>
      <p:sp>
        <p:nvSpPr>
          <p:cNvPr id="169" name="(C) 0,66 € … mais ça fait 4,33 Francs ! Ma baguette a augmenté de 3 centimes 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(C) 0,66 € … mais ça fait 4,33 Francs ! Ma baguette a augmenté de 3 centimes !</a:t>
            </a:r>
          </a:p>
          <a:p>
            <a:pPr/>
            <a:r>
              <a:t>(B) Je vous donne une pièce de 5 Francs et vous me rendez la monnaie en €. Bien, 5 Francs, ça fait 0,76 Euros. Moins 0,66 € la baguette, je vous rends 10 centimes d’€.</a:t>
            </a:r>
          </a:p>
          <a:p>
            <a:pPr/>
            <a:r>
              <a:t>(C) Donc je vous ai donné 5 Francs, vous me rendez 0,66 Francs, ça met la baguette à 4,34 Francs ! Le prix a encore augmenté d’un centime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rreurs de calcu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 de calcul</a:t>
            </a:r>
          </a:p>
        </p:txBody>
      </p:sp>
      <p:sp>
        <p:nvSpPr>
          <p:cNvPr id="172" name="Le lendemain … Le client décide d’acheter deux baguett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 lendemain … Le client décide d’acheter deux baguettes</a:t>
            </a:r>
          </a:p>
        </p:txBody>
      </p:sp>
      <p:sp>
        <p:nvSpPr>
          <p:cNvPr id="173" name="(C) Bonjour, je voudrais deux baguettes. C’est combien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(C) Bonjour, je voudrais deux baguettes. C’est combien ?</a:t>
            </a:r>
          </a:p>
          <a:p>
            <a:pPr/>
            <a:r>
              <a:t>(B) Voyons 4,30 x 2 = 8,60 Francs, soit 1,31 €.</a:t>
            </a:r>
          </a:p>
          <a:p>
            <a:pPr/>
            <a:r>
              <a:t>(C) Deux baguettes coûtent moins cher que 2 fois une baguette (2 x 0,66) !</a:t>
            </a:r>
          </a:p>
          <a:p>
            <a:pPr lvl="1"/>
            <a:r>
              <a:t>Je vous donne une pièce de 10 Francs.</a:t>
            </a:r>
          </a:p>
          <a:p>
            <a:pPr/>
            <a:r>
              <a:t>(B) Donc 1,52 € moins 1,31 €, je vous rends 0,21 €.</a:t>
            </a:r>
          </a:p>
          <a:p>
            <a:pPr/>
            <a:r>
              <a:t>(C) Voyons voir, 0,21 €, cela fait 1,38 Francs, j’ai donc payé cette fois (10-1,38)/2 = 8,62/2= 4,31 Francs la baguette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présentation des nomb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Représentation des nombres</a:t>
            </a:r>
          </a:p>
        </p:txBody>
      </p:sp>
      <p:sp>
        <p:nvSpPr>
          <p:cNvPr id="176" name="Norme IEEE-75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Norme IEEE-754</a:t>
            </a:r>
          </a:p>
        </p:txBody>
      </p:sp>
      <p:sp>
        <p:nvSpPr>
          <p:cNvPr id="177" name="Codage des formats binaires Base"/>
          <p:cNvSpPr txBox="1"/>
          <p:nvPr>
            <p:ph type="body" idx="1"/>
          </p:nvPr>
        </p:nvSpPr>
        <p:spPr>
          <a:xfrm>
            <a:off x="1206500" y="4248504"/>
            <a:ext cx="21971000" cy="8510518"/>
          </a:xfrm>
          <a:prstGeom prst="rect">
            <a:avLst/>
          </a:prstGeom>
        </p:spPr>
        <p:txBody>
          <a:bodyPr/>
          <a:lstStyle/>
          <a:p>
            <a:pPr/>
            <a:r>
              <a:t>Codage des formats binaires</a:t>
            </a:r>
            <a:br/>
            <a:r>
              <a:t>Base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</a:p>
        </p:txBody>
      </p:sp>
      <p:graphicFrame>
        <p:nvGraphicFramePr>
          <p:cNvPr id="178" name="Tableau 1"/>
          <p:cNvGraphicFramePr/>
          <p:nvPr/>
        </p:nvGraphicFramePr>
        <p:xfrm>
          <a:off x="11488437" y="3842185"/>
          <a:ext cx="11656503" cy="49282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328760"/>
                <a:gridCol w="2328760"/>
                <a:gridCol w="2328760"/>
                <a:gridCol w="2328760"/>
                <a:gridCol w="2328760"/>
              </a:tblGrid>
              <a:tr h="12288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Format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Nombre de bits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Signe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Exposant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Mantisse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88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Simple précision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88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Double précision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88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Quadruple précision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9" name="Texte"/>
          <p:cNvSpPr txBox="1"/>
          <p:nvPr/>
        </p:nvSpPr>
        <p:spPr>
          <a:xfrm>
            <a:off x="2662714" y="9292178"/>
            <a:ext cx="9609078" cy="110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sSup>
                    <m:e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p>
                  </m:sSup>
                  <m:sSup>
                    <m:e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p>
                  <m:sSub>
                    <m:e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.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</m:oMath>
              </m:oMathPara>
            </a14:m>
          </a:p>
        </p:txBody>
      </p:sp>
      <p:sp>
        <p:nvSpPr>
          <p:cNvPr id="180" name="Signe"/>
          <p:cNvSpPr txBox="1"/>
          <p:nvPr/>
        </p:nvSpPr>
        <p:spPr>
          <a:xfrm>
            <a:off x="4720324" y="11724696"/>
            <a:ext cx="1274217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Signe</a:t>
            </a:r>
          </a:p>
        </p:txBody>
      </p:sp>
      <p:sp>
        <p:nvSpPr>
          <p:cNvPr id="181" name="Exposant"/>
          <p:cNvSpPr txBox="1"/>
          <p:nvPr/>
        </p:nvSpPr>
        <p:spPr>
          <a:xfrm>
            <a:off x="5177159" y="7328954"/>
            <a:ext cx="203636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Exposant</a:t>
            </a:r>
          </a:p>
        </p:txBody>
      </p:sp>
      <p:sp>
        <p:nvSpPr>
          <p:cNvPr id="182" name="Mantisse"/>
          <p:cNvSpPr txBox="1"/>
          <p:nvPr/>
        </p:nvSpPr>
        <p:spPr>
          <a:xfrm>
            <a:off x="7175535" y="11724696"/>
            <a:ext cx="196047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Mantisse</a:t>
            </a:r>
          </a:p>
        </p:txBody>
      </p:sp>
      <p:sp>
        <p:nvSpPr>
          <p:cNvPr id="183" name="Ligne"/>
          <p:cNvSpPr/>
          <p:nvPr/>
        </p:nvSpPr>
        <p:spPr>
          <a:xfrm flipV="1">
            <a:off x="5412427" y="10287315"/>
            <a:ext cx="1" cy="12670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Ligne"/>
          <p:cNvSpPr/>
          <p:nvPr/>
        </p:nvSpPr>
        <p:spPr>
          <a:xfrm flipV="1">
            <a:off x="8155771" y="10287315"/>
            <a:ext cx="1" cy="12670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gne"/>
          <p:cNvSpPr/>
          <p:nvPr/>
        </p:nvSpPr>
        <p:spPr>
          <a:xfrm flipV="1">
            <a:off x="6101843" y="7994498"/>
            <a:ext cx="1" cy="126703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rreurs de calcu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 de calcul</a:t>
            </a:r>
          </a:p>
        </p:txBody>
      </p:sp>
      <p:sp>
        <p:nvSpPr>
          <p:cNvPr id="188" name="Effets de bord de la représentation des nombres – Valeur asymptotiqu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9459">
              <a:defRPr sz="5060"/>
            </a:lvl1pPr>
          </a:lstStyle>
          <a:p>
            <a:pPr/>
            <a:r>
              <a:t>Effets de bord de la représentation des nombres – Valeur asymptotique</a:t>
            </a:r>
          </a:p>
        </p:txBody>
      </p:sp>
      <p:sp>
        <p:nvSpPr>
          <p:cNvPr id="189" name="est équivalent à   lorsque…"/>
          <p:cNvSpPr txBox="1"/>
          <p:nvPr>
            <p:ph type="body" sz="half" idx="1"/>
          </p:nvPr>
        </p:nvSpPr>
        <p:spPr>
          <a:xfrm>
            <a:off x="1206500" y="4248504"/>
            <a:ext cx="21971000" cy="3831624"/>
          </a:xfrm>
          <a:prstGeom prst="rect">
            <a:avLst/>
          </a:prstGeom>
        </p:spPr>
        <p:txBody>
          <a:bodyPr/>
          <a:lstStyle/>
          <a:p>
            <a:pPr/>
            <a14:m>
              <m:oMath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ad>
                      <m:rad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den>
                </m:f>
              </m:oMath>
            </a14:m>
            <a:r>
              <a:t> est équivalent à </a:t>
            </a:r>
            <a14:m>
              <m:oMath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rad>
              </m:oMath>
            </a14:m>
            <a:r>
              <a:t> lorsque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p"/>
                  </m:rP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</a:p>
          <a:p>
            <a:pPr/>
            <a:r>
              <a:t>Peut-on le vérifier sur machine ?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1494" y="5848306"/>
            <a:ext cx="9518147" cy="7889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28375" y="5477346"/>
            <a:ext cx="11304385" cy="825601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a fonction vaut zéro lorsque   est grand, puis NaN"/>
          <p:cNvSpPr txBox="1"/>
          <p:nvPr/>
        </p:nvSpPr>
        <p:spPr>
          <a:xfrm>
            <a:off x="1206500" y="8247702"/>
            <a:ext cx="10025696" cy="383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La fonction vaut zéro lorsque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est grand, puis NaN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19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présentation « machine » des nomb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Représentation « machine » des nombres </a:t>
            </a:r>
          </a:p>
        </p:txBody>
      </p:sp>
      <p:sp>
        <p:nvSpPr>
          <p:cNvPr id="195" name="Erreurs et arrond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Erreurs et arrondis</a:t>
            </a:r>
          </a:p>
        </p:txBody>
      </p:sp>
      <p:sp>
        <p:nvSpPr>
          <p:cNvPr id="196" name="Certaines propriétés arithmétiques ne sont pas conservé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Certaines propriétés arithmétiques ne sont pas conservées:</a:t>
            </a:r>
          </a:p>
          <a:p>
            <a:pPr lvl="1"/>
            <a:r>
              <a:t>L’addition n’est pas (nécessairement) associative</a:t>
            </a:r>
          </a:p>
          <a:p>
            <a:pPr lvl="1"/>
            <a:r>
              <a:t>La multiplication n’est pas associative</a:t>
            </a:r>
          </a:p>
          <a:p>
            <a:pPr lvl="1"/>
            <a:r>
              <a:t>La multiplication n’est pas distributive par rapport `a l’addition</a:t>
            </a:r>
          </a:p>
          <a:p>
            <a:pPr lvl="1"/>
            <a:r>
              <a:t>Il existe des nombres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pour lesquels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