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3"/>
          </a:solidFill>
        </a:fill>
      </a:tcStyle>
    </a:wholeTbl>
    <a:band2H>
      <a:tcTxStyle b="def" i="def"/>
      <a:tcStyle>
        <a:tcBdr/>
        <a:fill>
          <a:solidFill>
            <a:srgbClr val="E6EF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F1FD"/>
          </a:solidFill>
        </a:fill>
      </a:tcStyle>
    </a:wholeTbl>
    <a:band2H>
      <a:tcTxStyle b="def" i="def"/>
      <a:tcStyle>
        <a:tcBdr/>
        <a:fill>
          <a:solidFill>
            <a:srgbClr val="EFF8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3CD"/>
          </a:solidFill>
        </a:fill>
      </a:tcStyle>
    </a:wholeTbl>
    <a:band2H>
      <a:tcTxStyle b="def" i="def"/>
      <a:tcStyle>
        <a:tcBdr/>
        <a:fill>
          <a:solidFill>
            <a:srgbClr val="FB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3;p18"/>
          <p:cNvGrpSpPr/>
          <p:nvPr/>
        </p:nvGrpSpPr>
        <p:grpSpPr>
          <a:xfrm>
            <a:off x="0" y="-13"/>
            <a:ext cx="9144000" cy="4429829"/>
            <a:chOff x="0" y="-6"/>
            <a:chExt cx="9144000" cy="4429827"/>
          </a:xfrm>
        </p:grpSpPr>
        <p:sp>
          <p:nvSpPr>
            <p:cNvPr id="19" name="Triangle"/>
            <p:cNvSpPr/>
            <p:nvPr/>
          </p:nvSpPr>
          <p:spPr>
            <a:xfrm flipH="1" rot="10800000">
              <a:off x="0" y="-7"/>
              <a:ext cx="9144000" cy="442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" name="Texte"/>
            <p:cNvSpPr txBox="1"/>
            <p:nvPr/>
          </p:nvSpPr>
          <p:spPr>
            <a:xfrm rot="10800000">
              <a:off x="807724" y="932139"/>
              <a:ext cx="4480552" cy="35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/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989072" y="2341149"/>
            <a:ext cx="5462303" cy="2083094"/>
          </a:xfrm>
          <a:prstGeom prst="rect">
            <a:avLst/>
          </a:prstGeom>
          <a:solidFill>
            <a:srgbClr val="443A31"/>
          </a:solidFill>
        </p:spPr>
        <p:txBody>
          <a:bodyPr lIns="179999" tIns="179999" rIns="179999" bIns="179999" anchor="ctr"/>
          <a:lstStyle>
            <a:lvl1pPr marL="431800" indent="-40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431800" indent="76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431800" indent="55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431800" indent="1041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431800" indent="1498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23" name="Google Shape;15;p18" descr="Google Shape;15;p18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8317" y="5350057"/>
            <a:ext cx="3184431" cy="127934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e du titre"/>
          <p:cNvSpPr txBox="1"/>
          <p:nvPr>
            <p:ph type="title"/>
          </p:nvPr>
        </p:nvSpPr>
        <p:spPr>
          <a:xfrm>
            <a:off x="203198" y="262056"/>
            <a:ext cx="6400801" cy="20665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;p19"/>
          <p:cNvSpPr/>
          <p:nvPr/>
        </p:nvSpPr>
        <p:spPr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" name="Texte du titre"/>
          <p:cNvSpPr txBox="1"/>
          <p:nvPr>
            <p:ph type="title"/>
          </p:nvPr>
        </p:nvSpPr>
        <p:spPr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34" name="Texte niveau 1…"/>
          <p:cNvSpPr txBox="1"/>
          <p:nvPr>
            <p:ph type="body" idx="1"/>
          </p:nvPr>
        </p:nvSpPr>
        <p:spPr>
          <a:xfrm>
            <a:off x="279400" y="1236134"/>
            <a:ext cx="8644467" cy="4890030"/>
          </a:xfrm>
          <a:prstGeom prst="rect">
            <a:avLst/>
          </a:prstGeom>
        </p:spPr>
        <p:txBody>
          <a:bodyPr/>
          <a:lstStyle>
            <a:lvl1pPr indent="-355600">
              <a:spcBef>
                <a:spcPts val="400"/>
              </a:spcBef>
              <a:buSzPts val="2000"/>
              <a:buFont typeface="Helvetica"/>
              <a:buChar char="➔"/>
              <a:defRPr sz="2000"/>
            </a:lvl1pPr>
            <a:lvl2pPr marL="798285" indent="-290285">
              <a:spcBef>
                <a:spcPts val="400"/>
              </a:spcBef>
              <a:buSzPts val="2000"/>
              <a:buFont typeface="Helvetica"/>
              <a:defRPr sz="2000"/>
            </a:lvl2pPr>
            <a:lvl3pPr marL="1308100" indent="-317500">
              <a:spcBef>
                <a:spcPts val="400"/>
              </a:spcBef>
              <a:buSzPts val="2000"/>
              <a:buFont typeface="Helvetica"/>
              <a:buChar char="•"/>
              <a:defRPr sz="2000"/>
            </a:lvl3pPr>
            <a:lvl4pPr marL="1828800" indent="-355600">
              <a:spcBef>
                <a:spcPts val="400"/>
              </a:spcBef>
              <a:buSzPts val="2000"/>
              <a:buFont typeface="Helvetica"/>
              <a:buChar char="–"/>
              <a:defRPr sz="2000"/>
            </a:lvl4pPr>
            <a:lvl5pPr marL="2286000" indent="-355600">
              <a:spcBef>
                <a:spcPts val="400"/>
              </a:spcBef>
              <a:buSzPts val="2000"/>
              <a:buFont typeface="Helvetica"/>
              <a:buChar char="»"/>
              <a:defRPr sz="2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" name="Google Shape;24;p19" descr="Google Shape;24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5;p19"/>
          <p:cNvSpPr/>
          <p:nvPr/>
        </p:nvSpPr>
        <p:spPr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e niveau 1…"/>
          <p:cNvSpPr txBox="1"/>
          <p:nvPr>
            <p:ph type="body" sz="half" idx="1"/>
          </p:nvPr>
        </p:nvSpPr>
        <p:spPr>
          <a:xfrm>
            <a:off x="457200" y="1261534"/>
            <a:ext cx="4038600" cy="4864630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2" name="Google Shape;45;p22"/>
          <p:cNvSpPr txBox="1"/>
          <p:nvPr>
            <p:ph type="body" sz="half" idx="21"/>
          </p:nvPr>
        </p:nvSpPr>
        <p:spPr>
          <a:xfrm>
            <a:off x="4648200" y="1261534"/>
            <a:ext cx="4038600" cy="4864630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53" name="Google Shape;46;p22"/>
          <p:cNvSpPr/>
          <p:nvPr/>
        </p:nvSpPr>
        <p:spPr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4" name="Texte du titre"/>
          <p:cNvSpPr txBox="1"/>
          <p:nvPr>
            <p:ph type="title"/>
          </p:nvPr>
        </p:nvSpPr>
        <p:spPr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55" name="Google Shape;48;p22" descr="Google Shape;48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Numéro de diapositive"/>
          <p:cNvSpPr txBox="1"/>
          <p:nvPr>
            <p:ph type="sldNum" sz="quarter" idx="2"/>
          </p:nvPr>
        </p:nvSpPr>
        <p:spPr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" name="Google Shape;52;p22"/>
          <p:cNvSpPr/>
          <p:nvPr/>
        </p:nvSpPr>
        <p:spPr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4;p23"/>
          <p:cNvSpPr/>
          <p:nvPr/>
        </p:nvSpPr>
        <p:spPr>
          <a:xfrm>
            <a:off x="0" y="0"/>
            <a:ext cx="9144000" cy="51571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5" name="Google Shape;55;p23"/>
          <p:cNvSpPr txBox="1"/>
          <p:nvPr/>
        </p:nvSpPr>
        <p:spPr>
          <a:xfrm>
            <a:off x="475169" y="5759563"/>
            <a:ext cx="6677302" cy="54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/>
            <a:r>
              <a:t>Chapitre 2</a:t>
            </a:r>
          </a:p>
        </p:txBody>
      </p:sp>
      <p:sp>
        <p:nvSpPr>
          <p:cNvPr id="66" name="Google Shape;56;p23"/>
          <p:cNvSpPr/>
          <p:nvPr/>
        </p:nvSpPr>
        <p:spPr>
          <a:xfrm rot="10800000">
            <a:off x="0" y="0"/>
            <a:ext cx="9144000" cy="515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43A3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67" name="Google Shape;57;p23" descr="Google Shape;57;p23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1491" y="5668743"/>
            <a:ext cx="1977282" cy="79437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59;p24" descr="Google Shape;59;p24"/>
          <p:cNvPicPr>
            <a:picLocks noChangeAspect="1"/>
          </p:cNvPicPr>
          <p:nvPr/>
        </p:nvPicPr>
        <p:blipFill>
          <a:blip r:embed="rId2">
            <a:extLst/>
          </a:blip>
          <a:srcRect l="0" t="18855" r="0" b="18855"/>
          <a:stretch>
            <a:fillRect/>
          </a:stretch>
        </p:blipFill>
        <p:spPr>
          <a:xfrm>
            <a:off x="4174859" y="1308100"/>
            <a:ext cx="4622001" cy="3022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6" name="Google Shape;60;p24"/>
          <p:cNvSpPr/>
          <p:nvPr/>
        </p:nvSpPr>
        <p:spPr>
          <a:xfrm flipH="1">
            <a:off x="7980618" y="3597542"/>
            <a:ext cx="816242" cy="73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77" name="Google Shape;61;p24"/>
          <p:cNvSpPr txBox="1"/>
          <p:nvPr/>
        </p:nvSpPr>
        <p:spPr>
          <a:xfrm>
            <a:off x="6759963" y="4390890"/>
            <a:ext cx="1991172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aseline="30000" sz="1200"/>
            </a:lvl1pPr>
          </a:lstStyle>
          <a:p>
            <a:pPr/>
            <a:r>
              <a:t>reptiumende re omnisinis dolori blaccup</a:t>
            </a:r>
          </a:p>
        </p:txBody>
      </p:sp>
      <p:grpSp>
        <p:nvGrpSpPr>
          <p:cNvPr id="80" name="Google Shape;62;p24"/>
          <p:cNvGrpSpPr/>
          <p:nvPr/>
        </p:nvGrpSpPr>
        <p:grpSpPr>
          <a:xfrm>
            <a:off x="4174859" y="4795578"/>
            <a:ext cx="4545801" cy="1462852"/>
            <a:chOff x="0" y="0"/>
            <a:chExt cx="4545800" cy="1462851"/>
          </a:xfrm>
        </p:grpSpPr>
        <p:sp>
          <p:nvSpPr>
            <p:cNvPr id="78" name="Rectangle"/>
            <p:cNvSpPr/>
            <p:nvPr/>
          </p:nvSpPr>
          <p:spPr>
            <a:xfrm>
              <a:off x="-1" y="-1"/>
              <a:ext cx="4545802" cy="14628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aseline="3000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Itas eaquis et excerferum nuscien ditione dic tem hiciliciist, con rem aut volest, sedi doles erro te sa sam volum dolumqui aceprae eicipsa pelesequod"/>
            <p:cNvSpPr txBox="1"/>
            <p:nvPr/>
          </p:nvSpPr>
          <p:spPr>
            <a:xfrm>
              <a:off x="45724" y="235099"/>
              <a:ext cx="4454352" cy="884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aseline="30000" sz="1800">
                  <a:solidFill>
                    <a:srgbClr val="FFFFFF"/>
                  </a:solidFill>
                </a:defRPr>
              </a:pPr>
              <a:r>
                <a:t>Itas eaquis et </a:t>
              </a:r>
              <a:r>
                <a:rPr b="1"/>
                <a:t>excerferum nuscien </a:t>
              </a:r>
              <a:r>
                <a:t>ditione dic tem hiciliciist, con rem aut volest, sedi doles erro te sa sam volum dolumqui aceprae eicipsa pelesequod</a:t>
              </a:r>
            </a:p>
          </p:txBody>
        </p:sp>
      </p:grpSp>
      <p:grpSp>
        <p:nvGrpSpPr>
          <p:cNvPr id="83" name="Google Shape;63;p24"/>
          <p:cNvGrpSpPr/>
          <p:nvPr/>
        </p:nvGrpSpPr>
        <p:grpSpPr>
          <a:xfrm>
            <a:off x="4064708" y="4648518"/>
            <a:ext cx="934851" cy="294123"/>
            <a:chOff x="0" y="0"/>
            <a:chExt cx="934850" cy="294121"/>
          </a:xfrm>
        </p:grpSpPr>
        <p:sp>
          <p:nvSpPr>
            <p:cNvPr id="81" name="Rectangle"/>
            <p:cNvSpPr/>
            <p:nvPr/>
          </p:nvSpPr>
          <p:spPr>
            <a:xfrm>
              <a:off x="-1" y="0"/>
              <a:ext cx="934852" cy="29412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titre"/>
            <p:cNvSpPr txBox="1"/>
            <p:nvPr/>
          </p:nvSpPr>
          <p:spPr>
            <a:xfrm>
              <a:off x="50487" y="14953"/>
              <a:ext cx="833876" cy="264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1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titre</a:t>
              </a:r>
            </a:p>
          </p:txBody>
        </p:sp>
      </p:grpSp>
      <p:grpSp>
        <p:nvGrpSpPr>
          <p:cNvPr id="86" name="Google Shape;64;p24"/>
          <p:cNvGrpSpPr/>
          <p:nvPr/>
        </p:nvGrpSpPr>
        <p:grpSpPr>
          <a:xfrm>
            <a:off x="4064708" y="1109194"/>
            <a:ext cx="1959242" cy="362839"/>
            <a:chOff x="0" y="0"/>
            <a:chExt cx="1959241" cy="362838"/>
          </a:xfrm>
        </p:grpSpPr>
        <p:sp>
          <p:nvSpPr>
            <p:cNvPr id="84" name="Rectangle"/>
            <p:cNvSpPr/>
            <p:nvPr/>
          </p:nvSpPr>
          <p:spPr>
            <a:xfrm>
              <a:off x="-1" y="-1"/>
              <a:ext cx="1959243" cy="3628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titre"/>
            <p:cNvSpPr txBox="1"/>
            <p:nvPr/>
          </p:nvSpPr>
          <p:spPr>
            <a:xfrm>
              <a:off x="45724" y="49311"/>
              <a:ext cx="1867792" cy="264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titre</a:t>
              </a:r>
            </a:p>
          </p:txBody>
        </p:sp>
      </p:grpSp>
      <p:grpSp>
        <p:nvGrpSpPr>
          <p:cNvPr id="89" name="Google Shape;65;p24"/>
          <p:cNvGrpSpPr/>
          <p:nvPr/>
        </p:nvGrpSpPr>
        <p:grpSpPr>
          <a:xfrm>
            <a:off x="330200" y="1308099"/>
            <a:ext cx="3594100" cy="5769592"/>
            <a:chOff x="0" y="0"/>
            <a:chExt cx="3594100" cy="5769590"/>
          </a:xfrm>
        </p:grpSpPr>
        <p:sp>
          <p:nvSpPr>
            <p:cNvPr id="87" name="Rectangle"/>
            <p:cNvSpPr/>
            <p:nvPr/>
          </p:nvSpPr>
          <p:spPr>
            <a:xfrm>
              <a:off x="0" y="0"/>
              <a:ext cx="3594100" cy="509650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i="1" sz="2400"/>
              </a:pPr>
            </a:p>
          </p:txBody>
        </p:sp>
        <p:sp>
          <p:nvSpPr>
            <p:cNvPr id="88" name="Itas eaquis et…"/>
            <p:cNvSpPr txBox="1"/>
            <p:nvPr/>
          </p:nvSpPr>
          <p:spPr>
            <a:xfrm>
              <a:off x="50487" y="239862"/>
              <a:ext cx="3493126" cy="5529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baseline="30000" sz="3200"/>
              </a:pPr>
              <a:r>
                <a:t>Itas eaquis et </a:t>
              </a:r>
            </a:p>
            <a:p>
              <a:pPr>
                <a:defRPr b="1" baseline="30000" sz="2400"/>
              </a:pPr>
              <a:r>
                <a:t>excerferum nuscien </a:t>
              </a:r>
              <a:r>
                <a:rPr b="0"/>
                <a:t>ditione dic tem hiciliciist, con rem aut volest, sedi doles erro te sa sam volum dolumqui aceprae eicipsa pelesequod que cum hicieni hillant endi consequ iduciet ut lab int.</a:t>
              </a:r>
              <a:endParaRPr b="0"/>
            </a:p>
            <a:p>
              <a:pPr marL="180975" indent="-165100">
                <a:buClr>
                  <a:schemeClr val="accent6"/>
                </a:buClr>
                <a:buSzPts val="2400"/>
                <a:buFont typeface="Arial"/>
                <a:buChar char="›"/>
                <a:defRPr baseline="30000" sz="2400"/>
              </a:pPr>
              <a:r>
                <a:t>Ficiunt dolupta cone poris autaquu ndamus, cusciisque mo tem aut ut fugitin ullit, iliquo</a:t>
              </a:r>
            </a:p>
            <a:p>
              <a:pPr marL="180975" indent="-165100">
                <a:buClr>
                  <a:schemeClr val="accent6"/>
                </a:buClr>
                <a:buSzPts val="2400"/>
                <a:buFont typeface="Arial"/>
                <a:buChar char="›"/>
                <a:defRPr baseline="30000" sz="2400"/>
              </a:pPr>
              <a:r>
                <a:t>omnis dolles diorumquam, ius sinvers pelitia quo ea nam repudit atisciam expera iliciae cepernat fugitas sa conse molo modi berecti tem ius, officie ndiscipsam</a:t>
              </a:r>
            </a:p>
          </p:txBody>
        </p:sp>
      </p:grpSp>
      <p:sp>
        <p:nvSpPr>
          <p:cNvPr id="90" name="Google Shape;66;p24"/>
          <p:cNvSpPr/>
          <p:nvPr/>
        </p:nvSpPr>
        <p:spPr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91" name="Texte du titre"/>
          <p:cNvSpPr txBox="1"/>
          <p:nvPr>
            <p:ph type="title"/>
          </p:nvPr>
        </p:nvSpPr>
        <p:spPr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92" name="Google Shape;68;p24" descr="Google Shape;68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Numéro de diapositive"/>
          <p:cNvSpPr txBox="1"/>
          <p:nvPr>
            <p:ph type="sldNum" sz="quarter" idx="2"/>
          </p:nvPr>
        </p:nvSpPr>
        <p:spPr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" name="Google Shape;72;p24"/>
          <p:cNvSpPr/>
          <p:nvPr/>
        </p:nvSpPr>
        <p:spPr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7" name="Google Shape;73;p24"/>
          <p:cNvGrpSpPr/>
          <p:nvPr/>
        </p:nvGrpSpPr>
        <p:grpSpPr>
          <a:xfrm>
            <a:off x="168009" y="1146614"/>
            <a:ext cx="2833424" cy="288001"/>
            <a:chOff x="0" y="0"/>
            <a:chExt cx="2833423" cy="288000"/>
          </a:xfrm>
        </p:grpSpPr>
        <p:sp>
          <p:nvSpPr>
            <p:cNvPr id="95" name="Rectangle"/>
            <p:cNvSpPr/>
            <p:nvPr/>
          </p:nvSpPr>
          <p:spPr>
            <a:xfrm>
              <a:off x="0" y="-1"/>
              <a:ext cx="2833424" cy="288002"/>
            </a:xfrm>
            <a:prstGeom prst="rect">
              <a:avLst/>
            </a:prstGeom>
            <a:solidFill>
              <a:srgbClr val="443A3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" name="titre"/>
            <p:cNvSpPr txBox="1"/>
            <p:nvPr/>
          </p:nvSpPr>
          <p:spPr>
            <a:xfrm>
              <a:off x="45725" y="11892"/>
              <a:ext cx="2741974" cy="264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titre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75;p25" descr="Google Shape;75;p25"/>
          <p:cNvPicPr>
            <a:picLocks noChangeAspect="1"/>
          </p:cNvPicPr>
          <p:nvPr/>
        </p:nvPicPr>
        <p:blipFill>
          <a:blip r:embed="rId2">
            <a:extLst/>
          </a:blip>
          <a:srcRect l="0" t="18855" r="0" b="18855"/>
          <a:stretch>
            <a:fillRect/>
          </a:stretch>
        </p:blipFill>
        <p:spPr>
          <a:xfrm>
            <a:off x="0" y="818566"/>
            <a:ext cx="9144000" cy="54398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oogle Shape;76;p25"/>
          <p:cNvGrpSpPr/>
          <p:nvPr/>
        </p:nvGrpSpPr>
        <p:grpSpPr>
          <a:xfrm>
            <a:off x="4390337" y="1575689"/>
            <a:ext cx="4361659" cy="3210468"/>
            <a:chOff x="0" y="0"/>
            <a:chExt cx="4361658" cy="3210466"/>
          </a:xfrm>
        </p:grpSpPr>
        <p:sp>
          <p:nvSpPr>
            <p:cNvPr id="105" name="Rectangle"/>
            <p:cNvSpPr/>
            <p:nvPr/>
          </p:nvSpPr>
          <p:spPr>
            <a:xfrm>
              <a:off x="0" y="0"/>
              <a:ext cx="4361659" cy="2627048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200"/>
                </a:spcBef>
                <a:defRPr b="1" sz="2800"/>
              </a:pPr>
            </a:p>
          </p:txBody>
        </p:sp>
        <p:sp>
          <p:nvSpPr>
            <p:cNvPr id="106" name="excerferum nuscien…"/>
            <p:cNvSpPr txBox="1"/>
            <p:nvPr/>
          </p:nvSpPr>
          <p:spPr>
            <a:xfrm>
              <a:off x="45724" y="235100"/>
              <a:ext cx="4270210" cy="2975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marL="355600" indent="-355600">
                <a:buClr>
                  <a:schemeClr val="accent6"/>
                </a:buClr>
                <a:buSzPts val="2800"/>
                <a:buFont typeface="Helvetica"/>
                <a:buChar char="➔"/>
                <a:defRPr b="1" baseline="30000" sz="2800"/>
              </a:pPr>
              <a:r>
                <a:t>excerferum nuscien</a:t>
              </a:r>
            </a:p>
            <a:p>
              <a:pPr marL="355600" indent="-355600">
                <a:spcBef>
                  <a:spcPts val="1200"/>
                </a:spcBef>
                <a:buClr>
                  <a:schemeClr val="accent6"/>
                </a:buClr>
                <a:buSzPts val="2800"/>
                <a:buFont typeface="Helvetica"/>
                <a:buChar char="➔"/>
                <a:defRPr b="1" baseline="30000" sz="2800"/>
              </a:pPr>
              <a:r>
                <a:t>ditione dic tem hiciliciist, con rem aut volest, sedi doles </a:t>
              </a:r>
            </a:p>
            <a:p>
              <a:pPr marL="355600" indent="-355600">
                <a:spcBef>
                  <a:spcPts val="1200"/>
                </a:spcBef>
                <a:buClr>
                  <a:schemeClr val="accent6"/>
                </a:buClr>
                <a:buSzPts val="2800"/>
                <a:buFont typeface="Helvetica"/>
                <a:buChar char="➔"/>
                <a:defRPr b="1" baseline="30000" sz="2800"/>
              </a:pPr>
              <a:r>
                <a:t>erro te sa sam volum dolumqui aceprae eicipsa</a:t>
              </a:r>
            </a:p>
            <a:p>
              <a:pPr marL="355600" indent="-355600">
                <a:spcBef>
                  <a:spcPts val="1200"/>
                </a:spcBef>
                <a:buClr>
                  <a:schemeClr val="accent6"/>
                </a:buClr>
                <a:buSzPts val="2800"/>
                <a:buFont typeface="Helvetica"/>
                <a:buChar char="➔"/>
                <a:defRPr b="1" baseline="30000" sz="2800"/>
              </a:pPr>
              <a:r>
                <a:t>pelesequod que cum hicieni</a:t>
              </a:r>
            </a:p>
          </p:txBody>
        </p:sp>
      </p:grpSp>
      <p:grpSp>
        <p:nvGrpSpPr>
          <p:cNvPr id="110" name="Google Shape;77;p25"/>
          <p:cNvGrpSpPr/>
          <p:nvPr/>
        </p:nvGrpSpPr>
        <p:grpSpPr>
          <a:xfrm>
            <a:off x="4308102" y="1368187"/>
            <a:ext cx="829010" cy="350622"/>
            <a:chOff x="0" y="0"/>
            <a:chExt cx="829008" cy="350621"/>
          </a:xfrm>
        </p:grpSpPr>
        <p:sp>
          <p:nvSpPr>
            <p:cNvPr id="108" name="Rectangle"/>
            <p:cNvSpPr/>
            <p:nvPr/>
          </p:nvSpPr>
          <p:spPr>
            <a:xfrm>
              <a:off x="0" y="41516"/>
              <a:ext cx="829009" cy="2675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titre"/>
            <p:cNvSpPr txBox="1"/>
            <p:nvPr/>
          </p:nvSpPr>
          <p:spPr>
            <a:xfrm>
              <a:off x="45724" y="-1"/>
              <a:ext cx="737560" cy="35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titre</a:t>
              </a:r>
            </a:p>
          </p:txBody>
        </p:sp>
      </p:grpSp>
      <p:pic>
        <p:nvPicPr>
          <p:cNvPr id="111" name="Google Shape;78;p25" descr="Google Shape;78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79;p25"/>
          <p:cNvSpPr/>
          <p:nvPr/>
        </p:nvSpPr>
        <p:spPr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13" name="Texte du titre"/>
          <p:cNvSpPr txBox="1"/>
          <p:nvPr>
            <p:ph type="title"/>
          </p:nvPr>
        </p:nvSpPr>
        <p:spPr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" name="Google Shape;84;p25"/>
          <p:cNvSpPr/>
          <p:nvPr/>
        </p:nvSpPr>
        <p:spPr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3" name="Google Shape;40;p21" descr="Google Shape;40;p2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411" y="2703765"/>
            <a:ext cx="7688304" cy="3088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oogle Shape;41;p21"/>
          <p:cNvGrpSpPr/>
          <p:nvPr/>
        </p:nvGrpSpPr>
        <p:grpSpPr>
          <a:xfrm>
            <a:off x="0" y="-11"/>
            <a:ext cx="9144000" cy="3479807"/>
            <a:chOff x="0" y="-5"/>
            <a:chExt cx="9144000" cy="3479805"/>
          </a:xfrm>
        </p:grpSpPr>
        <p:sp>
          <p:nvSpPr>
            <p:cNvPr id="4" name="Triangle"/>
            <p:cNvSpPr/>
            <p:nvPr/>
          </p:nvSpPr>
          <p:spPr>
            <a:xfrm flipH="1" rot="10800000">
              <a:off x="0" y="-6"/>
              <a:ext cx="9144000" cy="347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" name="Texte"/>
            <p:cNvSpPr txBox="1"/>
            <p:nvPr/>
          </p:nvSpPr>
          <p:spPr>
            <a:xfrm rot="10800000">
              <a:off x="807724" y="694635"/>
              <a:ext cx="4480552" cy="35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9" name="Google Shape;42;p21"/>
          <p:cNvGrpSpPr/>
          <p:nvPr/>
        </p:nvGrpSpPr>
        <p:grpSpPr>
          <a:xfrm>
            <a:off x="0" y="6248400"/>
            <a:ext cx="9144000" cy="632511"/>
            <a:chOff x="0" y="0"/>
            <a:chExt cx="9144000" cy="632510"/>
          </a:xfrm>
        </p:grpSpPr>
        <p:sp>
          <p:nvSpPr>
            <p:cNvPr id="7" name="Triangle"/>
            <p:cNvSpPr/>
            <p:nvPr/>
          </p:nvSpPr>
          <p:spPr>
            <a:xfrm flipH="1">
              <a:off x="0" y="0"/>
              <a:ext cx="9144000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3A31"/>
            </a:solidFill>
            <a:ln w="19050" cap="flat">
              <a:solidFill>
                <a:srgbClr val="443A3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" name="Texte"/>
            <p:cNvSpPr txBox="1"/>
            <p:nvPr/>
          </p:nvSpPr>
          <p:spPr>
            <a:xfrm>
              <a:off x="3865250" y="281889"/>
              <a:ext cx="4461501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0" name="Texte du titre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1" name="Texte niveau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" name="Numéro de diapositive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→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›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eH2NK5eBNsc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pcc.ch/languages-2/francais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9;p1"/>
          <p:cNvSpPr txBox="1"/>
          <p:nvPr>
            <p:ph type="subTitle" sz="half" idx="1"/>
          </p:nvPr>
        </p:nvSpPr>
        <p:spPr>
          <a:xfrm>
            <a:off x="1147413" y="1268184"/>
            <a:ext cx="6967575" cy="328151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</a:pPr>
            <a:r>
              <a:t>UE 4TPU202U Transverse </a:t>
            </a:r>
          </a:p>
          <a:p>
            <a:pPr marL="0" indent="0" algn="ctr">
              <a:spcBef>
                <a:spcPts val="500"/>
              </a:spcBef>
            </a:pPr>
            <a:r>
              <a:t>Méthodologie scientifique</a:t>
            </a:r>
          </a:p>
          <a:p>
            <a:pPr marL="0" indent="0" algn="ctr">
              <a:spcBef>
                <a:spcPts val="500"/>
              </a:spcBef>
            </a:pPr>
            <a:r>
              <a:t>2 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Espace réservé du numéro de diapositive 3"/>
          <p:cNvSpPr txBox="1"/>
          <p:nvPr>
            <p:ph type="sldNum" sz="quarter" idx="2"/>
          </p:nvPr>
        </p:nvSpPr>
        <p:spPr>
          <a:xfrm>
            <a:off x="144765" y="6598269"/>
            <a:ext cx="167670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Google Shape;85;p1"/>
          <p:cNvSpPr txBox="1"/>
          <p:nvPr/>
        </p:nvSpPr>
        <p:spPr>
          <a:xfrm>
            <a:off x="274325" y="1395528"/>
            <a:ext cx="5047687" cy="392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Articulation autour de 2 objectifs </a:t>
            </a:r>
          </a:p>
        </p:txBody>
      </p:sp>
      <p:sp>
        <p:nvSpPr>
          <p:cNvPr id="129" name="Google Shape;86;p1"/>
          <p:cNvSpPr/>
          <p:nvPr/>
        </p:nvSpPr>
        <p:spPr>
          <a:xfrm>
            <a:off x="1507888" y="3856168"/>
            <a:ext cx="6209655" cy="1228324"/>
          </a:xfrm>
          <a:prstGeom prst="rect">
            <a:avLst/>
          </a:prstGeom>
          <a:solidFill>
            <a:srgbClr val="FFFF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lnSpc>
                <a:spcPct val="107000"/>
              </a:lnSpc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OBJECTIF 2: Communiquer/transmettre à l’écrit et à l’oral des résultats scientifiques à une communauté de pairs</a:t>
            </a:r>
          </a:p>
        </p:txBody>
      </p:sp>
      <p:sp>
        <p:nvSpPr>
          <p:cNvPr id="130" name="Google Shape;87;p1"/>
          <p:cNvSpPr/>
          <p:nvPr/>
        </p:nvSpPr>
        <p:spPr>
          <a:xfrm>
            <a:off x="1507888" y="2515835"/>
            <a:ext cx="6209653" cy="838953"/>
          </a:xfrm>
          <a:prstGeom prst="rect">
            <a:avLst/>
          </a:prstGeom>
          <a:solidFill>
            <a:srgbClr val="2BF548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lnSpc>
                <a:spcPct val="107000"/>
              </a:lnSpc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OBJECTIF 1: S’approprier progressivement les fondamentaux de la démarche scientifique</a:t>
            </a:r>
          </a:p>
        </p:txBody>
      </p:sp>
      <p:sp>
        <p:nvSpPr>
          <p:cNvPr id="131" name="Ligne"/>
          <p:cNvSpPr/>
          <p:nvPr/>
        </p:nvSpPr>
        <p:spPr>
          <a:xfrm>
            <a:off x="3270955" y="4330699"/>
            <a:ext cx="3955285" cy="655595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2" name="une critique d’une argumentation sur le thème de la crise climatique et du développement durable"/>
          <p:cNvSpPr txBox="1"/>
          <p:nvPr/>
        </p:nvSpPr>
        <p:spPr>
          <a:xfrm>
            <a:off x="3181380" y="5181746"/>
            <a:ext cx="4547121" cy="1022516"/>
          </a:xfrm>
          <a:prstGeom prst="rect">
            <a:avLst/>
          </a:prstGeom>
          <a:gradFill>
            <a:gsLst>
              <a:gs pos="0">
                <a:schemeClr val="accent5">
                  <a:hueOff val="-129313"/>
                  <a:satOff val="35238"/>
                  <a:lumOff val="25543"/>
                </a:schemeClr>
              </a:gs>
              <a:gs pos="35000">
                <a:srgbClr val="FFF7C6"/>
              </a:gs>
              <a:gs pos="100000">
                <a:schemeClr val="accent5">
                  <a:hueOff val="-169969"/>
                  <a:satOff val="35238"/>
                  <a:lumOff val="36915"/>
                </a:schemeClr>
              </a:gs>
            </a:gsLst>
            <a:lin ang="16200000"/>
          </a:gra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/>
            </a:pPr>
            <a:r>
              <a:t>une critique d’une argumentation</a:t>
            </a:r>
            <a:br/>
            <a:r>
              <a:t>sur le thème de la crise climatique</a:t>
            </a:r>
            <a:br/>
            <a:r>
              <a:t>et du développement durable</a:t>
            </a:r>
          </a:p>
        </p:txBody>
      </p:sp>
      <p:sp>
        <p:nvSpPr>
          <p:cNvPr id="133" name="Ligne"/>
          <p:cNvSpPr/>
          <p:nvPr/>
        </p:nvSpPr>
        <p:spPr>
          <a:xfrm flipV="1">
            <a:off x="3270955" y="4330699"/>
            <a:ext cx="3955285" cy="655595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Espace réservé du numéro de diapositive 3"/>
          <p:cNvSpPr txBox="1"/>
          <p:nvPr>
            <p:ph type="sldNum" sz="quarter" idx="2"/>
          </p:nvPr>
        </p:nvSpPr>
        <p:spPr>
          <a:xfrm>
            <a:off x="144765" y="6598269"/>
            <a:ext cx="167670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Google Shape;95;p2"/>
          <p:cNvSpPr txBox="1"/>
          <p:nvPr/>
        </p:nvSpPr>
        <p:spPr>
          <a:xfrm>
            <a:off x="0" y="-1"/>
            <a:ext cx="9144000" cy="1417423"/>
          </a:xfrm>
          <a:prstGeom prst="rect">
            <a:avLst/>
          </a:prstGeom>
          <a:solidFill>
            <a:srgbClr val="31EF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1800" u="sng"/>
            </a:pPr>
            <a:r>
              <a:t>OBJECTIF 1</a:t>
            </a:r>
          </a:p>
          <a:p>
            <a:pPr algn="ctr">
              <a:defRPr sz="1800"/>
            </a:pPr>
          </a:p>
          <a:p>
            <a:pPr algn="ctr">
              <a:defRPr b="1" sz="1800"/>
            </a:pPr>
            <a:r>
              <a:t>« S’APPROPRIER LA DEMARCHE SCIENTIFIQUE »</a:t>
            </a:r>
          </a:p>
          <a:p>
            <a:pPr algn="ctr">
              <a:defRPr b="1" sz="1800" u="sng"/>
            </a:pPr>
          </a:p>
          <a:p>
            <a:pPr algn="ctr">
              <a:defRPr b="1" sz="1800"/>
            </a:pPr>
            <a:r>
              <a:t>3 ATELIERS THEMATIQUES de 2h40</a:t>
            </a:r>
          </a:p>
        </p:txBody>
      </p:sp>
      <p:sp>
        <p:nvSpPr>
          <p:cNvPr id="138" name="Google Shape;98;p2"/>
          <p:cNvSpPr txBox="1"/>
          <p:nvPr/>
        </p:nvSpPr>
        <p:spPr>
          <a:xfrm>
            <a:off x="418324" y="2551094"/>
            <a:ext cx="8222751" cy="399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just">
              <a:defRPr b="1" sz="2000" u="sng">
                <a:latin typeface="Calibri"/>
                <a:ea typeface="Calibri"/>
                <a:cs typeface="Calibri"/>
                <a:sym typeface="Calibri"/>
              </a:defRPr>
            </a:pPr>
            <a:r>
              <a:t>Atelier 1: Les méthodes scientifiques</a:t>
            </a:r>
          </a:p>
          <a:p>
            <a:pPr algn="just">
              <a:defRPr i="1" sz="2000">
                <a:latin typeface="Calibri"/>
                <a:ea typeface="Calibri"/>
                <a:cs typeface="Calibri"/>
                <a:sym typeface="Calibri"/>
              </a:defRPr>
            </a:pPr>
            <a:r>
              <a:t>Sensibilisation aux différents types de démarches et méthodes de raisonnement à travers des exemples et activités simples.</a:t>
            </a:r>
          </a:p>
          <a:p>
            <a:pPr algn="just">
              <a:defRPr sz="20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defRPr sz="20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defRPr b="1" sz="2000" u="sng">
                <a:latin typeface="Calibri"/>
                <a:ea typeface="Calibri"/>
                <a:cs typeface="Calibri"/>
                <a:sym typeface="Calibri"/>
              </a:defRPr>
            </a:pPr>
            <a:r>
              <a:t>Atelier 2: Sources d’erreurs, biais et incertitudes</a:t>
            </a:r>
          </a:p>
          <a:p>
            <a:pPr algn="just">
              <a:defRPr i="1" sz="2000">
                <a:latin typeface="Calibri"/>
                <a:ea typeface="Calibri"/>
                <a:cs typeface="Calibri"/>
                <a:sym typeface="Calibri"/>
              </a:defRPr>
            </a:pPr>
            <a:r>
              <a:t>Sensibilisation aux différents biais cognitifs et de raisonnement, ainsi qu’aux sources d’erreurs expérimentales, aux incertitudes et à leurs estimations.</a:t>
            </a:r>
          </a:p>
          <a:p>
            <a:pPr algn="just">
              <a:defRPr i="1"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defRPr b="1" sz="2000" u="sng">
                <a:latin typeface="Calibri"/>
                <a:ea typeface="Calibri"/>
                <a:cs typeface="Calibri"/>
                <a:sym typeface="Calibri"/>
              </a:defRPr>
            </a:pPr>
            <a:r>
              <a:t>Atelier 3: Communication et interprétation des données</a:t>
            </a:r>
          </a:p>
          <a:p>
            <a:pPr algn="just">
              <a:defRPr i="1" sz="2000">
                <a:latin typeface="Calibri"/>
                <a:ea typeface="Calibri"/>
                <a:cs typeface="Calibri"/>
                <a:sym typeface="Calibri"/>
              </a:defRPr>
            </a:pPr>
            <a:r>
              <a:t>Représenter graphiquement des données, les commenter, les décrire et les interpréter.  </a:t>
            </a:r>
          </a:p>
        </p:txBody>
      </p:sp>
      <p:grpSp>
        <p:nvGrpSpPr>
          <p:cNvPr id="141" name="Google Shape;99;p2"/>
          <p:cNvGrpSpPr/>
          <p:nvPr/>
        </p:nvGrpSpPr>
        <p:grpSpPr>
          <a:xfrm>
            <a:off x="2680287" y="1697274"/>
            <a:ext cx="3783426" cy="644943"/>
            <a:chOff x="0" y="0"/>
            <a:chExt cx="3783424" cy="644941"/>
          </a:xfrm>
        </p:grpSpPr>
        <p:sp>
          <p:nvSpPr>
            <p:cNvPr id="139" name="Rectangle"/>
            <p:cNvSpPr/>
            <p:nvPr/>
          </p:nvSpPr>
          <p:spPr>
            <a:xfrm>
              <a:off x="0" y="45024"/>
              <a:ext cx="3783425" cy="554894"/>
            </a:xfrm>
            <a:prstGeom prst="rect">
              <a:avLst/>
            </a:prstGeom>
            <a:solidFill>
              <a:srgbClr val="31EF4C"/>
            </a:solidFill>
            <a:ln w="12700" cap="flat">
              <a:solidFill>
                <a:srgbClr val="31EF4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M3C:  CC (coeff 0,4)…"/>
            <p:cNvSpPr txBox="1"/>
            <p:nvPr/>
          </p:nvSpPr>
          <p:spPr>
            <a:xfrm>
              <a:off x="52074" y="0"/>
              <a:ext cx="3679276" cy="644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b="1"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M3C</a:t>
              </a:r>
              <a:r>
                <a:rPr b="0"/>
                <a:t>:  CC (coeff 0,4)</a:t>
              </a:r>
              <a:endParaRPr b="0"/>
            </a:p>
            <a:p>
              <a:pPr algn="ctr">
                <a:defRPr b="1"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2 tests de 20-30 min en séance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Espace réservé du numéro de diapositive 3"/>
          <p:cNvSpPr txBox="1"/>
          <p:nvPr>
            <p:ph type="sldNum" sz="quarter" idx="2"/>
          </p:nvPr>
        </p:nvSpPr>
        <p:spPr>
          <a:xfrm>
            <a:off x="138431" y="6598269"/>
            <a:ext cx="180338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Google Shape;105;p3"/>
          <p:cNvSpPr/>
          <p:nvPr/>
        </p:nvSpPr>
        <p:spPr>
          <a:xfrm>
            <a:off x="0" y="24233"/>
            <a:ext cx="9144000" cy="140835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lnSpc>
                <a:spcPct val="107000"/>
              </a:lnSpc>
              <a:defRPr b="1" sz="1800" u="sng"/>
            </a:pPr>
            <a:r>
              <a:t>OBJECTIF 2</a:t>
            </a:r>
          </a:p>
          <a:p>
            <a:pPr algn="ctr">
              <a:lnSpc>
                <a:spcPct val="107000"/>
              </a:lnSpc>
              <a:spcBef>
                <a:spcPts val="800"/>
              </a:spcBef>
              <a:defRPr b="1" sz="1800"/>
            </a:pPr>
            <a:r>
              <a:t>Communiquer/transmettre à l’écrit et à l’oral des résultats scientifiques à une communauté de pairs</a:t>
            </a:r>
          </a:p>
        </p:txBody>
      </p:sp>
      <p:sp>
        <p:nvSpPr>
          <p:cNvPr id="146" name="Google Shape;106;p3"/>
          <p:cNvSpPr txBox="1"/>
          <p:nvPr/>
        </p:nvSpPr>
        <p:spPr>
          <a:xfrm>
            <a:off x="0" y="1673980"/>
            <a:ext cx="9144000" cy="36014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1800">
                <a:solidFill>
                  <a:srgbClr val="FF0000"/>
                </a:solidFill>
              </a:defRPr>
            </a:lvl1pPr>
          </a:lstStyle>
          <a:p>
            <a:pPr/>
            <a:r>
              <a:t>Fil rouge thématique interdisciplinaire: DEVELOPPEMENT DURABLE</a:t>
            </a:r>
          </a:p>
        </p:txBody>
      </p:sp>
      <p:grpSp>
        <p:nvGrpSpPr>
          <p:cNvPr id="149" name="Google Shape;107;p3"/>
          <p:cNvGrpSpPr/>
          <p:nvPr/>
        </p:nvGrpSpPr>
        <p:grpSpPr>
          <a:xfrm>
            <a:off x="2327114" y="2154896"/>
            <a:ext cx="4489772" cy="652734"/>
            <a:chOff x="0" y="0"/>
            <a:chExt cx="4489770" cy="652732"/>
          </a:xfrm>
        </p:grpSpPr>
        <p:sp>
          <p:nvSpPr>
            <p:cNvPr id="147" name="Rectangle"/>
            <p:cNvSpPr/>
            <p:nvPr/>
          </p:nvSpPr>
          <p:spPr>
            <a:xfrm>
              <a:off x="0" y="33004"/>
              <a:ext cx="4489771" cy="5867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8" name="M3C: Poster 0,3  + présentation (oral) 0,3"/>
            <p:cNvSpPr txBox="1"/>
            <p:nvPr/>
          </p:nvSpPr>
          <p:spPr>
            <a:xfrm>
              <a:off x="55062" y="0"/>
              <a:ext cx="4379646" cy="6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/>
            <a:p>
              <a:pPr>
                <a:defRPr b="1" sz="1800"/>
              </a:pPr>
              <a:r>
                <a:t>M3C: </a:t>
              </a:r>
              <a:r>
                <a:rPr b="0"/>
                <a:t>Poster 0,3  + présentation (oral) 0,3</a:t>
              </a:r>
            </a:p>
          </p:txBody>
        </p:sp>
      </p:grpSp>
      <p:sp>
        <p:nvSpPr>
          <p:cNvPr id="150" name="Google Shape;108;p3"/>
          <p:cNvSpPr txBox="1"/>
          <p:nvPr/>
        </p:nvSpPr>
        <p:spPr>
          <a:xfrm>
            <a:off x="592250" y="3019382"/>
            <a:ext cx="7959499" cy="62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1800" u="sng">
                <a:latin typeface="Calibri"/>
                <a:ea typeface="Calibri"/>
                <a:cs typeface="Calibri"/>
                <a:sym typeface="Calibri"/>
              </a:defRPr>
            </a:pPr>
            <a:r>
              <a:t>Travail par équipe de 3 à 5 étudiants </a:t>
            </a:r>
            <a:r>
              <a:rPr u="none"/>
              <a:t>sur une thématique interdisciplinaire </a:t>
            </a:r>
            <a:endParaRPr u="none"/>
          </a:p>
          <a:p>
            <a:pPr algn="ctr">
              <a:defRPr b="1" sz="1800">
                <a:latin typeface="Calibri"/>
                <a:ea typeface="Calibri"/>
                <a:cs typeface="Calibri"/>
                <a:sym typeface="Calibri"/>
              </a:defRPr>
            </a:pPr>
            <a:r>
              <a:t>portant sur le développement durable</a:t>
            </a:r>
          </a:p>
        </p:txBody>
      </p:sp>
      <p:sp>
        <p:nvSpPr>
          <p:cNvPr id="151" name="Rectangle 8"/>
          <p:cNvSpPr txBox="1"/>
          <p:nvPr/>
        </p:nvSpPr>
        <p:spPr>
          <a:xfrm>
            <a:off x="2708542" y="1183335"/>
            <a:ext cx="372691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07000"/>
              </a:lnSpc>
              <a:spcBef>
                <a:spcPts val="800"/>
              </a:spcBef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séances de 1h20 + Fresque du climat</a:t>
            </a:r>
          </a:p>
        </p:txBody>
      </p:sp>
      <p:sp>
        <p:nvSpPr>
          <p:cNvPr id="152" name="Google Shape;109;p3"/>
          <p:cNvSpPr txBox="1"/>
          <p:nvPr/>
        </p:nvSpPr>
        <p:spPr>
          <a:xfrm>
            <a:off x="379497" y="4048888"/>
            <a:ext cx="8261578" cy="2377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i="1" sz="1800">
                <a:latin typeface="Calibri"/>
                <a:ea typeface="Calibri"/>
                <a:cs typeface="Calibri"/>
                <a:sym typeface="Calibri"/>
              </a:defRPr>
            </a:pPr>
            <a:r>
              <a:t>Identifier et sélectionner diverses ressources pour documenter la thématique choisie</a:t>
            </a:r>
          </a:p>
          <a:p>
            <a:pPr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r>
              <a:t>Travail sur la recherche bibliographique et la citation des sources</a:t>
            </a:r>
          </a:p>
          <a:p>
            <a:pPr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br/>
            <a:r>
              <a:rPr b="1"/>
              <a:t>Extraire les informations essentielles / Analyser-synthétiser l’information</a:t>
            </a:r>
          </a:p>
          <a:p>
            <a:pPr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br/>
            <a:r>
              <a:rPr b="1"/>
              <a:t>Communiquer à l’écrit sous forme d’un </a:t>
            </a:r>
            <a:r>
              <a:rPr b="1" u="sng"/>
              <a:t>rapport structuré </a:t>
            </a:r>
            <a:endParaRPr u="sng"/>
          </a:p>
          <a:p>
            <a:pPr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br>
              <a:rPr u="sng"/>
            </a:br>
            <a:r>
              <a:rPr b="1"/>
              <a:t>Communiquer à l’oral sous forme d’un </a:t>
            </a:r>
            <a:r>
              <a:rPr b="1" u="sng"/>
              <a:t>poster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Espace réservé du numéro de diapositive 3"/>
          <p:cNvSpPr txBox="1"/>
          <p:nvPr>
            <p:ph type="sldNum" sz="quarter" idx="2"/>
          </p:nvPr>
        </p:nvSpPr>
        <p:spPr>
          <a:xfrm>
            <a:off x="144765" y="6598269"/>
            <a:ext cx="167670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Google Shape;105;p3"/>
          <p:cNvSpPr/>
          <p:nvPr/>
        </p:nvSpPr>
        <p:spPr>
          <a:xfrm>
            <a:off x="0" y="24233"/>
            <a:ext cx="9144000" cy="140835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lnSpc>
                <a:spcPct val="107000"/>
              </a:lnSpc>
              <a:defRPr b="1" sz="1800" u="sng"/>
            </a:pPr>
            <a:r>
              <a:t>OBJECTIF 2</a:t>
            </a:r>
          </a:p>
          <a:p>
            <a:pPr algn="ctr">
              <a:lnSpc>
                <a:spcPct val="107000"/>
              </a:lnSpc>
              <a:spcBef>
                <a:spcPts val="800"/>
              </a:spcBef>
              <a:defRPr b="1" sz="1800"/>
            </a:pPr>
            <a:r>
              <a:t>Communiquer/transmettre à l’écrit et à l’oral une critique d’une argumentation</a:t>
            </a:r>
            <a:br/>
            <a:r>
              <a:t>sur le thème de la crise climatique et du développement durable</a:t>
            </a:r>
          </a:p>
        </p:txBody>
      </p:sp>
      <p:sp>
        <p:nvSpPr>
          <p:cNvPr id="157" name="Google Shape;106;p3"/>
          <p:cNvSpPr txBox="1"/>
          <p:nvPr/>
        </p:nvSpPr>
        <p:spPr>
          <a:xfrm>
            <a:off x="0" y="1673980"/>
            <a:ext cx="9144000" cy="36014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1800">
                <a:solidFill>
                  <a:srgbClr val="FF0000"/>
                </a:solidFill>
              </a:defRPr>
            </a:lvl1pPr>
          </a:lstStyle>
          <a:p>
            <a:pPr/>
            <a:r>
              <a:t>Fil rouge thématique interdisciplinaire: DEVELOPPEMENT DURABLE</a:t>
            </a:r>
          </a:p>
        </p:txBody>
      </p:sp>
      <p:grpSp>
        <p:nvGrpSpPr>
          <p:cNvPr id="160" name="Google Shape;107;p3"/>
          <p:cNvGrpSpPr/>
          <p:nvPr/>
        </p:nvGrpSpPr>
        <p:grpSpPr>
          <a:xfrm>
            <a:off x="2327114" y="2154896"/>
            <a:ext cx="4489772" cy="652734"/>
            <a:chOff x="0" y="0"/>
            <a:chExt cx="4489770" cy="652732"/>
          </a:xfrm>
        </p:grpSpPr>
        <p:sp>
          <p:nvSpPr>
            <p:cNvPr id="158" name="Rectangle"/>
            <p:cNvSpPr/>
            <p:nvPr/>
          </p:nvSpPr>
          <p:spPr>
            <a:xfrm>
              <a:off x="0" y="33004"/>
              <a:ext cx="4489771" cy="5867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9" name="M3C: Poster 0,3  + présentation (oral) 0,3"/>
            <p:cNvSpPr txBox="1"/>
            <p:nvPr/>
          </p:nvSpPr>
          <p:spPr>
            <a:xfrm>
              <a:off x="55062" y="0"/>
              <a:ext cx="4379646" cy="6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/>
            <a:p>
              <a:pPr>
                <a:defRPr b="1" sz="1800"/>
              </a:pPr>
              <a:r>
                <a:t>M3C: </a:t>
              </a:r>
              <a:r>
                <a:rPr b="0"/>
                <a:t>Poster 0,3  + présentation (oral) 0,3</a:t>
              </a:r>
            </a:p>
          </p:txBody>
        </p:sp>
      </p:grpSp>
      <p:sp>
        <p:nvSpPr>
          <p:cNvPr id="161" name="Google Shape;108;p3"/>
          <p:cNvSpPr txBox="1"/>
          <p:nvPr/>
        </p:nvSpPr>
        <p:spPr>
          <a:xfrm>
            <a:off x="592250" y="2803482"/>
            <a:ext cx="7959499" cy="62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1800" u="sng">
                <a:latin typeface="Calibri"/>
                <a:ea typeface="Calibri"/>
                <a:cs typeface="Calibri"/>
                <a:sym typeface="Calibri"/>
              </a:defRPr>
            </a:pPr>
            <a:r>
              <a:t>Travail par équipe</a:t>
            </a:r>
            <a:r>
              <a:rPr u="none"/>
              <a:t> sur un texte ou une présentation d’un auteur « polémique » </a:t>
            </a:r>
            <a:r>
              <a:t>portant sur la crise climatique ou le développement durable</a:t>
            </a:r>
          </a:p>
        </p:txBody>
      </p:sp>
      <p:sp>
        <p:nvSpPr>
          <p:cNvPr id="162" name="Rectangle 8"/>
          <p:cNvSpPr txBox="1"/>
          <p:nvPr/>
        </p:nvSpPr>
        <p:spPr>
          <a:xfrm>
            <a:off x="2708542" y="1183335"/>
            <a:ext cx="372691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07000"/>
              </a:lnSpc>
              <a:spcBef>
                <a:spcPts val="800"/>
              </a:spcBef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séances de 1h20 + Fresque du climat</a:t>
            </a:r>
          </a:p>
        </p:txBody>
      </p:sp>
      <p:sp>
        <p:nvSpPr>
          <p:cNvPr id="163" name="Google Shape;109;p3"/>
          <p:cNvSpPr txBox="1"/>
          <p:nvPr/>
        </p:nvSpPr>
        <p:spPr>
          <a:xfrm>
            <a:off x="555193" y="3529934"/>
            <a:ext cx="8261578" cy="2863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lvl="1" marL="263275" indent="-180473">
              <a:lnSpc>
                <a:spcPct val="110000"/>
              </a:lnSpc>
              <a:buSzPct val="100000"/>
              <a:buChar char="•"/>
              <a:defRPr b="1" i="1" sz="1800">
                <a:latin typeface="Calibri"/>
                <a:ea typeface="Calibri"/>
                <a:cs typeface="Calibri"/>
                <a:sym typeface="Calibri"/>
              </a:defRPr>
            </a:pPr>
            <a:r>
              <a:t>Identifier une source (texte/document d’un auteur « polémique ») pour documenter la thématique choisie, en prendre connaissance</a:t>
            </a:r>
          </a:p>
          <a:p>
            <a:pPr lvl="1" marL="263275" indent="-180473">
              <a:lnSpc>
                <a:spcPct val="110000"/>
              </a:lnSpc>
              <a:buSzPct val="100000"/>
              <a:buChar char="•"/>
              <a:defRPr b="1" i="1" sz="1800">
                <a:latin typeface="Calibri"/>
                <a:ea typeface="Calibri"/>
                <a:cs typeface="Calibri"/>
                <a:sym typeface="Calibri"/>
              </a:defRPr>
            </a:pPr>
            <a:r>
              <a:t>Extraire les informations essentielles / Analyser-synthétiser l’information</a:t>
            </a:r>
          </a:p>
          <a:p>
            <a:pPr lvl="2" marL="942473" indent="-180473">
              <a:lnSpc>
                <a:spcPct val="110000"/>
              </a:lnSpc>
              <a:buSzPct val="100000"/>
              <a:buChar char="•"/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r>
              <a:t>Identifier les sources (explicites et implicites) de l’argumentation</a:t>
            </a:r>
          </a:p>
          <a:p>
            <a:pPr lvl="2" marL="942473" indent="-180473">
              <a:lnSpc>
                <a:spcPct val="110000"/>
              </a:lnSpc>
              <a:buSzPct val="100000"/>
              <a:buChar char="•"/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r>
              <a:t>Identifier la </a:t>
            </a:r>
            <a:r>
              <a:rPr u="sng"/>
              <a:t>structure de l’argumentation</a:t>
            </a:r>
          </a:p>
          <a:p>
            <a:pPr lvl="2" marL="942473" indent="-180473">
              <a:lnSpc>
                <a:spcPct val="110000"/>
              </a:lnSpc>
              <a:buSzPct val="100000"/>
              <a:buChar char="•"/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r>
              <a:t>La critiquer</a:t>
            </a:r>
          </a:p>
          <a:p>
            <a:pPr lvl="2" marL="942473" indent="-180473">
              <a:lnSpc>
                <a:spcPct val="110000"/>
              </a:lnSpc>
              <a:buSzPct val="100000"/>
              <a:buChar char="•"/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r>
              <a:t>Identifier les éléments de l’argument qui méritent d’être étudiés plus en détails</a:t>
            </a:r>
            <a:endParaRPr u="sng"/>
          </a:p>
          <a:p>
            <a:pPr lvl="1" marL="263275" indent="-180473">
              <a:lnSpc>
                <a:spcPct val="110000"/>
              </a:lnSpc>
              <a:buSzPct val="100000"/>
              <a:buChar char="•"/>
              <a:defRPr i="1" sz="1800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Communiquer cette analyse critique à l’oral sous forme d’un </a:t>
            </a:r>
            <a:r>
              <a:rPr b="1" u="sng"/>
              <a:t>poster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  <a:r>
              <a:t>PLANNING SEMESTRIEL</a:t>
            </a:r>
          </a:p>
        </p:txBody>
      </p:sp>
      <p:sp>
        <p:nvSpPr>
          <p:cNvPr id="166" name="Espace réservé du numéro de diapositive 3"/>
          <p:cNvSpPr txBox="1"/>
          <p:nvPr>
            <p:ph type="sldNum" sz="quarter" idx="2"/>
          </p:nvPr>
        </p:nvSpPr>
        <p:spPr>
          <a:xfrm>
            <a:off x="267428" y="6352942"/>
            <a:ext cx="167670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0" name="Google Shape;115;p4"/>
          <p:cNvGrpSpPr/>
          <p:nvPr/>
        </p:nvGrpSpPr>
        <p:grpSpPr>
          <a:xfrm>
            <a:off x="197537" y="2678219"/>
            <a:ext cx="9023400" cy="2890246"/>
            <a:chOff x="0" y="0"/>
            <a:chExt cx="9023399" cy="2890245"/>
          </a:xfrm>
        </p:grpSpPr>
        <p:sp>
          <p:nvSpPr>
            <p:cNvPr id="167" name="Google Shape;116;p4"/>
            <p:cNvSpPr/>
            <p:nvPr/>
          </p:nvSpPr>
          <p:spPr>
            <a:xfrm>
              <a:off x="267133" y="369333"/>
              <a:ext cx="8096250" cy="2095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Google Shape;117;p4"/>
            <p:cNvSpPr txBox="1"/>
            <p:nvPr/>
          </p:nvSpPr>
          <p:spPr>
            <a:xfrm>
              <a:off x="3877781" y="0"/>
              <a:ext cx="1416041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/>
              </a:lvl1pPr>
            </a:lstStyle>
            <a:p>
              <a:pPr/>
              <a:r>
                <a:t>Semestre 2</a:t>
              </a:r>
            </a:p>
          </p:txBody>
        </p:sp>
        <p:grpSp>
          <p:nvGrpSpPr>
            <p:cNvPr id="189" name="Google Shape;118;p4"/>
            <p:cNvGrpSpPr/>
            <p:nvPr/>
          </p:nvGrpSpPr>
          <p:grpSpPr>
            <a:xfrm>
              <a:off x="0" y="184666"/>
              <a:ext cx="9023400" cy="2705580"/>
              <a:chOff x="0" y="0"/>
              <a:chExt cx="9023399" cy="2705579"/>
            </a:xfrm>
          </p:grpSpPr>
          <p:sp>
            <p:nvSpPr>
              <p:cNvPr id="169" name="Google Shape;119;p4"/>
              <p:cNvSpPr txBox="1"/>
              <p:nvPr/>
            </p:nvSpPr>
            <p:spPr>
              <a:xfrm>
                <a:off x="7391814" y="1554858"/>
                <a:ext cx="1631586" cy="1150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defRPr b="1" sz="1800"/>
                </a:pPr>
                <a:r>
                  <a:t>+1 créneau</a:t>
                </a:r>
              </a:p>
              <a:p>
                <a:pPr>
                  <a:defRPr b="1" sz="1800"/>
                </a:pPr>
                <a:r>
                  <a:t>Evaluation orale</a:t>
                </a:r>
              </a:p>
              <a:p>
                <a:pPr>
                  <a:defRPr b="1" sz="1800"/>
                </a:pPr>
                <a:r>
                  <a:t>intergroupes</a:t>
                </a:r>
              </a:p>
            </p:txBody>
          </p:sp>
          <p:sp>
            <p:nvSpPr>
              <p:cNvPr id="170" name="Google Shape;120;p4"/>
              <p:cNvSpPr/>
              <p:nvPr/>
            </p:nvSpPr>
            <p:spPr>
              <a:xfrm rot="10800000">
                <a:off x="523130" y="49929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" name="Google Shape;121;p4"/>
              <p:cNvSpPr/>
              <p:nvPr/>
            </p:nvSpPr>
            <p:spPr>
              <a:xfrm>
                <a:off x="2825626" y="516634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" name="Google Shape;122;p4"/>
              <p:cNvSpPr/>
              <p:nvPr/>
            </p:nvSpPr>
            <p:spPr>
              <a:xfrm rot="10800000">
                <a:off x="2825627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" name="Google Shape;123;p4"/>
              <p:cNvSpPr/>
              <p:nvPr/>
            </p:nvSpPr>
            <p:spPr>
              <a:xfrm>
                <a:off x="4729155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6" name="Google Shape;124;p4"/>
              <p:cNvGrpSpPr/>
              <p:nvPr/>
            </p:nvGrpSpPr>
            <p:grpSpPr>
              <a:xfrm>
                <a:off x="7718129" y="508934"/>
                <a:ext cx="552451" cy="1038226"/>
                <a:chOff x="0" y="0"/>
                <a:chExt cx="552450" cy="1038225"/>
              </a:xfrm>
            </p:grpSpPr>
            <p:sp>
              <p:nvSpPr>
                <p:cNvPr id="174" name="Google Shape;125;p4"/>
                <p:cNvSpPr/>
                <p:nvPr/>
              </p:nvSpPr>
              <p:spPr>
                <a:xfrm>
                  <a:off x="-1" y="0"/>
                  <a:ext cx="552451" cy="1038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5" name="Google Shape;126;p4"/>
                <p:cNvSpPr/>
                <p:nvPr/>
              </p:nvSpPr>
              <p:spPr>
                <a:xfrm rot="10800000">
                  <a:off x="0" y="0"/>
                  <a:ext cx="552450" cy="1038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77" name="Google Shape;127;p4"/>
              <p:cNvSpPr/>
              <p:nvPr/>
            </p:nvSpPr>
            <p:spPr>
              <a:xfrm>
                <a:off x="7346089" y="0"/>
                <a:ext cx="1" cy="1809750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Google Shape;128;p4"/>
              <p:cNvSpPr/>
              <p:nvPr/>
            </p:nvSpPr>
            <p:spPr>
              <a:xfrm>
                <a:off x="3806874" y="508935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Google Shape;129;p4"/>
              <p:cNvSpPr/>
              <p:nvPr/>
            </p:nvSpPr>
            <p:spPr>
              <a:xfrm rot="10800000">
                <a:off x="3806875" y="508934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" name="Google Shape;130;p4"/>
              <p:cNvSpPr/>
              <p:nvPr/>
            </p:nvSpPr>
            <p:spPr>
              <a:xfrm>
                <a:off x="5676772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Google Shape;131;p4"/>
              <p:cNvSpPr/>
              <p:nvPr/>
            </p:nvSpPr>
            <p:spPr>
              <a:xfrm rot="10800000">
                <a:off x="5676773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Google Shape;132;p4"/>
              <p:cNvSpPr/>
              <p:nvPr/>
            </p:nvSpPr>
            <p:spPr>
              <a:xfrm rot="10800000">
                <a:off x="4742885" y="516631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" name="Google Shape;133;p4"/>
              <p:cNvSpPr/>
              <p:nvPr/>
            </p:nvSpPr>
            <p:spPr>
              <a:xfrm>
                <a:off x="6589293" y="51919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" name="Google Shape;134;p4"/>
              <p:cNvSpPr/>
              <p:nvPr/>
            </p:nvSpPr>
            <p:spPr>
              <a:xfrm rot="10800000">
                <a:off x="6601512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Google Shape;135;p4"/>
              <p:cNvSpPr txBox="1"/>
              <p:nvPr/>
            </p:nvSpPr>
            <p:spPr>
              <a:xfrm>
                <a:off x="0" y="1339057"/>
                <a:ext cx="1191313" cy="8840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defRPr sz="1800"/>
                </a:pPr>
                <a:r>
                  <a:t>Séance </a:t>
                </a:r>
              </a:p>
              <a:p>
                <a:pPr>
                  <a:defRPr sz="1800"/>
                </a:pPr>
                <a:r>
                  <a:t>d’introduction</a:t>
                </a:r>
              </a:p>
            </p:txBody>
          </p:sp>
          <p:sp>
            <p:nvSpPr>
              <p:cNvPr id="186" name="Google Shape;136;p4"/>
              <p:cNvSpPr/>
              <p:nvPr/>
            </p:nvSpPr>
            <p:spPr>
              <a:xfrm>
                <a:off x="1714742" y="516634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F4FD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" name="Google Shape;137;p4"/>
              <p:cNvSpPr/>
              <p:nvPr/>
            </p:nvSpPr>
            <p:spPr>
              <a:xfrm rot="10800000">
                <a:off x="1714743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F4FD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" name="Google Shape;138;p4"/>
              <p:cNvSpPr txBox="1"/>
              <p:nvPr/>
            </p:nvSpPr>
            <p:spPr>
              <a:xfrm>
                <a:off x="1058188" y="1547159"/>
                <a:ext cx="1865557" cy="1150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 algn="ctr">
                  <a:defRPr b="1" i="1" sz="1800"/>
                </a:pPr>
                <a:r>
                  <a:t>Animation</a:t>
                </a:r>
              </a:p>
              <a:p>
                <a:pPr algn="ctr">
                  <a:defRPr b="1" i="1" sz="1800"/>
                </a:pPr>
                <a:r>
                  <a:t>Fresque du climat*</a:t>
                </a:r>
              </a:p>
              <a:p>
                <a:pPr algn="ctr">
                  <a:defRPr b="1" i="1" sz="1800"/>
                </a:pPr>
                <a:r>
                  <a:t>(2h50)</a:t>
                </a:r>
              </a:p>
            </p:txBody>
          </p:sp>
        </p:grpSp>
      </p:grpSp>
      <p:sp>
        <p:nvSpPr>
          <p:cNvPr id="191" name="Google Shape;140;p4"/>
          <p:cNvSpPr/>
          <p:nvPr/>
        </p:nvSpPr>
        <p:spPr>
          <a:xfrm rot="10800000">
            <a:off x="1997871" y="1295319"/>
            <a:ext cx="552451" cy="10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1EF4C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2" name="Google Shape;141;p4"/>
          <p:cNvSpPr txBox="1"/>
          <p:nvPr/>
        </p:nvSpPr>
        <p:spPr>
          <a:xfrm>
            <a:off x="2596045" y="1402230"/>
            <a:ext cx="1869415" cy="617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t>Créneau de 1h20</a:t>
            </a:r>
          </a:p>
          <a:p>
            <a:pPr>
              <a:defRPr sz="1800"/>
            </a:pPr>
            <a:r>
              <a:t>Objectif 1</a:t>
            </a:r>
          </a:p>
        </p:txBody>
      </p:sp>
      <p:sp>
        <p:nvSpPr>
          <p:cNvPr id="193" name="Google Shape;142;p4"/>
          <p:cNvSpPr/>
          <p:nvPr/>
        </p:nvSpPr>
        <p:spPr>
          <a:xfrm rot="10800000">
            <a:off x="5202918" y="1323737"/>
            <a:ext cx="552451" cy="10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4" name="Google Shape;143;p4"/>
          <p:cNvSpPr txBox="1"/>
          <p:nvPr/>
        </p:nvSpPr>
        <p:spPr>
          <a:xfrm>
            <a:off x="5903559" y="1402230"/>
            <a:ext cx="2126827" cy="617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t>Créneau de 1h20</a:t>
            </a:r>
          </a:p>
          <a:p>
            <a:pPr>
              <a:defRPr sz="1800"/>
            </a:pPr>
            <a:r>
              <a:t>Objectif 2</a:t>
            </a:r>
          </a:p>
        </p:txBody>
      </p:sp>
      <p:sp>
        <p:nvSpPr>
          <p:cNvPr id="195" name="ZoneTexte 33"/>
          <p:cNvSpPr txBox="1"/>
          <p:nvPr/>
        </p:nvSpPr>
        <p:spPr>
          <a:xfrm>
            <a:off x="953947" y="5672570"/>
            <a:ext cx="30138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0070C0"/>
                </a:solidFill>
              </a:defRPr>
            </a:pPr>
            <a:r>
              <a:t>* </a:t>
            </a:r>
            <a:r>
              <a:rPr i="1"/>
              <a:t>https://fresqueduclimat.org/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Espace réservé du numéro de diapositive 3"/>
          <p:cNvSpPr txBox="1"/>
          <p:nvPr>
            <p:ph type="sldNum" sz="quarter" idx="2"/>
          </p:nvPr>
        </p:nvSpPr>
        <p:spPr>
          <a:xfrm>
            <a:off x="144765" y="6598269"/>
            <a:ext cx="167670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Rectangle 4"/>
          <p:cNvSpPr txBox="1"/>
          <p:nvPr/>
        </p:nvSpPr>
        <p:spPr>
          <a:xfrm>
            <a:off x="1736971" y="5890295"/>
            <a:ext cx="521828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u="sng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  <a:hlinkClick r:id="rId2" invalidUrl="" action="" tgtFrame="" tooltip="" history="1" highlightClick="0" endSnd="0"/>
              </a:rPr>
              <a:t>https://www.youtube.com/watch?v=eH2NK5eBNsc</a:t>
            </a:r>
          </a:p>
        </p:txBody>
      </p:sp>
      <p:sp>
        <p:nvSpPr>
          <p:cNvPr id="200" name="Rectangle 5"/>
          <p:cNvSpPr txBox="1"/>
          <p:nvPr/>
        </p:nvSpPr>
        <p:spPr>
          <a:xfrm>
            <a:off x="817536" y="1519464"/>
            <a:ext cx="7163357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4400">
                <a:latin typeface="Calibri"/>
                <a:ea typeface="Calibri"/>
                <a:cs typeface="Calibri"/>
                <a:sym typeface="Calibri"/>
              </a:defRPr>
            </a:pPr>
            <a:r>
              <a:t>LE DEVELOPPEMENT DURABLE</a:t>
            </a:r>
          </a:p>
          <a:p>
            <a:pPr>
              <a:defRPr b="1" sz="4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4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 b="1" sz="4400">
                <a:latin typeface="Calibri"/>
                <a:ea typeface="Calibri"/>
                <a:cs typeface="Calibri"/>
                <a:sym typeface="Calibri"/>
              </a:defRPr>
            </a:pPr>
            <a:r>
              <a:t>Pour vous, c’est quoi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/>
          <p:nvPr>
            <p:ph type="title"/>
          </p:nvPr>
        </p:nvSpPr>
        <p:spPr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/>
            <a:r>
              <a:t>LA FRESQUE DU CLIMAT</a:t>
            </a:r>
          </a:p>
        </p:txBody>
      </p:sp>
      <p:sp>
        <p:nvSpPr>
          <p:cNvPr id="203" name="Espace réservé du numéro de diapositive 3"/>
          <p:cNvSpPr txBox="1"/>
          <p:nvPr>
            <p:ph type="sldNum" sz="quarter" idx="2"/>
          </p:nvPr>
        </p:nvSpPr>
        <p:spPr>
          <a:xfrm>
            <a:off x="144765" y="6598269"/>
            <a:ext cx="167670" cy="214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ZoneTexte 5"/>
          <p:cNvSpPr txBox="1"/>
          <p:nvPr/>
        </p:nvSpPr>
        <p:spPr>
          <a:xfrm>
            <a:off x="502919" y="1643177"/>
            <a:ext cx="7931068" cy="381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800"/>
            </a:pPr>
            <a:r>
              <a:t>2h50 d’atelier collaboratif pour comprendre l’essentiel des enjeux climatiques.</a:t>
            </a:r>
          </a:p>
          <a:p>
            <a:pPr algn="just">
              <a:defRPr sz="1800"/>
            </a:pPr>
          </a:p>
          <a:p>
            <a:pPr algn="just">
              <a:defRPr sz="1800"/>
            </a:pPr>
          </a:p>
          <a:p>
            <a:pPr algn="just">
              <a:defRPr sz="1800"/>
            </a:pPr>
            <a:r>
              <a:t>Données tirées de la base scientifique de référence qui oriente les choix des décideurs politiques et économiques: rapports spéciaux commandés par l’ONU et l’Organisation mondiale de météorologie rédigés par le </a:t>
            </a:r>
            <a:r>
              <a:rPr u="sng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  <a:hlinkClick r:id="rId2" invalidUrl="" action="" tgtFrame="" tooltip="" history="1" highlightClick="0" endSnd="0"/>
              </a:rPr>
              <a:t>GIEC</a:t>
            </a:r>
            <a:r>
              <a:t>, </a:t>
            </a:r>
            <a:r>
              <a:rPr i="1"/>
              <a:t>Groupe d’experts intergouvernemental sur l’évolution du climat</a:t>
            </a:r>
            <a:r>
              <a:t>.</a:t>
            </a:r>
          </a:p>
          <a:p>
            <a:pPr algn="just">
              <a:defRPr sz="1800"/>
            </a:pPr>
          </a:p>
          <a:p>
            <a:pPr algn="just">
              <a:defRPr sz="1800"/>
            </a:pPr>
          </a:p>
          <a:p>
            <a:pPr algn="just">
              <a:defRPr b="1" sz="1800" u="sng"/>
            </a:pPr>
            <a:r>
              <a:t>Objectif:</a:t>
            </a:r>
            <a:r>
              <a:rPr u="none"/>
              <a:t> </a:t>
            </a:r>
            <a:r>
              <a:rPr b="0" u="none"/>
              <a:t>S’approprier le sujet du changement climatique, prendre du recul et comprendre les enjeux climatiques dans leur globalité en retraçant les liens de cause à effets.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0000FF"/>
      </a:hlink>
      <a:folHlink>
        <a:srgbClr val="FF00FF"/>
      </a:folHlink>
    </a:clrScheme>
    <a:fontScheme name="Thèm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0000FF"/>
      </a:hlink>
      <a:folHlink>
        <a:srgbClr val="FF00FF"/>
      </a:folHlink>
    </a:clrScheme>
    <a:fontScheme name="Thèm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