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8B76DD-025E-465A-94BA-559560005270}">
  <a:tblStyle styleId="{6C8B76DD-025E-465A-94BA-5595600052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812c057c_2_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b="0" i="0" lang="fr" sz="1200" u="none">
                <a:solidFill>
                  <a:schemeClr val="lt1"/>
                </a:solidFill>
                <a:latin typeface="Arial"/>
                <a:ea typeface="Arial"/>
                <a:cs typeface="Arial"/>
                <a:sym typeface="Arial"/>
              </a:rPr>
              <a:t>‹#›</a:t>
            </a:fld>
            <a:endParaRPr/>
          </a:p>
        </p:txBody>
      </p:sp>
      <p:sp>
        <p:nvSpPr>
          <p:cNvPr id="129" name="Google Shape;129;g10c812c057c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g10c812c057c_2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12c057c_2_1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98" name="Google Shape;198;g10c812c057c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10c812c057c_2_1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c812c057c_2_1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206" name="Google Shape;206;g10c812c057c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10c812c057c_2_1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c812c057c_2_1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231" name="Google Shape;231;g10c812c057c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g10c812c057c_2_1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c812c057c_2_1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239" name="Google Shape;239;g10c812c057c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g10c812c057c_2_1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c812c057c_2_16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247" name="Google Shape;247;g10c812c057c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g10c812c057c_2_1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c812c057c_2_17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255" name="Google Shape;255;g10c812c057c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g10c812c057c_2_1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c812c057c_2_1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b="0" i="0" lang="fr" sz="1200" u="none">
                <a:solidFill>
                  <a:schemeClr val="lt1"/>
                </a:solidFill>
                <a:latin typeface="Arial"/>
                <a:ea typeface="Arial"/>
                <a:cs typeface="Arial"/>
                <a:sym typeface="Arial"/>
              </a:rPr>
              <a:t>‹#›</a:t>
            </a:fld>
            <a:endParaRPr/>
          </a:p>
        </p:txBody>
      </p:sp>
      <p:sp>
        <p:nvSpPr>
          <p:cNvPr id="263" name="Google Shape;263;g10c812c057c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g10c812c057c_2_1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c812c057c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g10c812c057c_2_1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fr"/>
              <a:t>Add « renaming, »</a:t>
            </a:r>
            <a:endParaRPr/>
          </a:p>
        </p:txBody>
      </p:sp>
      <p:sp>
        <p:nvSpPr>
          <p:cNvPr id="271" name="Google Shape;271;g10c812c057c_2_18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c812c057c_2_2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c812c057c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c812c057c_2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g10c812c057c_2_2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0c812c057c_2_2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c812c057c_2_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0c812c057c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c812c057c_2_2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0c812c057c_2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c812c057c_2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g10c812c057c_2_2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10c812c057c_2_29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c812c057c_2_3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g10c812c057c_2_3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10c812c057c_2_3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c812c057c_2_3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0c812c057c_2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c812c057c_2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g10c812c057c_2_4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10c812c057c_2_40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c812c057c_2_4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b="0" i="0" lang="fr" sz="1200" u="none">
                <a:solidFill>
                  <a:schemeClr val="lt1"/>
                </a:solidFill>
                <a:latin typeface="Arial"/>
                <a:ea typeface="Arial"/>
                <a:cs typeface="Arial"/>
                <a:sym typeface="Arial"/>
              </a:rPr>
              <a:t>‹#›</a:t>
            </a:fld>
            <a:endParaRPr/>
          </a:p>
        </p:txBody>
      </p:sp>
      <p:sp>
        <p:nvSpPr>
          <p:cNvPr id="506" name="Google Shape;506;g10c812c057c_2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g10c812c057c_2_4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c812c057c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g10c812c057c_0_1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10c812c057c_0_1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c812c057c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g10c812c057c_0_1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10c812c057c_0_17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0c812c057c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g10c812c057c_0_2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10c812c057c_0_2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0c812c057c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g10c812c057c_0_2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10c812c057c_0_2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c812c057c_2_7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43" name="Google Shape;143;g10c812c057c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10c812c057c_2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c812c057c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g10c812c057c_0_3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0c812c057c_0_3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c812c057c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g10c812c057c_0_3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0c812c057c_0_3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0c812c057c_0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g10c812c057c_0_3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10c812c057c_0_3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c812c057c_0_5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g10c812c057c_0_5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10c812c057c_0_5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0c812c057c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g10c812c057c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10c812c057c_0_57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0c812c057c_0_5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3" name="Google Shape;703;g10c812c057c_0_58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g10c812c057c_0_58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0c812c057c_0_5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g10c812c057c_0_5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g10c812c057c_0_59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0c812c057c_0_6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0" name="Google Shape;720;g10c812c057c_0_6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a:solidFill>
                  <a:schemeClr val="dk1"/>
                </a:solidFill>
              </a:rPr>
              <a:t>Le temps va de gauche à droite. Le Bleu peut lire 1 à partir de \fValue{}, mais avant de mettre \fValue{} à 2, le Rouge passe par la boucle d'incrémentation plusieurs fois.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Lorsque le Bleu termine finalement son opération et met \fValue{} à 2, il remet en fait le compteur de 3 à 2.</a:t>
            </a:r>
            <a:endParaRPr>
              <a:solidFill>
                <a:schemeClr val="dk1"/>
              </a:solidFill>
            </a:endParaRPr>
          </a:p>
          <a:p>
            <a:pPr indent="0" lvl="0" marL="0" rtl="0" algn="l">
              <a:spcBef>
                <a:spcPts val="0"/>
              </a:spcBef>
              <a:spcAft>
                <a:spcPts val="0"/>
              </a:spcAft>
              <a:buNone/>
            </a:pPr>
            <a:r>
              <a:t/>
            </a:r>
            <a:endParaRPr/>
          </a:p>
        </p:txBody>
      </p:sp>
      <p:sp>
        <p:nvSpPr>
          <p:cNvPr id="721" name="Google Shape;721;g10c812c057c_0_60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0c812c057c_0_6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1" name="Google Shape;771;g10c812c057c_0_6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a:solidFill>
                  <a:schemeClr val="dk1"/>
                </a:solidFill>
              </a:rPr>
              <a:t>Le système multiprocesseur moderne fournit des instructions spéciales qui permettent de lire/modifier et d'écrire une valeur dans la mémoire en une seule étape matérielle atomique.</a:t>
            </a:r>
            <a:endParaRPr>
              <a:solidFill>
                <a:schemeClr val="dk1"/>
              </a:solidFill>
            </a:endParaRPr>
          </a:p>
          <a:p>
            <a:pPr indent="0" lvl="0" marL="0" rtl="0" algn="l">
              <a:spcBef>
                <a:spcPts val="0"/>
              </a:spcBef>
              <a:spcAft>
                <a:spcPts val="0"/>
              </a:spcAft>
              <a:buSzPts val="1100"/>
              <a:buNone/>
            </a:pPr>
            <a:r>
              <a:rPr lang="fr">
                <a:solidFill>
                  <a:schemeClr val="dk1"/>
                </a:solidFill>
              </a:rPr>
              <a:t>Nous fournissons également ce comportement atomique en garantissant dans le programme (en utilisant uniquement les instructions de lecture et d'écriture) qu'un seul exécute la séquence de lecture et d'écriture à la fois. Le problème consistant à garantir qu'une seule personne à la fois peut exécuter un bloc de code particulier est appelé exclusion mutuelle.</a:t>
            </a:r>
            <a:endParaRPr/>
          </a:p>
        </p:txBody>
      </p:sp>
      <p:sp>
        <p:nvSpPr>
          <p:cNvPr id="772" name="Google Shape;772;g10c812c057c_0_6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0c812c057c_2_70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783" name="Google Shape;783;g10c812c057c_2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g10c812c057c_2_7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c812c057c_2_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51" name="Google Shape;151;g10c812c057c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g10c812c057c_2_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0c812c057c_2_7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807" name="Google Shape;807;g10c812c057c_2_7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g10c812c057c_2_7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0c812c057c_2_7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815" name="Google Shape;815;g10c812c057c_2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6" name="Google Shape;816;g10c812c057c_2_7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0c812c057c_2_7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0c812c057c_2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0c812c057c_2_74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831" name="Google Shape;831;g10c812c057c_2_747: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832" name="Google Shape;832;g10c812c057c_2_7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833" name="Google Shape;833;g10c812c057c_2_7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4" name="Google Shape;834;g10c812c057c_2_7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0c812c057c_2_7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8" name="Google Shape;848;g10c812c057c_2_7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fr"/>
              <a:t>Exo TD</a:t>
            </a:r>
            <a:endParaRPr/>
          </a:p>
        </p:txBody>
      </p:sp>
      <p:sp>
        <p:nvSpPr>
          <p:cNvPr id="849" name="Google Shape;849;g10c812c057c_2_76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850" name="Google Shape;850;g10c812c057c_2_763: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851" name="Google Shape;851;g10c812c057c_2_7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0c812c057c_2_8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10c812c057c_2_8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0c812c057c_2_86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931" name="Google Shape;931;g10c812c057c_2_861: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932" name="Google Shape;932;g10c812c057c_2_8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933" name="Google Shape;933;g10c812c057c_2_8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4" name="Google Shape;934;g10c812c057c_2_86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fr"/>
              <a:t>Gary L. Peterson 1981</a:t>
            </a:r>
            <a:endParaRPr/>
          </a:p>
          <a:p>
            <a:pPr indent="0" lvl="0" marL="0" rtl="0" algn="l">
              <a:spcBef>
                <a:spcPts val="0"/>
              </a:spcBef>
              <a:spcAft>
                <a:spcPts val="0"/>
              </a:spcAft>
              <a:buSzPts val="1800"/>
              <a:buNone/>
            </a:pPr>
            <a:r>
              <a:t/>
            </a:r>
            <a:endParaRPr/>
          </a:p>
          <a:p>
            <a:pPr indent="0" lvl="0" marL="0" rtl="0" algn="l">
              <a:spcBef>
                <a:spcPts val="0"/>
              </a:spcBef>
              <a:spcAft>
                <a:spcPts val="0"/>
              </a:spcAft>
              <a:buClr>
                <a:schemeClr val="dk1"/>
              </a:buClr>
              <a:buSzPts val="1100"/>
              <a:buFont typeface="Arial"/>
              <a:buNone/>
            </a:pPr>
            <a:r>
              <a:rPr b="1" lang="fr"/>
              <a:t>L'idée est qu'un thread exprime d'abord son désir d'acquérir un verrou et définit b[self] = 1, puis donne à l'autre thread une chance d'acquérir le verrou. Si le thread souhaite obtenir le verrou, il l'obtient et transmet la chance au premier thread. S'il ne souhaite pas l'obtenir, la boucle while s'interrompt et le premier thread obtient la chance.</a:t>
            </a:r>
            <a:endParaRPr b="1"/>
          </a:p>
          <a:p>
            <a:pPr indent="0" lvl="0" marL="0" rtl="0" algn="l">
              <a:spcBef>
                <a:spcPts val="0"/>
              </a:spcBef>
              <a:spcAft>
                <a:spcPts val="0"/>
              </a:spcAft>
              <a:buSzPts val="1800"/>
              <a:buNone/>
            </a:pPr>
            <a:r>
              <a:t/>
            </a:r>
            <a:endParaRPr/>
          </a:p>
          <a:p>
            <a:pPr indent="0" lvl="0" marL="0" rtl="0" algn="l">
              <a:spcBef>
                <a:spcPts val="0"/>
              </a:spcBef>
              <a:spcAft>
                <a:spcPts val="0"/>
              </a:spcAft>
              <a:buClr>
                <a:schemeClr val="dk1"/>
              </a:buClr>
              <a:buSzPts val="1100"/>
              <a:buFont typeface="Arial"/>
              <a:buNone/>
            </a:pPr>
            <a:r>
              <a:rPr lang="fr"/>
              <a:t>Turn est un registre qui peut prendre les valeurs 0 et 1. Il peut être lu et écrit par les deux processus. Quelle que soit la valeur initiale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800"/>
              <a:buNone/>
            </a:pPr>
            <a:r>
              <a:rPr lang="fr"/>
              <a:t>b[i] seulement écrit par p_i et lu par les deux pour i=0,1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fr"/>
              <a:t>La premiere ligne quand on met b[i] à true est pour dire que pi veut entrer en cs</a:t>
            </a:r>
            <a:endParaRPr/>
          </a:p>
          <a:p>
            <a:pPr indent="0" lvl="0" marL="0" rtl="0" algn="l">
              <a:spcBef>
                <a:spcPts val="0"/>
              </a:spcBef>
              <a:spcAft>
                <a:spcPts val="0"/>
              </a:spcAft>
              <a:buSzPts val="1800"/>
              <a:buNone/>
            </a:pPr>
            <a:r>
              <a:rPr lang="fr"/>
              <a:t>Dans la condition d’attente, si p0 voit turn=1 ça veut dire que p1 a écrit turn après p0 et donc p0 gagne la cs. p1 ne pourra pas lire turn=0</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0c812c057c_2_9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10c812c057c_2_9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0c812c057c_0_7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10c812c057c_0_7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0c812c057c_2_9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g10c812c057c_2_9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c812c057c_2_8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59" name="Google Shape;159;g10c812c057c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g10c812c057c_2_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0c812c057c_2_9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8" name="Google Shape;988;g10c812c057c_2_9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a:t>Pour gagner le CS, il faut atteindre la racine. Chaque nœud est un algorithme d'exclusion mutuelle à 2 processus.</a:t>
            </a:r>
            <a:endParaRPr/>
          </a:p>
          <a:p>
            <a:pPr indent="0" lvl="0" marL="0" rtl="0" algn="l">
              <a:spcBef>
                <a:spcPts val="0"/>
              </a:spcBef>
              <a:spcAft>
                <a:spcPts val="0"/>
              </a:spcAft>
              <a:buSzPts val="1100"/>
              <a:buNone/>
            </a:pPr>
            <a:r>
              <a:rPr lang="fr"/>
              <a:t>Pour sortir, faites le chemin inverse et exécutez le code de sortie à chaque niveau.</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fr"/>
              <a:t>Qui arrive du sous arbre gauche joue le rôle de p0, qui arrive de droite joue le role de p1.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fr"/>
              <a:t>À chaque niveau les sommets sont numérotes de gauche vers la droite à partir de la valeur 0. chaque sommet est univoquement identifié par le niveau et son id dans le niveau</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fr"/>
              <a:t>Obs un processus ne nécessite pas de connaître l’identité du processus avec lequel il est en compétition </a:t>
            </a:r>
            <a:endParaRPr/>
          </a:p>
        </p:txBody>
      </p:sp>
      <p:sp>
        <p:nvSpPr>
          <p:cNvPr id="989" name="Google Shape;989;g10c812c057c_2_91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990" name="Google Shape;990;g10c812c057c_2_918: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991" name="Google Shape;991;g10c812c057c_2_9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0c812c057c_2_9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g10c812c057c_2_9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10c812c057c_2_98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1054" name="Google Shape;1054;g10c812c057c_2_982: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1055" name="Google Shape;1055;g10c812c057c_2_9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056" name="Google Shape;1056;g10c812c057c_2_9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7" name="Google Shape;1057;g10c812c057c_2_98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0c812c057c_2_10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10c812c057c_2_10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0c812c057c_2_10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g10c812c057c_2_10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0c812c057c_2_10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g10c812c057c_2_10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0c812c057c_2_10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5" name="Google Shape;1115;g10c812c057c_2_10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fr"/>
              <a:t>Waiting process: </a:t>
            </a:r>
            <a:r>
              <a:rPr lang="fr">
                <a:solidFill>
                  <a:srgbClr val="003300"/>
                </a:solidFill>
              </a:rPr>
              <a:t>a process waiting on some condition in its entry code. That is a process waiting for some other process to do something that it will enable it to proceed</a:t>
            </a:r>
            <a:endParaRPr/>
          </a:p>
          <a:p>
            <a:pPr indent="0" lvl="0" marL="0" rtl="0" algn="l">
              <a:spcBef>
                <a:spcPts val="0"/>
              </a:spcBef>
              <a:spcAft>
                <a:spcPts val="0"/>
              </a:spcAft>
              <a:buSzPts val="1800"/>
              <a:buFont typeface="Twentieth Century"/>
              <a:buNone/>
            </a:pPr>
            <a:r>
              <a:rPr lang="fr">
                <a:latin typeface="Twentieth Century"/>
                <a:ea typeface="Twentieth Century"/>
                <a:cs typeface="Twentieth Century"/>
                <a:sym typeface="Twentieth Century"/>
              </a:rPr>
              <a:t>other processors enter the critical section no more than one time</a:t>
            </a:r>
            <a:endParaRPr/>
          </a:p>
          <a:p>
            <a:pPr indent="0" lvl="0" marL="0" rtl="0" algn="l">
              <a:spcBef>
                <a:spcPts val="0"/>
              </a:spcBef>
              <a:spcAft>
                <a:spcPts val="0"/>
              </a:spcAft>
              <a:buSzPts val="1800"/>
              <a:buNone/>
            </a:pPr>
            <a:r>
              <a:t/>
            </a:r>
            <a:endParaRPr>
              <a:solidFill>
                <a:srgbClr val="003300"/>
              </a:solidFill>
            </a:endParaRPr>
          </a:p>
          <a:p>
            <a:pPr indent="0" lvl="0" marL="0" rtl="0" algn="l">
              <a:spcBef>
                <a:spcPts val="0"/>
              </a:spcBef>
              <a:spcAft>
                <a:spcPts val="0"/>
              </a:spcAft>
              <a:buClr>
                <a:srgbClr val="003300"/>
              </a:buClr>
              <a:buSzPts val="1800"/>
              <a:buNone/>
            </a:pPr>
            <a:r>
              <a:rPr lang="fr">
                <a:solidFill>
                  <a:srgbClr val="003300"/>
                </a:solidFill>
              </a:rPr>
              <a:t>FIFO does not imply deadlock-freedom. </a:t>
            </a:r>
            <a:endParaRPr/>
          </a:p>
          <a:p>
            <a:pPr indent="0" lvl="0" marL="0" rtl="0" algn="l">
              <a:spcBef>
                <a:spcPts val="0"/>
              </a:spcBef>
              <a:spcAft>
                <a:spcPts val="0"/>
              </a:spcAft>
              <a:buNone/>
            </a:pPr>
            <a:r>
              <a:t/>
            </a:r>
            <a:endParaRPr>
              <a:solidFill>
                <a:srgbClr val="003300"/>
              </a:solidFill>
            </a:endParaRPr>
          </a:p>
        </p:txBody>
      </p:sp>
      <p:sp>
        <p:nvSpPr>
          <p:cNvPr id="1116" name="Google Shape;1116;g10c812c057c_2_104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1117" name="Google Shape;1117;g10c812c057c_2_1049: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1118" name="Google Shape;1118;g10c812c057c_2_10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0c812c057c_2_109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1156" name="Google Shape;1156;g10c812c057c_2_1090: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1157" name="Google Shape;1157;g10c812c057c_2_109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158" name="Google Shape;1158;g10c812c057c_2_10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9" name="Google Shape;1159;g10c812c057c_2_109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fr"/>
              <a:t>Each entry number[i] is a single </a:t>
            </a:r>
            <a:r>
              <a:rPr lang="fr"/>
              <a:t>ecriture</a:t>
            </a:r>
            <a:r>
              <a:rPr lang="fr"/>
              <a:t>r multiple </a:t>
            </a:r>
            <a:r>
              <a:rPr lang="fr"/>
              <a:t>lecture</a:t>
            </a:r>
            <a:r>
              <a:rPr lang="fr"/>
              <a:t>ers atomic registers.</a:t>
            </a:r>
            <a:endParaRPr/>
          </a:p>
          <a:p>
            <a:pPr indent="0" lvl="0" marL="0" rtl="0" algn="l">
              <a:spcBef>
                <a:spcPts val="0"/>
              </a:spcBef>
              <a:spcAft>
                <a:spcPts val="0"/>
              </a:spcAft>
              <a:buSzPts val="1800"/>
              <a:buNone/>
            </a:pPr>
            <a:r>
              <a:rPr lang="fr"/>
              <a:t>deadlock-freedom = si un processus est dans son code d’entrée à un moment, alors un autre processeur sera forcément dans son code critique plus tard (le processeur dans le code d’entrée ne bloque pas les autres indéfininiment)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0c812c057c_0_84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1186" name="Google Shape;1186;g10c812c057c_0_843: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1187" name="Google Shape;1187;g10c812c057c_0_8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188" name="Google Shape;1188;g10c812c057c_0_8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9" name="Google Shape;1189;g10c812c057c_0_84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fr"/>
              <a:t>Each entry number[i] is a single ecriturer multiple lectureers atomic registers.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0c812c057c_2_115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Chapter  2</a:t>
            </a:r>
            <a:endParaRPr/>
          </a:p>
        </p:txBody>
      </p:sp>
      <p:sp>
        <p:nvSpPr>
          <p:cNvPr id="1217" name="Google Shape;1217;g10c812c057c_2_1151:notes"/>
          <p:cNvSpPr txBox="1"/>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 sz="1200" u="none">
                <a:solidFill>
                  <a:srgbClr val="000000"/>
                </a:solidFill>
                <a:latin typeface="Arial"/>
                <a:ea typeface="Arial"/>
                <a:cs typeface="Arial"/>
                <a:sym typeface="Arial"/>
              </a:rPr>
              <a:t>Synchronization Algorithms and Concurrent Programming Gadi Taubenfeld © 2006</a:t>
            </a:r>
            <a:endParaRPr/>
          </a:p>
        </p:txBody>
      </p:sp>
      <p:sp>
        <p:nvSpPr>
          <p:cNvPr id="1218" name="Google Shape;1218;g10c812c057c_2_11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219" name="Google Shape;1219;g10c812c057c_2_1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0" name="Google Shape;1220;g10c812c057c_2_115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c812c057c_2_9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67" name="Google Shape;167;g10c812c057c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g10c812c057c_2_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c812c057c_2_10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75" name="Google Shape;175;g10c812c057c_2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g10c812c057c_2_1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c812c057c_2_1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a:solidFill>
                  <a:srgbClr val="000000"/>
                </a:solidFill>
                <a:latin typeface="Arial"/>
                <a:ea typeface="Arial"/>
                <a:cs typeface="Arial"/>
                <a:sym typeface="Arial"/>
              </a:rPr>
              <a:t>‹#›</a:t>
            </a:fld>
            <a:endParaRPr/>
          </a:p>
        </p:txBody>
      </p:sp>
      <p:sp>
        <p:nvSpPr>
          <p:cNvPr id="183" name="Google Shape;183;g10c812c057c_2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g10c812c057c_2_1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c812c057c_2_1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b="0" i="0" lang="fr" sz="1200" u="none">
                <a:solidFill>
                  <a:schemeClr val="lt1"/>
                </a:solidFill>
                <a:latin typeface="Arial"/>
                <a:ea typeface="Arial"/>
                <a:cs typeface="Arial"/>
                <a:sym typeface="Arial"/>
              </a:rPr>
              <a:t>‹#›</a:t>
            </a:fld>
            <a:endParaRPr/>
          </a:p>
        </p:txBody>
      </p:sp>
      <p:sp>
        <p:nvSpPr>
          <p:cNvPr id="191" name="Google Shape;191;g10c812c057c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10c812c057c_2_1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2362200" y="3028950"/>
            <a:ext cx="64770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 type="subTitle"/>
          </p:nvPr>
        </p:nvSpPr>
        <p:spPr>
          <a:xfrm>
            <a:off x="2362200" y="4537528"/>
            <a:ext cx="6705600" cy="51435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61" name="Google Shape;61;p14"/>
          <p:cNvSpPr txBox="1"/>
          <p:nvPr>
            <p:ph idx="11" type="ftr"/>
          </p:nvPr>
        </p:nvSpPr>
        <p:spPr>
          <a:xfrm>
            <a:off x="2085975" y="177403"/>
            <a:ext cx="586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rgbClr val="BFBFBF"/>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6"/>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7"/>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8"/>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 type="body"/>
          </p:nvPr>
        </p:nvSpPr>
        <p:spPr>
          <a:xfrm rot="5400000">
            <a:off x="2992239" y="-1179314"/>
            <a:ext cx="3394472"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19"/>
          <p:cNvSpPr txBox="1"/>
          <p:nvPr>
            <p:ph type="title"/>
          </p:nvPr>
        </p:nvSpPr>
        <p:spPr>
          <a:xfrm>
            <a:off x="609600" y="204788"/>
            <a:ext cx="8077200" cy="6524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 type="body"/>
          </p:nvPr>
        </p:nvSpPr>
        <p:spPr>
          <a:xfrm>
            <a:off x="609600" y="1314450"/>
            <a:ext cx="1600200" cy="325755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9"/>
          <p:cNvSpPr txBox="1"/>
          <p:nvPr>
            <p:ph idx="2" type="body"/>
          </p:nvPr>
        </p:nvSpPr>
        <p:spPr>
          <a:xfrm>
            <a:off x="2362200" y="1314450"/>
            <a:ext cx="6400800" cy="33147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1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9"/>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20"/>
          <p:cNvSpPr txBox="1"/>
          <p:nvPr>
            <p:ph type="title"/>
          </p:nvPr>
        </p:nvSpPr>
        <p:spPr>
          <a:xfrm>
            <a:off x="533400" y="204788"/>
            <a:ext cx="8153400" cy="6524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 type="body"/>
          </p:nvPr>
        </p:nvSpPr>
        <p:spPr>
          <a:xfrm>
            <a:off x="609600" y="1828800"/>
            <a:ext cx="3886200" cy="268605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20"/>
          <p:cNvSpPr txBox="1"/>
          <p:nvPr>
            <p:ph idx="2" type="body"/>
          </p:nvPr>
        </p:nvSpPr>
        <p:spPr>
          <a:xfrm>
            <a:off x="4800600" y="1828800"/>
            <a:ext cx="3886200" cy="268605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20"/>
          <p:cNvSpPr txBox="1"/>
          <p:nvPr>
            <p:ph idx="3" type="body"/>
          </p:nvPr>
        </p:nvSpPr>
        <p:spPr>
          <a:xfrm>
            <a:off x="609600" y="1314450"/>
            <a:ext cx="3886200" cy="48006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20"/>
          <p:cNvSpPr txBox="1"/>
          <p:nvPr>
            <p:ph idx="4" type="body"/>
          </p:nvPr>
        </p:nvSpPr>
        <p:spPr>
          <a:xfrm>
            <a:off x="4800600" y="1314450"/>
            <a:ext cx="3886200" cy="48006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2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0"/>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5" name="Shape 105"/>
        <p:cNvGrpSpPr/>
        <p:nvPr/>
      </p:nvGrpSpPr>
      <p:grpSpPr>
        <a:xfrm>
          <a:off x="0" y="0"/>
          <a:ext cx="0" cy="0"/>
          <a:chOff x="0" y="0"/>
          <a:chExt cx="0" cy="0"/>
        </a:xfrm>
      </p:grpSpPr>
      <p:sp>
        <p:nvSpPr>
          <p:cNvPr id="106" name="Google Shape;106;p21"/>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 type="body"/>
          </p:nvPr>
        </p:nvSpPr>
        <p:spPr>
          <a:xfrm>
            <a:off x="609600" y="1192175"/>
            <a:ext cx="3886200" cy="3429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8" name="Google Shape;108;p21"/>
          <p:cNvSpPr txBox="1"/>
          <p:nvPr>
            <p:ph idx="2" type="body"/>
          </p:nvPr>
        </p:nvSpPr>
        <p:spPr>
          <a:xfrm>
            <a:off x="4844901" y="1192175"/>
            <a:ext cx="3886200" cy="3429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2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1"/>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1"/>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23"/>
          <p:cNvSpPr txBox="1"/>
          <p:nvPr>
            <p:ph idx="1" type="body"/>
          </p:nvPr>
        </p:nvSpPr>
        <p:spPr>
          <a:xfrm>
            <a:off x="1371600" y="2057400"/>
            <a:ext cx="7123113" cy="1254919"/>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3"/>
          <p:cNvSpPr txBox="1"/>
          <p:nvPr>
            <p:ph type="title"/>
          </p:nvPr>
        </p:nvSpPr>
        <p:spPr>
          <a:xfrm>
            <a:off x="1371600" y="1200150"/>
            <a:ext cx="7620000" cy="742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3"/>
          <p:cNvSpPr txBox="1"/>
          <p:nvPr>
            <p:ph idx="12" type="sldNum"/>
          </p:nvPr>
        </p:nvSpPr>
        <p:spPr>
          <a:xfrm>
            <a:off x="0" y="1314450"/>
            <a:ext cx="1295400" cy="52625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a:p>
        </p:txBody>
      </p:sp>
      <p:sp>
        <p:nvSpPr>
          <p:cNvPr id="126" name="Google Shape;126;p23"/>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dk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9.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0" y="4477940"/>
            <a:ext cx="9144000" cy="6655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lt1"/>
              </a:solidFill>
              <a:latin typeface="Arial"/>
              <a:ea typeface="Arial"/>
              <a:cs typeface="Arial"/>
              <a:sym typeface="Arial"/>
            </a:endParaRPr>
          </a:p>
        </p:txBody>
      </p:sp>
      <p:sp>
        <p:nvSpPr>
          <p:cNvPr id="52" name="Google Shape;52;p13"/>
          <p:cNvSpPr txBox="1"/>
          <p:nvPr/>
        </p:nvSpPr>
        <p:spPr>
          <a:xfrm>
            <a:off x="-9525" y="4539853"/>
            <a:ext cx="2249487" cy="53459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lt1"/>
              </a:solidFill>
              <a:latin typeface="Arial"/>
              <a:ea typeface="Arial"/>
              <a:cs typeface="Arial"/>
              <a:sym typeface="Arial"/>
            </a:endParaRPr>
          </a:p>
        </p:txBody>
      </p:sp>
      <p:sp>
        <p:nvSpPr>
          <p:cNvPr id="53" name="Google Shape;53;p13"/>
          <p:cNvSpPr txBox="1"/>
          <p:nvPr/>
        </p:nvSpPr>
        <p:spPr>
          <a:xfrm>
            <a:off x="2359025" y="4532709"/>
            <a:ext cx="6784975" cy="53578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lt1"/>
              </a:solidFill>
              <a:latin typeface="Arial"/>
              <a:ea typeface="Arial"/>
              <a:cs typeface="Arial"/>
              <a:sym typeface="Arial"/>
            </a:endParaRPr>
          </a:p>
        </p:txBody>
      </p:sp>
      <p:sp>
        <p:nvSpPr>
          <p:cNvPr id="54" name="Google Shape;54;p13"/>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55" name="Google Shape;55;p13"/>
          <p:cNvSpPr txBox="1"/>
          <p:nvPr>
            <p:ph idx="1" type="body"/>
          </p:nvPr>
        </p:nvSpPr>
        <p:spPr>
          <a:xfrm>
            <a:off x="612775" y="1200150"/>
            <a:ext cx="8153400" cy="339447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56" name="Google Shape;56;p13"/>
          <p:cNvSpPr txBox="1"/>
          <p:nvPr>
            <p:ph idx="11" type="ftr"/>
          </p:nvPr>
        </p:nvSpPr>
        <p:spPr>
          <a:xfrm>
            <a:off x="2085975" y="177403"/>
            <a:ext cx="5867400"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2000" u="none">
                <a:solidFill>
                  <a:srgbClr val="BFBFB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chemeClr val="lt1"/>
                </a:solidFill>
                <a:latin typeface="Arial"/>
                <a:ea typeface="Arial"/>
                <a:cs typeface="Arial"/>
                <a:sym typeface="Arial"/>
              </a:defRPr>
            </a:lvl9pPr>
          </a:lstStyle>
          <a:p/>
        </p:txBody>
      </p:sp>
      <p:sp>
        <p:nvSpPr>
          <p:cNvPr id="57" name="Google Shape;57;p13"/>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65" name="Google Shape;65;p15"/>
          <p:cNvSpPr txBox="1"/>
          <p:nvPr>
            <p:ph idx="1" type="body"/>
          </p:nvPr>
        </p:nvSpPr>
        <p:spPr>
          <a:xfrm>
            <a:off x="612775" y="1200150"/>
            <a:ext cx="8153400" cy="339447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6" name="Google Shape;66;p1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67" name="Google Shape;67;p15"/>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20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68" name="Google Shape;68;p15"/>
          <p:cNvSpPr txBox="1"/>
          <p:nvPr/>
        </p:nvSpPr>
        <p:spPr>
          <a:xfrm>
            <a:off x="0" y="926306"/>
            <a:ext cx="9144000" cy="23931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9" name="Google Shape;69;p15"/>
          <p:cNvSpPr txBox="1"/>
          <p:nvPr/>
        </p:nvSpPr>
        <p:spPr>
          <a:xfrm>
            <a:off x="0" y="959644"/>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0" name="Google Shape;70;p15"/>
          <p:cNvSpPr txBox="1"/>
          <p:nvPr/>
        </p:nvSpPr>
        <p:spPr>
          <a:xfrm>
            <a:off x="590550" y="959644"/>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1" name="Google Shape;71;p15"/>
          <p:cNvSpPr txBox="1"/>
          <p:nvPr>
            <p:ph idx="12" type="sldNum"/>
          </p:nvPr>
        </p:nvSpPr>
        <p:spPr>
          <a:xfrm>
            <a:off x="0" y="953690"/>
            <a:ext cx="533400" cy="183356"/>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nvSpPr>
        <p:spPr>
          <a:xfrm>
            <a:off x="0" y="1143000"/>
            <a:ext cx="9144000" cy="8572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14" name="Google Shape;114;p22"/>
          <p:cNvSpPr txBox="1"/>
          <p:nvPr/>
        </p:nvSpPr>
        <p:spPr>
          <a:xfrm>
            <a:off x="0" y="1200150"/>
            <a:ext cx="1295400" cy="7429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15" name="Google Shape;115;p22"/>
          <p:cNvSpPr txBox="1"/>
          <p:nvPr/>
        </p:nvSpPr>
        <p:spPr>
          <a:xfrm>
            <a:off x="1371600" y="1200150"/>
            <a:ext cx="7772400" cy="742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16" name="Google Shape;116;p22"/>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17" name="Google Shape;117;p22"/>
          <p:cNvSpPr txBox="1"/>
          <p:nvPr>
            <p:ph idx="1" type="body"/>
          </p:nvPr>
        </p:nvSpPr>
        <p:spPr>
          <a:xfrm>
            <a:off x="612775" y="1200150"/>
            <a:ext cx="8153400" cy="339447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8" name="Google Shape;118;p22"/>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19" name="Google Shape;119;p22"/>
          <p:cNvSpPr txBox="1"/>
          <p:nvPr>
            <p:ph idx="12" type="sldNum"/>
          </p:nvPr>
        </p:nvSpPr>
        <p:spPr>
          <a:xfrm>
            <a:off x="0" y="1314450"/>
            <a:ext cx="1295400" cy="526256"/>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
              <a:t>‹#›</a:t>
            </a:fld>
            <a:endParaRPr b="0" sz="1400">
              <a:solidFill>
                <a:srgbClr val="000000"/>
              </a:solidFill>
            </a:endParaRPr>
          </a:p>
        </p:txBody>
      </p:sp>
      <p:sp>
        <p:nvSpPr>
          <p:cNvPr id="120" name="Google Shape;120;p22"/>
          <p:cNvSpPr txBox="1"/>
          <p:nvPr>
            <p:ph idx="11" type="ftr"/>
          </p:nvPr>
        </p:nvSpPr>
        <p:spPr>
          <a:xfrm>
            <a:off x="609600" y="4686300"/>
            <a:ext cx="5421312"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20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5.jpg"/><Relationship Id="rId6"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mailto:milani@labri.f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9.jp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4.jpg"/><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685800" y="1640825"/>
            <a:ext cx="7772400" cy="857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wentieth Century"/>
              <a:buNone/>
            </a:pPr>
            <a:r>
              <a:rPr lang="fr" sz="3600"/>
              <a:t>IF223 - Algorithmique Distribuée</a:t>
            </a:r>
            <a:br>
              <a:rPr lang="fr" sz="3600"/>
            </a:br>
            <a:r>
              <a:rPr lang="fr" sz="2100">
                <a:solidFill>
                  <a:schemeClr val="accent6"/>
                </a:solidFill>
              </a:rPr>
              <a:t>2021-2022</a:t>
            </a:r>
            <a:endParaRPr sz="2100">
              <a:solidFill>
                <a:schemeClr val="accent6"/>
              </a:solidFill>
            </a:endParaRPr>
          </a:p>
        </p:txBody>
      </p:sp>
      <p:sp>
        <p:nvSpPr>
          <p:cNvPr id="133" name="Google Shape;133;p24"/>
          <p:cNvSpPr txBox="1"/>
          <p:nvPr>
            <p:ph idx="1" type="subTitle"/>
          </p:nvPr>
        </p:nvSpPr>
        <p:spPr>
          <a:xfrm>
            <a:off x="2362200" y="4572000"/>
            <a:ext cx="6705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rPr lang="fr"/>
              <a:t>Rohan Fossé - rohan.fosse@labri.fr</a:t>
            </a:r>
            <a:endParaRPr sz="2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a:t>Modèle de mémoire partagée</a:t>
            </a:r>
            <a:endParaRPr/>
          </a:p>
        </p:txBody>
      </p:sp>
      <p:sp>
        <p:nvSpPr>
          <p:cNvPr id="202" name="Google Shape;202;p33"/>
          <p:cNvSpPr txBox="1"/>
          <p:nvPr/>
        </p:nvSpPr>
        <p:spPr>
          <a:xfrm>
            <a:off x="0" y="953690"/>
            <a:ext cx="533400" cy="183356"/>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203" name="Google Shape;203;p33"/>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lang="fr"/>
              <a:t>Les processeurs communiquent via un ensemble de variables partagées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lang="fr"/>
              <a:t>Chaque variable partagée a un type, définissant un ensemble d'opérations qui peuvent être effectuées de façon </a:t>
            </a:r>
            <a:r>
              <a:rPr i="1" lang="fr"/>
              <a:t>atomique</a:t>
            </a:r>
            <a:r>
              <a:rPr lang="f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sz="3600"/>
              <a:t>Exemple de modèle de mémoire partagée</a:t>
            </a:r>
            <a:endParaRPr sz="3600"/>
          </a:p>
        </p:txBody>
      </p:sp>
      <p:sp>
        <p:nvSpPr>
          <p:cNvPr id="210" name="Google Shape;210;p34"/>
          <p:cNvSpPr txBox="1"/>
          <p:nvPr/>
        </p:nvSpPr>
        <p:spPr>
          <a:xfrm>
            <a:off x="0" y="953690"/>
            <a:ext cx="533400" cy="183356"/>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211" name="Google Shape;211;p34"/>
          <p:cNvSpPr/>
          <p:nvPr/>
        </p:nvSpPr>
        <p:spPr>
          <a:xfrm>
            <a:off x="2092413" y="1718825"/>
            <a:ext cx="533400" cy="400200"/>
          </a:xfrm>
          <a:prstGeom prst="ellipse">
            <a:avLst/>
          </a:prstGeom>
          <a:noFill/>
          <a:ln cap="flat" cmpd="sng" w="2857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212" name="Google Shape;212;p34"/>
          <p:cNvSpPr/>
          <p:nvPr/>
        </p:nvSpPr>
        <p:spPr>
          <a:xfrm>
            <a:off x="2930613" y="3319025"/>
            <a:ext cx="838200" cy="685800"/>
          </a:xfrm>
          <a:prstGeom prst="roundRect">
            <a:avLst>
              <a:gd fmla="val 16667" name="adj"/>
            </a:avLst>
          </a:prstGeom>
          <a:noFill/>
          <a:ln cap="flat" cmpd="sng" w="31750">
            <a:solidFill>
              <a:srgbClr val="FF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213" name="Google Shape;213;p34"/>
          <p:cNvSpPr/>
          <p:nvPr/>
        </p:nvSpPr>
        <p:spPr>
          <a:xfrm>
            <a:off x="4226013" y="1718825"/>
            <a:ext cx="533400" cy="400200"/>
          </a:xfrm>
          <a:prstGeom prst="ellipse">
            <a:avLst/>
          </a:prstGeom>
          <a:noFill/>
          <a:ln cap="flat" cmpd="sng" w="2857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214" name="Google Shape;214;p34"/>
          <p:cNvSpPr/>
          <p:nvPr/>
        </p:nvSpPr>
        <p:spPr>
          <a:xfrm>
            <a:off x="6664413" y="1718825"/>
            <a:ext cx="533400" cy="400200"/>
          </a:xfrm>
          <a:prstGeom prst="ellipse">
            <a:avLst/>
          </a:prstGeom>
          <a:noFill/>
          <a:ln cap="flat" cmpd="sng" w="2857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215" name="Google Shape;215;p34"/>
          <p:cNvSpPr/>
          <p:nvPr/>
        </p:nvSpPr>
        <p:spPr>
          <a:xfrm>
            <a:off x="5597613" y="3319025"/>
            <a:ext cx="838200" cy="685800"/>
          </a:xfrm>
          <a:prstGeom prst="roundRect">
            <a:avLst>
              <a:gd fmla="val 16667" name="adj"/>
            </a:avLst>
          </a:prstGeom>
          <a:noFill/>
          <a:ln cap="flat" cmpd="sng" w="31750">
            <a:solidFill>
              <a:srgbClr val="FF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216" name="Google Shape;216;p34"/>
          <p:cNvSpPr txBox="1"/>
          <p:nvPr/>
        </p:nvSpPr>
        <p:spPr>
          <a:xfrm>
            <a:off x="2152738" y="1733113"/>
            <a:ext cx="431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1" lang="fr" sz="2000" u="none">
                <a:solidFill>
                  <a:schemeClr val="dk1"/>
                </a:solidFill>
                <a:latin typeface="Arial"/>
                <a:ea typeface="Arial"/>
                <a:cs typeface="Arial"/>
                <a:sym typeface="Arial"/>
              </a:rPr>
              <a:t>p</a:t>
            </a:r>
            <a:r>
              <a:rPr b="1" baseline="-25000" i="1" lang="fr" sz="2000" u="none">
                <a:solidFill>
                  <a:schemeClr val="dk1"/>
                </a:solidFill>
                <a:latin typeface="Arial"/>
                <a:ea typeface="Arial"/>
                <a:cs typeface="Arial"/>
                <a:sym typeface="Arial"/>
              </a:rPr>
              <a:t>0</a:t>
            </a:r>
            <a:endParaRPr/>
          </a:p>
        </p:txBody>
      </p:sp>
      <p:sp>
        <p:nvSpPr>
          <p:cNvPr id="217" name="Google Shape;217;p34"/>
          <p:cNvSpPr txBox="1"/>
          <p:nvPr/>
        </p:nvSpPr>
        <p:spPr>
          <a:xfrm>
            <a:off x="4286338" y="1733113"/>
            <a:ext cx="431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1" lang="fr" sz="2000" u="none">
                <a:solidFill>
                  <a:schemeClr val="dk1"/>
                </a:solidFill>
                <a:latin typeface="Arial"/>
                <a:ea typeface="Arial"/>
                <a:cs typeface="Arial"/>
                <a:sym typeface="Arial"/>
              </a:rPr>
              <a:t>p</a:t>
            </a:r>
            <a:r>
              <a:rPr b="1" baseline="-25000" i="1" lang="fr" sz="2000" u="none">
                <a:solidFill>
                  <a:schemeClr val="dk1"/>
                </a:solidFill>
                <a:latin typeface="Arial"/>
                <a:ea typeface="Arial"/>
                <a:cs typeface="Arial"/>
                <a:sym typeface="Arial"/>
              </a:rPr>
              <a:t>1</a:t>
            </a:r>
            <a:endParaRPr/>
          </a:p>
        </p:txBody>
      </p:sp>
      <p:sp>
        <p:nvSpPr>
          <p:cNvPr id="218" name="Google Shape;218;p34"/>
          <p:cNvSpPr txBox="1"/>
          <p:nvPr/>
        </p:nvSpPr>
        <p:spPr>
          <a:xfrm>
            <a:off x="6724738" y="1733113"/>
            <a:ext cx="431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1" lang="fr" sz="2000" u="none">
                <a:solidFill>
                  <a:schemeClr val="dk1"/>
                </a:solidFill>
                <a:latin typeface="Arial"/>
                <a:ea typeface="Arial"/>
                <a:cs typeface="Arial"/>
                <a:sym typeface="Arial"/>
              </a:rPr>
              <a:t>p</a:t>
            </a:r>
            <a:r>
              <a:rPr b="1" baseline="-25000" i="1" lang="fr" sz="2000" u="none">
                <a:solidFill>
                  <a:schemeClr val="dk1"/>
                </a:solidFill>
                <a:latin typeface="Arial"/>
                <a:ea typeface="Arial"/>
                <a:cs typeface="Arial"/>
                <a:sym typeface="Arial"/>
              </a:rPr>
              <a:t>2</a:t>
            </a:r>
            <a:endParaRPr/>
          </a:p>
        </p:txBody>
      </p:sp>
      <p:sp>
        <p:nvSpPr>
          <p:cNvPr id="219" name="Google Shape;219;p34"/>
          <p:cNvSpPr txBox="1"/>
          <p:nvPr/>
        </p:nvSpPr>
        <p:spPr>
          <a:xfrm>
            <a:off x="3159213" y="3417846"/>
            <a:ext cx="42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1" lang="fr" sz="2800" u="none">
                <a:solidFill>
                  <a:schemeClr val="dk1"/>
                </a:solidFill>
                <a:latin typeface="Arial"/>
                <a:ea typeface="Arial"/>
                <a:cs typeface="Arial"/>
                <a:sym typeface="Arial"/>
              </a:rPr>
              <a:t>X</a:t>
            </a:r>
            <a:endParaRPr/>
          </a:p>
        </p:txBody>
      </p:sp>
      <p:sp>
        <p:nvSpPr>
          <p:cNvPr id="220" name="Google Shape;220;p34"/>
          <p:cNvSpPr txBox="1"/>
          <p:nvPr/>
        </p:nvSpPr>
        <p:spPr>
          <a:xfrm>
            <a:off x="5750013" y="3433325"/>
            <a:ext cx="42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1" lang="fr" sz="2800" u="none">
                <a:solidFill>
                  <a:schemeClr val="dk1"/>
                </a:solidFill>
                <a:latin typeface="Arial"/>
                <a:ea typeface="Arial"/>
                <a:cs typeface="Arial"/>
                <a:sym typeface="Arial"/>
              </a:rPr>
              <a:t>Y</a:t>
            </a:r>
            <a:endParaRPr/>
          </a:p>
        </p:txBody>
      </p:sp>
      <p:cxnSp>
        <p:nvCxnSpPr>
          <p:cNvPr id="221" name="Google Shape;221;p34"/>
          <p:cNvCxnSpPr>
            <a:stCxn id="216" idx="2"/>
            <a:endCxn id="219" idx="0"/>
          </p:cNvCxnSpPr>
          <p:nvPr/>
        </p:nvCxnSpPr>
        <p:spPr>
          <a:xfrm>
            <a:off x="2368588" y="2133313"/>
            <a:ext cx="1000800" cy="1284600"/>
          </a:xfrm>
          <a:prstGeom prst="straightConnector1">
            <a:avLst/>
          </a:prstGeom>
          <a:noFill/>
          <a:ln cap="flat" cmpd="sng" w="9525">
            <a:solidFill>
              <a:schemeClr val="dk1"/>
            </a:solidFill>
            <a:prstDash val="solid"/>
            <a:miter lim="800000"/>
            <a:headEnd len="med" w="med" type="none"/>
            <a:tailEnd len="med" w="med" type="stealth"/>
          </a:ln>
        </p:spPr>
      </p:cxnSp>
      <p:sp>
        <p:nvSpPr>
          <p:cNvPr id="222" name="Google Shape;222;p34"/>
          <p:cNvSpPr txBox="1"/>
          <p:nvPr/>
        </p:nvSpPr>
        <p:spPr>
          <a:xfrm>
            <a:off x="2092413" y="2700275"/>
            <a:ext cx="8382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500">
                <a:solidFill>
                  <a:schemeClr val="dk1"/>
                </a:solidFill>
              </a:rPr>
              <a:t>lecture</a:t>
            </a:r>
            <a:endParaRPr sz="900"/>
          </a:p>
        </p:txBody>
      </p:sp>
      <p:cxnSp>
        <p:nvCxnSpPr>
          <p:cNvPr id="223" name="Google Shape;223;p34"/>
          <p:cNvCxnSpPr>
            <a:stCxn id="217" idx="2"/>
            <a:endCxn id="219" idx="0"/>
          </p:cNvCxnSpPr>
          <p:nvPr/>
        </p:nvCxnSpPr>
        <p:spPr>
          <a:xfrm flipH="1">
            <a:off x="3369388" y="2133313"/>
            <a:ext cx="1132800" cy="1284600"/>
          </a:xfrm>
          <a:prstGeom prst="straightConnector1">
            <a:avLst/>
          </a:prstGeom>
          <a:noFill/>
          <a:ln cap="flat" cmpd="sng" w="9525">
            <a:solidFill>
              <a:schemeClr val="dk1"/>
            </a:solidFill>
            <a:prstDash val="solid"/>
            <a:miter lim="800000"/>
            <a:headEnd len="med" w="med" type="none"/>
            <a:tailEnd len="med" w="med" type="stealth"/>
          </a:ln>
        </p:spPr>
      </p:cxnSp>
      <p:cxnSp>
        <p:nvCxnSpPr>
          <p:cNvPr id="224" name="Google Shape;224;p34"/>
          <p:cNvCxnSpPr>
            <a:stCxn id="217" idx="2"/>
            <a:endCxn id="220" idx="0"/>
          </p:cNvCxnSpPr>
          <p:nvPr/>
        </p:nvCxnSpPr>
        <p:spPr>
          <a:xfrm>
            <a:off x="4502188" y="2133313"/>
            <a:ext cx="1458000" cy="1299900"/>
          </a:xfrm>
          <a:prstGeom prst="straightConnector1">
            <a:avLst/>
          </a:prstGeom>
          <a:noFill/>
          <a:ln cap="flat" cmpd="sng" w="9525">
            <a:solidFill>
              <a:schemeClr val="dk1"/>
            </a:solidFill>
            <a:prstDash val="solid"/>
            <a:miter lim="800000"/>
            <a:headEnd len="med" w="med" type="none"/>
            <a:tailEnd len="med" w="med" type="stealth"/>
          </a:ln>
        </p:spPr>
      </p:cxnSp>
      <p:cxnSp>
        <p:nvCxnSpPr>
          <p:cNvPr id="225" name="Google Shape;225;p34"/>
          <p:cNvCxnSpPr>
            <a:stCxn id="218" idx="2"/>
            <a:endCxn id="220" idx="0"/>
          </p:cNvCxnSpPr>
          <p:nvPr/>
        </p:nvCxnSpPr>
        <p:spPr>
          <a:xfrm flipH="1">
            <a:off x="5960188" y="2133313"/>
            <a:ext cx="980400" cy="1299900"/>
          </a:xfrm>
          <a:prstGeom prst="straightConnector1">
            <a:avLst/>
          </a:prstGeom>
          <a:noFill/>
          <a:ln cap="flat" cmpd="sng" w="9525">
            <a:solidFill>
              <a:schemeClr val="dk1"/>
            </a:solidFill>
            <a:prstDash val="solid"/>
            <a:miter lim="800000"/>
            <a:headEnd len="med" w="med" type="none"/>
            <a:tailEnd len="med" w="med" type="stealth"/>
          </a:ln>
        </p:spPr>
      </p:cxnSp>
      <p:sp>
        <p:nvSpPr>
          <p:cNvPr id="226" name="Google Shape;226;p34"/>
          <p:cNvSpPr txBox="1"/>
          <p:nvPr/>
        </p:nvSpPr>
        <p:spPr>
          <a:xfrm>
            <a:off x="3768813" y="2711375"/>
            <a:ext cx="9144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500">
                <a:solidFill>
                  <a:schemeClr val="dk1"/>
                </a:solidFill>
              </a:rPr>
              <a:t>ecriture</a:t>
            </a:r>
            <a:endParaRPr sz="900"/>
          </a:p>
        </p:txBody>
      </p:sp>
      <p:sp>
        <p:nvSpPr>
          <p:cNvPr id="227" name="Google Shape;227;p34"/>
          <p:cNvSpPr txBox="1"/>
          <p:nvPr/>
        </p:nvSpPr>
        <p:spPr>
          <a:xfrm>
            <a:off x="4577088" y="2711375"/>
            <a:ext cx="8382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500">
                <a:solidFill>
                  <a:schemeClr val="dk1"/>
                </a:solidFill>
              </a:rPr>
              <a:t>lecture</a:t>
            </a:r>
            <a:endParaRPr sz="900"/>
          </a:p>
        </p:txBody>
      </p:sp>
      <p:sp>
        <p:nvSpPr>
          <p:cNvPr id="228" name="Google Shape;228;p34"/>
          <p:cNvSpPr txBox="1"/>
          <p:nvPr/>
        </p:nvSpPr>
        <p:spPr>
          <a:xfrm>
            <a:off x="6372138" y="2711375"/>
            <a:ext cx="9144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500">
                <a:solidFill>
                  <a:schemeClr val="dk1"/>
                </a:solidFill>
              </a:rPr>
              <a:t>ecriture</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a:t>Modélisation des processeurs</a:t>
            </a:r>
            <a:endParaRPr/>
          </a:p>
        </p:txBody>
      </p:sp>
      <p:sp>
        <p:nvSpPr>
          <p:cNvPr id="235" name="Google Shape;235;p35"/>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236" name="Google Shape;236;p35"/>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SzPts val="1680"/>
              <a:buChar char="◻"/>
            </a:pPr>
            <a:r>
              <a:rPr lang="fr" sz="2800"/>
              <a:t>Le processeur est une machine à états incluant l'état local du processeur</a:t>
            </a:r>
            <a:endParaRPr sz="2800"/>
          </a:p>
          <a:p>
            <a:pPr indent="-319087" lvl="0" marL="319087" marR="0" rtl="0" algn="l">
              <a:lnSpc>
                <a:spcPct val="100000"/>
              </a:lnSpc>
              <a:spcBef>
                <a:spcPts val="700"/>
              </a:spcBef>
              <a:spcAft>
                <a:spcPts val="0"/>
              </a:spcAft>
              <a:buClr>
                <a:schemeClr val="accent2"/>
              </a:buClr>
              <a:buSzPts val="1620"/>
              <a:buFont typeface="Noto Sans Symbols"/>
              <a:buChar char="◻"/>
            </a:pPr>
            <a:r>
              <a:rPr lang="fr" sz="2700"/>
              <a:t>Le vecteur d'états du processeur, un par processeur, est une </a:t>
            </a:r>
            <a:r>
              <a:rPr i="1" lang="fr" sz="2700"/>
              <a:t>configuration</a:t>
            </a:r>
            <a:r>
              <a:rPr lang="fr" sz="2700"/>
              <a:t> du système.</a:t>
            </a:r>
            <a:endParaRPr/>
          </a:p>
          <a:p>
            <a:pPr indent="-216216" lvl="0" marL="319087" marR="0" rtl="0" algn="l">
              <a:lnSpc>
                <a:spcPct val="100000"/>
              </a:lnSpc>
              <a:spcBef>
                <a:spcPts val="700"/>
              </a:spcBef>
              <a:spcAft>
                <a:spcPts val="0"/>
              </a:spcAft>
              <a:buClr>
                <a:schemeClr val="accent2"/>
              </a:buClr>
              <a:buSzPts val="1620"/>
              <a:buFont typeface="Noto Sans Symbols"/>
              <a:buNone/>
            </a:pPr>
            <a:r>
              <a:t/>
            </a:r>
            <a:endParaRPr b="0" i="0" sz="2700" u="none">
              <a:solidFill>
                <a:schemeClr val="dk1"/>
              </a:solidFill>
              <a:latin typeface="Twentieth Century"/>
              <a:ea typeface="Twentieth Century"/>
              <a:cs typeface="Twentieth Century"/>
              <a:sym typeface="Twentieth Century"/>
            </a:endParaRPr>
          </a:p>
          <a:p>
            <a:pPr indent="-216218" lvl="0" marL="319088" marR="0" rtl="0" algn="l">
              <a:spcBef>
                <a:spcPts val="700"/>
              </a:spcBef>
              <a:spcAft>
                <a:spcPts val="0"/>
              </a:spcAft>
              <a:buClr>
                <a:schemeClr val="accent2"/>
              </a:buClr>
              <a:buSzPts val="1620"/>
              <a:buFont typeface="Noto Sans Symbols"/>
              <a:buNone/>
            </a:pPr>
            <a:r>
              <a:t/>
            </a:r>
            <a:endParaRPr b="0" i="0" sz="27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2900"/>
              <a:t>Étape de calcul dans le modèle de mémoire partagée</a:t>
            </a:r>
            <a:endParaRPr sz="2900"/>
          </a:p>
        </p:txBody>
      </p:sp>
      <p:sp>
        <p:nvSpPr>
          <p:cNvPr id="243" name="Google Shape;243;p36"/>
          <p:cNvSpPr txBox="1"/>
          <p:nvPr/>
        </p:nvSpPr>
        <p:spPr>
          <a:xfrm>
            <a:off x="0" y="953690"/>
            <a:ext cx="533400" cy="183356"/>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244" name="Google Shape;244;p36"/>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00037" lvl="0" marL="319087" marR="0" rtl="0" algn="l">
              <a:lnSpc>
                <a:spcPct val="90000"/>
              </a:lnSpc>
              <a:spcBef>
                <a:spcPts val="0"/>
              </a:spcBef>
              <a:spcAft>
                <a:spcPts val="0"/>
              </a:spcAft>
              <a:buClr>
                <a:schemeClr val="accent2"/>
              </a:buClr>
              <a:buSzPts val="1440"/>
              <a:buFont typeface="Noto Sans Symbols"/>
              <a:buChar char="❏"/>
            </a:pPr>
            <a:r>
              <a:rPr lang="fr" sz="2600"/>
              <a:t>Quand le processeur</a:t>
            </a:r>
            <a:r>
              <a:rPr b="0" i="0" lang="fr" sz="2600" u="none">
                <a:solidFill>
                  <a:schemeClr val="dk1"/>
                </a:solidFill>
                <a:latin typeface="Twentieth Century"/>
                <a:ea typeface="Twentieth Century"/>
                <a:cs typeface="Twentieth Century"/>
                <a:sym typeface="Twentieth Century"/>
              </a:rPr>
              <a:t> </a:t>
            </a:r>
            <a:r>
              <a:rPr b="0" i="1" lang="fr" sz="2600" u="none">
                <a:solidFill>
                  <a:schemeClr val="dk1"/>
                </a:solidFill>
                <a:latin typeface="Twentieth Century"/>
                <a:ea typeface="Twentieth Century"/>
                <a:cs typeface="Twentieth Century"/>
                <a:sym typeface="Twentieth Century"/>
              </a:rPr>
              <a:t>p</a:t>
            </a:r>
            <a:r>
              <a:rPr b="0" baseline="-25000" i="1" lang="fr" sz="2600" u="none">
                <a:solidFill>
                  <a:schemeClr val="dk1"/>
                </a:solidFill>
                <a:latin typeface="Twentieth Century"/>
                <a:ea typeface="Twentieth Century"/>
                <a:cs typeface="Twentieth Century"/>
                <a:sym typeface="Twentieth Century"/>
              </a:rPr>
              <a:t>i</a:t>
            </a:r>
            <a:r>
              <a:rPr b="0" i="0" lang="fr" sz="2600" u="none">
                <a:solidFill>
                  <a:schemeClr val="dk1"/>
                </a:solidFill>
                <a:latin typeface="Twentieth Century"/>
                <a:ea typeface="Twentieth Century"/>
                <a:cs typeface="Twentieth Century"/>
                <a:sym typeface="Twentieth Century"/>
              </a:rPr>
              <a:t> </a:t>
            </a:r>
            <a:r>
              <a:rPr lang="fr" sz="2600"/>
              <a:t>fait une étape</a:t>
            </a:r>
            <a:r>
              <a:rPr b="0" i="0" lang="fr" sz="2600" u="none">
                <a:solidFill>
                  <a:schemeClr val="dk1"/>
                </a:solidFill>
                <a:latin typeface="Twentieth Century"/>
                <a:ea typeface="Twentieth Century"/>
                <a:cs typeface="Twentieth Century"/>
                <a:sym typeface="Twentieth Century"/>
              </a:rPr>
              <a:t>:</a:t>
            </a:r>
            <a:endParaRPr sz="2600"/>
          </a:p>
          <a:p>
            <a:pPr indent="-260350" lvl="1" marL="639762" marR="0" rtl="0" algn="l">
              <a:lnSpc>
                <a:spcPct val="90000"/>
              </a:lnSpc>
              <a:spcBef>
                <a:spcPts val="500"/>
              </a:spcBef>
              <a:spcAft>
                <a:spcPts val="0"/>
              </a:spcAft>
              <a:buClr>
                <a:schemeClr val="accent1"/>
              </a:buClr>
              <a:buSzPts val="1620"/>
              <a:buFont typeface="Noto Sans Symbols"/>
              <a:buChar char="❏"/>
            </a:pPr>
            <a:r>
              <a:rPr lang="fr" sz="2300"/>
              <a:t>l'état de</a:t>
            </a:r>
            <a:r>
              <a:rPr i="1" lang="fr"/>
              <a:t> </a:t>
            </a:r>
            <a:r>
              <a:rPr i="1" lang="fr"/>
              <a:t>p</a:t>
            </a:r>
            <a:r>
              <a:rPr baseline="-25000" i="1" lang="fr"/>
              <a:t>i</a:t>
            </a:r>
            <a:r>
              <a:rPr lang="fr" sz="2300"/>
              <a:t> dans l'ancienne configuration spécifie quelle variable partagée doit être accédée et avec quelle opération</a:t>
            </a:r>
            <a:endParaRPr sz="2300"/>
          </a:p>
          <a:p>
            <a:pPr indent="-289560" lvl="1" marL="639762" rtl="0" algn="l">
              <a:lnSpc>
                <a:spcPct val="90000"/>
              </a:lnSpc>
              <a:spcBef>
                <a:spcPts val="500"/>
              </a:spcBef>
              <a:spcAft>
                <a:spcPts val="0"/>
              </a:spcAft>
              <a:buSzPts val="1520"/>
              <a:buChar char="❏"/>
            </a:pPr>
            <a:r>
              <a:rPr lang="fr" sz="2300"/>
              <a:t>l'opération est effectuée: la valeur de la variable partagée dans la nouvelle configuration change selon la sémantique de l'opération.</a:t>
            </a:r>
            <a:endParaRPr sz="2300"/>
          </a:p>
          <a:p>
            <a:pPr indent="-260350" lvl="1" marL="639762" marR="0" rtl="0" algn="l">
              <a:lnSpc>
                <a:spcPct val="90000"/>
              </a:lnSpc>
              <a:spcBef>
                <a:spcPts val="500"/>
              </a:spcBef>
              <a:spcAft>
                <a:spcPts val="0"/>
              </a:spcAft>
              <a:buClr>
                <a:schemeClr val="accent1"/>
              </a:buClr>
              <a:buSzPts val="1620"/>
              <a:buFont typeface="Noto Sans Symbols"/>
              <a:buChar char="❏"/>
            </a:pPr>
            <a:r>
              <a:rPr lang="fr" sz="2400"/>
              <a:t>L'état de </a:t>
            </a:r>
            <a:r>
              <a:rPr i="1" lang="fr"/>
              <a:t>p</a:t>
            </a:r>
            <a:r>
              <a:rPr baseline="-25000" i="1" lang="fr"/>
              <a:t>i</a:t>
            </a:r>
            <a:r>
              <a:rPr lang="fr" sz="2400"/>
              <a:t> dans la nouvelle configuration change en fonction de son ancien état et du résultat de l'opération.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685800" y="0"/>
            <a:ext cx="77724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Twentieth Century"/>
              <a:buNone/>
            </a:pPr>
            <a:r>
              <a:rPr lang="fr" sz="2600"/>
              <a:t>Exécution</a:t>
            </a:r>
            <a:r>
              <a:rPr lang="fr" sz="2600"/>
              <a:t> du calcul dans le modèle de mémoire partagée</a:t>
            </a:r>
            <a:endParaRPr sz="4100"/>
          </a:p>
        </p:txBody>
      </p:sp>
      <p:sp>
        <p:nvSpPr>
          <p:cNvPr id="251" name="Google Shape;251;p37"/>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252" name="Google Shape;252;p37"/>
          <p:cNvSpPr txBox="1"/>
          <p:nvPr>
            <p:ph idx="1" type="body"/>
          </p:nvPr>
        </p:nvSpPr>
        <p:spPr>
          <a:xfrm>
            <a:off x="533400" y="1143000"/>
            <a:ext cx="7924800" cy="37719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lang="fr" sz="2800"/>
              <a:t>Le format est le suivant:</a:t>
            </a:r>
            <a:endParaRPr/>
          </a:p>
          <a:p>
            <a:pPr indent="-274320" lvl="1" marL="639762" marR="0" rtl="0" algn="l">
              <a:lnSpc>
                <a:spcPct val="100000"/>
              </a:lnSpc>
              <a:spcBef>
                <a:spcPts val="0"/>
              </a:spcBef>
              <a:spcAft>
                <a:spcPts val="0"/>
              </a:spcAft>
              <a:buSzPts val="1280"/>
              <a:buFont typeface="Noto Sans Symbols"/>
              <a:buChar char="❏"/>
            </a:pPr>
            <a:r>
              <a:rPr b="0" i="0" lang="fr" sz="2400" u="none">
                <a:solidFill>
                  <a:schemeClr val="dk1"/>
                </a:solidFill>
                <a:latin typeface="Twentieth Century"/>
                <a:ea typeface="Twentieth Century"/>
                <a:cs typeface="Twentieth Century"/>
                <a:sym typeface="Twentieth Century"/>
              </a:rPr>
              <a:t>config, </a:t>
            </a:r>
            <a:r>
              <a:rPr lang="fr" sz="2400"/>
              <a:t>étape</a:t>
            </a:r>
            <a:r>
              <a:rPr b="0" i="0" lang="fr" sz="2400" u="none">
                <a:solidFill>
                  <a:schemeClr val="dk1"/>
                </a:solidFill>
                <a:latin typeface="Twentieth Century"/>
                <a:ea typeface="Twentieth Century"/>
                <a:cs typeface="Twentieth Century"/>
                <a:sym typeface="Twentieth Century"/>
              </a:rPr>
              <a:t>, config, </a:t>
            </a:r>
            <a:r>
              <a:rPr lang="fr" sz="2400"/>
              <a:t>étape</a:t>
            </a:r>
            <a:r>
              <a:rPr b="0" i="0" lang="fr" sz="2400" u="none">
                <a:solidFill>
                  <a:schemeClr val="dk1"/>
                </a:solidFill>
                <a:latin typeface="Twentieth Century"/>
                <a:ea typeface="Twentieth Century"/>
                <a:cs typeface="Twentieth Century"/>
                <a:sym typeface="Twentieth Century"/>
              </a:rPr>
              <a:t>, config, </a:t>
            </a:r>
            <a:r>
              <a:rPr b="0" i="1" lang="fr" sz="2400" u="none">
                <a:solidFill>
                  <a:schemeClr val="dk1"/>
                </a:solidFill>
                <a:latin typeface="Twentieth Century"/>
                <a:ea typeface="Twentieth Century"/>
                <a:cs typeface="Twentieth Century"/>
                <a:sym typeface="Twentieth Century"/>
              </a:rPr>
              <a:t>…</a:t>
            </a:r>
            <a:endParaRPr i="1" sz="2200"/>
          </a:p>
          <a:p>
            <a:pPr indent="-306387" lvl="0" marL="319087" marR="0" rtl="0" algn="l">
              <a:lnSpc>
                <a:spcPct val="100000"/>
              </a:lnSpc>
              <a:spcBef>
                <a:spcPts val="700"/>
              </a:spcBef>
              <a:spcAft>
                <a:spcPts val="0"/>
              </a:spcAft>
              <a:buClr>
                <a:schemeClr val="accent2"/>
              </a:buClr>
              <a:buSzPts val="1480"/>
              <a:buFont typeface="Noto Sans Symbols"/>
              <a:buChar char="❏"/>
            </a:pPr>
            <a:r>
              <a:rPr lang="fr" sz="2600"/>
              <a:t>dans la première configuration</a:t>
            </a:r>
            <a:r>
              <a:rPr b="0" i="0" lang="fr" sz="2600" u="none">
                <a:solidFill>
                  <a:schemeClr val="dk1"/>
                </a:solidFill>
                <a:latin typeface="Twentieth Century"/>
                <a:ea typeface="Twentieth Century"/>
                <a:cs typeface="Twentieth Century"/>
                <a:sym typeface="Twentieth Century"/>
              </a:rPr>
              <a:t>: </a:t>
            </a:r>
            <a:r>
              <a:rPr lang="fr" sz="2600"/>
              <a:t>chaque processeur est dans l'état initial</a:t>
            </a:r>
            <a:endParaRPr sz="2700"/>
          </a:p>
          <a:p>
            <a:pPr indent="-306387" lvl="0" marL="319087" marR="0" rtl="0" algn="l">
              <a:lnSpc>
                <a:spcPct val="100000"/>
              </a:lnSpc>
              <a:spcBef>
                <a:spcPts val="700"/>
              </a:spcBef>
              <a:spcAft>
                <a:spcPts val="0"/>
              </a:spcAft>
              <a:buClr>
                <a:schemeClr val="accent2"/>
              </a:buClr>
              <a:buSzPts val="1480"/>
              <a:buFont typeface="Noto Sans Symbols"/>
              <a:buChar char="❏"/>
            </a:pPr>
            <a:r>
              <a:rPr lang="fr" sz="2600"/>
              <a:t>Pour chaque consécutive (config, step, config), la nouvelle config est la même que l'ancienne sauf que :</a:t>
            </a:r>
            <a:endParaRPr sz="2700"/>
          </a:p>
          <a:p>
            <a:pPr indent="-273049" lvl="1" marL="639762" marR="0" rtl="0" algn="l">
              <a:lnSpc>
                <a:spcPct val="100000"/>
              </a:lnSpc>
              <a:spcBef>
                <a:spcPts val="500"/>
              </a:spcBef>
              <a:spcAft>
                <a:spcPts val="0"/>
              </a:spcAft>
              <a:buSzPts val="1680"/>
              <a:buFont typeface="Noto Sans Symbols"/>
              <a:buChar char="❏"/>
            </a:pPr>
            <a:r>
              <a:rPr lang="fr" sz="2400"/>
              <a:t>changement d'état du processeur spécifié selon la fonction de transition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a:t>Admissibilité</a:t>
            </a:r>
            <a:endParaRPr/>
          </a:p>
        </p:txBody>
      </p:sp>
      <p:sp>
        <p:nvSpPr>
          <p:cNvPr id="259" name="Google Shape;259;p38"/>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260" name="Google Shape;260;p38"/>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4007" lvl="0" marL="319087" marR="0" rtl="0" algn="l">
              <a:lnSpc>
                <a:spcPct val="90000"/>
              </a:lnSpc>
              <a:spcBef>
                <a:spcPts val="0"/>
              </a:spcBef>
              <a:spcAft>
                <a:spcPts val="0"/>
              </a:spcAft>
              <a:buClr>
                <a:schemeClr val="accent2"/>
              </a:buClr>
              <a:buSzPts val="1600"/>
              <a:buFont typeface="Noto Sans Symbols"/>
              <a:buChar char="❏"/>
            </a:pPr>
            <a:r>
              <a:rPr lang="fr" sz="2500"/>
              <a:t>La définition de l'exécution donne quelques conditions "</a:t>
            </a:r>
            <a:r>
              <a:rPr lang="fr" sz="2500">
                <a:solidFill>
                  <a:schemeClr val="accent2"/>
                </a:solidFill>
              </a:rPr>
              <a:t>syntaxiques</a:t>
            </a:r>
            <a:r>
              <a:rPr lang="fr" sz="2500"/>
              <a:t>" de base.</a:t>
            </a:r>
            <a:endParaRPr sz="2500"/>
          </a:p>
          <a:p>
            <a:pPr indent="-242569" lvl="1" marL="639762" marR="0" rtl="0" algn="l">
              <a:lnSpc>
                <a:spcPct val="90000"/>
              </a:lnSpc>
              <a:spcBef>
                <a:spcPts val="500"/>
              </a:spcBef>
              <a:spcAft>
                <a:spcPts val="0"/>
              </a:spcAft>
              <a:buClr>
                <a:schemeClr val="accent1"/>
              </a:buClr>
              <a:buSzPts val="1200"/>
              <a:buFont typeface="Noto Sans Symbols"/>
              <a:buChar char="❏"/>
            </a:pPr>
            <a:r>
              <a:rPr lang="fr" sz="2200"/>
              <a:t>conditions de </a:t>
            </a:r>
            <a:r>
              <a:rPr lang="fr" sz="2200">
                <a:solidFill>
                  <a:schemeClr val="accent2"/>
                </a:solidFill>
              </a:rPr>
              <a:t>sécurité</a:t>
            </a:r>
            <a:r>
              <a:rPr lang="fr" sz="2200"/>
              <a:t> habituelles: rien de "</a:t>
            </a:r>
            <a:r>
              <a:rPr lang="fr" sz="2200">
                <a:solidFill>
                  <a:schemeClr val="accent2"/>
                </a:solidFill>
              </a:rPr>
              <a:t>mauvais</a:t>
            </a:r>
            <a:r>
              <a:rPr lang="fr" sz="2200"/>
              <a:t>" ne se produit.</a:t>
            </a:r>
            <a:endParaRPr sz="2400"/>
          </a:p>
          <a:p>
            <a:pPr indent="-314007" lvl="0" marL="319087" marR="0" rtl="0" algn="l">
              <a:lnSpc>
                <a:spcPct val="90000"/>
              </a:lnSpc>
              <a:spcBef>
                <a:spcPts val="700"/>
              </a:spcBef>
              <a:spcAft>
                <a:spcPts val="0"/>
              </a:spcAft>
              <a:buClr>
                <a:schemeClr val="accent2"/>
              </a:buClr>
              <a:buSzPts val="1600"/>
              <a:buFont typeface="Noto Sans Symbols"/>
              <a:buChar char="❏"/>
            </a:pPr>
            <a:r>
              <a:rPr lang="fr" sz="2400"/>
              <a:t>Parfois, nous voulons imposer des contraintes supplémentaires</a:t>
            </a:r>
            <a:endParaRPr/>
          </a:p>
          <a:p>
            <a:pPr indent="-314007" lvl="0" marL="319087" marR="0" rtl="0" algn="l">
              <a:lnSpc>
                <a:spcPct val="90000"/>
              </a:lnSpc>
              <a:spcBef>
                <a:spcPts val="700"/>
              </a:spcBef>
              <a:spcAft>
                <a:spcPts val="0"/>
              </a:spcAft>
              <a:buClr>
                <a:schemeClr val="accent2"/>
              </a:buClr>
              <a:buSzPts val="1600"/>
              <a:buFont typeface="Noto Sans Symbols"/>
              <a:buChar char="❏"/>
            </a:pPr>
            <a:r>
              <a:rPr lang="fr" sz="2400"/>
              <a:t>Les exécutions satisfaisant les contraintes supplémentaires sont </a:t>
            </a:r>
            <a:r>
              <a:rPr lang="fr" sz="2400">
                <a:solidFill>
                  <a:schemeClr val="accent2"/>
                </a:solidFill>
              </a:rPr>
              <a:t>admissibles</a:t>
            </a:r>
            <a:r>
              <a:rPr lang="fr" sz="2400"/>
              <a:t>.  Ce sont les exécutions qui doivent résoudre le problème d'intérêt.</a:t>
            </a:r>
            <a:endParaRPr sz="2500"/>
          </a:p>
          <a:p>
            <a:pPr indent="-234949" lvl="1" marL="639762" marR="0" rtl="0" algn="l">
              <a:lnSpc>
                <a:spcPct val="90000"/>
              </a:lnSpc>
              <a:spcBef>
                <a:spcPts val="500"/>
              </a:spcBef>
              <a:spcAft>
                <a:spcPts val="0"/>
              </a:spcAft>
              <a:buClr>
                <a:schemeClr val="accent1"/>
              </a:buClr>
              <a:buSzPts val="1150"/>
              <a:buFont typeface="Noto Sans Symbols"/>
              <a:buChar char="❏"/>
            </a:pPr>
            <a:r>
              <a:rPr lang="fr" sz="2200"/>
              <a:t>La définition du terme "</a:t>
            </a:r>
            <a:r>
              <a:rPr i="1" lang="fr" sz="2200">
                <a:solidFill>
                  <a:schemeClr val="accent2"/>
                </a:solidFill>
              </a:rPr>
              <a:t>admissible</a:t>
            </a:r>
            <a:r>
              <a:rPr lang="fr" sz="2200"/>
              <a:t>" peut changer d'un contexte à l'autre, en fonction des détails de ce que nous modélisons.</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ctrTitle"/>
          </p:nvPr>
        </p:nvSpPr>
        <p:spPr>
          <a:xfrm>
            <a:off x="609600" y="1085850"/>
            <a:ext cx="7772400" cy="85725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wentieth Century"/>
              <a:buNone/>
            </a:pPr>
            <a:br>
              <a:rPr b="0" i="0" lang="fr" sz="2600" u="none">
                <a:solidFill>
                  <a:schemeClr val="dk1"/>
                </a:solidFill>
                <a:latin typeface="Twentieth Century"/>
                <a:ea typeface="Twentieth Century"/>
                <a:cs typeface="Twentieth Century"/>
                <a:sym typeface="Twentieth Century"/>
              </a:rPr>
            </a:br>
            <a:r>
              <a:rPr lang="fr" sz="2600"/>
              <a:t>ALGORITHMES DISTRIBUÉS EN MÉMOIRE PARTAGÉE :  </a:t>
            </a:r>
            <a:endParaRPr sz="2600"/>
          </a:p>
          <a:p>
            <a:pPr indent="0" lvl="0" marL="0" rtl="0" algn="l">
              <a:lnSpc>
                <a:spcPct val="100000"/>
              </a:lnSpc>
              <a:spcBef>
                <a:spcPts val="0"/>
              </a:spcBef>
              <a:spcAft>
                <a:spcPts val="0"/>
              </a:spcAft>
              <a:buClr>
                <a:schemeClr val="dk1"/>
              </a:buClr>
              <a:buSzPct val="100000"/>
              <a:buFont typeface="Twentieth Century"/>
              <a:buNone/>
            </a:pPr>
            <a:r>
              <a:rPr lang="fr" sz="2600"/>
              <a:t>UN EXEMPLE</a:t>
            </a:r>
            <a:endParaRPr sz="2600"/>
          </a:p>
        </p:txBody>
      </p:sp>
      <p:sp>
        <p:nvSpPr>
          <p:cNvPr id="267" name="Google Shape;267;p39"/>
          <p:cNvSpPr txBox="1"/>
          <p:nvPr>
            <p:ph idx="1" type="subTitle"/>
          </p:nvPr>
        </p:nvSpPr>
        <p:spPr>
          <a:xfrm>
            <a:off x="2362200" y="4537472"/>
            <a:ext cx="6705600" cy="5143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t/>
            </a:r>
            <a:endParaRPr sz="26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sz="4000"/>
              <a:t>Un problème classique : Renommage</a:t>
            </a:r>
            <a:endParaRPr sz="4000"/>
          </a:p>
        </p:txBody>
      </p:sp>
      <p:sp>
        <p:nvSpPr>
          <p:cNvPr id="274" name="Google Shape;274;p40"/>
          <p:cNvSpPr txBox="1"/>
          <p:nvPr>
            <p:ph idx="1" type="body"/>
          </p:nvPr>
        </p:nvSpPr>
        <p:spPr>
          <a:xfrm>
            <a:off x="498475" y="1321594"/>
            <a:ext cx="8147100" cy="3327900"/>
          </a:xfrm>
          <a:prstGeom prst="rect">
            <a:avLst/>
          </a:prstGeom>
          <a:noFill/>
          <a:ln>
            <a:noFill/>
          </a:ln>
        </p:spPr>
        <p:txBody>
          <a:bodyPr anchorCtr="0" anchor="t" bIns="45700" lIns="91425" spcFirstLastPara="1" rIns="91425" wrap="square" tIns="45700">
            <a:normAutofit fontScale="85000" lnSpcReduction="10000"/>
          </a:bodyPr>
          <a:lstStyle/>
          <a:p>
            <a:pPr indent="-354329" lvl="0" marL="319087" marR="0" rtl="0" algn="l">
              <a:lnSpc>
                <a:spcPct val="100000"/>
              </a:lnSpc>
              <a:spcBef>
                <a:spcPts val="0"/>
              </a:spcBef>
              <a:spcAft>
                <a:spcPts val="0"/>
              </a:spcAft>
              <a:buClr>
                <a:schemeClr val="accent2"/>
              </a:buClr>
              <a:buSzPct val="100000"/>
              <a:buFont typeface="Noto Sans Symbols"/>
              <a:buChar char="◻"/>
            </a:pPr>
            <a:r>
              <a:rPr lang="fr" sz="2700"/>
              <a:t>n entités informatiques (processus) avec des noms uniques dans un grand espace nom : nombre de noms possibles M&gt;&gt;n</a:t>
            </a:r>
            <a:endParaRPr sz="2700"/>
          </a:p>
          <a:p>
            <a:pPr indent="-208597" lvl="0" marL="319087" marR="0" rtl="0" algn="l">
              <a:lnSpc>
                <a:spcPct val="100000"/>
              </a:lnSpc>
              <a:spcBef>
                <a:spcPts val="700"/>
              </a:spcBef>
              <a:spcAft>
                <a:spcPts val="0"/>
              </a:spcAft>
              <a:buClr>
                <a:schemeClr val="accent2"/>
              </a:buClr>
              <a:buSzPct val="59999"/>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08597" lvl="0" marL="319087" marR="0" rtl="0" algn="l">
              <a:lnSpc>
                <a:spcPct val="100000"/>
              </a:lnSpc>
              <a:spcBef>
                <a:spcPts val="700"/>
              </a:spcBef>
              <a:spcAft>
                <a:spcPts val="0"/>
              </a:spcAft>
              <a:buClr>
                <a:schemeClr val="accent2"/>
              </a:buClr>
              <a:buSzPct val="59999"/>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ct val="59999"/>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54329" lvl="0" marL="319087" marR="0" rtl="0" algn="l">
              <a:lnSpc>
                <a:spcPct val="100000"/>
              </a:lnSpc>
              <a:spcBef>
                <a:spcPts val="700"/>
              </a:spcBef>
              <a:spcAft>
                <a:spcPts val="0"/>
              </a:spcAft>
              <a:buClr>
                <a:schemeClr val="accent2"/>
              </a:buClr>
              <a:buSzPct val="100000"/>
              <a:buFont typeface="Noto Sans Symbols"/>
              <a:buChar char="◻"/>
            </a:pPr>
            <a:r>
              <a:rPr lang="fr" sz="2700"/>
              <a:t>N ressources, chacune pouvant être accédée par au plus un processus à la fois : n≤N&lt;&lt;M</a:t>
            </a:r>
            <a:endParaRPr sz="2700"/>
          </a:p>
          <a:p>
            <a:pPr indent="-208598" lvl="0" marL="319088" marR="0" rtl="0" algn="l">
              <a:spcBef>
                <a:spcPts val="700"/>
              </a:spcBef>
              <a:spcAft>
                <a:spcPts val="0"/>
              </a:spcAft>
              <a:buClr>
                <a:schemeClr val="accent2"/>
              </a:buClr>
              <a:buSzPct val="59999"/>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pic>
        <p:nvPicPr>
          <p:cNvPr descr="testaboy.jpg" id="275" name="Google Shape;275;p40"/>
          <p:cNvPicPr preferRelativeResize="0"/>
          <p:nvPr/>
        </p:nvPicPr>
        <p:blipFill rotWithShape="1">
          <a:blip r:embed="rId3">
            <a:alphaModFix/>
          </a:blip>
          <a:srcRect b="0" l="0" r="0" t="0"/>
          <a:stretch/>
        </p:blipFill>
        <p:spPr>
          <a:xfrm>
            <a:off x="2368550" y="2386013"/>
            <a:ext cx="509588" cy="519113"/>
          </a:xfrm>
          <a:prstGeom prst="rect">
            <a:avLst/>
          </a:prstGeom>
          <a:noFill/>
          <a:ln>
            <a:noFill/>
          </a:ln>
        </p:spPr>
      </p:pic>
      <p:pic>
        <p:nvPicPr>
          <p:cNvPr descr="testaboy.jpg" id="276" name="Google Shape;276;p40"/>
          <p:cNvPicPr preferRelativeResize="0"/>
          <p:nvPr/>
        </p:nvPicPr>
        <p:blipFill rotWithShape="1">
          <a:blip r:embed="rId3">
            <a:alphaModFix/>
          </a:blip>
          <a:srcRect b="0" l="0" r="0" t="0"/>
          <a:stretch/>
        </p:blipFill>
        <p:spPr>
          <a:xfrm>
            <a:off x="6965950" y="2381250"/>
            <a:ext cx="509588" cy="517922"/>
          </a:xfrm>
          <a:prstGeom prst="rect">
            <a:avLst/>
          </a:prstGeom>
          <a:noFill/>
          <a:ln>
            <a:noFill/>
          </a:ln>
        </p:spPr>
      </p:pic>
      <p:pic>
        <p:nvPicPr>
          <p:cNvPr descr="testagirl.jpeg" id="277" name="Google Shape;277;p40"/>
          <p:cNvPicPr preferRelativeResize="0"/>
          <p:nvPr/>
        </p:nvPicPr>
        <p:blipFill rotWithShape="1">
          <a:blip r:embed="rId4">
            <a:alphaModFix/>
          </a:blip>
          <a:srcRect b="0" l="0" r="0" t="0"/>
          <a:stretch/>
        </p:blipFill>
        <p:spPr>
          <a:xfrm>
            <a:off x="1219200" y="2395538"/>
            <a:ext cx="547688" cy="615553"/>
          </a:xfrm>
          <a:prstGeom prst="rect">
            <a:avLst/>
          </a:prstGeom>
          <a:noFill/>
          <a:ln>
            <a:noFill/>
          </a:ln>
        </p:spPr>
      </p:pic>
      <p:pic>
        <p:nvPicPr>
          <p:cNvPr descr="testagirl.jpeg" id="278" name="Google Shape;278;p40"/>
          <p:cNvPicPr preferRelativeResize="0"/>
          <p:nvPr/>
        </p:nvPicPr>
        <p:blipFill rotWithShape="1">
          <a:blip r:embed="rId4">
            <a:alphaModFix/>
          </a:blip>
          <a:srcRect b="0" l="0" r="0" t="0"/>
          <a:stretch/>
        </p:blipFill>
        <p:spPr>
          <a:xfrm>
            <a:off x="3624262" y="2413397"/>
            <a:ext cx="548878" cy="615553"/>
          </a:xfrm>
          <a:prstGeom prst="rect">
            <a:avLst/>
          </a:prstGeom>
          <a:noFill/>
          <a:ln>
            <a:noFill/>
          </a:ln>
        </p:spPr>
      </p:pic>
      <p:sp>
        <p:nvSpPr>
          <p:cNvPr id="279" name="Google Shape;279;p40"/>
          <p:cNvSpPr txBox="1"/>
          <p:nvPr/>
        </p:nvSpPr>
        <p:spPr>
          <a:xfrm>
            <a:off x="1060600" y="2948000"/>
            <a:ext cx="856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Anne</a:t>
            </a:r>
            <a:endParaRPr/>
          </a:p>
        </p:txBody>
      </p:sp>
      <p:sp>
        <p:nvSpPr>
          <p:cNvPr id="280" name="Google Shape;280;p40"/>
          <p:cNvSpPr txBox="1"/>
          <p:nvPr/>
        </p:nvSpPr>
        <p:spPr>
          <a:xfrm>
            <a:off x="2265750" y="2948000"/>
            <a:ext cx="705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Bob</a:t>
            </a:r>
            <a:endParaRPr/>
          </a:p>
        </p:txBody>
      </p:sp>
      <p:sp>
        <p:nvSpPr>
          <p:cNvPr id="281" name="Google Shape;281;p40"/>
          <p:cNvSpPr txBox="1"/>
          <p:nvPr/>
        </p:nvSpPr>
        <p:spPr>
          <a:xfrm>
            <a:off x="3451700" y="2948000"/>
            <a:ext cx="89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Claire</a:t>
            </a:r>
            <a:endParaRPr/>
          </a:p>
        </p:txBody>
      </p:sp>
      <p:sp>
        <p:nvSpPr>
          <p:cNvPr id="282" name="Google Shape;282;p40"/>
          <p:cNvSpPr txBox="1"/>
          <p:nvPr/>
        </p:nvSpPr>
        <p:spPr>
          <a:xfrm>
            <a:off x="6828350" y="2948000"/>
            <a:ext cx="78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Paul</a:t>
            </a:r>
            <a:endParaRPr/>
          </a:p>
        </p:txBody>
      </p:sp>
      <p:sp>
        <p:nvSpPr>
          <p:cNvPr id="283" name="Google Shape;283;p40"/>
          <p:cNvSpPr txBox="1"/>
          <p:nvPr/>
        </p:nvSpPr>
        <p:spPr>
          <a:xfrm>
            <a:off x="5364525" y="2553900"/>
            <a:ext cx="401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t>
            </a:r>
            <a:endParaRPr/>
          </a:p>
        </p:txBody>
      </p:sp>
      <p:grpSp>
        <p:nvGrpSpPr>
          <p:cNvPr id="284" name="Google Shape;284;p40"/>
          <p:cNvGrpSpPr/>
          <p:nvPr/>
        </p:nvGrpSpPr>
        <p:grpSpPr>
          <a:xfrm>
            <a:off x="1018776" y="4317407"/>
            <a:ext cx="6735357" cy="677647"/>
            <a:chOff x="1061898" y="5451423"/>
            <a:chExt cx="6906642" cy="1126221"/>
          </a:xfrm>
        </p:grpSpPr>
        <p:pic>
          <p:nvPicPr>
            <p:cNvPr descr="sediaCinema.jpeg" id="285" name="Google Shape;285;p40"/>
            <p:cNvPicPr preferRelativeResize="0"/>
            <p:nvPr/>
          </p:nvPicPr>
          <p:blipFill rotWithShape="1">
            <a:blip r:embed="rId5">
              <a:alphaModFix/>
            </a:blip>
            <a:srcRect b="0" l="0" r="0" t="0"/>
            <a:stretch/>
          </p:blipFill>
          <p:spPr>
            <a:xfrm>
              <a:off x="1061898" y="5451423"/>
              <a:ext cx="984376" cy="1125001"/>
            </a:xfrm>
            <a:prstGeom prst="rect">
              <a:avLst/>
            </a:prstGeom>
            <a:noFill/>
            <a:ln>
              <a:noFill/>
            </a:ln>
          </p:spPr>
        </p:pic>
        <p:pic>
          <p:nvPicPr>
            <p:cNvPr descr="sediaCinema.jpeg" id="286" name="Google Shape;286;p40"/>
            <p:cNvPicPr preferRelativeResize="0"/>
            <p:nvPr/>
          </p:nvPicPr>
          <p:blipFill rotWithShape="1">
            <a:blip r:embed="rId5">
              <a:alphaModFix/>
            </a:blip>
            <a:srcRect b="0" l="0" r="0" t="0"/>
            <a:stretch/>
          </p:blipFill>
          <p:spPr>
            <a:xfrm>
              <a:off x="2302938" y="5452643"/>
              <a:ext cx="984376" cy="1125001"/>
            </a:xfrm>
            <a:prstGeom prst="rect">
              <a:avLst/>
            </a:prstGeom>
            <a:noFill/>
            <a:ln>
              <a:noFill/>
            </a:ln>
          </p:spPr>
        </p:pic>
        <p:pic>
          <p:nvPicPr>
            <p:cNvPr descr="sediaCinema.jpeg" id="287" name="Google Shape;287;p40"/>
            <p:cNvPicPr preferRelativeResize="0"/>
            <p:nvPr/>
          </p:nvPicPr>
          <p:blipFill rotWithShape="1">
            <a:blip r:embed="rId5">
              <a:alphaModFix/>
            </a:blip>
            <a:srcRect b="0" l="0" r="0" t="0"/>
            <a:stretch/>
          </p:blipFill>
          <p:spPr>
            <a:xfrm>
              <a:off x="3584664" y="5451423"/>
              <a:ext cx="984376" cy="1125001"/>
            </a:xfrm>
            <a:prstGeom prst="rect">
              <a:avLst/>
            </a:prstGeom>
            <a:noFill/>
            <a:ln>
              <a:noFill/>
            </a:ln>
          </p:spPr>
        </p:pic>
        <p:pic>
          <p:nvPicPr>
            <p:cNvPr descr="sediaCinema.jpeg" id="288" name="Google Shape;288;p40"/>
            <p:cNvPicPr preferRelativeResize="0"/>
            <p:nvPr/>
          </p:nvPicPr>
          <p:blipFill rotWithShape="1">
            <a:blip r:embed="rId5">
              <a:alphaModFix/>
            </a:blip>
            <a:srcRect b="0" l="0" r="0" t="0"/>
            <a:stretch/>
          </p:blipFill>
          <p:spPr>
            <a:xfrm>
              <a:off x="6984164" y="5452643"/>
              <a:ext cx="984376" cy="1125001"/>
            </a:xfrm>
            <a:prstGeom prst="rect">
              <a:avLst/>
            </a:prstGeom>
            <a:noFill/>
            <a:ln>
              <a:noFill/>
            </a:ln>
          </p:spPr>
        </p:pic>
        <p:sp>
          <p:nvSpPr>
            <p:cNvPr id="289" name="Google Shape;289;p40"/>
            <p:cNvSpPr txBox="1"/>
            <p:nvPr/>
          </p:nvSpPr>
          <p:spPr>
            <a:xfrm>
              <a:off x="5588061" y="5578776"/>
              <a:ext cx="377100" cy="66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t>
              </a:r>
              <a:endParaRPr/>
            </a:p>
          </p:txBody>
        </p:sp>
      </p:grpSp>
      <p:sp>
        <p:nvSpPr>
          <p:cNvPr id="290" name="Google Shape;290;p40"/>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sz="4000"/>
              <a:t>Un problème classique</a:t>
            </a:r>
            <a:endParaRPr sz="4000"/>
          </a:p>
        </p:txBody>
      </p:sp>
      <p:sp>
        <p:nvSpPr>
          <p:cNvPr id="296" name="Google Shape;296;p41"/>
          <p:cNvSpPr txBox="1"/>
          <p:nvPr>
            <p:ph idx="1" type="body"/>
          </p:nvPr>
        </p:nvSpPr>
        <p:spPr>
          <a:xfrm>
            <a:off x="498475" y="1321594"/>
            <a:ext cx="8147050" cy="3327797"/>
          </a:xfrm>
          <a:prstGeom prst="rect">
            <a:avLst/>
          </a:prstGeom>
          <a:noFill/>
          <a:ln>
            <a:noFill/>
          </a:ln>
        </p:spPr>
        <p:txBody>
          <a:bodyPr anchorCtr="0" anchor="t" bIns="45700" lIns="91425" spcFirstLastPara="1" rIns="91425" wrap="square" tIns="45700">
            <a:normAutofit/>
          </a:bodyPr>
          <a:lstStyle/>
          <a:p>
            <a:pPr indent="-339090" lvl="1" marL="639762" marR="0" rtl="0" algn="l">
              <a:lnSpc>
                <a:spcPct val="100000"/>
              </a:lnSpc>
              <a:spcBef>
                <a:spcPts val="0"/>
              </a:spcBef>
              <a:spcAft>
                <a:spcPts val="0"/>
              </a:spcAft>
              <a:buClr>
                <a:schemeClr val="accent2"/>
              </a:buClr>
              <a:buSzPts val="2300"/>
              <a:buChar char="❏"/>
            </a:pPr>
            <a:r>
              <a:rPr lang="fr" sz="2300"/>
              <a:t>Affecter des ressources aux processus de telle sorte que</a:t>
            </a:r>
            <a:r>
              <a:rPr b="0" i="0" lang="fr" sz="2300" u="none">
                <a:solidFill>
                  <a:schemeClr val="dk1"/>
                </a:solidFill>
                <a:latin typeface="Twentieth Century"/>
                <a:ea typeface="Twentieth Century"/>
                <a:cs typeface="Twentieth Century"/>
                <a:sym typeface="Twentieth Century"/>
              </a:rPr>
              <a:t> </a:t>
            </a:r>
            <a:endParaRPr sz="2300"/>
          </a:p>
          <a:p>
            <a:pPr indent="-263525" lvl="2" marL="914400" marR="0" rtl="0" algn="l">
              <a:lnSpc>
                <a:spcPct val="100000"/>
              </a:lnSpc>
              <a:spcBef>
                <a:spcPts val="0"/>
              </a:spcBef>
              <a:spcAft>
                <a:spcPts val="0"/>
              </a:spcAft>
              <a:buClr>
                <a:schemeClr val="accent1"/>
              </a:buClr>
              <a:buSzPts val="1900"/>
              <a:buChar char="❏"/>
            </a:pPr>
            <a:r>
              <a:rPr lang="fr" sz="2100"/>
              <a:t>Sécurité : Deux processus n'obtiennent pas la même ressource</a:t>
            </a:r>
            <a:endParaRPr sz="2100"/>
          </a:p>
          <a:p>
            <a:pPr indent="-263525" lvl="2" marL="914400" marR="0" rtl="0" algn="l">
              <a:lnSpc>
                <a:spcPct val="100000"/>
              </a:lnSpc>
              <a:spcBef>
                <a:spcPts val="0"/>
              </a:spcBef>
              <a:spcAft>
                <a:spcPts val="0"/>
              </a:spcAft>
              <a:buClr>
                <a:schemeClr val="accent1"/>
              </a:buClr>
              <a:buSzPts val="1900"/>
              <a:buChar char="❏"/>
            </a:pPr>
            <a:r>
              <a:rPr lang="fr" sz="2100"/>
              <a:t>Vivacité : Chaque processus obtient une ressource</a:t>
            </a:r>
            <a:endParaRPr sz="1800"/>
          </a:p>
          <a:p>
            <a:pPr indent="0" lvl="0" marL="0"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0" lvl="0" marL="0"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0" lvl="0" marL="0"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pic>
        <p:nvPicPr>
          <p:cNvPr descr="testaboy.jpg" id="297" name="Google Shape;297;p41"/>
          <p:cNvPicPr preferRelativeResize="0"/>
          <p:nvPr/>
        </p:nvPicPr>
        <p:blipFill rotWithShape="1">
          <a:blip r:embed="rId3">
            <a:alphaModFix/>
          </a:blip>
          <a:srcRect b="0" l="0" r="0" t="0"/>
          <a:stretch/>
        </p:blipFill>
        <p:spPr>
          <a:xfrm>
            <a:off x="2368550" y="2458640"/>
            <a:ext cx="509588" cy="517922"/>
          </a:xfrm>
          <a:prstGeom prst="rect">
            <a:avLst/>
          </a:prstGeom>
          <a:noFill/>
          <a:ln>
            <a:noFill/>
          </a:ln>
        </p:spPr>
      </p:pic>
      <p:pic>
        <p:nvPicPr>
          <p:cNvPr descr="testaboy.jpg" id="298" name="Google Shape;298;p41"/>
          <p:cNvPicPr preferRelativeResize="0"/>
          <p:nvPr/>
        </p:nvPicPr>
        <p:blipFill rotWithShape="1">
          <a:blip r:embed="rId3">
            <a:alphaModFix/>
          </a:blip>
          <a:srcRect b="0" l="0" r="0" t="0"/>
          <a:stretch/>
        </p:blipFill>
        <p:spPr>
          <a:xfrm>
            <a:off x="7121013" y="2458640"/>
            <a:ext cx="509587" cy="517921"/>
          </a:xfrm>
          <a:prstGeom prst="rect">
            <a:avLst/>
          </a:prstGeom>
          <a:noFill/>
          <a:ln>
            <a:noFill/>
          </a:ln>
        </p:spPr>
      </p:pic>
      <p:pic>
        <p:nvPicPr>
          <p:cNvPr descr="testagirl.jpeg" id="299" name="Google Shape;299;p41"/>
          <p:cNvPicPr preferRelativeResize="0"/>
          <p:nvPr/>
        </p:nvPicPr>
        <p:blipFill rotWithShape="1">
          <a:blip r:embed="rId4">
            <a:alphaModFix/>
          </a:blip>
          <a:srcRect b="0" l="0" r="0" t="0"/>
          <a:stretch/>
        </p:blipFill>
        <p:spPr>
          <a:xfrm>
            <a:off x="1261400" y="2434815"/>
            <a:ext cx="547688" cy="614362"/>
          </a:xfrm>
          <a:prstGeom prst="rect">
            <a:avLst/>
          </a:prstGeom>
          <a:noFill/>
          <a:ln>
            <a:noFill/>
          </a:ln>
        </p:spPr>
      </p:pic>
      <p:pic>
        <p:nvPicPr>
          <p:cNvPr descr="testagirl.jpeg" id="300" name="Google Shape;300;p41"/>
          <p:cNvPicPr preferRelativeResize="0"/>
          <p:nvPr/>
        </p:nvPicPr>
        <p:blipFill rotWithShape="1">
          <a:blip r:embed="rId4">
            <a:alphaModFix/>
          </a:blip>
          <a:srcRect b="0" l="0" r="0" t="0"/>
          <a:stretch/>
        </p:blipFill>
        <p:spPr>
          <a:xfrm>
            <a:off x="3679237" y="2434234"/>
            <a:ext cx="548878" cy="615552"/>
          </a:xfrm>
          <a:prstGeom prst="rect">
            <a:avLst/>
          </a:prstGeom>
          <a:noFill/>
          <a:ln>
            <a:noFill/>
          </a:ln>
        </p:spPr>
      </p:pic>
      <p:sp>
        <p:nvSpPr>
          <p:cNvPr id="301" name="Google Shape;301;p41"/>
          <p:cNvSpPr txBox="1"/>
          <p:nvPr/>
        </p:nvSpPr>
        <p:spPr>
          <a:xfrm>
            <a:off x="1123050" y="2949175"/>
            <a:ext cx="829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Anne</a:t>
            </a:r>
            <a:endParaRPr/>
          </a:p>
        </p:txBody>
      </p:sp>
      <p:sp>
        <p:nvSpPr>
          <p:cNvPr id="302" name="Google Shape;302;p41"/>
          <p:cNvSpPr txBox="1"/>
          <p:nvPr/>
        </p:nvSpPr>
        <p:spPr>
          <a:xfrm>
            <a:off x="2269350" y="2949175"/>
            <a:ext cx="70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Bob</a:t>
            </a:r>
            <a:endParaRPr/>
          </a:p>
        </p:txBody>
      </p:sp>
      <p:sp>
        <p:nvSpPr>
          <p:cNvPr id="303" name="Google Shape;303;p41"/>
          <p:cNvSpPr txBox="1"/>
          <p:nvPr/>
        </p:nvSpPr>
        <p:spPr>
          <a:xfrm>
            <a:off x="3492575" y="2949150"/>
            <a:ext cx="922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Claire</a:t>
            </a:r>
            <a:endParaRPr/>
          </a:p>
        </p:txBody>
      </p:sp>
      <p:sp>
        <p:nvSpPr>
          <p:cNvPr id="304" name="Google Shape;304;p41"/>
          <p:cNvSpPr txBox="1"/>
          <p:nvPr/>
        </p:nvSpPr>
        <p:spPr>
          <a:xfrm>
            <a:off x="6983400" y="2937275"/>
            <a:ext cx="78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Paul</a:t>
            </a:r>
            <a:endParaRPr/>
          </a:p>
        </p:txBody>
      </p:sp>
      <p:sp>
        <p:nvSpPr>
          <p:cNvPr id="305" name="Google Shape;305;p41"/>
          <p:cNvSpPr txBox="1"/>
          <p:nvPr/>
        </p:nvSpPr>
        <p:spPr>
          <a:xfrm>
            <a:off x="5468937" y="2631281"/>
            <a:ext cx="296862" cy="300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t>
            </a:r>
            <a:endParaRPr/>
          </a:p>
        </p:txBody>
      </p:sp>
      <p:pic>
        <p:nvPicPr>
          <p:cNvPr descr="sediaCinema.jpeg" id="306" name="Google Shape;306;p41"/>
          <p:cNvPicPr preferRelativeResize="0"/>
          <p:nvPr/>
        </p:nvPicPr>
        <p:blipFill rotWithShape="1">
          <a:blip r:embed="rId5">
            <a:alphaModFix/>
          </a:blip>
          <a:srcRect b="0" l="0" r="0" t="0"/>
          <a:stretch/>
        </p:blipFill>
        <p:spPr>
          <a:xfrm>
            <a:off x="1062037" y="4088606"/>
            <a:ext cx="738188" cy="844153"/>
          </a:xfrm>
          <a:prstGeom prst="rect">
            <a:avLst/>
          </a:prstGeom>
          <a:noFill/>
          <a:ln>
            <a:noFill/>
          </a:ln>
        </p:spPr>
      </p:pic>
      <p:pic>
        <p:nvPicPr>
          <p:cNvPr descr="sediaCinema.jpeg" id="307" name="Google Shape;307;p41"/>
          <p:cNvPicPr preferRelativeResize="0"/>
          <p:nvPr/>
        </p:nvPicPr>
        <p:blipFill rotWithShape="1">
          <a:blip r:embed="rId5">
            <a:alphaModFix/>
          </a:blip>
          <a:srcRect b="0" l="0" r="0" t="0"/>
          <a:stretch/>
        </p:blipFill>
        <p:spPr>
          <a:xfrm>
            <a:off x="2303462" y="4089797"/>
            <a:ext cx="738188" cy="842963"/>
          </a:xfrm>
          <a:prstGeom prst="rect">
            <a:avLst/>
          </a:prstGeom>
          <a:noFill/>
          <a:ln>
            <a:noFill/>
          </a:ln>
        </p:spPr>
      </p:pic>
      <p:pic>
        <p:nvPicPr>
          <p:cNvPr descr="sediaCinema.jpeg" id="308" name="Google Shape;308;p41"/>
          <p:cNvPicPr preferRelativeResize="0"/>
          <p:nvPr/>
        </p:nvPicPr>
        <p:blipFill rotWithShape="1">
          <a:blip r:embed="rId5">
            <a:alphaModFix/>
          </a:blip>
          <a:srcRect b="0" l="0" r="0" t="0"/>
          <a:stretch/>
        </p:blipFill>
        <p:spPr>
          <a:xfrm>
            <a:off x="3584575" y="4088606"/>
            <a:ext cx="738188" cy="844153"/>
          </a:xfrm>
          <a:prstGeom prst="rect">
            <a:avLst/>
          </a:prstGeom>
          <a:noFill/>
          <a:ln>
            <a:noFill/>
          </a:ln>
        </p:spPr>
      </p:pic>
      <p:pic>
        <p:nvPicPr>
          <p:cNvPr descr="sediaCinema.jpeg" id="309" name="Google Shape;309;p41"/>
          <p:cNvPicPr preferRelativeResize="0"/>
          <p:nvPr/>
        </p:nvPicPr>
        <p:blipFill rotWithShape="1">
          <a:blip r:embed="rId5">
            <a:alphaModFix/>
          </a:blip>
          <a:srcRect b="0" l="0" r="0" t="0"/>
          <a:stretch/>
        </p:blipFill>
        <p:spPr>
          <a:xfrm>
            <a:off x="7006712" y="4089197"/>
            <a:ext cx="738187" cy="842962"/>
          </a:xfrm>
          <a:prstGeom prst="rect">
            <a:avLst/>
          </a:prstGeom>
          <a:noFill/>
          <a:ln>
            <a:noFill/>
          </a:ln>
        </p:spPr>
      </p:pic>
      <p:sp>
        <p:nvSpPr>
          <p:cNvPr id="310" name="Google Shape;310;p41"/>
          <p:cNvSpPr txBox="1"/>
          <p:nvPr/>
        </p:nvSpPr>
        <p:spPr>
          <a:xfrm>
            <a:off x="5519737" y="4304109"/>
            <a:ext cx="3778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t>
            </a:r>
            <a:endParaRPr/>
          </a:p>
        </p:txBody>
      </p:sp>
      <p:cxnSp>
        <p:nvCxnSpPr>
          <p:cNvPr id="311" name="Google Shape;311;p41"/>
          <p:cNvCxnSpPr>
            <a:stCxn id="301" idx="2"/>
            <a:endCxn id="307" idx="0"/>
          </p:cNvCxnSpPr>
          <p:nvPr/>
        </p:nvCxnSpPr>
        <p:spPr>
          <a:xfrm>
            <a:off x="1537950" y="3349375"/>
            <a:ext cx="1134600" cy="740400"/>
          </a:xfrm>
          <a:prstGeom prst="straightConnector1">
            <a:avLst/>
          </a:prstGeom>
          <a:noFill/>
          <a:ln cap="flat" cmpd="sng" w="12700">
            <a:solidFill>
              <a:schemeClr val="dk1"/>
            </a:solidFill>
            <a:prstDash val="solid"/>
            <a:miter lim="800000"/>
            <a:headEnd len="med" w="med" type="none"/>
            <a:tailEnd len="med" w="med" type="stealth"/>
          </a:ln>
          <a:effectLst>
            <a:outerShdw blurRad="63500" dir="5400000" dist="30000">
              <a:srgbClr val="808080">
                <a:alpha val="44705"/>
              </a:srgbClr>
            </a:outerShdw>
          </a:effectLst>
        </p:spPr>
      </p:cxnSp>
      <p:cxnSp>
        <p:nvCxnSpPr>
          <p:cNvPr id="312" name="Google Shape;312;p41"/>
          <p:cNvCxnSpPr>
            <a:stCxn id="303" idx="2"/>
            <a:endCxn id="306" idx="0"/>
          </p:cNvCxnSpPr>
          <p:nvPr/>
        </p:nvCxnSpPr>
        <p:spPr>
          <a:xfrm flipH="1">
            <a:off x="1431275" y="3349350"/>
            <a:ext cx="2522400" cy="739200"/>
          </a:xfrm>
          <a:prstGeom prst="straightConnector1">
            <a:avLst/>
          </a:prstGeom>
          <a:noFill/>
          <a:ln cap="flat" cmpd="sng" w="12700">
            <a:solidFill>
              <a:schemeClr val="dk1"/>
            </a:solidFill>
            <a:prstDash val="solid"/>
            <a:miter lim="800000"/>
            <a:headEnd len="med" w="med" type="none"/>
            <a:tailEnd len="med" w="med" type="stealth"/>
          </a:ln>
          <a:effectLst>
            <a:outerShdw blurRad="63500" dir="5400000" dist="30000">
              <a:srgbClr val="808080">
                <a:alpha val="44705"/>
              </a:srgbClr>
            </a:outerShdw>
          </a:effectLst>
        </p:spPr>
      </p:cxnSp>
      <p:cxnSp>
        <p:nvCxnSpPr>
          <p:cNvPr id="313" name="Google Shape;313;p41"/>
          <p:cNvCxnSpPr>
            <a:stCxn id="302" idx="2"/>
            <a:endCxn id="308" idx="0"/>
          </p:cNvCxnSpPr>
          <p:nvPr/>
        </p:nvCxnSpPr>
        <p:spPr>
          <a:xfrm>
            <a:off x="2623350" y="3349375"/>
            <a:ext cx="1330200" cy="739200"/>
          </a:xfrm>
          <a:prstGeom prst="straightConnector1">
            <a:avLst/>
          </a:prstGeom>
          <a:noFill/>
          <a:ln cap="flat" cmpd="sng" w="12700">
            <a:solidFill>
              <a:schemeClr val="dk1"/>
            </a:solidFill>
            <a:prstDash val="solid"/>
            <a:miter lim="800000"/>
            <a:headEnd len="med" w="med" type="none"/>
            <a:tailEnd len="med" w="med" type="stealth"/>
          </a:ln>
          <a:effectLst>
            <a:outerShdw blurRad="63500" dir="5400000" dist="30000">
              <a:srgbClr val="808080">
                <a:alpha val="44705"/>
              </a:srgbClr>
            </a:outerShdw>
          </a:effectLst>
        </p:spPr>
      </p:cxnSp>
      <p:cxnSp>
        <p:nvCxnSpPr>
          <p:cNvPr id="314" name="Google Shape;314;p41"/>
          <p:cNvCxnSpPr>
            <a:stCxn id="304" idx="2"/>
            <a:endCxn id="309" idx="0"/>
          </p:cNvCxnSpPr>
          <p:nvPr/>
        </p:nvCxnSpPr>
        <p:spPr>
          <a:xfrm>
            <a:off x="7375800" y="3337475"/>
            <a:ext cx="0" cy="751800"/>
          </a:xfrm>
          <a:prstGeom prst="straightConnector1">
            <a:avLst/>
          </a:prstGeom>
          <a:noFill/>
          <a:ln cap="flat" cmpd="sng" w="12700">
            <a:solidFill>
              <a:schemeClr val="dk1"/>
            </a:solidFill>
            <a:prstDash val="solid"/>
            <a:miter lim="800000"/>
            <a:headEnd len="med" w="med" type="none"/>
            <a:tailEnd len="med" w="med" type="stealth"/>
          </a:ln>
          <a:effectLst>
            <a:outerShdw blurRad="63500" dir="5400000" dist="30000">
              <a:srgbClr val="808080">
                <a:alpha val="44705"/>
              </a:srgbClr>
            </a:outerShdw>
          </a:effectLst>
        </p:spPr>
      </p:cxnSp>
      <p:sp>
        <p:nvSpPr>
          <p:cNvPr id="315" name="Google Shape;315;p41"/>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612775" y="171450"/>
            <a:ext cx="7870200" cy="592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lang="fr" sz="2600"/>
              <a:t>Un algorithme distribué : pour deux processus (n=2, N=3)</a:t>
            </a:r>
            <a:endParaRPr sz="3000"/>
          </a:p>
        </p:txBody>
      </p:sp>
      <p:pic>
        <p:nvPicPr>
          <p:cNvPr descr="testaboy.jpg" id="322" name="Google Shape;322;p42"/>
          <p:cNvPicPr preferRelativeResize="0"/>
          <p:nvPr/>
        </p:nvPicPr>
        <p:blipFill rotWithShape="1">
          <a:blip r:embed="rId3">
            <a:alphaModFix/>
          </a:blip>
          <a:srcRect b="0" l="0" r="0" t="0"/>
          <a:stretch/>
        </p:blipFill>
        <p:spPr>
          <a:xfrm>
            <a:off x="7018387" y="1460853"/>
            <a:ext cx="647700" cy="658416"/>
          </a:xfrm>
          <a:prstGeom prst="rect">
            <a:avLst/>
          </a:prstGeom>
          <a:noFill/>
          <a:ln>
            <a:noFill/>
          </a:ln>
        </p:spPr>
      </p:pic>
      <p:pic>
        <p:nvPicPr>
          <p:cNvPr descr="testagirl.jpeg" id="323" name="Google Shape;323;p42"/>
          <p:cNvPicPr preferRelativeResize="0"/>
          <p:nvPr/>
        </p:nvPicPr>
        <p:blipFill rotWithShape="1">
          <a:blip r:embed="rId4">
            <a:alphaModFix/>
          </a:blip>
          <a:srcRect b="0" l="0" r="0" t="0"/>
          <a:stretch/>
        </p:blipFill>
        <p:spPr>
          <a:xfrm>
            <a:off x="649287" y="1389459"/>
            <a:ext cx="696515" cy="782240"/>
          </a:xfrm>
          <a:prstGeom prst="rect">
            <a:avLst/>
          </a:prstGeom>
          <a:noFill/>
          <a:ln>
            <a:noFill/>
          </a:ln>
        </p:spPr>
      </p:pic>
      <p:pic>
        <p:nvPicPr>
          <p:cNvPr descr="sediaCinema.jpeg" id="324" name="Google Shape;324;p42"/>
          <p:cNvPicPr preferRelativeResize="0"/>
          <p:nvPr/>
        </p:nvPicPr>
        <p:blipFill rotWithShape="1">
          <a:blip r:embed="rId5">
            <a:alphaModFix/>
          </a:blip>
          <a:srcRect b="0" l="0" r="0" t="0"/>
          <a:stretch/>
        </p:blipFill>
        <p:spPr>
          <a:xfrm>
            <a:off x="2846387" y="4008834"/>
            <a:ext cx="738187" cy="844153"/>
          </a:xfrm>
          <a:prstGeom prst="rect">
            <a:avLst/>
          </a:prstGeom>
          <a:noFill/>
          <a:ln>
            <a:noFill/>
          </a:ln>
        </p:spPr>
      </p:pic>
      <p:pic>
        <p:nvPicPr>
          <p:cNvPr descr="sediaCinema.jpeg" id="325" name="Google Shape;325;p42"/>
          <p:cNvPicPr preferRelativeResize="0"/>
          <p:nvPr/>
        </p:nvPicPr>
        <p:blipFill rotWithShape="1">
          <a:blip r:embed="rId5">
            <a:alphaModFix/>
          </a:blip>
          <a:srcRect b="0" l="0" r="0" t="0"/>
          <a:stretch/>
        </p:blipFill>
        <p:spPr>
          <a:xfrm>
            <a:off x="4087812" y="4010025"/>
            <a:ext cx="738188" cy="844153"/>
          </a:xfrm>
          <a:prstGeom prst="rect">
            <a:avLst/>
          </a:prstGeom>
          <a:noFill/>
          <a:ln>
            <a:noFill/>
          </a:ln>
        </p:spPr>
      </p:pic>
      <p:pic>
        <p:nvPicPr>
          <p:cNvPr descr="sediaCinema.jpeg" id="326" name="Google Shape;326;p42"/>
          <p:cNvPicPr preferRelativeResize="0"/>
          <p:nvPr/>
        </p:nvPicPr>
        <p:blipFill rotWithShape="1">
          <a:blip r:embed="rId5">
            <a:alphaModFix/>
          </a:blip>
          <a:srcRect b="0" l="0" r="0" t="0"/>
          <a:stretch/>
        </p:blipFill>
        <p:spPr>
          <a:xfrm>
            <a:off x="5368925" y="4008834"/>
            <a:ext cx="738188" cy="844153"/>
          </a:xfrm>
          <a:prstGeom prst="rect">
            <a:avLst/>
          </a:prstGeom>
          <a:noFill/>
          <a:ln>
            <a:noFill/>
          </a:ln>
        </p:spPr>
      </p:pic>
      <p:sp>
        <p:nvSpPr>
          <p:cNvPr id="327" name="Google Shape;327;p42"/>
          <p:cNvSpPr txBox="1"/>
          <p:nvPr/>
        </p:nvSpPr>
        <p:spPr>
          <a:xfrm>
            <a:off x="3065475" y="4785926"/>
            <a:ext cx="300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1</a:t>
            </a:r>
            <a:endParaRPr/>
          </a:p>
        </p:txBody>
      </p:sp>
      <p:sp>
        <p:nvSpPr>
          <p:cNvPr id="328" name="Google Shape;328;p42"/>
          <p:cNvSpPr txBox="1"/>
          <p:nvPr/>
        </p:nvSpPr>
        <p:spPr>
          <a:xfrm>
            <a:off x="4326750" y="4785925"/>
            <a:ext cx="300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2</a:t>
            </a:r>
            <a:endParaRPr/>
          </a:p>
        </p:txBody>
      </p:sp>
      <p:sp>
        <p:nvSpPr>
          <p:cNvPr id="329" name="Google Shape;329;p42"/>
          <p:cNvSpPr txBox="1"/>
          <p:nvPr/>
        </p:nvSpPr>
        <p:spPr>
          <a:xfrm>
            <a:off x="5588025" y="4785925"/>
            <a:ext cx="300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3</a:t>
            </a:r>
            <a:endParaRPr/>
          </a:p>
        </p:txBody>
      </p:sp>
      <p:sp>
        <p:nvSpPr>
          <p:cNvPr id="330" name="Google Shape;330;p42"/>
          <p:cNvSpPr txBox="1"/>
          <p:nvPr/>
        </p:nvSpPr>
        <p:spPr>
          <a:xfrm>
            <a:off x="3639300" y="1294850"/>
            <a:ext cx="16962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500" u="none">
                <a:solidFill>
                  <a:schemeClr val="dk1"/>
                </a:solidFill>
                <a:latin typeface="Arial"/>
                <a:ea typeface="Arial"/>
                <a:cs typeface="Arial"/>
                <a:sym typeface="Arial"/>
              </a:rPr>
              <a:t>Shared memory</a:t>
            </a:r>
            <a:endParaRPr sz="900"/>
          </a:p>
        </p:txBody>
      </p:sp>
      <p:grpSp>
        <p:nvGrpSpPr>
          <p:cNvPr id="331" name="Google Shape;331;p42"/>
          <p:cNvGrpSpPr/>
          <p:nvPr/>
        </p:nvGrpSpPr>
        <p:grpSpPr>
          <a:xfrm>
            <a:off x="136527" y="2069223"/>
            <a:ext cx="3554463" cy="641047"/>
            <a:chOff x="136083" y="2759584"/>
            <a:chExt cx="3554463" cy="853819"/>
          </a:xfrm>
        </p:grpSpPr>
        <p:cxnSp>
          <p:nvCxnSpPr>
            <p:cNvPr id="332" name="Google Shape;332;p42"/>
            <p:cNvCxnSpPr/>
            <p:nvPr/>
          </p:nvCxnSpPr>
          <p:spPr>
            <a:xfrm flipH="1" rot="10800000">
              <a:off x="2437990" y="2759584"/>
              <a:ext cx="1252556" cy="593069"/>
            </a:xfrm>
            <a:prstGeom prst="straightConnector1">
              <a:avLst/>
            </a:prstGeom>
            <a:noFill/>
            <a:ln cap="flat" cmpd="sng" w="28575">
              <a:solidFill>
                <a:srgbClr val="800000"/>
              </a:solidFill>
              <a:prstDash val="solid"/>
              <a:miter lim="800000"/>
              <a:headEnd len="med" w="med" type="none"/>
              <a:tailEnd len="med" w="med" type="stealth"/>
            </a:ln>
            <a:effectLst>
              <a:outerShdw blurRad="63500" dir="5400000" dist="30000">
                <a:srgbClr val="808080">
                  <a:alpha val="44705"/>
                </a:srgbClr>
              </a:outerShdw>
            </a:effectLst>
          </p:spPr>
        </p:cxnSp>
        <p:sp>
          <p:nvSpPr>
            <p:cNvPr id="333" name="Google Shape;333;p42"/>
            <p:cNvSpPr txBox="1"/>
            <p:nvPr/>
          </p:nvSpPr>
          <p:spPr>
            <a:xfrm>
              <a:off x="332931" y="3244403"/>
              <a:ext cx="2214000" cy="36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lang="fr" sz="1200">
                  <a:solidFill>
                    <a:schemeClr val="dk1"/>
                  </a:solidFill>
                </a:rPr>
                <a:t>Écrire son nom</a:t>
              </a:r>
              <a:endParaRPr sz="1200"/>
            </a:p>
          </p:txBody>
        </p:sp>
        <p:cxnSp>
          <p:nvCxnSpPr>
            <p:cNvPr id="334" name="Google Shape;334;p42"/>
            <p:cNvCxnSpPr/>
            <p:nvPr/>
          </p:nvCxnSpPr>
          <p:spPr>
            <a:xfrm>
              <a:off x="136083" y="3376439"/>
              <a:ext cx="180978"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grpSp>
      <p:grpSp>
        <p:nvGrpSpPr>
          <p:cNvPr id="335" name="Google Shape;335;p42"/>
          <p:cNvGrpSpPr/>
          <p:nvPr/>
        </p:nvGrpSpPr>
        <p:grpSpPr>
          <a:xfrm>
            <a:off x="122238" y="2660700"/>
            <a:ext cx="3568740" cy="277115"/>
            <a:chOff x="122163" y="3548223"/>
            <a:chExt cx="3568383" cy="368700"/>
          </a:xfrm>
        </p:grpSpPr>
        <p:cxnSp>
          <p:nvCxnSpPr>
            <p:cNvPr id="336" name="Google Shape;336;p42"/>
            <p:cNvCxnSpPr/>
            <p:nvPr/>
          </p:nvCxnSpPr>
          <p:spPr>
            <a:xfrm flipH="1" rot="10800000">
              <a:off x="2514312" y="3789529"/>
              <a:ext cx="1176234" cy="20593"/>
            </a:xfrm>
            <a:prstGeom prst="straightConnector1">
              <a:avLst/>
            </a:prstGeom>
            <a:noFill/>
            <a:ln cap="flat" cmpd="sng" w="28575">
              <a:solidFill>
                <a:srgbClr val="800000"/>
              </a:solidFill>
              <a:prstDash val="solid"/>
              <a:miter lim="800000"/>
              <a:headEnd len="med" w="med" type="stealth"/>
              <a:tailEnd len="med" w="med" type="none"/>
            </a:ln>
            <a:effectLst>
              <a:outerShdw blurRad="63500" dir="5400000" dist="30000">
                <a:srgbClr val="808080">
                  <a:alpha val="44705"/>
                </a:srgbClr>
              </a:outerShdw>
            </a:effectLst>
          </p:spPr>
        </p:cxnSp>
        <p:sp>
          <p:nvSpPr>
            <p:cNvPr id="337" name="Google Shape;337;p42"/>
            <p:cNvSpPr txBox="1"/>
            <p:nvPr/>
          </p:nvSpPr>
          <p:spPr>
            <a:xfrm>
              <a:off x="333279" y="3548223"/>
              <a:ext cx="2376600" cy="36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lang="fr" sz="1200">
                  <a:solidFill>
                    <a:schemeClr val="dk1"/>
                  </a:solidFill>
                </a:rPr>
                <a:t>Lire l’autre nom </a:t>
              </a:r>
              <a:r>
                <a:rPr b="1" i="0" lang="fr" sz="1200" u="none">
                  <a:solidFill>
                    <a:schemeClr val="dk1"/>
                  </a:solidFill>
                  <a:latin typeface="Arial"/>
                  <a:ea typeface="Arial"/>
                  <a:cs typeface="Arial"/>
                  <a:sym typeface="Arial"/>
                </a:rPr>
                <a:t>(</a:t>
              </a:r>
              <a:r>
                <a:rPr b="1" lang="fr" sz="1200">
                  <a:solidFill>
                    <a:schemeClr val="dk1"/>
                  </a:solidFill>
                </a:rPr>
                <a:t>s’il y en a)</a:t>
              </a:r>
              <a:endParaRPr sz="800"/>
            </a:p>
          </p:txBody>
        </p:sp>
        <p:cxnSp>
          <p:nvCxnSpPr>
            <p:cNvPr id="338" name="Google Shape;338;p42"/>
            <p:cNvCxnSpPr/>
            <p:nvPr/>
          </p:nvCxnSpPr>
          <p:spPr>
            <a:xfrm>
              <a:off x="122163" y="3754677"/>
              <a:ext cx="180959"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grpSp>
      <p:sp>
        <p:nvSpPr>
          <p:cNvPr id="339" name="Google Shape;339;p42"/>
          <p:cNvSpPr txBox="1"/>
          <p:nvPr/>
        </p:nvSpPr>
        <p:spPr>
          <a:xfrm>
            <a:off x="333375" y="3128975"/>
            <a:ext cx="2086200" cy="1169700"/>
          </a:xfrm>
          <a:prstGeom prst="rect">
            <a:avLst/>
          </a:prstGeom>
          <a:noFill/>
          <a:ln>
            <a:noFill/>
          </a:ln>
        </p:spPr>
        <p:txBody>
          <a:bodyPr anchorCtr="0" anchor="t" bIns="45700" lIns="91425" spcFirstLastPara="1" rIns="91425" wrap="square" tIns="45700">
            <a:spAutoFit/>
          </a:bodyPr>
          <a:lstStyle/>
          <a:p>
            <a:pPr indent="-292100" lvl="0" marL="457200" marR="0" rtl="0" algn="l">
              <a:lnSpc>
                <a:spcPct val="100000"/>
              </a:lnSpc>
              <a:spcBef>
                <a:spcPts val="0"/>
              </a:spcBef>
              <a:spcAft>
                <a:spcPts val="0"/>
              </a:spcAft>
              <a:buClr>
                <a:schemeClr val="dk1"/>
              </a:buClr>
              <a:buSzPts val="1000"/>
              <a:buFont typeface="Arial"/>
              <a:buAutoNum type="arabicPeriod"/>
            </a:pPr>
            <a:r>
              <a:rPr b="1" lang="fr" sz="1000">
                <a:solidFill>
                  <a:schemeClr val="dk1"/>
                </a:solidFill>
              </a:rPr>
              <a:t>Pas d’autres noms</a:t>
            </a:r>
            <a:br>
              <a:rPr b="1" lang="fr" sz="1000">
                <a:solidFill>
                  <a:schemeClr val="dk1"/>
                </a:solidFill>
              </a:rPr>
            </a:br>
            <a:endParaRPr b="1" sz="1000">
              <a:solidFill>
                <a:schemeClr val="dk1"/>
              </a:solidFill>
            </a:endParaRPr>
          </a:p>
          <a:p>
            <a:pPr indent="-292100" lvl="0" marL="457200" rtl="0" algn="l">
              <a:spcBef>
                <a:spcPts val="0"/>
              </a:spcBef>
              <a:spcAft>
                <a:spcPts val="0"/>
              </a:spcAft>
              <a:buClr>
                <a:schemeClr val="dk1"/>
              </a:buClr>
              <a:buSzPts val="1000"/>
              <a:buAutoNum type="arabicPeriod"/>
            </a:pPr>
            <a:r>
              <a:rPr b="1" lang="fr" sz="1000">
                <a:solidFill>
                  <a:schemeClr val="dk1"/>
                </a:solidFill>
              </a:rPr>
              <a:t>Mon nom &lt; son nom (ordre alphabétique</a:t>
            </a:r>
            <a:r>
              <a:rPr b="1" lang="fr" sz="1500">
                <a:solidFill>
                  <a:schemeClr val="dk1"/>
                </a:solidFill>
              </a:rPr>
              <a:t>)</a:t>
            </a:r>
            <a:br>
              <a:rPr b="1" lang="fr" sz="1500">
                <a:solidFill>
                  <a:schemeClr val="dk1"/>
                </a:solidFill>
              </a:rPr>
            </a:br>
            <a:endParaRPr b="1" sz="1500">
              <a:solidFill>
                <a:schemeClr val="dk1"/>
              </a:solidFill>
            </a:endParaRPr>
          </a:p>
          <a:p>
            <a:pPr indent="-292100" lvl="0" marL="457200" rtl="0" algn="l">
              <a:spcBef>
                <a:spcPts val="0"/>
              </a:spcBef>
              <a:spcAft>
                <a:spcPts val="0"/>
              </a:spcAft>
              <a:buClr>
                <a:schemeClr val="dk1"/>
              </a:buClr>
              <a:buSzPts val="1000"/>
              <a:buAutoNum type="arabicPeriod"/>
            </a:pPr>
            <a:r>
              <a:rPr b="1" lang="fr" sz="1000">
                <a:solidFill>
                  <a:schemeClr val="dk1"/>
                </a:solidFill>
              </a:rPr>
              <a:t>Sinon</a:t>
            </a:r>
            <a:endParaRPr b="1" sz="1500">
              <a:solidFill>
                <a:schemeClr val="dk1"/>
              </a:solidFill>
            </a:endParaRPr>
          </a:p>
        </p:txBody>
      </p:sp>
      <p:cxnSp>
        <p:nvCxnSpPr>
          <p:cNvPr id="340" name="Google Shape;340;p42"/>
          <p:cNvCxnSpPr>
            <a:endCxn id="324" idx="0"/>
          </p:cNvCxnSpPr>
          <p:nvPr/>
        </p:nvCxnSpPr>
        <p:spPr>
          <a:xfrm>
            <a:off x="2133681" y="3266934"/>
            <a:ext cx="1081800" cy="741900"/>
          </a:xfrm>
          <a:prstGeom prst="bentConnector2">
            <a:avLst/>
          </a:prstGeom>
          <a:noFill/>
          <a:ln cap="flat" cmpd="sng" w="19050">
            <a:solidFill>
              <a:schemeClr val="dk1"/>
            </a:solidFill>
            <a:prstDash val="solid"/>
            <a:miter lim="800000"/>
            <a:headEnd len="med" w="med" type="none"/>
            <a:tailEnd len="med" w="med" type="stealth"/>
          </a:ln>
          <a:effectLst>
            <a:outerShdw blurRad="63500" dir="5400000" dist="30000">
              <a:srgbClr val="808080">
                <a:alpha val="44705"/>
              </a:srgbClr>
            </a:outerShdw>
          </a:effectLst>
        </p:spPr>
      </p:cxnSp>
      <p:sp>
        <p:nvSpPr>
          <p:cNvPr id="341" name="Google Shape;341;p42"/>
          <p:cNvSpPr txBox="1"/>
          <p:nvPr/>
        </p:nvSpPr>
        <p:spPr>
          <a:xfrm>
            <a:off x="7005637" y="2100238"/>
            <a:ext cx="673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fr" sz="1600" u="none">
                <a:solidFill>
                  <a:schemeClr val="dk1"/>
                </a:solidFill>
                <a:latin typeface="Arial"/>
                <a:ea typeface="Arial"/>
                <a:cs typeface="Arial"/>
                <a:sym typeface="Arial"/>
              </a:rPr>
              <a:t>Paul</a:t>
            </a:r>
            <a:endParaRPr sz="1200"/>
          </a:p>
        </p:txBody>
      </p:sp>
      <p:sp>
        <p:nvSpPr>
          <p:cNvPr id="342" name="Google Shape;342;p42"/>
          <p:cNvSpPr txBox="1"/>
          <p:nvPr/>
        </p:nvSpPr>
        <p:spPr>
          <a:xfrm>
            <a:off x="616538" y="2100250"/>
            <a:ext cx="76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fr" sz="1600" u="none">
                <a:solidFill>
                  <a:schemeClr val="dk1"/>
                </a:solidFill>
                <a:latin typeface="Arial"/>
                <a:ea typeface="Arial"/>
                <a:cs typeface="Arial"/>
                <a:sym typeface="Arial"/>
              </a:rPr>
              <a:t>Anne</a:t>
            </a:r>
            <a:endParaRPr sz="1200"/>
          </a:p>
        </p:txBody>
      </p:sp>
      <p:pic>
        <p:nvPicPr>
          <p:cNvPr descr="blackboard.jpeg" id="343" name="Google Shape;343;p42"/>
          <p:cNvPicPr preferRelativeResize="0"/>
          <p:nvPr/>
        </p:nvPicPr>
        <p:blipFill rotWithShape="1">
          <a:blip r:embed="rId6">
            <a:alphaModFix/>
          </a:blip>
          <a:srcRect b="0" l="0" r="0" t="0"/>
          <a:stretch/>
        </p:blipFill>
        <p:spPr>
          <a:xfrm>
            <a:off x="3709987" y="1633538"/>
            <a:ext cx="1625600" cy="744140"/>
          </a:xfrm>
          <a:prstGeom prst="rect">
            <a:avLst/>
          </a:prstGeom>
          <a:noFill/>
          <a:ln>
            <a:noFill/>
          </a:ln>
        </p:spPr>
      </p:pic>
      <p:pic>
        <p:nvPicPr>
          <p:cNvPr descr="blackboard.jpeg" id="344" name="Google Shape;344;p42"/>
          <p:cNvPicPr preferRelativeResize="0"/>
          <p:nvPr/>
        </p:nvPicPr>
        <p:blipFill rotWithShape="1">
          <a:blip r:embed="rId6">
            <a:alphaModFix/>
          </a:blip>
          <a:srcRect b="0" l="0" r="0" t="0"/>
          <a:stretch/>
        </p:blipFill>
        <p:spPr>
          <a:xfrm>
            <a:off x="3703637" y="2532459"/>
            <a:ext cx="1625600" cy="744140"/>
          </a:xfrm>
          <a:prstGeom prst="rect">
            <a:avLst/>
          </a:prstGeom>
          <a:noFill/>
          <a:ln>
            <a:noFill/>
          </a:ln>
        </p:spPr>
      </p:pic>
      <p:sp>
        <p:nvSpPr>
          <p:cNvPr id="345" name="Google Shape;345;p42"/>
          <p:cNvSpPr txBox="1"/>
          <p:nvPr/>
        </p:nvSpPr>
        <p:spPr>
          <a:xfrm>
            <a:off x="4110024" y="1834750"/>
            <a:ext cx="8424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fr" sz="2000" u="none">
                <a:solidFill>
                  <a:srgbClr val="FFFFFF"/>
                </a:solidFill>
                <a:latin typeface="Arial"/>
                <a:ea typeface="Arial"/>
                <a:cs typeface="Arial"/>
                <a:sym typeface="Arial"/>
              </a:rPr>
              <a:t>Anne</a:t>
            </a:r>
            <a:endParaRPr/>
          </a:p>
        </p:txBody>
      </p:sp>
      <p:sp>
        <p:nvSpPr>
          <p:cNvPr id="346" name="Google Shape;346;p42"/>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cxnSp>
        <p:nvCxnSpPr>
          <p:cNvPr id="347" name="Google Shape;347;p42"/>
          <p:cNvCxnSpPr>
            <a:stCxn id="339" idx="3"/>
            <a:endCxn id="325" idx="0"/>
          </p:cNvCxnSpPr>
          <p:nvPr/>
        </p:nvCxnSpPr>
        <p:spPr>
          <a:xfrm>
            <a:off x="2419575" y="3713825"/>
            <a:ext cx="2037300" cy="296100"/>
          </a:xfrm>
          <a:prstGeom prst="bentConnector2">
            <a:avLst/>
          </a:prstGeom>
          <a:noFill/>
          <a:ln cap="flat" cmpd="sng" w="19050">
            <a:solidFill>
              <a:schemeClr val="dk1"/>
            </a:solidFill>
            <a:prstDash val="solid"/>
            <a:miter lim="800000"/>
            <a:headEnd len="med" w="med" type="none"/>
            <a:tailEnd len="med" w="med" type="stealth"/>
          </a:ln>
          <a:effectLst>
            <a:outerShdw blurRad="63500" dir="5400000" dist="30000">
              <a:srgbClr val="808080">
                <a:alpha val="44710"/>
              </a:srgbClr>
            </a:outerShdw>
          </a:effectLst>
        </p:spPr>
      </p:cxnSp>
      <p:cxnSp>
        <p:nvCxnSpPr>
          <p:cNvPr id="348" name="Google Shape;348;p42"/>
          <p:cNvCxnSpPr>
            <a:stCxn id="339" idx="2"/>
            <a:endCxn id="326" idx="3"/>
          </p:cNvCxnSpPr>
          <p:nvPr/>
        </p:nvCxnSpPr>
        <p:spPr>
          <a:xfrm flipH="1" rot="-5400000">
            <a:off x="3675675" y="1999475"/>
            <a:ext cx="132300" cy="4730700"/>
          </a:xfrm>
          <a:prstGeom prst="bentConnector4">
            <a:avLst>
              <a:gd fmla="val 598970" name="adj1"/>
              <a:gd fmla="val 105032" name="adj2"/>
            </a:avLst>
          </a:prstGeom>
          <a:noFill/>
          <a:ln cap="flat" cmpd="sng" w="19050">
            <a:solidFill>
              <a:schemeClr val="dk1"/>
            </a:solidFill>
            <a:prstDash val="solid"/>
            <a:miter lim="8000"/>
            <a:headEnd len="med" w="med" type="none"/>
            <a:tailEnd len="med" w="med" type="stealth"/>
          </a:ln>
          <a:effectLst>
            <a:outerShdw blurRad="63500" dir="5400000" dist="30000">
              <a:srgbClr val="808080">
                <a:alpha val="4471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a:t>Quelques infos</a:t>
            </a:r>
            <a:endParaRPr/>
          </a:p>
        </p:txBody>
      </p:sp>
      <p:sp>
        <p:nvSpPr>
          <p:cNvPr id="139" name="Google Shape;139;p25"/>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lang="fr"/>
              <a:t>Rohan Fossé</a:t>
            </a:r>
            <a:r>
              <a:rPr b="0" i="0" lang="fr" sz="2900" u="none" cap="none" strike="noStrike">
                <a:solidFill>
                  <a:schemeClr val="dk1"/>
                </a:solidFill>
                <a:latin typeface="Twentieth Century"/>
                <a:ea typeface="Twentieth Century"/>
                <a:cs typeface="Twentieth Century"/>
                <a:sym typeface="Twentieth Century"/>
              </a:rPr>
              <a:t>, </a:t>
            </a:r>
            <a:r>
              <a:rPr lang="fr" u="sng">
                <a:solidFill>
                  <a:schemeClr val="hlink"/>
                </a:solidFill>
              </a:rPr>
              <a:t>rohan.fosse</a:t>
            </a:r>
            <a:r>
              <a:rPr b="0" i="0" lang="fr" sz="2900" u="sng" cap="none" strike="noStrike">
                <a:solidFill>
                  <a:schemeClr val="hlink"/>
                </a:solidFill>
                <a:latin typeface="Twentieth Century"/>
                <a:ea typeface="Twentieth Century"/>
                <a:cs typeface="Twentieth Century"/>
                <a:sym typeface="Twentieth Century"/>
                <a:hlinkClick r:id="rId3"/>
              </a:rPr>
              <a:t>@labri.fr</a:t>
            </a:r>
            <a:endParaRPr/>
          </a:p>
          <a:p>
            <a:pPr indent="-319087" lvl="0" marL="319087" marR="0" rtl="0" algn="l">
              <a:lnSpc>
                <a:spcPct val="100000"/>
              </a:lnSpc>
              <a:spcBef>
                <a:spcPts val="0"/>
              </a:spcBef>
              <a:spcAft>
                <a:spcPts val="0"/>
              </a:spcAft>
              <a:buClr>
                <a:schemeClr val="accent2"/>
              </a:buClr>
              <a:buSzPts val="1740"/>
              <a:buFont typeface="Noto Sans Symbols"/>
              <a:buChar char="◻"/>
            </a:pPr>
            <a:r>
              <a:rPr lang="fr"/>
              <a:t>Site web: </a:t>
            </a:r>
            <a:r>
              <a:rPr lang="fr" u="sng">
                <a:solidFill>
                  <a:schemeClr val="hlink"/>
                </a:solidFill>
              </a:rPr>
              <a:t>www.labri.fr/perso/rfosse</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fr" sz="2800" u="none" cap="none" strike="noStrike">
                <a:solidFill>
                  <a:srgbClr val="000000"/>
                </a:solidFill>
                <a:latin typeface="Twentieth Century"/>
                <a:ea typeface="Twentieth Century"/>
                <a:cs typeface="Twentieth Century"/>
                <a:sym typeface="Twentieth Century"/>
              </a:rPr>
              <a:t>« Distributed Computing Fundamentals, Simulations, and Advanced Topics » H. Attiya, J. Welch. Wiley, 2nd edition</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lang="fr" sz="2800">
                <a:solidFill>
                  <a:srgbClr val="000000"/>
                </a:solidFill>
              </a:rPr>
              <a:t>La </a:t>
            </a:r>
            <a:r>
              <a:rPr lang="fr" sz="2800">
                <a:solidFill>
                  <a:srgbClr val="000000"/>
                </a:solidFill>
              </a:rPr>
              <a:t>plupart</a:t>
            </a:r>
            <a:r>
              <a:rPr lang="fr" sz="2800">
                <a:solidFill>
                  <a:srgbClr val="000000"/>
                </a:solidFill>
              </a:rPr>
              <a:t> des slides</a:t>
            </a:r>
            <a:r>
              <a:rPr b="0" i="0" lang="fr" sz="2800" u="none" cap="none" strike="noStrike">
                <a:solidFill>
                  <a:srgbClr val="000000"/>
                </a:solidFill>
                <a:latin typeface="Twentieth Century"/>
                <a:ea typeface="Twentieth Century"/>
                <a:cs typeface="Twentieth Century"/>
                <a:sym typeface="Twentieth Century"/>
              </a:rPr>
              <a:t> : </a:t>
            </a:r>
            <a:r>
              <a:rPr lang="fr" sz="2800">
                <a:solidFill>
                  <a:srgbClr val="000000"/>
                </a:solidFill>
              </a:rPr>
              <a:t>Une version modifiée des slides d’Alessia Milani</a:t>
            </a:r>
            <a:endParaRPr/>
          </a:p>
          <a:p>
            <a:pPr indent="-212408" lvl="0" marL="319088" marR="0" rtl="0" algn="l">
              <a:spcBef>
                <a:spcPts val="700"/>
              </a:spcBef>
              <a:spcAft>
                <a:spcPts val="0"/>
              </a:spcAft>
              <a:buClr>
                <a:schemeClr val="accent2"/>
              </a:buClr>
              <a:buSzPts val="1680"/>
              <a:buFont typeface="Noto Sans Symbols"/>
              <a:buNone/>
            </a:pPr>
            <a:r>
              <a:t/>
            </a:r>
            <a:endParaRPr b="0" i="0" sz="2800" u="none">
              <a:solidFill>
                <a:srgbClr val="000000"/>
              </a:solidFill>
              <a:latin typeface="Twentieth Century"/>
              <a:ea typeface="Twentieth Century"/>
              <a:cs typeface="Twentieth Century"/>
              <a:sym typeface="Twentieth Century"/>
            </a:endParaRPr>
          </a:p>
        </p:txBody>
      </p:sp>
      <p:sp>
        <p:nvSpPr>
          <p:cNvPr id="140" name="Google Shape;140;p25"/>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4400"/>
              <a:buFont typeface="Twentieth Century"/>
              <a:buNone/>
            </a:pPr>
            <a:r>
              <a:rPr lang="fr">
                <a:solidFill>
                  <a:schemeClr val="accent2"/>
                </a:solidFill>
              </a:rPr>
              <a:t>Concurrence</a:t>
            </a:r>
            <a:endParaRPr>
              <a:solidFill>
                <a:schemeClr val="accent2"/>
              </a:solidFill>
            </a:endParaRPr>
          </a:p>
        </p:txBody>
      </p:sp>
      <p:sp>
        <p:nvSpPr>
          <p:cNvPr id="354" name="Google Shape;354;p43"/>
          <p:cNvSpPr txBox="1"/>
          <p:nvPr>
            <p:ph idx="1" type="body"/>
          </p:nvPr>
        </p:nvSpPr>
        <p:spPr>
          <a:xfrm>
            <a:off x="498475" y="1321594"/>
            <a:ext cx="8048625" cy="10144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fr" sz="2400"/>
              <a:t>Anne et Paul exécutent leur algorithme en parallèle.</a:t>
            </a:r>
            <a:endParaRPr sz="2400"/>
          </a:p>
          <a:p>
            <a:pPr indent="0" lvl="0" marL="0" marR="0" rtl="0" algn="l">
              <a:lnSpc>
                <a:spcPct val="100000"/>
              </a:lnSpc>
              <a:spcBef>
                <a:spcPts val="0"/>
              </a:spcBef>
              <a:spcAft>
                <a:spcPts val="0"/>
              </a:spcAft>
              <a:buClr>
                <a:schemeClr val="dk1"/>
              </a:buClr>
              <a:buSzPts val="1100"/>
              <a:buFont typeface="Arial"/>
              <a:buNone/>
            </a:pPr>
            <a:r>
              <a:t/>
            </a:r>
            <a:endParaRPr sz="2400"/>
          </a:p>
          <a:p>
            <a:pPr indent="0" lvl="0" marL="0" marR="0" rtl="0" algn="l">
              <a:lnSpc>
                <a:spcPct val="100000"/>
              </a:lnSpc>
              <a:spcBef>
                <a:spcPts val="0"/>
              </a:spcBef>
              <a:spcAft>
                <a:spcPts val="0"/>
              </a:spcAft>
              <a:buClr>
                <a:schemeClr val="accent2"/>
              </a:buClr>
              <a:buSzPts val="1440"/>
              <a:buFont typeface="Noto Sans Symbols"/>
              <a:buNone/>
            </a:pPr>
            <a:r>
              <a:t/>
            </a:r>
            <a:endParaRPr sz="2400"/>
          </a:p>
        </p:txBody>
      </p:sp>
      <p:pic>
        <p:nvPicPr>
          <p:cNvPr descr="testagirl.jpeg" id="355" name="Google Shape;355;p43"/>
          <p:cNvPicPr preferRelativeResize="0"/>
          <p:nvPr/>
        </p:nvPicPr>
        <p:blipFill rotWithShape="1">
          <a:blip r:embed="rId3">
            <a:alphaModFix/>
          </a:blip>
          <a:srcRect b="0" l="0" r="0" t="0"/>
          <a:stretch/>
        </p:blipFill>
        <p:spPr>
          <a:xfrm>
            <a:off x="1254125" y="2341959"/>
            <a:ext cx="696515" cy="782240"/>
          </a:xfrm>
          <a:prstGeom prst="rect">
            <a:avLst/>
          </a:prstGeom>
          <a:noFill/>
          <a:ln>
            <a:noFill/>
          </a:ln>
        </p:spPr>
      </p:pic>
      <p:sp>
        <p:nvSpPr>
          <p:cNvPr id="356" name="Google Shape;356;p43"/>
          <p:cNvSpPr txBox="1"/>
          <p:nvPr/>
        </p:nvSpPr>
        <p:spPr>
          <a:xfrm>
            <a:off x="1219137" y="3094400"/>
            <a:ext cx="76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800" u="none">
                <a:solidFill>
                  <a:schemeClr val="dk1"/>
                </a:solidFill>
                <a:latin typeface="Arial"/>
                <a:ea typeface="Arial"/>
                <a:cs typeface="Arial"/>
                <a:sym typeface="Arial"/>
              </a:rPr>
              <a:t>Anne</a:t>
            </a:r>
            <a:endParaRPr sz="1200"/>
          </a:p>
        </p:txBody>
      </p:sp>
      <p:pic>
        <p:nvPicPr>
          <p:cNvPr descr="testaboy.jpg" id="357" name="Google Shape;357;p43"/>
          <p:cNvPicPr preferRelativeResize="0"/>
          <p:nvPr/>
        </p:nvPicPr>
        <p:blipFill rotWithShape="1">
          <a:blip r:embed="rId4">
            <a:alphaModFix/>
          </a:blip>
          <a:srcRect b="0" l="0" r="0" t="0"/>
          <a:stretch/>
        </p:blipFill>
        <p:spPr>
          <a:xfrm>
            <a:off x="7138987" y="2330053"/>
            <a:ext cx="647700" cy="658415"/>
          </a:xfrm>
          <a:prstGeom prst="rect">
            <a:avLst/>
          </a:prstGeom>
          <a:noFill/>
          <a:ln>
            <a:noFill/>
          </a:ln>
        </p:spPr>
      </p:pic>
      <p:cxnSp>
        <p:nvCxnSpPr>
          <p:cNvPr id="358" name="Google Shape;358;p43"/>
          <p:cNvCxnSpPr/>
          <p:nvPr/>
        </p:nvCxnSpPr>
        <p:spPr>
          <a:xfrm>
            <a:off x="4441825" y="2622947"/>
            <a:ext cx="15875" cy="1859756"/>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sp>
        <p:nvSpPr>
          <p:cNvPr id="359" name="Google Shape;359;p43"/>
          <p:cNvSpPr txBox="1"/>
          <p:nvPr/>
        </p:nvSpPr>
        <p:spPr>
          <a:xfrm>
            <a:off x="3083100" y="2168200"/>
            <a:ext cx="2733300" cy="3693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lang="fr" sz="1800">
                <a:solidFill>
                  <a:schemeClr val="dk1"/>
                </a:solidFill>
              </a:rPr>
              <a:t>Paramétrage simultané</a:t>
            </a:r>
            <a:endParaRPr/>
          </a:p>
        </p:txBody>
      </p:sp>
      <p:grpSp>
        <p:nvGrpSpPr>
          <p:cNvPr id="360" name="Google Shape;360;p43"/>
          <p:cNvGrpSpPr/>
          <p:nvPr/>
        </p:nvGrpSpPr>
        <p:grpSpPr>
          <a:xfrm>
            <a:off x="725487" y="2881312"/>
            <a:ext cx="3570287" cy="896933"/>
            <a:chOff x="725763" y="3634052"/>
            <a:chExt cx="3569534" cy="1196826"/>
          </a:xfrm>
        </p:grpSpPr>
        <p:sp>
          <p:nvSpPr>
            <p:cNvPr id="361" name="Google Shape;361;p43"/>
            <p:cNvSpPr txBox="1"/>
            <p:nvPr/>
          </p:nvSpPr>
          <p:spPr>
            <a:xfrm>
              <a:off x="906700" y="4461278"/>
              <a:ext cx="2069100" cy="36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200">
                  <a:solidFill>
                    <a:schemeClr val="dk1"/>
                  </a:solidFill>
                </a:rPr>
                <a:t>Ecrire “</a:t>
              </a:r>
              <a:r>
                <a:rPr b="1" i="0" lang="fr" sz="1200" u="none">
                  <a:solidFill>
                    <a:schemeClr val="dk1"/>
                  </a:solidFill>
                  <a:latin typeface="Arial"/>
                  <a:ea typeface="Arial"/>
                  <a:cs typeface="Arial"/>
                  <a:sym typeface="Arial"/>
                </a:rPr>
                <a:t>Anne</a:t>
              </a:r>
              <a:r>
                <a:rPr b="1" lang="fr" sz="1200">
                  <a:solidFill>
                    <a:schemeClr val="dk1"/>
                  </a:solidFill>
                </a:rPr>
                <a:t>”</a:t>
              </a:r>
              <a:endParaRPr sz="1200"/>
            </a:p>
          </p:txBody>
        </p:sp>
        <p:cxnSp>
          <p:nvCxnSpPr>
            <p:cNvPr id="362" name="Google Shape;362;p43"/>
            <p:cNvCxnSpPr/>
            <p:nvPr/>
          </p:nvCxnSpPr>
          <p:spPr>
            <a:xfrm>
              <a:off x="725763" y="4646063"/>
              <a:ext cx="180937"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363" name="Google Shape;363;p43"/>
            <p:cNvCxnSpPr/>
            <p:nvPr/>
          </p:nvCxnSpPr>
          <p:spPr>
            <a:xfrm>
              <a:off x="4114360" y="3634052"/>
              <a:ext cx="180937"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grpSp>
      <p:grpSp>
        <p:nvGrpSpPr>
          <p:cNvPr id="364" name="Google Shape;364;p43"/>
          <p:cNvGrpSpPr/>
          <p:nvPr/>
        </p:nvGrpSpPr>
        <p:grpSpPr>
          <a:xfrm>
            <a:off x="727099" y="3501671"/>
            <a:ext cx="3568820" cy="795447"/>
            <a:chOff x="726963" y="4572588"/>
            <a:chExt cx="3569534" cy="637684"/>
          </a:xfrm>
        </p:grpSpPr>
        <p:sp>
          <p:nvSpPr>
            <p:cNvPr id="365" name="Google Shape;365;p43"/>
            <p:cNvSpPr txBox="1"/>
            <p:nvPr/>
          </p:nvSpPr>
          <p:spPr>
            <a:xfrm>
              <a:off x="949807" y="4840072"/>
              <a:ext cx="2382600" cy="37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Lire l'autre nom</a:t>
              </a:r>
              <a:endParaRPr b="1" sz="1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(le cas échéant)</a:t>
              </a:r>
              <a:endParaRPr b="1" sz="700">
                <a:solidFill>
                  <a:schemeClr val="dk1"/>
                </a:solidFill>
              </a:endParaRPr>
            </a:p>
          </p:txBody>
        </p:sp>
        <p:cxnSp>
          <p:nvCxnSpPr>
            <p:cNvPr id="366" name="Google Shape;366;p43"/>
            <p:cNvCxnSpPr/>
            <p:nvPr/>
          </p:nvCxnSpPr>
          <p:spPr>
            <a:xfrm>
              <a:off x="726963" y="5025165"/>
              <a:ext cx="181017"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367" name="Google Shape;367;p43"/>
            <p:cNvCxnSpPr/>
            <p:nvPr/>
          </p:nvCxnSpPr>
          <p:spPr>
            <a:xfrm>
              <a:off x="4115480" y="4572588"/>
              <a:ext cx="181017"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grpSp>
      <p:sp>
        <p:nvSpPr>
          <p:cNvPr id="368" name="Google Shape;368;p43"/>
          <p:cNvSpPr txBox="1"/>
          <p:nvPr/>
        </p:nvSpPr>
        <p:spPr>
          <a:xfrm>
            <a:off x="4019550" y="2930128"/>
            <a:ext cx="287337" cy="276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369" name="Google Shape;369;p43"/>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370" name="Google Shape;370;p43"/>
          <p:cNvSpPr txBox="1"/>
          <p:nvPr/>
        </p:nvSpPr>
        <p:spPr>
          <a:xfrm>
            <a:off x="6428127" y="3501663"/>
            <a:ext cx="2069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200">
                <a:solidFill>
                  <a:schemeClr val="dk1"/>
                </a:solidFill>
              </a:rPr>
              <a:t>Ecrire “Paul”</a:t>
            </a:r>
            <a:endParaRPr sz="1200"/>
          </a:p>
        </p:txBody>
      </p:sp>
      <p:sp>
        <p:nvSpPr>
          <p:cNvPr id="371" name="Google Shape;371;p43"/>
          <p:cNvSpPr txBox="1"/>
          <p:nvPr/>
        </p:nvSpPr>
        <p:spPr>
          <a:xfrm>
            <a:off x="6428124" y="3835430"/>
            <a:ext cx="23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Lire l'autre nom</a:t>
            </a:r>
            <a:endParaRPr b="1" sz="1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(le cas échéant)</a:t>
            </a:r>
            <a:endParaRPr b="1" sz="700">
              <a:solidFill>
                <a:schemeClr val="dk1"/>
              </a:solidFill>
            </a:endParaRPr>
          </a:p>
        </p:txBody>
      </p:sp>
      <p:cxnSp>
        <p:nvCxnSpPr>
          <p:cNvPr id="372" name="Google Shape;372;p43"/>
          <p:cNvCxnSpPr/>
          <p:nvPr/>
        </p:nvCxnSpPr>
        <p:spPr>
          <a:xfrm>
            <a:off x="6247229" y="3640116"/>
            <a:ext cx="180900"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10"/>
              </a:srgbClr>
            </a:outerShdw>
          </a:effectLst>
        </p:spPr>
      </p:cxnSp>
      <p:cxnSp>
        <p:nvCxnSpPr>
          <p:cNvPr id="373" name="Google Shape;373;p43"/>
          <p:cNvCxnSpPr/>
          <p:nvPr/>
        </p:nvCxnSpPr>
        <p:spPr>
          <a:xfrm>
            <a:off x="6247229" y="4066266"/>
            <a:ext cx="180900"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10"/>
              </a:srgbClr>
            </a:outerShdw>
          </a:effectLst>
        </p:spPr>
      </p:cxnSp>
      <p:sp>
        <p:nvSpPr>
          <p:cNvPr id="374" name="Google Shape;374;p43"/>
          <p:cNvSpPr txBox="1"/>
          <p:nvPr/>
        </p:nvSpPr>
        <p:spPr>
          <a:xfrm>
            <a:off x="7079575" y="3048200"/>
            <a:ext cx="7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dk1"/>
                </a:solidFill>
              </a:rPr>
              <a:t>Paul</a:t>
            </a:r>
            <a:endParaRPr/>
          </a:p>
        </p:txBody>
      </p:sp>
      <p:cxnSp>
        <p:nvCxnSpPr>
          <p:cNvPr id="375" name="Google Shape;375;p43"/>
          <p:cNvCxnSpPr/>
          <p:nvPr/>
        </p:nvCxnSpPr>
        <p:spPr>
          <a:xfrm>
            <a:off x="4592654" y="2988466"/>
            <a:ext cx="180900"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10"/>
              </a:srgbClr>
            </a:outerShdw>
          </a:effectLst>
        </p:spPr>
      </p:cxnSp>
      <p:cxnSp>
        <p:nvCxnSpPr>
          <p:cNvPr id="376" name="Google Shape;376;p43"/>
          <p:cNvCxnSpPr/>
          <p:nvPr/>
        </p:nvCxnSpPr>
        <p:spPr>
          <a:xfrm>
            <a:off x="4603804" y="3371841"/>
            <a:ext cx="180900"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1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550050" y="165425"/>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fr" sz="3200">
                <a:solidFill>
                  <a:schemeClr val="accent2"/>
                </a:solidFill>
              </a:rPr>
              <a:t>Modèle de synchronisation : Système asynchrone</a:t>
            </a:r>
            <a:endParaRPr sz="3200">
              <a:solidFill>
                <a:schemeClr val="accent2"/>
              </a:solidFill>
            </a:endParaRPr>
          </a:p>
        </p:txBody>
      </p:sp>
      <p:sp>
        <p:nvSpPr>
          <p:cNvPr id="383" name="Google Shape;383;p44"/>
          <p:cNvSpPr txBox="1"/>
          <p:nvPr>
            <p:ph idx="1" type="body"/>
          </p:nvPr>
        </p:nvSpPr>
        <p:spPr>
          <a:xfrm>
            <a:off x="498475" y="1321594"/>
            <a:ext cx="8048625" cy="10144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1080"/>
              <a:buFont typeface="Twentieth Century"/>
              <a:buAutoNum type="arabicPeriod"/>
            </a:pPr>
            <a:r>
              <a:rPr lang="fr" sz="1800"/>
              <a:t>Les délais entre les étapes de calcul d'Anne    sont imprévisibles (de même pour Paul   ).</a:t>
            </a:r>
            <a:endParaRPr sz="1800"/>
          </a:p>
          <a:p>
            <a:pPr indent="-342900" lvl="0" marL="342900" marR="0" rtl="0" algn="l">
              <a:lnSpc>
                <a:spcPct val="100000"/>
              </a:lnSpc>
              <a:spcBef>
                <a:spcPts val="700"/>
              </a:spcBef>
              <a:spcAft>
                <a:spcPts val="0"/>
              </a:spcAft>
              <a:buClr>
                <a:schemeClr val="accent2"/>
              </a:buClr>
              <a:buSzPts val="1080"/>
              <a:buFont typeface="Twentieth Century"/>
              <a:buAutoNum type="arabicPeriod"/>
            </a:pPr>
            <a:r>
              <a:rPr lang="fr" sz="1800"/>
              <a:t>Aucune hypothèse sur la vitesse relative d'Anne et de Paul</a:t>
            </a:r>
            <a:endParaRPr/>
          </a:p>
        </p:txBody>
      </p:sp>
      <p:pic>
        <p:nvPicPr>
          <p:cNvPr descr="testagirl.jpeg" id="384" name="Google Shape;384;p44"/>
          <p:cNvPicPr preferRelativeResize="0"/>
          <p:nvPr/>
        </p:nvPicPr>
        <p:blipFill rotWithShape="1">
          <a:blip r:embed="rId3">
            <a:alphaModFix/>
          </a:blip>
          <a:srcRect b="0" l="0" r="0" t="0"/>
          <a:stretch/>
        </p:blipFill>
        <p:spPr>
          <a:xfrm>
            <a:off x="1254125" y="2569369"/>
            <a:ext cx="696515" cy="781050"/>
          </a:xfrm>
          <a:prstGeom prst="rect">
            <a:avLst/>
          </a:prstGeom>
          <a:noFill/>
          <a:ln>
            <a:noFill/>
          </a:ln>
        </p:spPr>
      </p:pic>
      <p:sp>
        <p:nvSpPr>
          <p:cNvPr id="385" name="Google Shape;385;p44"/>
          <p:cNvSpPr txBox="1"/>
          <p:nvPr/>
        </p:nvSpPr>
        <p:spPr>
          <a:xfrm>
            <a:off x="938212" y="3550444"/>
            <a:ext cx="1717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200">
                <a:solidFill>
                  <a:schemeClr val="dk1"/>
                </a:solidFill>
              </a:rPr>
              <a:t>Ecrire</a:t>
            </a:r>
            <a:r>
              <a:rPr b="1" i="0" lang="fr" sz="1200" u="none">
                <a:solidFill>
                  <a:schemeClr val="dk1"/>
                </a:solidFill>
                <a:latin typeface="Arial"/>
                <a:ea typeface="Arial"/>
                <a:cs typeface="Arial"/>
                <a:sym typeface="Arial"/>
              </a:rPr>
              <a:t> « Anne »</a:t>
            </a:r>
            <a:endParaRPr sz="1200"/>
          </a:p>
        </p:txBody>
      </p:sp>
      <p:cxnSp>
        <p:nvCxnSpPr>
          <p:cNvPr id="386" name="Google Shape;386;p44"/>
          <p:cNvCxnSpPr/>
          <p:nvPr/>
        </p:nvCxnSpPr>
        <p:spPr>
          <a:xfrm>
            <a:off x="725487" y="3711178"/>
            <a:ext cx="180975"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387" name="Google Shape;387;p44"/>
          <p:cNvCxnSpPr/>
          <p:nvPr/>
        </p:nvCxnSpPr>
        <p:spPr>
          <a:xfrm>
            <a:off x="727075" y="3995738"/>
            <a:ext cx="180975"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sp>
        <p:nvSpPr>
          <p:cNvPr id="388" name="Google Shape;388;p44"/>
          <p:cNvSpPr txBox="1"/>
          <p:nvPr/>
        </p:nvSpPr>
        <p:spPr>
          <a:xfrm>
            <a:off x="1314450" y="3280171"/>
            <a:ext cx="7446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Anne</a:t>
            </a:r>
            <a:endParaRPr sz="1100"/>
          </a:p>
        </p:txBody>
      </p:sp>
      <p:grpSp>
        <p:nvGrpSpPr>
          <p:cNvPr id="389" name="Google Shape;389;p44"/>
          <p:cNvGrpSpPr/>
          <p:nvPr/>
        </p:nvGrpSpPr>
        <p:grpSpPr>
          <a:xfrm>
            <a:off x="6442075" y="2556272"/>
            <a:ext cx="1786583" cy="1485900"/>
            <a:chOff x="6442323" y="3408519"/>
            <a:chExt cx="1786934" cy="1980892"/>
          </a:xfrm>
        </p:grpSpPr>
        <p:pic>
          <p:nvPicPr>
            <p:cNvPr descr="testaboy.jpg" id="390" name="Google Shape;390;p44"/>
            <p:cNvPicPr preferRelativeResize="0"/>
            <p:nvPr/>
          </p:nvPicPr>
          <p:blipFill rotWithShape="1">
            <a:blip r:embed="rId4">
              <a:alphaModFix/>
            </a:blip>
            <a:srcRect b="0" l="0" r="0" t="0"/>
            <a:stretch/>
          </p:blipFill>
          <p:spPr>
            <a:xfrm>
              <a:off x="7139440" y="3408519"/>
              <a:ext cx="863202" cy="877983"/>
            </a:xfrm>
            <a:prstGeom prst="rect">
              <a:avLst/>
            </a:prstGeom>
            <a:noFill/>
            <a:ln>
              <a:noFill/>
            </a:ln>
          </p:spPr>
        </p:pic>
        <p:sp>
          <p:nvSpPr>
            <p:cNvPr id="391" name="Google Shape;391;p44"/>
            <p:cNvSpPr txBox="1"/>
            <p:nvPr/>
          </p:nvSpPr>
          <p:spPr>
            <a:xfrm>
              <a:off x="7241207" y="4264552"/>
              <a:ext cx="744600" cy="53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Paul</a:t>
              </a:r>
              <a:endParaRPr/>
            </a:p>
          </p:txBody>
        </p:sp>
        <p:grpSp>
          <p:nvGrpSpPr>
            <p:cNvPr id="392" name="Google Shape;392;p44"/>
            <p:cNvGrpSpPr/>
            <p:nvPr/>
          </p:nvGrpSpPr>
          <p:grpSpPr>
            <a:xfrm>
              <a:off x="6442323" y="4779770"/>
              <a:ext cx="1786934" cy="609641"/>
              <a:chOff x="6321363" y="4401820"/>
              <a:chExt cx="1786934" cy="609641"/>
            </a:xfrm>
          </p:grpSpPr>
          <p:sp>
            <p:nvSpPr>
              <p:cNvPr id="393" name="Google Shape;393;p44"/>
              <p:cNvSpPr txBox="1"/>
              <p:nvPr/>
            </p:nvSpPr>
            <p:spPr>
              <a:xfrm>
                <a:off x="6487697" y="4401820"/>
                <a:ext cx="1620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200">
                    <a:solidFill>
                      <a:schemeClr val="dk1"/>
                    </a:solidFill>
                  </a:rPr>
                  <a:t>Ecrire</a:t>
                </a:r>
                <a:r>
                  <a:rPr b="1" i="0" lang="fr" sz="1200" u="none">
                    <a:solidFill>
                      <a:schemeClr val="dk1"/>
                    </a:solidFill>
                    <a:latin typeface="Arial"/>
                    <a:ea typeface="Arial"/>
                    <a:cs typeface="Arial"/>
                    <a:sym typeface="Arial"/>
                  </a:rPr>
                  <a:t> « Paul »</a:t>
                </a:r>
                <a:endParaRPr sz="1200"/>
              </a:p>
            </p:txBody>
          </p:sp>
          <p:cxnSp>
            <p:nvCxnSpPr>
              <p:cNvPr id="394" name="Google Shape;394;p44"/>
              <p:cNvCxnSpPr/>
              <p:nvPr/>
            </p:nvCxnSpPr>
            <p:spPr>
              <a:xfrm>
                <a:off x="6321363" y="4632107"/>
                <a:ext cx="181011"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395" name="Google Shape;395;p44"/>
              <p:cNvCxnSpPr/>
              <p:nvPr/>
            </p:nvCxnSpPr>
            <p:spPr>
              <a:xfrm>
                <a:off x="6322951" y="5011461"/>
                <a:ext cx="181011"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grpSp>
      </p:grpSp>
      <p:cxnSp>
        <p:nvCxnSpPr>
          <p:cNvPr id="396" name="Google Shape;396;p44"/>
          <p:cNvCxnSpPr/>
          <p:nvPr/>
        </p:nvCxnSpPr>
        <p:spPr>
          <a:xfrm>
            <a:off x="4890175" y="1535425"/>
            <a:ext cx="180900"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397" name="Google Shape;397;p44"/>
          <p:cNvCxnSpPr/>
          <p:nvPr/>
        </p:nvCxnSpPr>
        <p:spPr>
          <a:xfrm>
            <a:off x="1314450" y="1798850"/>
            <a:ext cx="180900"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398" name="Google Shape;398;p44"/>
          <p:cNvCxnSpPr/>
          <p:nvPr/>
        </p:nvCxnSpPr>
        <p:spPr>
          <a:xfrm>
            <a:off x="3902075" y="2918222"/>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399" name="Google Shape;399;p44"/>
          <p:cNvCxnSpPr/>
          <p:nvPr/>
        </p:nvCxnSpPr>
        <p:spPr>
          <a:xfrm>
            <a:off x="3903662" y="3114675"/>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00" name="Google Shape;400;p44"/>
          <p:cNvCxnSpPr/>
          <p:nvPr/>
        </p:nvCxnSpPr>
        <p:spPr>
          <a:xfrm>
            <a:off x="4460875" y="3508772"/>
            <a:ext cx="182562"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01" name="Google Shape;401;p44"/>
          <p:cNvCxnSpPr/>
          <p:nvPr/>
        </p:nvCxnSpPr>
        <p:spPr>
          <a:xfrm>
            <a:off x="4462462" y="3793331"/>
            <a:ext cx="180975"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grpSp>
        <p:nvGrpSpPr>
          <p:cNvPr id="402" name="Google Shape;402;p44"/>
          <p:cNvGrpSpPr/>
          <p:nvPr/>
        </p:nvGrpSpPr>
        <p:grpSpPr>
          <a:xfrm>
            <a:off x="4292600" y="2749153"/>
            <a:ext cx="668253" cy="1952467"/>
            <a:chOff x="3492803" y="3665525"/>
            <a:chExt cx="667516" cy="2603558"/>
          </a:xfrm>
        </p:grpSpPr>
        <p:cxnSp>
          <p:nvCxnSpPr>
            <p:cNvPr id="403" name="Google Shape;403;p44"/>
            <p:cNvCxnSpPr/>
            <p:nvPr/>
          </p:nvCxnSpPr>
          <p:spPr>
            <a:xfrm>
              <a:off x="3492803" y="3665525"/>
              <a:ext cx="15857" cy="2479931"/>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sp>
          <p:nvSpPr>
            <p:cNvPr id="404" name="Google Shape;404;p44"/>
            <p:cNvSpPr txBox="1"/>
            <p:nvPr/>
          </p:nvSpPr>
          <p:spPr>
            <a:xfrm>
              <a:off x="3518919" y="5858683"/>
              <a:ext cx="641400" cy="41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a:p>
          </p:txBody>
        </p:sp>
      </p:grpSp>
      <p:sp>
        <p:nvSpPr>
          <p:cNvPr id="405" name="Google Shape;405;p44"/>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406" name="Google Shape;406;p44"/>
          <p:cNvSpPr txBox="1"/>
          <p:nvPr/>
        </p:nvSpPr>
        <p:spPr>
          <a:xfrm>
            <a:off x="949899" y="3835330"/>
            <a:ext cx="23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Lire l'autre nom</a:t>
            </a:r>
            <a:endParaRPr b="1" sz="1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(le cas échéant)</a:t>
            </a:r>
            <a:endParaRPr b="1" sz="700">
              <a:solidFill>
                <a:schemeClr val="dk1"/>
              </a:solidFill>
            </a:endParaRPr>
          </a:p>
        </p:txBody>
      </p:sp>
      <p:sp>
        <p:nvSpPr>
          <p:cNvPr id="407" name="Google Shape;407;p44"/>
          <p:cNvSpPr txBox="1"/>
          <p:nvPr/>
        </p:nvSpPr>
        <p:spPr>
          <a:xfrm>
            <a:off x="6613424" y="3835330"/>
            <a:ext cx="23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Lire l'autre nom</a:t>
            </a:r>
            <a:endParaRPr b="1" sz="1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(le cas échéant)</a:t>
            </a:r>
            <a:endParaRPr b="1" sz="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4400"/>
              <a:buFont typeface="Twentieth Century"/>
              <a:buNone/>
            </a:pPr>
            <a:r>
              <a:rPr lang="fr">
                <a:solidFill>
                  <a:schemeClr val="accent2"/>
                </a:solidFill>
              </a:rPr>
              <a:t>Concurrence et asynchronisme</a:t>
            </a:r>
            <a:endParaRPr>
              <a:solidFill>
                <a:schemeClr val="accent2"/>
              </a:solidFill>
            </a:endParaRPr>
          </a:p>
        </p:txBody>
      </p:sp>
      <p:grpSp>
        <p:nvGrpSpPr>
          <p:cNvPr id="414" name="Google Shape;414;p45"/>
          <p:cNvGrpSpPr/>
          <p:nvPr/>
        </p:nvGrpSpPr>
        <p:grpSpPr>
          <a:xfrm>
            <a:off x="685800" y="1428750"/>
            <a:ext cx="838200" cy="1028700"/>
            <a:chOff x="1253624" y="3425283"/>
            <a:chExt cx="928734" cy="1522815"/>
          </a:xfrm>
        </p:grpSpPr>
        <p:pic>
          <p:nvPicPr>
            <p:cNvPr descr="testagirl.jpeg" id="415" name="Google Shape;415;p45"/>
            <p:cNvPicPr preferRelativeResize="0"/>
            <p:nvPr/>
          </p:nvPicPr>
          <p:blipFill rotWithShape="1">
            <a:blip r:embed="rId3">
              <a:alphaModFix/>
            </a:blip>
            <a:srcRect b="0" l="0" r="0" t="0"/>
            <a:stretch/>
          </p:blipFill>
          <p:spPr>
            <a:xfrm>
              <a:off x="1253624" y="3425283"/>
              <a:ext cx="928734" cy="1042635"/>
            </a:xfrm>
            <a:prstGeom prst="rect">
              <a:avLst/>
            </a:prstGeom>
            <a:noFill/>
            <a:ln>
              <a:noFill/>
            </a:ln>
          </p:spPr>
        </p:pic>
        <p:cxnSp>
          <p:nvCxnSpPr>
            <p:cNvPr id="416" name="Google Shape;416;p45"/>
            <p:cNvCxnSpPr/>
            <p:nvPr/>
          </p:nvCxnSpPr>
          <p:spPr>
            <a:xfrm>
              <a:off x="1600141" y="4948098"/>
              <a:ext cx="181173"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sp>
          <p:nvSpPr>
            <p:cNvPr id="417" name="Google Shape;417;p45"/>
            <p:cNvSpPr txBox="1"/>
            <p:nvPr/>
          </p:nvSpPr>
          <p:spPr>
            <a:xfrm>
              <a:off x="1315229" y="4373635"/>
              <a:ext cx="740400" cy="4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fr" sz="1400" u="none">
                  <a:solidFill>
                    <a:schemeClr val="dk1"/>
                  </a:solidFill>
                  <a:latin typeface="Arial"/>
                  <a:ea typeface="Arial"/>
                  <a:cs typeface="Arial"/>
                  <a:sym typeface="Arial"/>
                </a:rPr>
                <a:t>Anne</a:t>
              </a:r>
              <a:endParaRPr/>
            </a:p>
          </p:txBody>
        </p:sp>
      </p:grpSp>
      <p:pic>
        <p:nvPicPr>
          <p:cNvPr descr="testaboy.jpg" id="418" name="Google Shape;418;p45"/>
          <p:cNvPicPr preferRelativeResize="0"/>
          <p:nvPr/>
        </p:nvPicPr>
        <p:blipFill rotWithShape="1">
          <a:blip r:embed="rId4">
            <a:alphaModFix/>
          </a:blip>
          <a:srcRect b="0" l="0" r="0" t="0"/>
          <a:stretch/>
        </p:blipFill>
        <p:spPr>
          <a:xfrm>
            <a:off x="7305675" y="1412081"/>
            <a:ext cx="578644" cy="588169"/>
          </a:xfrm>
          <a:prstGeom prst="rect">
            <a:avLst/>
          </a:prstGeom>
          <a:noFill/>
          <a:ln>
            <a:noFill/>
          </a:ln>
        </p:spPr>
      </p:pic>
      <p:sp>
        <p:nvSpPr>
          <p:cNvPr id="419" name="Google Shape;419;p45"/>
          <p:cNvSpPr txBox="1"/>
          <p:nvPr/>
        </p:nvSpPr>
        <p:spPr>
          <a:xfrm>
            <a:off x="7407275" y="2046684"/>
            <a:ext cx="588962" cy="230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fr" sz="1400" u="none">
                <a:solidFill>
                  <a:schemeClr val="dk1"/>
                </a:solidFill>
                <a:latin typeface="Arial"/>
                <a:ea typeface="Arial"/>
                <a:cs typeface="Arial"/>
                <a:sym typeface="Arial"/>
              </a:rPr>
              <a:t>Paul</a:t>
            </a:r>
            <a:endParaRPr/>
          </a:p>
        </p:txBody>
      </p:sp>
      <p:cxnSp>
        <p:nvCxnSpPr>
          <p:cNvPr id="420" name="Google Shape;420;p45"/>
          <p:cNvCxnSpPr/>
          <p:nvPr/>
        </p:nvCxnSpPr>
        <p:spPr>
          <a:xfrm>
            <a:off x="7620000" y="2400300"/>
            <a:ext cx="163512" cy="0"/>
          </a:xfrm>
          <a:prstGeom prst="straightConnector1">
            <a:avLst/>
          </a:prstGeom>
          <a:no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21" name="Google Shape;421;p45"/>
          <p:cNvCxnSpPr/>
          <p:nvPr/>
        </p:nvCxnSpPr>
        <p:spPr>
          <a:xfrm>
            <a:off x="2171700" y="2918222"/>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22" name="Google Shape;422;p45"/>
          <p:cNvCxnSpPr/>
          <p:nvPr/>
        </p:nvCxnSpPr>
        <p:spPr>
          <a:xfrm>
            <a:off x="2171700" y="3621881"/>
            <a:ext cx="182562"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23" name="Google Shape;423;p45"/>
          <p:cNvCxnSpPr/>
          <p:nvPr/>
        </p:nvCxnSpPr>
        <p:spPr>
          <a:xfrm>
            <a:off x="2716212" y="3508772"/>
            <a:ext cx="182562"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24" name="Google Shape;424;p45"/>
          <p:cNvCxnSpPr/>
          <p:nvPr/>
        </p:nvCxnSpPr>
        <p:spPr>
          <a:xfrm>
            <a:off x="2717800" y="3793331"/>
            <a:ext cx="180975"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25" name="Google Shape;425;p45"/>
          <p:cNvCxnSpPr/>
          <p:nvPr/>
        </p:nvCxnSpPr>
        <p:spPr>
          <a:xfrm>
            <a:off x="5665787" y="2952750"/>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26" name="Google Shape;426;p45"/>
          <p:cNvCxnSpPr/>
          <p:nvPr/>
        </p:nvCxnSpPr>
        <p:spPr>
          <a:xfrm>
            <a:off x="5667375" y="3657600"/>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27" name="Google Shape;427;p45"/>
          <p:cNvCxnSpPr/>
          <p:nvPr/>
        </p:nvCxnSpPr>
        <p:spPr>
          <a:xfrm>
            <a:off x="6210300" y="3226594"/>
            <a:ext cx="182562"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28" name="Google Shape;428;p45"/>
          <p:cNvCxnSpPr/>
          <p:nvPr/>
        </p:nvCxnSpPr>
        <p:spPr>
          <a:xfrm>
            <a:off x="6211887" y="3556397"/>
            <a:ext cx="182562"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sp>
        <p:nvSpPr>
          <p:cNvPr id="429" name="Google Shape;429;p45"/>
          <p:cNvSpPr txBox="1"/>
          <p:nvPr/>
        </p:nvSpPr>
        <p:spPr>
          <a:xfrm>
            <a:off x="2193675" y="1569300"/>
            <a:ext cx="42276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lang="fr" sz="2400">
                <a:solidFill>
                  <a:schemeClr val="dk1"/>
                </a:solidFill>
              </a:rPr>
              <a:t>Beaucoup d'imbrications possibles</a:t>
            </a:r>
            <a:endParaRPr/>
          </a:p>
        </p:txBody>
      </p:sp>
      <p:grpSp>
        <p:nvGrpSpPr>
          <p:cNvPr id="430" name="Google Shape;430;p45"/>
          <p:cNvGrpSpPr/>
          <p:nvPr/>
        </p:nvGrpSpPr>
        <p:grpSpPr>
          <a:xfrm>
            <a:off x="2547937" y="2749153"/>
            <a:ext cx="668253" cy="1998587"/>
            <a:chOff x="3492803" y="3665525"/>
            <a:chExt cx="667516" cy="2665058"/>
          </a:xfrm>
        </p:grpSpPr>
        <p:cxnSp>
          <p:nvCxnSpPr>
            <p:cNvPr id="431" name="Google Shape;431;p45"/>
            <p:cNvCxnSpPr/>
            <p:nvPr/>
          </p:nvCxnSpPr>
          <p:spPr>
            <a:xfrm>
              <a:off x="3492803" y="3665525"/>
              <a:ext cx="15857" cy="2479931"/>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sp>
          <p:nvSpPr>
            <p:cNvPr id="432" name="Google Shape;432;p45"/>
            <p:cNvSpPr txBox="1"/>
            <p:nvPr/>
          </p:nvSpPr>
          <p:spPr>
            <a:xfrm>
              <a:off x="3518919" y="5858683"/>
              <a:ext cx="641400" cy="47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time</a:t>
              </a:r>
              <a:endParaRPr sz="1100"/>
            </a:p>
          </p:txBody>
        </p:sp>
      </p:grpSp>
      <p:grpSp>
        <p:nvGrpSpPr>
          <p:cNvPr id="433" name="Google Shape;433;p45"/>
          <p:cNvGrpSpPr/>
          <p:nvPr/>
        </p:nvGrpSpPr>
        <p:grpSpPr>
          <a:xfrm>
            <a:off x="6011862" y="2761059"/>
            <a:ext cx="668253" cy="1998587"/>
            <a:chOff x="3492803" y="3665525"/>
            <a:chExt cx="667516" cy="2665058"/>
          </a:xfrm>
        </p:grpSpPr>
        <p:cxnSp>
          <p:nvCxnSpPr>
            <p:cNvPr id="434" name="Google Shape;434;p45"/>
            <p:cNvCxnSpPr/>
            <p:nvPr/>
          </p:nvCxnSpPr>
          <p:spPr>
            <a:xfrm>
              <a:off x="3492803" y="3665525"/>
              <a:ext cx="15857" cy="2479931"/>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sp>
          <p:nvSpPr>
            <p:cNvPr id="435" name="Google Shape;435;p45"/>
            <p:cNvSpPr txBox="1"/>
            <p:nvPr/>
          </p:nvSpPr>
          <p:spPr>
            <a:xfrm>
              <a:off x="3518919" y="5858683"/>
              <a:ext cx="641400" cy="47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time</a:t>
              </a:r>
              <a:endParaRPr sz="1100"/>
            </a:p>
          </p:txBody>
        </p:sp>
      </p:grpSp>
      <p:sp>
        <p:nvSpPr>
          <p:cNvPr id="436" name="Google Shape;436;p45"/>
          <p:cNvSpPr txBox="1"/>
          <p:nvPr/>
        </p:nvSpPr>
        <p:spPr>
          <a:xfrm>
            <a:off x="4759325" y="3245644"/>
            <a:ext cx="441325" cy="300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a:t>
            </a:r>
            <a:endParaRPr/>
          </a:p>
        </p:txBody>
      </p:sp>
      <p:cxnSp>
        <p:nvCxnSpPr>
          <p:cNvPr id="437" name="Google Shape;437;p45"/>
          <p:cNvCxnSpPr/>
          <p:nvPr/>
        </p:nvCxnSpPr>
        <p:spPr>
          <a:xfrm>
            <a:off x="3511550" y="3401615"/>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38" name="Google Shape;438;p45"/>
          <p:cNvCxnSpPr/>
          <p:nvPr/>
        </p:nvCxnSpPr>
        <p:spPr>
          <a:xfrm>
            <a:off x="3513137" y="3624263"/>
            <a:ext cx="180975"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39" name="Google Shape;439;p45"/>
          <p:cNvCxnSpPr/>
          <p:nvPr/>
        </p:nvCxnSpPr>
        <p:spPr>
          <a:xfrm>
            <a:off x="4057650" y="2988469"/>
            <a:ext cx="180975"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40" name="Google Shape;440;p45"/>
          <p:cNvCxnSpPr/>
          <p:nvPr/>
        </p:nvCxnSpPr>
        <p:spPr>
          <a:xfrm>
            <a:off x="4057650" y="3273028"/>
            <a:ext cx="182562"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grpSp>
        <p:nvGrpSpPr>
          <p:cNvPr id="441" name="Google Shape;441;p45"/>
          <p:cNvGrpSpPr/>
          <p:nvPr/>
        </p:nvGrpSpPr>
        <p:grpSpPr>
          <a:xfrm>
            <a:off x="3887787" y="2750344"/>
            <a:ext cx="668253" cy="1999600"/>
            <a:chOff x="3492803" y="3665525"/>
            <a:chExt cx="667516" cy="2664758"/>
          </a:xfrm>
        </p:grpSpPr>
        <p:cxnSp>
          <p:nvCxnSpPr>
            <p:cNvPr id="442" name="Google Shape;442;p45"/>
            <p:cNvCxnSpPr/>
            <p:nvPr/>
          </p:nvCxnSpPr>
          <p:spPr>
            <a:xfrm>
              <a:off x="3492803" y="3665525"/>
              <a:ext cx="15857" cy="2479983"/>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sp>
          <p:nvSpPr>
            <p:cNvPr id="443" name="Google Shape;443;p45"/>
            <p:cNvSpPr txBox="1"/>
            <p:nvPr/>
          </p:nvSpPr>
          <p:spPr>
            <a:xfrm>
              <a:off x="3518919" y="5858683"/>
              <a:ext cx="641400" cy="47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time</a:t>
              </a:r>
              <a:endParaRPr sz="1100"/>
            </a:p>
          </p:txBody>
        </p:sp>
      </p:grpSp>
      <p:sp>
        <p:nvSpPr>
          <p:cNvPr id="444" name="Google Shape;444;p45"/>
          <p:cNvSpPr txBox="1"/>
          <p:nvPr/>
        </p:nvSpPr>
        <p:spPr>
          <a:xfrm rot="-821727">
            <a:off x="1652900" y="3537186"/>
            <a:ext cx="5309150" cy="343579"/>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1" lang="fr" sz="1600">
                <a:solidFill>
                  <a:schemeClr val="dk1"/>
                </a:solidFill>
              </a:rPr>
              <a:t>l'algorithme concurrent doit être correct pour toutes</a:t>
            </a:r>
            <a:endParaRPr i="1"/>
          </a:p>
        </p:txBody>
      </p:sp>
      <p:sp>
        <p:nvSpPr>
          <p:cNvPr id="445" name="Google Shape;445;p45"/>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6"/>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4400"/>
              <a:buFont typeface="Twentieth Century"/>
              <a:buNone/>
            </a:pPr>
            <a:r>
              <a:rPr lang="fr">
                <a:solidFill>
                  <a:schemeClr val="accent2"/>
                </a:solidFill>
              </a:rPr>
              <a:t>Connaissance partielle</a:t>
            </a:r>
            <a:endParaRPr>
              <a:solidFill>
                <a:schemeClr val="accent2"/>
              </a:solidFill>
            </a:endParaRPr>
          </a:p>
        </p:txBody>
      </p:sp>
      <p:sp>
        <p:nvSpPr>
          <p:cNvPr id="451" name="Google Shape;451;p46"/>
          <p:cNvSpPr txBox="1"/>
          <p:nvPr/>
        </p:nvSpPr>
        <p:spPr>
          <a:xfrm>
            <a:off x="4102100" y="2238375"/>
            <a:ext cx="19194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Shared memory</a:t>
            </a:r>
            <a:endParaRPr sz="1100"/>
          </a:p>
        </p:txBody>
      </p:sp>
      <p:cxnSp>
        <p:nvCxnSpPr>
          <p:cNvPr id="452" name="Google Shape;452;p46"/>
          <p:cNvCxnSpPr>
            <a:endCxn id="453" idx="1"/>
          </p:cNvCxnSpPr>
          <p:nvPr/>
        </p:nvCxnSpPr>
        <p:spPr>
          <a:xfrm flipH="1" rot="10800000">
            <a:off x="2299425" y="2975967"/>
            <a:ext cx="1939200" cy="681900"/>
          </a:xfrm>
          <a:prstGeom prst="straightConnector1">
            <a:avLst/>
          </a:prstGeom>
          <a:noFill/>
          <a:ln cap="flat" cmpd="sng" w="28575">
            <a:solidFill>
              <a:srgbClr val="800000"/>
            </a:solidFill>
            <a:prstDash val="solid"/>
            <a:miter lim="800000"/>
            <a:headEnd len="med" w="med" type="none"/>
            <a:tailEnd len="med" w="med" type="stealth"/>
          </a:ln>
          <a:effectLst>
            <a:outerShdw blurRad="63500" dir="5400000" dist="30000">
              <a:srgbClr val="808080">
                <a:alpha val="44705"/>
              </a:srgbClr>
            </a:outerShdw>
          </a:effectLst>
        </p:spPr>
      </p:cxnSp>
      <p:cxnSp>
        <p:nvCxnSpPr>
          <p:cNvPr id="454" name="Google Shape;454;p46"/>
          <p:cNvCxnSpPr>
            <a:endCxn id="455" idx="1"/>
          </p:cNvCxnSpPr>
          <p:nvPr/>
        </p:nvCxnSpPr>
        <p:spPr>
          <a:xfrm flipH="1" rot="10800000">
            <a:off x="2285075" y="3842742"/>
            <a:ext cx="1959900" cy="253800"/>
          </a:xfrm>
          <a:prstGeom prst="straightConnector1">
            <a:avLst/>
          </a:prstGeom>
          <a:noFill/>
          <a:ln cap="flat" cmpd="sng" w="28575">
            <a:solidFill>
              <a:srgbClr val="800000"/>
            </a:solidFill>
            <a:prstDash val="solid"/>
            <a:miter lim="800000"/>
            <a:headEnd len="med" w="med" type="stealth"/>
            <a:tailEnd len="med" w="med" type="none"/>
          </a:ln>
          <a:effectLst>
            <a:outerShdw blurRad="63500" dir="5400000" dist="30000">
              <a:srgbClr val="808080">
                <a:alpha val="44705"/>
              </a:srgbClr>
            </a:outerShdw>
          </a:effectLst>
        </p:spPr>
      </p:cxnSp>
      <p:grpSp>
        <p:nvGrpSpPr>
          <p:cNvPr id="456" name="Google Shape;456;p46"/>
          <p:cNvGrpSpPr/>
          <p:nvPr/>
        </p:nvGrpSpPr>
        <p:grpSpPr>
          <a:xfrm>
            <a:off x="6361112" y="1938338"/>
            <a:ext cx="2674846" cy="2839640"/>
            <a:chOff x="6361470" y="2585217"/>
            <a:chExt cx="2675751" cy="3785190"/>
          </a:xfrm>
        </p:grpSpPr>
        <p:grpSp>
          <p:nvGrpSpPr>
            <p:cNvPr id="457" name="Google Shape;457;p46"/>
            <p:cNvGrpSpPr/>
            <p:nvPr/>
          </p:nvGrpSpPr>
          <p:grpSpPr>
            <a:xfrm>
              <a:off x="6361470" y="2585217"/>
              <a:ext cx="2342111" cy="1682306"/>
              <a:chOff x="6361470" y="2585217"/>
              <a:chExt cx="2342111" cy="1682306"/>
            </a:xfrm>
          </p:grpSpPr>
          <p:cxnSp>
            <p:nvCxnSpPr>
              <p:cNvPr id="458" name="Google Shape;458;p46"/>
              <p:cNvCxnSpPr/>
              <p:nvPr/>
            </p:nvCxnSpPr>
            <p:spPr>
              <a:xfrm flipH="1">
                <a:off x="6966512" y="3031187"/>
                <a:ext cx="14293" cy="1236336"/>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cxnSp>
            <p:nvCxnSpPr>
              <p:cNvPr id="459" name="Google Shape;459;p46"/>
              <p:cNvCxnSpPr/>
              <p:nvPr/>
            </p:nvCxnSpPr>
            <p:spPr>
              <a:xfrm>
                <a:off x="6602852" y="3134347"/>
                <a:ext cx="182624"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60" name="Google Shape;460;p46"/>
              <p:cNvCxnSpPr/>
              <p:nvPr/>
            </p:nvCxnSpPr>
            <p:spPr>
              <a:xfrm>
                <a:off x="6604439" y="3967565"/>
                <a:ext cx="181036"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61" name="Google Shape;461;p46"/>
              <p:cNvCxnSpPr/>
              <p:nvPr/>
            </p:nvCxnSpPr>
            <p:spPr>
              <a:xfrm>
                <a:off x="7149136" y="3378758"/>
                <a:ext cx="181036"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62" name="Google Shape;462;p46"/>
              <p:cNvCxnSpPr/>
              <p:nvPr/>
            </p:nvCxnSpPr>
            <p:spPr>
              <a:xfrm>
                <a:off x="7150724" y="3788224"/>
                <a:ext cx="181036"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sp>
            <p:nvSpPr>
              <p:cNvPr id="463" name="Google Shape;463;p46"/>
              <p:cNvSpPr txBox="1"/>
              <p:nvPr/>
            </p:nvSpPr>
            <p:spPr>
              <a:xfrm>
                <a:off x="7428724" y="3183903"/>
                <a:ext cx="1184400" cy="38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lang="fr" sz="1300">
                    <a:solidFill>
                      <a:schemeClr val="dk1"/>
                    </a:solidFill>
                  </a:rPr>
                  <a:t>Ecrire Paul</a:t>
                </a:r>
                <a:endParaRPr sz="1100"/>
              </a:p>
            </p:txBody>
          </p:sp>
          <p:sp>
            <p:nvSpPr>
              <p:cNvPr id="464" name="Google Shape;464;p46"/>
              <p:cNvSpPr txBox="1"/>
              <p:nvPr/>
            </p:nvSpPr>
            <p:spPr>
              <a:xfrm>
                <a:off x="7454681" y="3593392"/>
                <a:ext cx="1248900" cy="38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lang="fr" sz="1300">
                    <a:solidFill>
                      <a:schemeClr val="dk1"/>
                    </a:solidFill>
                  </a:rPr>
                  <a:t>Lire Anne</a:t>
                </a:r>
                <a:endParaRPr sz="1300"/>
              </a:p>
            </p:txBody>
          </p:sp>
          <p:sp>
            <p:nvSpPr>
              <p:cNvPr id="465" name="Google Shape;465;p46"/>
              <p:cNvSpPr txBox="1"/>
              <p:nvPr/>
            </p:nvSpPr>
            <p:spPr>
              <a:xfrm>
                <a:off x="6361470" y="2585217"/>
                <a:ext cx="1222800" cy="45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lang="fr" sz="1600">
                    <a:solidFill>
                      <a:schemeClr val="dk1"/>
                    </a:solidFill>
                  </a:rPr>
                  <a:t>Scénario</a:t>
                </a:r>
                <a:r>
                  <a:rPr b="1" i="0" lang="fr" sz="1600" u="none">
                    <a:solidFill>
                      <a:schemeClr val="dk1"/>
                    </a:solidFill>
                    <a:latin typeface="Arial"/>
                    <a:ea typeface="Arial"/>
                    <a:cs typeface="Arial"/>
                    <a:sym typeface="Arial"/>
                  </a:rPr>
                  <a:t> 1</a:t>
                </a:r>
                <a:endParaRPr/>
              </a:p>
            </p:txBody>
          </p:sp>
        </p:grpSp>
        <p:grpSp>
          <p:nvGrpSpPr>
            <p:cNvPr id="466" name="Google Shape;466;p46"/>
            <p:cNvGrpSpPr/>
            <p:nvPr/>
          </p:nvGrpSpPr>
          <p:grpSpPr>
            <a:xfrm>
              <a:off x="6362670" y="4657603"/>
              <a:ext cx="2674551" cy="1712804"/>
              <a:chOff x="6377790" y="4566895"/>
              <a:chExt cx="2674551" cy="1712804"/>
            </a:xfrm>
          </p:grpSpPr>
          <p:cxnSp>
            <p:nvCxnSpPr>
              <p:cNvPr id="467" name="Google Shape;467;p46"/>
              <p:cNvCxnSpPr/>
              <p:nvPr/>
            </p:nvCxnSpPr>
            <p:spPr>
              <a:xfrm flipH="1">
                <a:off x="6967339" y="5043362"/>
                <a:ext cx="14292" cy="1236337"/>
              </a:xfrm>
              <a:prstGeom prst="straightConnector1">
                <a:avLst/>
              </a:prstGeom>
              <a:solidFill>
                <a:schemeClr val="lt2"/>
              </a:solidFill>
              <a:ln cap="flat" cmpd="sng" w="28575">
                <a:solidFill>
                  <a:schemeClr val="accent2"/>
                </a:solidFill>
                <a:prstDash val="solid"/>
                <a:miter lim="800000"/>
                <a:headEnd len="med" w="med" type="none"/>
                <a:tailEnd len="med" w="med" type="stealth"/>
              </a:ln>
              <a:effectLst>
                <a:outerShdw blurRad="63500" dir="5400000" dist="30000">
                  <a:srgbClr val="808080">
                    <a:alpha val="44705"/>
                  </a:srgbClr>
                </a:outerShdw>
              </a:effectLst>
            </p:spPr>
          </p:cxnSp>
          <p:cxnSp>
            <p:nvCxnSpPr>
              <p:cNvPr id="468" name="Google Shape;468;p46"/>
              <p:cNvCxnSpPr/>
              <p:nvPr/>
            </p:nvCxnSpPr>
            <p:spPr>
              <a:xfrm>
                <a:off x="6605267" y="5736917"/>
                <a:ext cx="181036"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69" name="Google Shape;469;p46"/>
              <p:cNvCxnSpPr/>
              <p:nvPr/>
            </p:nvCxnSpPr>
            <p:spPr>
              <a:xfrm>
                <a:off x="6606855" y="5979740"/>
                <a:ext cx="181036" cy="0"/>
              </a:xfrm>
              <a:prstGeom prst="straightConnector1">
                <a:avLst/>
              </a:prstGeom>
              <a:solidFill>
                <a:schemeClr val="lt2"/>
              </a:solidFill>
              <a:ln cap="flat" cmpd="sng" w="76200">
                <a:solidFill>
                  <a:schemeClr val="accent1"/>
                </a:solidFill>
                <a:prstDash val="solid"/>
                <a:miter lim="800000"/>
                <a:headEnd len="med" w="med" type="none"/>
                <a:tailEnd len="med" w="med" type="none"/>
              </a:ln>
              <a:effectLst>
                <a:outerShdw blurRad="63500" dir="5400000" dist="30000">
                  <a:srgbClr val="808080">
                    <a:alpha val="44705"/>
                  </a:srgbClr>
                </a:outerShdw>
              </a:effectLst>
            </p:spPr>
          </p:cxnSp>
          <p:cxnSp>
            <p:nvCxnSpPr>
              <p:cNvPr id="470" name="Google Shape;470;p46"/>
              <p:cNvCxnSpPr/>
              <p:nvPr/>
            </p:nvCxnSpPr>
            <p:spPr>
              <a:xfrm>
                <a:off x="7149963" y="5178265"/>
                <a:ext cx="182625"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cxnSp>
            <p:nvCxnSpPr>
              <p:cNvPr id="471" name="Google Shape;471;p46"/>
              <p:cNvCxnSpPr/>
              <p:nvPr/>
            </p:nvCxnSpPr>
            <p:spPr>
              <a:xfrm>
                <a:off x="7151552" y="5436958"/>
                <a:ext cx="181036" cy="0"/>
              </a:xfrm>
              <a:prstGeom prst="straightConnector1">
                <a:avLst/>
              </a:prstGeom>
              <a:solidFill>
                <a:schemeClr val="lt2"/>
              </a:solidFill>
              <a:ln cap="flat" cmpd="sng" w="76200">
                <a:solidFill>
                  <a:srgbClr val="3366FF"/>
                </a:solidFill>
                <a:prstDash val="solid"/>
                <a:miter lim="800000"/>
                <a:headEnd len="med" w="med" type="none"/>
                <a:tailEnd len="med" w="med" type="none"/>
              </a:ln>
              <a:effectLst>
                <a:outerShdw blurRad="63500" dir="5400000" dist="30000">
                  <a:srgbClr val="808080">
                    <a:alpha val="44705"/>
                  </a:srgbClr>
                </a:outerShdw>
              </a:effectLst>
            </p:spPr>
          </p:cxnSp>
          <p:sp>
            <p:nvSpPr>
              <p:cNvPr id="472" name="Google Shape;472;p46"/>
              <p:cNvSpPr txBox="1"/>
              <p:nvPr/>
            </p:nvSpPr>
            <p:spPr>
              <a:xfrm>
                <a:off x="7502061" y="4895367"/>
                <a:ext cx="1184400" cy="38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lang="fr" sz="1300">
                    <a:solidFill>
                      <a:schemeClr val="dk1"/>
                    </a:solidFill>
                  </a:rPr>
                  <a:t>Ecrire</a:t>
                </a:r>
                <a:r>
                  <a:rPr b="1" i="0" lang="fr" sz="1300" u="none">
                    <a:solidFill>
                      <a:schemeClr val="dk1"/>
                    </a:solidFill>
                    <a:latin typeface="Arial"/>
                    <a:ea typeface="Arial"/>
                    <a:cs typeface="Arial"/>
                    <a:sym typeface="Arial"/>
                  </a:rPr>
                  <a:t> Paul</a:t>
                </a:r>
                <a:endParaRPr sz="1100"/>
              </a:p>
            </p:txBody>
          </p:sp>
          <p:sp>
            <p:nvSpPr>
              <p:cNvPr id="473" name="Google Shape;473;p46"/>
              <p:cNvSpPr txBox="1"/>
              <p:nvPr/>
            </p:nvSpPr>
            <p:spPr>
              <a:xfrm>
                <a:off x="7488141" y="5203484"/>
                <a:ext cx="1564200" cy="65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lang="fr" sz="1300">
                    <a:solidFill>
                      <a:schemeClr val="dk1"/>
                    </a:solidFill>
                  </a:rPr>
                  <a:t>Ne lire aucun autre</a:t>
                </a:r>
                <a:endParaRPr sz="1100"/>
              </a:p>
            </p:txBody>
          </p:sp>
          <p:sp>
            <p:nvSpPr>
              <p:cNvPr id="474" name="Google Shape;474;p46"/>
              <p:cNvSpPr txBox="1"/>
              <p:nvPr/>
            </p:nvSpPr>
            <p:spPr>
              <a:xfrm>
                <a:off x="6377790" y="4566895"/>
                <a:ext cx="1222800" cy="45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lang="fr" sz="1600">
                    <a:solidFill>
                      <a:schemeClr val="dk1"/>
                    </a:solidFill>
                  </a:rPr>
                  <a:t>Scénario</a:t>
                </a:r>
                <a:r>
                  <a:rPr b="1" i="0" lang="fr" sz="1600" u="none">
                    <a:solidFill>
                      <a:schemeClr val="dk1"/>
                    </a:solidFill>
                    <a:latin typeface="Arial"/>
                    <a:ea typeface="Arial"/>
                    <a:cs typeface="Arial"/>
                    <a:sym typeface="Arial"/>
                  </a:rPr>
                  <a:t> 2</a:t>
                </a:r>
                <a:endParaRPr/>
              </a:p>
            </p:txBody>
          </p:sp>
        </p:grpSp>
      </p:grpSp>
      <p:sp>
        <p:nvSpPr>
          <p:cNvPr id="475" name="Google Shape;475;p46"/>
          <p:cNvSpPr txBox="1"/>
          <p:nvPr/>
        </p:nvSpPr>
        <p:spPr>
          <a:xfrm>
            <a:off x="3012475" y="1497550"/>
            <a:ext cx="196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t/>
            </a:r>
            <a:endParaRPr sz="1200"/>
          </a:p>
        </p:txBody>
      </p:sp>
      <p:pic>
        <p:nvPicPr>
          <p:cNvPr descr="blackboard.jpeg" id="453" name="Google Shape;453;p46"/>
          <p:cNvPicPr preferRelativeResize="0"/>
          <p:nvPr/>
        </p:nvPicPr>
        <p:blipFill rotWithShape="1">
          <a:blip r:embed="rId3">
            <a:alphaModFix/>
          </a:blip>
          <a:srcRect b="0" l="0" r="0" t="0"/>
          <a:stretch/>
        </p:blipFill>
        <p:spPr>
          <a:xfrm>
            <a:off x="4238625" y="2603897"/>
            <a:ext cx="1625600" cy="744140"/>
          </a:xfrm>
          <a:prstGeom prst="rect">
            <a:avLst/>
          </a:prstGeom>
          <a:noFill/>
          <a:ln>
            <a:noFill/>
          </a:ln>
        </p:spPr>
      </p:pic>
      <p:pic>
        <p:nvPicPr>
          <p:cNvPr descr="blackboard.jpeg" id="455" name="Google Shape;455;p46"/>
          <p:cNvPicPr preferRelativeResize="0"/>
          <p:nvPr/>
        </p:nvPicPr>
        <p:blipFill rotWithShape="1">
          <a:blip r:embed="rId3">
            <a:alphaModFix/>
          </a:blip>
          <a:srcRect b="0" l="0" r="0" t="0"/>
          <a:stretch/>
        </p:blipFill>
        <p:spPr>
          <a:xfrm>
            <a:off x="4244975" y="3470671"/>
            <a:ext cx="1625600" cy="744140"/>
          </a:xfrm>
          <a:prstGeom prst="rect">
            <a:avLst/>
          </a:prstGeom>
          <a:noFill/>
          <a:ln>
            <a:noFill/>
          </a:ln>
        </p:spPr>
      </p:pic>
      <p:sp>
        <p:nvSpPr>
          <p:cNvPr id="476" name="Google Shape;476;p46"/>
          <p:cNvSpPr txBox="1"/>
          <p:nvPr/>
        </p:nvSpPr>
        <p:spPr>
          <a:xfrm>
            <a:off x="4706937" y="3693319"/>
            <a:ext cx="658800" cy="35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fr" sz="1700" u="none">
                <a:solidFill>
                  <a:srgbClr val="FFFFFF"/>
                </a:solidFill>
                <a:latin typeface="Arial"/>
                <a:ea typeface="Arial"/>
                <a:cs typeface="Arial"/>
                <a:sym typeface="Arial"/>
              </a:rPr>
              <a:t>Paul</a:t>
            </a:r>
            <a:endParaRPr sz="1100"/>
          </a:p>
        </p:txBody>
      </p:sp>
      <p:sp>
        <p:nvSpPr>
          <p:cNvPr id="477" name="Google Shape;477;p46"/>
          <p:cNvSpPr txBox="1"/>
          <p:nvPr/>
        </p:nvSpPr>
        <p:spPr>
          <a:xfrm>
            <a:off x="5724525" y="1524000"/>
            <a:ext cx="28878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1" lang="fr" sz="1500">
                <a:solidFill>
                  <a:schemeClr val="accent2"/>
                </a:solidFill>
              </a:rPr>
              <a:t>Des scénarios indiscernables</a:t>
            </a:r>
            <a:endParaRPr sz="1300">
              <a:solidFill>
                <a:schemeClr val="accent2"/>
              </a:solidFill>
            </a:endParaRPr>
          </a:p>
        </p:txBody>
      </p:sp>
      <p:sp>
        <p:nvSpPr>
          <p:cNvPr id="478" name="Google Shape;478;p46"/>
          <p:cNvSpPr txBox="1"/>
          <p:nvPr/>
        </p:nvSpPr>
        <p:spPr>
          <a:xfrm>
            <a:off x="4668837" y="2803922"/>
            <a:ext cx="762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fr" sz="1800" u="none">
                <a:solidFill>
                  <a:srgbClr val="FFFFFF"/>
                </a:solidFill>
                <a:latin typeface="Arial"/>
                <a:ea typeface="Arial"/>
                <a:cs typeface="Arial"/>
                <a:sym typeface="Arial"/>
              </a:rPr>
              <a:t>Anne</a:t>
            </a:r>
            <a:endParaRPr sz="1200"/>
          </a:p>
        </p:txBody>
      </p:sp>
      <p:sp>
        <p:nvSpPr>
          <p:cNvPr id="479" name="Google Shape;479;p46"/>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480" name="Google Shape;480;p46"/>
          <p:cNvSpPr/>
          <p:nvPr/>
        </p:nvSpPr>
        <p:spPr>
          <a:xfrm>
            <a:off x="747475" y="1247500"/>
            <a:ext cx="2094300" cy="873000"/>
          </a:xfrm>
          <a:prstGeom prst="wave">
            <a:avLst>
              <a:gd fmla="val 12500" name="adj1"/>
              <a:gd fmla="val 0" name="adj2"/>
            </a:avLst>
          </a:prstGeom>
          <a:solidFill>
            <a:schemeClr val="lt1"/>
          </a:solidFill>
          <a:ln>
            <a:noFill/>
          </a:ln>
          <a:effectLst>
            <a:outerShdw blurRad="63500" dir="5400000" dist="47625">
              <a:srgbClr val="808080">
                <a:alpha val="58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a:t>Est-ce que Paul</a:t>
            </a:r>
            <a:endParaRPr/>
          </a:p>
          <a:p>
            <a:pPr indent="0" lvl="0" marL="0" rtl="0" algn="ctr">
              <a:spcBef>
                <a:spcPts val="0"/>
              </a:spcBef>
              <a:spcAft>
                <a:spcPts val="0"/>
              </a:spcAft>
              <a:buNone/>
            </a:pPr>
            <a:r>
              <a:rPr lang="fr"/>
              <a:t>a lu "Anne" ?</a:t>
            </a:r>
            <a:endParaRPr/>
          </a:p>
        </p:txBody>
      </p:sp>
      <p:pic>
        <p:nvPicPr>
          <p:cNvPr descr="testagirl.jpeg" id="481" name="Google Shape;481;p46"/>
          <p:cNvPicPr preferRelativeResize="0"/>
          <p:nvPr/>
        </p:nvPicPr>
        <p:blipFill rotWithShape="1">
          <a:blip r:embed="rId4">
            <a:alphaModFix/>
          </a:blip>
          <a:srcRect b="0" l="0" r="0" t="0"/>
          <a:stretch/>
        </p:blipFill>
        <p:spPr>
          <a:xfrm>
            <a:off x="1254125" y="2569369"/>
            <a:ext cx="696515" cy="781050"/>
          </a:xfrm>
          <a:prstGeom prst="rect">
            <a:avLst/>
          </a:prstGeom>
          <a:noFill/>
          <a:ln>
            <a:noFill/>
          </a:ln>
        </p:spPr>
      </p:pic>
      <p:sp>
        <p:nvSpPr>
          <p:cNvPr id="482" name="Google Shape;482;p46"/>
          <p:cNvSpPr txBox="1"/>
          <p:nvPr/>
        </p:nvSpPr>
        <p:spPr>
          <a:xfrm>
            <a:off x="938212" y="3550444"/>
            <a:ext cx="1717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200">
                <a:solidFill>
                  <a:schemeClr val="dk1"/>
                </a:solidFill>
              </a:rPr>
              <a:t>Ecrire</a:t>
            </a:r>
            <a:r>
              <a:rPr b="1" i="0" lang="fr" sz="1200" u="none">
                <a:solidFill>
                  <a:schemeClr val="dk1"/>
                </a:solidFill>
                <a:latin typeface="Arial"/>
                <a:ea typeface="Arial"/>
                <a:cs typeface="Arial"/>
                <a:sym typeface="Arial"/>
              </a:rPr>
              <a:t> « Anne »</a:t>
            </a:r>
            <a:endParaRPr sz="1200"/>
          </a:p>
        </p:txBody>
      </p:sp>
      <p:cxnSp>
        <p:nvCxnSpPr>
          <p:cNvPr id="483" name="Google Shape;483;p46"/>
          <p:cNvCxnSpPr/>
          <p:nvPr/>
        </p:nvCxnSpPr>
        <p:spPr>
          <a:xfrm>
            <a:off x="725487" y="3711178"/>
            <a:ext cx="180900"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10"/>
              </a:srgbClr>
            </a:outerShdw>
          </a:effectLst>
        </p:spPr>
      </p:cxnSp>
      <p:cxnSp>
        <p:nvCxnSpPr>
          <p:cNvPr id="484" name="Google Shape;484;p46"/>
          <p:cNvCxnSpPr/>
          <p:nvPr/>
        </p:nvCxnSpPr>
        <p:spPr>
          <a:xfrm>
            <a:off x="727075" y="3995738"/>
            <a:ext cx="180900"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10"/>
              </a:srgbClr>
            </a:outerShdw>
          </a:effectLst>
        </p:spPr>
      </p:cxnSp>
      <p:sp>
        <p:nvSpPr>
          <p:cNvPr id="485" name="Google Shape;485;p46"/>
          <p:cNvSpPr txBox="1"/>
          <p:nvPr/>
        </p:nvSpPr>
        <p:spPr>
          <a:xfrm>
            <a:off x="1314450" y="3280171"/>
            <a:ext cx="7446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Anne</a:t>
            </a:r>
            <a:endParaRPr sz="1100"/>
          </a:p>
        </p:txBody>
      </p:sp>
      <p:sp>
        <p:nvSpPr>
          <p:cNvPr id="486" name="Google Shape;486;p46"/>
          <p:cNvSpPr txBox="1"/>
          <p:nvPr/>
        </p:nvSpPr>
        <p:spPr>
          <a:xfrm>
            <a:off x="949899" y="3835330"/>
            <a:ext cx="23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Lire l'autre nom</a:t>
            </a:r>
            <a:endParaRPr b="1" sz="1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(le cas échéant)</a:t>
            </a:r>
            <a:endParaRPr b="1" sz="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a:solidFill>
                  <a:schemeClr val="accent2"/>
                </a:solidFill>
              </a:rPr>
              <a:t>Tolérance aux pannes</a:t>
            </a:r>
            <a:endParaRPr>
              <a:solidFill>
                <a:schemeClr val="accent2"/>
              </a:solidFill>
            </a:endParaRPr>
          </a:p>
        </p:txBody>
      </p:sp>
      <p:sp>
        <p:nvSpPr>
          <p:cNvPr id="493" name="Google Shape;493;p47"/>
          <p:cNvSpPr txBox="1"/>
          <p:nvPr>
            <p:ph idx="1" type="body"/>
          </p:nvPr>
        </p:nvSpPr>
        <p:spPr>
          <a:xfrm>
            <a:off x="498475" y="1321594"/>
            <a:ext cx="8048625" cy="10144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40"/>
              <a:buFont typeface="Noto Sans Symbols"/>
              <a:buNone/>
            </a:pPr>
            <a:r>
              <a:rPr b="0" i="0" lang="fr" sz="2200" u="none">
                <a:solidFill>
                  <a:schemeClr val="dk1"/>
                </a:solidFill>
                <a:latin typeface="Twentieth Century"/>
                <a:ea typeface="Twentieth Century"/>
                <a:cs typeface="Twentieth Century"/>
                <a:sym typeface="Twentieth Century"/>
              </a:rPr>
              <a:t>Crash failure : </a:t>
            </a:r>
            <a:r>
              <a:rPr lang="fr" sz="2200"/>
              <a:t> un processus peut arrêter d'exécuter son algorithme.</a:t>
            </a:r>
            <a:endParaRPr sz="2200"/>
          </a:p>
          <a:p>
            <a:pPr indent="0" lvl="0" marL="0" marR="0" rtl="0" algn="l">
              <a:lnSpc>
                <a:spcPct val="100000"/>
              </a:lnSpc>
              <a:spcBef>
                <a:spcPts val="0"/>
              </a:spcBef>
              <a:spcAft>
                <a:spcPts val="0"/>
              </a:spcAft>
              <a:buClr>
                <a:schemeClr val="accent2"/>
              </a:buClr>
              <a:buSzPts val="1440"/>
              <a:buFont typeface="Noto Sans Symbols"/>
              <a:buNone/>
            </a:pPr>
            <a:r>
              <a:rPr b="0" i="0" lang="fr" sz="2400" u="none">
                <a:solidFill>
                  <a:schemeClr val="dk1"/>
                </a:solidFill>
                <a:latin typeface="Twentieth Century"/>
                <a:ea typeface="Twentieth Century"/>
                <a:cs typeface="Twentieth Century"/>
                <a:sym typeface="Twentieth Century"/>
              </a:rPr>
              <a:t> </a:t>
            </a:r>
            <a:endParaRPr/>
          </a:p>
        </p:txBody>
      </p:sp>
      <p:pic>
        <p:nvPicPr>
          <p:cNvPr descr="testaboy.jpg" id="494" name="Google Shape;494;p47"/>
          <p:cNvPicPr preferRelativeResize="0"/>
          <p:nvPr/>
        </p:nvPicPr>
        <p:blipFill rotWithShape="1">
          <a:blip r:embed="rId3">
            <a:alphaModFix/>
          </a:blip>
          <a:srcRect b="0" l="0" r="0" t="0"/>
          <a:stretch/>
        </p:blipFill>
        <p:spPr>
          <a:xfrm>
            <a:off x="7174362" y="2220372"/>
            <a:ext cx="647700" cy="658416"/>
          </a:xfrm>
          <a:prstGeom prst="rect">
            <a:avLst/>
          </a:prstGeom>
          <a:noFill/>
          <a:ln>
            <a:noFill/>
          </a:ln>
        </p:spPr>
      </p:pic>
      <p:sp>
        <p:nvSpPr>
          <p:cNvPr id="495" name="Google Shape;495;p47"/>
          <p:cNvSpPr txBox="1"/>
          <p:nvPr/>
        </p:nvSpPr>
        <p:spPr>
          <a:xfrm>
            <a:off x="7145624" y="2878775"/>
            <a:ext cx="744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2000" u="none">
                <a:solidFill>
                  <a:schemeClr val="dk1"/>
                </a:solidFill>
                <a:latin typeface="Arial"/>
                <a:ea typeface="Arial"/>
                <a:cs typeface="Arial"/>
                <a:sym typeface="Arial"/>
              </a:rPr>
              <a:t>Paul</a:t>
            </a:r>
            <a:endParaRPr/>
          </a:p>
        </p:txBody>
      </p:sp>
      <p:sp>
        <p:nvSpPr>
          <p:cNvPr id="496" name="Google Shape;496;p47"/>
          <p:cNvSpPr/>
          <p:nvPr/>
        </p:nvSpPr>
        <p:spPr>
          <a:xfrm>
            <a:off x="2733700" y="2122500"/>
            <a:ext cx="3436800" cy="1188600"/>
          </a:xfrm>
          <a:custGeom>
            <a:rect b="b" l="l" r="r" t="t"/>
            <a:pathLst>
              <a:path extrusionOk="0" h="120000" w="120000">
                <a:moveTo>
                  <a:pt x="0" y="0"/>
                </a:moveTo>
                <a:lnTo>
                  <a:pt x="120000" y="0"/>
                </a:lnTo>
                <a:lnTo>
                  <a:pt x="120000" y="120000"/>
                </a:lnTo>
                <a:lnTo>
                  <a:pt x="0" y="120000"/>
                </a:lnTo>
                <a:close/>
              </a:path>
              <a:path extrusionOk="0" fill="none" h="120000" w="120000">
                <a:moveTo>
                  <a:pt x="60920" y="0"/>
                </a:moveTo>
                <a:lnTo>
                  <a:pt x="25104" y="-259"/>
                </a:lnTo>
              </a:path>
            </a:pathLst>
          </a:custGeom>
          <a:solidFill>
            <a:srgbClr val="FFFFFF"/>
          </a:solidFill>
          <a:ln cap="flat" cmpd="sng" w="10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fr" sz="1600">
                <a:solidFill>
                  <a:schemeClr val="dk1"/>
                </a:solidFill>
                <a:latin typeface="Twentieth Century"/>
                <a:ea typeface="Twentieth Century"/>
                <a:cs typeface="Twentieth Century"/>
                <a:sym typeface="Twentieth Century"/>
              </a:rPr>
              <a:t>Anne ne peut pas compter sur le fait que Paul fasse quelque chose si elle veut toujours obtenir un siège</a:t>
            </a:r>
            <a:endParaRPr b="1" sz="1600">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2000"/>
              <a:buFont typeface="Twentieth Century"/>
              <a:buNone/>
            </a:pPr>
            <a:r>
              <a:rPr b="1" lang="fr" sz="1600">
                <a:solidFill>
                  <a:schemeClr val="dk1"/>
                </a:solidFill>
                <a:latin typeface="Twentieth Century"/>
                <a:ea typeface="Twentieth Century"/>
                <a:cs typeface="Twentieth Century"/>
                <a:sym typeface="Twentieth Century"/>
              </a:rPr>
              <a:t>(idem pour Paul)</a:t>
            </a:r>
            <a:endParaRPr b="1" sz="1600">
              <a:solidFill>
                <a:schemeClr val="dk1"/>
              </a:solidFill>
              <a:latin typeface="Twentieth Century"/>
              <a:ea typeface="Twentieth Century"/>
              <a:cs typeface="Twentieth Century"/>
              <a:sym typeface="Twentieth Century"/>
            </a:endParaRPr>
          </a:p>
        </p:txBody>
      </p:sp>
      <p:sp>
        <p:nvSpPr>
          <p:cNvPr id="497" name="Google Shape;497;p47"/>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descr="testagirl.jpeg" id="498" name="Google Shape;498;p47"/>
          <p:cNvPicPr preferRelativeResize="0"/>
          <p:nvPr/>
        </p:nvPicPr>
        <p:blipFill rotWithShape="1">
          <a:blip r:embed="rId4">
            <a:alphaModFix/>
          </a:blip>
          <a:srcRect b="0" l="0" r="0" t="0"/>
          <a:stretch/>
        </p:blipFill>
        <p:spPr>
          <a:xfrm>
            <a:off x="1062050" y="2159044"/>
            <a:ext cx="696515" cy="781050"/>
          </a:xfrm>
          <a:prstGeom prst="rect">
            <a:avLst/>
          </a:prstGeom>
          <a:noFill/>
          <a:ln>
            <a:noFill/>
          </a:ln>
        </p:spPr>
      </p:pic>
      <p:sp>
        <p:nvSpPr>
          <p:cNvPr id="499" name="Google Shape;499;p47"/>
          <p:cNvSpPr txBox="1"/>
          <p:nvPr/>
        </p:nvSpPr>
        <p:spPr>
          <a:xfrm>
            <a:off x="746137" y="3140119"/>
            <a:ext cx="1717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lang="fr" sz="1200">
                <a:solidFill>
                  <a:schemeClr val="dk1"/>
                </a:solidFill>
              </a:rPr>
              <a:t>Ecrire</a:t>
            </a:r>
            <a:r>
              <a:rPr b="1" i="0" lang="fr" sz="1200" u="none">
                <a:solidFill>
                  <a:schemeClr val="dk1"/>
                </a:solidFill>
                <a:latin typeface="Arial"/>
                <a:ea typeface="Arial"/>
                <a:cs typeface="Arial"/>
                <a:sym typeface="Arial"/>
              </a:rPr>
              <a:t> « Anne »</a:t>
            </a:r>
            <a:endParaRPr sz="1200"/>
          </a:p>
        </p:txBody>
      </p:sp>
      <p:cxnSp>
        <p:nvCxnSpPr>
          <p:cNvPr id="500" name="Google Shape;500;p47"/>
          <p:cNvCxnSpPr/>
          <p:nvPr/>
        </p:nvCxnSpPr>
        <p:spPr>
          <a:xfrm>
            <a:off x="533412" y="3300853"/>
            <a:ext cx="180900"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10"/>
              </a:srgbClr>
            </a:outerShdw>
          </a:effectLst>
        </p:spPr>
      </p:cxnSp>
      <p:cxnSp>
        <p:nvCxnSpPr>
          <p:cNvPr id="501" name="Google Shape;501;p47"/>
          <p:cNvCxnSpPr/>
          <p:nvPr/>
        </p:nvCxnSpPr>
        <p:spPr>
          <a:xfrm>
            <a:off x="535000" y="3585413"/>
            <a:ext cx="180900" cy="0"/>
          </a:xfrm>
          <a:prstGeom prst="straightConnector1">
            <a:avLst/>
          </a:prstGeom>
          <a:noFill/>
          <a:ln cap="flat" cmpd="sng" w="76200">
            <a:solidFill>
              <a:schemeClr val="accent1"/>
            </a:solidFill>
            <a:prstDash val="solid"/>
            <a:miter lim="800000"/>
            <a:headEnd len="med" w="med" type="none"/>
            <a:tailEnd len="med" w="med" type="none"/>
          </a:ln>
          <a:effectLst>
            <a:outerShdw blurRad="63500" dir="5400000" dist="30000">
              <a:srgbClr val="808080">
                <a:alpha val="44710"/>
              </a:srgbClr>
            </a:outerShdw>
          </a:effectLst>
        </p:spPr>
      </p:cxnSp>
      <p:sp>
        <p:nvSpPr>
          <p:cNvPr id="502" name="Google Shape;502;p47"/>
          <p:cNvSpPr txBox="1"/>
          <p:nvPr/>
        </p:nvSpPr>
        <p:spPr>
          <a:xfrm>
            <a:off x="1038000" y="2878772"/>
            <a:ext cx="7446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fr" sz="1700" u="none">
                <a:solidFill>
                  <a:schemeClr val="dk1"/>
                </a:solidFill>
                <a:latin typeface="Arial"/>
                <a:ea typeface="Arial"/>
                <a:cs typeface="Arial"/>
                <a:sym typeface="Arial"/>
              </a:rPr>
              <a:t>Anne</a:t>
            </a:r>
            <a:endParaRPr sz="1100"/>
          </a:p>
        </p:txBody>
      </p:sp>
      <p:sp>
        <p:nvSpPr>
          <p:cNvPr id="503" name="Google Shape;503;p47"/>
          <p:cNvSpPr txBox="1"/>
          <p:nvPr/>
        </p:nvSpPr>
        <p:spPr>
          <a:xfrm>
            <a:off x="757824" y="3425005"/>
            <a:ext cx="23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Lire l'autre nom</a:t>
            </a:r>
            <a:endParaRPr b="1" sz="12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fr" sz="1200">
                <a:solidFill>
                  <a:schemeClr val="dk1"/>
                </a:solidFill>
              </a:rPr>
              <a:t>(le cas échéant)</a:t>
            </a:r>
            <a:endParaRPr b="1" sz="7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type="ctrTitle"/>
          </p:nvPr>
        </p:nvSpPr>
        <p:spPr>
          <a:xfrm>
            <a:off x="609600" y="1800225"/>
            <a:ext cx="7772400" cy="185737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wentieth Century"/>
              <a:buNone/>
            </a:pPr>
            <a:br>
              <a:rPr b="0" i="0" lang="fr" sz="2600" u="none">
                <a:solidFill>
                  <a:schemeClr val="dk1"/>
                </a:solidFill>
                <a:latin typeface="Twentieth Century"/>
                <a:ea typeface="Twentieth Century"/>
                <a:cs typeface="Twentieth Century"/>
                <a:sym typeface="Twentieth Century"/>
              </a:rPr>
            </a:br>
            <a:r>
              <a:rPr lang="fr" sz="2600">
                <a:solidFill>
                  <a:srgbClr val="000090"/>
                </a:solidFill>
              </a:rPr>
              <a:t>ALGORITHMES DISTRIBUÉS EN MÉMOIRE PARTAGÉE :  </a:t>
            </a:r>
            <a:endParaRPr sz="2600">
              <a:solidFill>
                <a:srgbClr val="000090"/>
              </a:solidFill>
            </a:endParaRPr>
          </a:p>
          <a:p>
            <a:pPr indent="0" lvl="0" marL="0" rtl="0" algn="l">
              <a:lnSpc>
                <a:spcPct val="100000"/>
              </a:lnSpc>
              <a:spcBef>
                <a:spcPts val="0"/>
              </a:spcBef>
              <a:spcAft>
                <a:spcPts val="0"/>
              </a:spcAft>
              <a:buClr>
                <a:schemeClr val="dk1"/>
              </a:buClr>
              <a:buSzPct val="100000"/>
              <a:buFont typeface="Twentieth Century"/>
              <a:buNone/>
            </a:pPr>
            <a:r>
              <a:rPr lang="fr" sz="2600">
                <a:solidFill>
                  <a:srgbClr val="000090"/>
                </a:solidFill>
              </a:rPr>
              <a:t>LE PROBLÈME DE L'EXCLUSION MUTUELLE (DIJKSTRA 1965)</a:t>
            </a:r>
            <a:br>
              <a:rPr b="0" i="0" lang="fr" sz="2600" u="none">
                <a:solidFill>
                  <a:srgbClr val="000090"/>
                </a:solidFill>
                <a:latin typeface="Twentieth Century"/>
                <a:ea typeface="Twentieth Century"/>
                <a:cs typeface="Twentieth Century"/>
                <a:sym typeface="Twentieth Century"/>
              </a:rPr>
            </a:br>
            <a:br>
              <a:rPr b="0" i="0" lang="fr" sz="2600" u="none">
                <a:solidFill>
                  <a:srgbClr val="000090"/>
                </a:solidFill>
                <a:latin typeface="Twentieth Century"/>
                <a:ea typeface="Twentieth Century"/>
                <a:cs typeface="Twentieth Century"/>
                <a:sym typeface="Twentieth Century"/>
              </a:rPr>
            </a:br>
            <a:br>
              <a:rPr b="0" i="0" lang="fr" sz="2600" u="none">
                <a:solidFill>
                  <a:schemeClr val="dk1"/>
                </a:solidFill>
                <a:latin typeface="Twentieth Century"/>
                <a:ea typeface="Twentieth Century"/>
                <a:cs typeface="Twentieth Century"/>
                <a:sym typeface="Twentieth Century"/>
              </a:rPr>
            </a:br>
            <a:r>
              <a:rPr b="0" i="0" lang="fr" sz="2000" u="none">
                <a:solidFill>
                  <a:schemeClr val="dk1"/>
                </a:solidFill>
                <a:latin typeface="Twentieth Century"/>
                <a:ea typeface="Twentieth Century"/>
                <a:cs typeface="Twentieth Century"/>
                <a:sym typeface="Twentieth Century"/>
              </a:rPr>
              <a:t>RÉFÉRENCES BIBLIOGRAPHIQUE : </a:t>
            </a:r>
            <a:br>
              <a:rPr b="0" i="0" lang="fr" sz="2000" u="none">
                <a:solidFill>
                  <a:schemeClr val="dk1"/>
                </a:solidFill>
                <a:latin typeface="Twentieth Century"/>
                <a:ea typeface="Twentieth Century"/>
                <a:cs typeface="Twentieth Century"/>
                <a:sym typeface="Twentieth Century"/>
              </a:rPr>
            </a:br>
            <a:r>
              <a:rPr b="0" i="0" lang="fr" sz="2000" u="none">
                <a:solidFill>
                  <a:schemeClr val="dk1"/>
                </a:solidFill>
                <a:latin typeface="Twentieth Century"/>
                <a:ea typeface="Twentieth Century"/>
                <a:cs typeface="Twentieth Century"/>
                <a:sym typeface="Twentieth Century"/>
              </a:rPr>
              <a:t>[1] MAURICE HERLIHY, NIR SHAVIT. </a:t>
            </a:r>
            <a:r>
              <a:rPr b="0" i="1" lang="fr" sz="2000" u="none">
                <a:solidFill>
                  <a:schemeClr val="dk1"/>
                </a:solidFill>
                <a:latin typeface="Twentieth Century"/>
                <a:ea typeface="Twentieth Century"/>
                <a:cs typeface="Twentieth Century"/>
                <a:sym typeface="Twentieth Century"/>
              </a:rPr>
              <a:t>THE ART OF MULTIPROCESSOR PROGRAMMING</a:t>
            </a:r>
            <a:r>
              <a:rPr b="0" i="0" lang="fr" sz="2000" u="none">
                <a:solidFill>
                  <a:schemeClr val="dk1"/>
                </a:solidFill>
                <a:latin typeface="Twentieth Century"/>
                <a:ea typeface="Twentieth Century"/>
                <a:cs typeface="Twentieth Century"/>
                <a:sym typeface="Twentieth Century"/>
              </a:rPr>
              <a:t>. MORGAN KAUFMANN, 2012. MOTIVATING EXAMPLE</a:t>
            </a:r>
            <a:br>
              <a:rPr b="0" i="0" lang="fr" sz="2000" u="none">
                <a:solidFill>
                  <a:schemeClr val="dk1"/>
                </a:solidFill>
                <a:latin typeface="Twentieth Century"/>
                <a:ea typeface="Twentieth Century"/>
                <a:cs typeface="Twentieth Century"/>
                <a:sym typeface="Twentieth Century"/>
              </a:rPr>
            </a:br>
            <a:r>
              <a:rPr b="0" i="0" lang="fr" sz="2000" u="none">
                <a:solidFill>
                  <a:schemeClr val="dk1"/>
                </a:solidFill>
                <a:latin typeface="Twentieth Century"/>
                <a:ea typeface="Twentieth Century"/>
                <a:cs typeface="Twentieth Century"/>
                <a:sym typeface="Twentieth Century"/>
              </a:rPr>
              <a:t>[2] GADI TAUBENFELD. </a:t>
            </a:r>
            <a:r>
              <a:rPr b="0" i="1" lang="fr" sz="2000" u="none">
                <a:solidFill>
                  <a:schemeClr val="dk1"/>
                </a:solidFill>
                <a:latin typeface="Twentieth Century"/>
                <a:ea typeface="Twentieth Century"/>
                <a:cs typeface="Twentieth Century"/>
                <a:sym typeface="Twentieth Century"/>
              </a:rPr>
              <a:t>SYNCHRONIZATION ALGORITHMS AND CONCURRENT PROGRAMMING</a:t>
            </a:r>
            <a:r>
              <a:rPr b="0" i="0" lang="fr" sz="2000" u="none">
                <a:solidFill>
                  <a:schemeClr val="dk1"/>
                </a:solidFill>
                <a:latin typeface="Twentieth Century"/>
                <a:ea typeface="Twentieth Century"/>
                <a:cs typeface="Twentieth Century"/>
                <a:sym typeface="Twentieth Century"/>
              </a:rPr>
              <a:t>. PEARSON, 2006. CHAPTER 2 </a:t>
            </a:r>
            <a:endParaRPr/>
          </a:p>
        </p:txBody>
      </p:sp>
      <p:sp>
        <p:nvSpPr>
          <p:cNvPr id="510" name="Google Shape;510;p48"/>
          <p:cNvSpPr txBox="1"/>
          <p:nvPr>
            <p:ph idx="1" type="subTitle"/>
          </p:nvPr>
        </p:nvSpPr>
        <p:spPr>
          <a:xfrm>
            <a:off x="2362200" y="4537472"/>
            <a:ext cx="6705600" cy="5143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t/>
            </a:r>
            <a:endParaRPr sz="26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9"/>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200">
                <a:solidFill>
                  <a:schemeClr val="accent2"/>
                </a:solidFill>
              </a:rPr>
              <a:t>Un exemple motivant : Test de primalité parallèle</a:t>
            </a:r>
            <a:endParaRPr sz="3200">
              <a:solidFill>
                <a:schemeClr val="accent2"/>
              </a:solidFill>
            </a:endParaRPr>
          </a:p>
        </p:txBody>
      </p:sp>
      <p:sp>
        <p:nvSpPr>
          <p:cNvPr id="517" name="Google Shape;517;p49"/>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518" name="Google Shape;518;p49"/>
          <p:cNvSpPr txBox="1"/>
          <p:nvPr>
            <p:ph idx="1" type="body"/>
          </p:nvPr>
        </p:nvSpPr>
        <p:spPr>
          <a:xfrm>
            <a:off x="612775" y="1178375"/>
            <a:ext cx="8153400" cy="33945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fr" sz="2900" u="none" cap="none" strike="noStrike">
                <a:solidFill>
                  <a:schemeClr val="dk1"/>
                </a:solidFill>
                <a:latin typeface="Arial"/>
                <a:ea typeface="Arial"/>
                <a:cs typeface="Arial"/>
                <a:sym typeface="Arial"/>
              </a:rPr>
              <a:t>Challenge</a:t>
            </a:r>
            <a:endParaRPr/>
          </a:p>
          <a:p>
            <a:pPr indent="-273050" lvl="1" marL="639762" marR="0" rtl="0" algn="l">
              <a:lnSpc>
                <a:spcPct val="100000"/>
              </a:lnSpc>
              <a:spcBef>
                <a:spcPts val="500"/>
              </a:spcBef>
              <a:spcAft>
                <a:spcPts val="0"/>
              </a:spcAft>
              <a:buClr>
                <a:schemeClr val="accent1"/>
              </a:buClr>
              <a:buSzPts val="1820"/>
              <a:buFont typeface="Noto Sans Symbols"/>
              <a:buChar char="❏"/>
            </a:pPr>
            <a:r>
              <a:rPr lang="fr">
                <a:latin typeface="Arial"/>
                <a:ea typeface="Arial"/>
                <a:cs typeface="Arial"/>
                <a:sym typeface="Arial"/>
              </a:rPr>
              <a:t>Afficher les nombres premiers de 1 à </a:t>
            </a:r>
            <a:r>
              <a:rPr b="0" i="0" lang="fr" sz="2600" u="none" cap="none" strike="noStrike">
                <a:solidFill>
                  <a:schemeClr val="dk1"/>
                </a:solidFill>
                <a:latin typeface="Arial"/>
                <a:ea typeface="Arial"/>
                <a:cs typeface="Arial"/>
                <a:sym typeface="Arial"/>
              </a:rPr>
              <a:t>10</a:t>
            </a:r>
            <a:r>
              <a:rPr b="0" baseline="30000" i="0" lang="fr" sz="2600" u="none" cap="none" strike="noStrike">
                <a:solidFill>
                  <a:schemeClr val="dk1"/>
                </a:solidFill>
                <a:latin typeface="Arial"/>
                <a:ea typeface="Arial"/>
                <a:cs typeface="Arial"/>
                <a:sym typeface="Arial"/>
              </a:rPr>
              <a:t>10</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lang="fr">
                <a:latin typeface="Arial"/>
                <a:ea typeface="Arial"/>
                <a:cs typeface="Arial"/>
                <a:sym typeface="Arial"/>
              </a:rPr>
              <a:t>Étant donné</a:t>
            </a:r>
            <a:endParaRPr/>
          </a:p>
          <a:p>
            <a:pPr indent="-273050" lvl="1" marL="639762" marR="0" rtl="0" algn="l">
              <a:lnSpc>
                <a:spcPct val="100000"/>
              </a:lnSpc>
              <a:spcBef>
                <a:spcPts val="500"/>
              </a:spcBef>
              <a:spcAft>
                <a:spcPts val="0"/>
              </a:spcAft>
              <a:buClr>
                <a:schemeClr val="accent1"/>
              </a:buClr>
              <a:buSzPts val="1820"/>
              <a:buFont typeface="Noto Sans Symbols"/>
              <a:buChar char="❏"/>
            </a:pPr>
            <a:r>
              <a:rPr lang="fr">
                <a:latin typeface="Arial"/>
                <a:ea typeface="Arial"/>
                <a:cs typeface="Arial"/>
                <a:sym typeface="Arial"/>
              </a:rPr>
              <a:t>Multiprocesseur à dix processeurs</a:t>
            </a:r>
            <a:endParaRPr/>
          </a:p>
          <a:p>
            <a:pPr indent="-273050" lvl="1" marL="639762" marR="0" rtl="0" algn="l">
              <a:lnSpc>
                <a:spcPct val="100000"/>
              </a:lnSpc>
              <a:spcBef>
                <a:spcPts val="500"/>
              </a:spcBef>
              <a:spcAft>
                <a:spcPts val="0"/>
              </a:spcAft>
              <a:buClr>
                <a:schemeClr val="accent1"/>
              </a:buClr>
              <a:buSzPts val="1820"/>
              <a:buFont typeface="Noto Sans Symbols"/>
              <a:buChar char="❏"/>
            </a:pPr>
            <a:r>
              <a:rPr lang="fr">
                <a:latin typeface="Arial"/>
                <a:ea typeface="Arial"/>
                <a:cs typeface="Arial"/>
                <a:sym typeface="Arial"/>
              </a:rPr>
              <a:t>Un processus par processeur</a:t>
            </a:r>
            <a:endParaRPr/>
          </a:p>
          <a:p>
            <a:pPr indent="-220027" lvl="0" marL="319087"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500">
                <a:solidFill>
                  <a:schemeClr val="accent2"/>
                </a:solidFill>
              </a:rPr>
              <a:t>Equilibrage du travail</a:t>
            </a:r>
            <a:endParaRPr sz="3500">
              <a:solidFill>
                <a:schemeClr val="accent2"/>
              </a:solidFill>
            </a:endParaRPr>
          </a:p>
        </p:txBody>
      </p:sp>
      <p:sp>
        <p:nvSpPr>
          <p:cNvPr id="525" name="Google Shape;525;p50"/>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526" name="Google Shape;526;p50"/>
          <p:cNvSpPr txBox="1"/>
          <p:nvPr>
            <p:ph idx="1" type="body"/>
          </p:nvPr>
        </p:nvSpPr>
        <p:spPr>
          <a:xfrm>
            <a:off x="457200" y="2800350"/>
            <a:ext cx="8229600" cy="1206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lang="fr"/>
              <a:t>Répartir le travail de manière égale</a:t>
            </a:r>
            <a:endParaRPr/>
          </a:p>
          <a:p>
            <a:pPr indent="-319087" lvl="0" marL="319087" marR="0" rtl="0" algn="l">
              <a:lnSpc>
                <a:spcPct val="100000"/>
              </a:lnSpc>
              <a:spcBef>
                <a:spcPts val="700"/>
              </a:spcBef>
              <a:spcAft>
                <a:spcPts val="0"/>
              </a:spcAft>
              <a:buSzPts val="1740"/>
              <a:buChar char="◻"/>
            </a:pPr>
            <a:r>
              <a:rPr lang="fr"/>
              <a:t>Chaque processus teste une gamme de </a:t>
            </a:r>
            <a:r>
              <a:rPr b="0" i="0" lang="fr" sz="2900" u="none">
                <a:solidFill>
                  <a:schemeClr val="dk1"/>
                </a:solidFill>
                <a:latin typeface="Twentieth Century"/>
                <a:ea typeface="Twentieth Century"/>
                <a:cs typeface="Twentieth Century"/>
                <a:sym typeface="Twentieth Century"/>
              </a:rPr>
              <a:t>10</a:t>
            </a:r>
            <a:r>
              <a:rPr b="0" baseline="30000" i="0" lang="fr" sz="2900" u="none">
                <a:solidFill>
                  <a:schemeClr val="dk1"/>
                </a:solidFill>
                <a:latin typeface="Twentieth Century"/>
                <a:ea typeface="Twentieth Century"/>
                <a:cs typeface="Twentieth Century"/>
                <a:sym typeface="Twentieth Century"/>
              </a:rPr>
              <a:t>9</a:t>
            </a:r>
            <a:endParaRPr/>
          </a:p>
        </p:txBody>
      </p:sp>
      <p:cxnSp>
        <p:nvCxnSpPr>
          <p:cNvPr id="527" name="Google Shape;527;p50"/>
          <p:cNvCxnSpPr/>
          <p:nvPr/>
        </p:nvCxnSpPr>
        <p:spPr>
          <a:xfrm>
            <a:off x="1108075" y="1953815"/>
            <a:ext cx="7475400" cy="0"/>
          </a:xfrm>
          <a:prstGeom prst="straightConnector1">
            <a:avLst/>
          </a:prstGeom>
          <a:noFill/>
          <a:ln cap="flat" cmpd="sng" w="28575">
            <a:solidFill>
              <a:schemeClr val="dk1"/>
            </a:solidFill>
            <a:prstDash val="solid"/>
            <a:miter lim="800000"/>
            <a:headEnd len="med" w="med" type="none"/>
            <a:tailEnd len="med" w="med" type="none"/>
          </a:ln>
        </p:spPr>
      </p:cxnSp>
      <p:cxnSp>
        <p:nvCxnSpPr>
          <p:cNvPr id="528" name="Google Shape;528;p50"/>
          <p:cNvCxnSpPr/>
          <p:nvPr/>
        </p:nvCxnSpPr>
        <p:spPr>
          <a:xfrm>
            <a:off x="3373437" y="1806178"/>
            <a:ext cx="0" cy="294000"/>
          </a:xfrm>
          <a:prstGeom prst="straightConnector1">
            <a:avLst/>
          </a:prstGeom>
          <a:noFill/>
          <a:ln cap="flat" cmpd="sng" w="28575">
            <a:solidFill>
              <a:schemeClr val="dk1"/>
            </a:solidFill>
            <a:prstDash val="solid"/>
            <a:miter lim="800000"/>
            <a:headEnd len="med" w="med" type="none"/>
            <a:tailEnd len="med" w="med" type="none"/>
          </a:ln>
        </p:spPr>
      </p:cxnSp>
      <p:cxnSp>
        <p:nvCxnSpPr>
          <p:cNvPr id="529" name="Google Shape;529;p50"/>
          <p:cNvCxnSpPr/>
          <p:nvPr/>
        </p:nvCxnSpPr>
        <p:spPr>
          <a:xfrm>
            <a:off x="4144962" y="1806178"/>
            <a:ext cx="0" cy="294000"/>
          </a:xfrm>
          <a:prstGeom prst="straightConnector1">
            <a:avLst/>
          </a:prstGeom>
          <a:noFill/>
          <a:ln cap="flat" cmpd="sng" w="28575">
            <a:solidFill>
              <a:schemeClr val="dk1"/>
            </a:solidFill>
            <a:prstDash val="solid"/>
            <a:miter lim="800000"/>
            <a:headEnd len="med" w="med" type="none"/>
            <a:tailEnd len="med" w="med" type="none"/>
          </a:ln>
        </p:spPr>
      </p:cxnSp>
      <p:cxnSp>
        <p:nvCxnSpPr>
          <p:cNvPr id="530" name="Google Shape;530;p50"/>
          <p:cNvCxnSpPr/>
          <p:nvPr/>
        </p:nvCxnSpPr>
        <p:spPr>
          <a:xfrm>
            <a:off x="4916487" y="1806178"/>
            <a:ext cx="0" cy="294000"/>
          </a:xfrm>
          <a:prstGeom prst="straightConnector1">
            <a:avLst/>
          </a:prstGeom>
          <a:noFill/>
          <a:ln cap="flat" cmpd="sng" w="28575">
            <a:solidFill>
              <a:schemeClr val="dk1"/>
            </a:solidFill>
            <a:prstDash val="solid"/>
            <a:miter lim="800000"/>
            <a:headEnd len="med" w="med" type="none"/>
            <a:tailEnd len="med" w="med" type="none"/>
          </a:ln>
        </p:spPr>
      </p:cxnSp>
      <p:cxnSp>
        <p:nvCxnSpPr>
          <p:cNvPr id="531" name="Google Shape;531;p50"/>
          <p:cNvCxnSpPr/>
          <p:nvPr/>
        </p:nvCxnSpPr>
        <p:spPr>
          <a:xfrm>
            <a:off x="5688012" y="1807369"/>
            <a:ext cx="0" cy="294000"/>
          </a:xfrm>
          <a:prstGeom prst="straightConnector1">
            <a:avLst/>
          </a:prstGeom>
          <a:noFill/>
          <a:ln cap="flat" cmpd="sng" w="28575">
            <a:solidFill>
              <a:schemeClr val="dk1"/>
            </a:solidFill>
            <a:prstDash val="solid"/>
            <a:miter lim="800000"/>
            <a:headEnd len="med" w="med" type="none"/>
            <a:tailEnd len="med" w="med" type="none"/>
          </a:ln>
        </p:spPr>
      </p:cxnSp>
      <p:cxnSp>
        <p:nvCxnSpPr>
          <p:cNvPr id="532" name="Google Shape;532;p50"/>
          <p:cNvCxnSpPr/>
          <p:nvPr/>
        </p:nvCxnSpPr>
        <p:spPr>
          <a:xfrm>
            <a:off x="6459537" y="1807369"/>
            <a:ext cx="0" cy="294000"/>
          </a:xfrm>
          <a:prstGeom prst="straightConnector1">
            <a:avLst/>
          </a:prstGeom>
          <a:noFill/>
          <a:ln cap="flat" cmpd="sng" w="28575">
            <a:solidFill>
              <a:schemeClr val="dk1"/>
            </a:solidFill>
            <a:prstDash val="solid"/>
            <a:miter lim="800000"/>
            <a:headEnd len="med" w="med" type="none"/>
            <a:tailEnd len="med" w="med" type="none"/>
          </a:ln>
        </p:spPr>
      </p:cxnSp>
      <p:cxnSp>
        <p:nvCxnSpPr>
          <p:cNvPr id="533" name="Google Shape;533;p50"/>
          <p:cNvCxnSpPr/>
          <p:nvPr/>
        </p:nvCxnSpPr>
        <p:spPr>
          <a:xfrm>
            <a:off x="7231062" y="1807369"/>
            <a:ext cx="0" cy="294000"/>
          </a:xfrm>
          <a:prstGeom prst="straightConnector1">
            <a:avLst/>
          </a:prstGeom>
          <a:noFill/>
          <a:ln cap="flat" cmpd="sng" w="28575">
            <a:solidFill>
              <a:schemeClr val="dk1"/>
            </a:solidFill>
            <a:prstDash val="solid"/>
            <a:miter lim="800000"/>
            <a:headEnd len="med" w="med" type="none"/>
            <a:tailEnd len="med" w="med" type="none"/>
          </a:ln>
        </p:spPr>
      </p:cxnSp>
      <p:cxnSp>
        <p:nvCxnSpPr>
          <p:cNvPr id="534" name="Google Shape;534;p50"/>
          <p:cNvCxnSpPr/>
          <p:nvPr/>
        </p:nvCxnSpPr>
        <p:spPr>
          <a:xfrm>
            <a:off x="7937500" y="1816894"/>
            <a:ext cx="0" cy="294000"/>
          </a:xfrm>
          <a:prstGeom prst="straightConnector1">
            <a:avLst/>
          </a:prstGeom>
          <a:noFill/>
          <a:ln cap="flat" cmpd="sng" w="28575">
            <a:solidFill>
              <a:schemeClr val="dk1"/>
            </a:solidFill>
            <a:prstDash val="solid"/>
            <a:miter lim="800000"/>
            <a:headEnd len="med" w="med" type="none"/>
            <a:tailEnd len="med" w="med" type="none"/>
          </a:ln>
        </p:spPr>
      </p:cxnSp>
      <p:sp>
        <p:nvSpPr>
          <p:cNvPr id="535" name="Google Shape;535;p50"/>
          <p:cNvSpPr txBox="1"/>
          <p:nvPr/>
        </p:nvSpPr>
        <p:spPr>
          <a:xfrm>
            <a:off x="2743200" y="2207419"/>
            <a:ext cx="48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fr" sz="2400" u="none">
                <a:solidFill>
                  <a:schemeClr val="dk1"/>
                </a:solidFill>
                <a:latin typeface="Arial"/>
                <a:ea typeface="Arial"/>
                <a:cs typeface="Arial"/>
                <a:sym typeface="Arial"/>
              </a:rPr>
              <a:t>…</a:t>
            </a:r>
            <a:endParaRPr/>
          </a:p>
        </p:txBody>
      </p:sp>
      <p:sp>
        <p:nvSpPr>
          <p:cNvPr id="536" name="Google Shape;536;p50"/>
          <p:cNvSpPr txBox="1"/>
          <p:nvPr/>
        </p:nvSpPr>
        <p:spPr>
          <a:xfrm>
            <a:off x="3429000" y="1485900"/>
            <a:ext cx="48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400"/>
              <a:buFont typeface="Arial"/>
              <a:buNone/>
            </a:pPr>
            <a:r>
              <a:rPr b="1" i="0" lang="fr" sz="2400" u="none">
                <a:solidFill>
                  <a:schemeClr val="dk2"/>
                </a:solidFill>
                <a:latin typeface="Arial"/>
                <a:ea typeface="Arial"/>
                <a:cs typeface="Arial"/>
                <a:sym typeface="Arial"/>
              </a:rPr>
              <a:t>…</a:t>
            </a:r>
            <a:endParaRPr/>
          </a:p>
        </p:txBody>
      </p:sp>
      <p:cxnSp>
        <p:nvCxnSpPr>
          <p:cNvPr id="537" name="Google Shape;537;p50"/>
          <p:cNvCxnSpPr/>
          <p:nvPr/>
        </p:nvCxnSpPr>
        <p:spPr>
          <a:xfrm>
            <a:off x="1862137" y="1816894"/>
            <a:ext cx="0" cy="294000"/>
          </a:xfrm>
          <a:prstGeom prst="straightConnector1">
            <a:avLst/>
          </a:prstGeom>
          <a:noFill/>
          <a:ln cap="flat" cmpd="sng" w="28575">
            <a:solidFill>
              <a:schemeClr val="dk1"/>
            </a:solidFill>
            <a:prstDash val="solid"/>
            <a:miter lim="800000"/>
            <a:headEnd len="med" w="med" type="none"/>
            <a:tailEnd len="med" w="med" type="none"/>
          </a:ln>
        </p:spPr>
      </p:cxnSp>
      <p:sp>
        <p:nvSpPr>
          <p:cNvPr id="538" name="Google Shape;538;p50"/>
          <p:cNvSpPr txBox="1"/>
          <p:nvPr/>
        </p:nvSpPr>
        <p:spPr>
          <a:xfrm>
            <a:off x="1536700" y="1485900"/>
            <a:ext cx="6414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Twentieth Century"/>
              <a:buNone/>
            </a:pPr>
            <a:r>
              <a:rPr b="1" i="0" lang="fr" sz="2400" u="none">
                <a:solidFill>
                  <a:schemeClr val="dk1"/>
                </a:solidFill>
                <a:latin typeface="Twentieth Century"/>
                <a:ea typeface="Twentieth Century"/>
                <a:cs typeface="Twentieth Century"/>
                <a:sym typeface="Twentieth Century"/>
              </a:rPr>
              <a:t>10</a:t>
            </a:r>
            <a:r>
              <a:rPr b="1" baseline="30000" i="0" lang="fr" sz="2400" u="none">
                <a:solidFill>
                  <a:schemeClr val="dk1"/>
                </a:solidFill>
                <a:latin typeface="Twentieth Century"/>
                <a:ea typeface="Twentieth Century"/>
                <a:cs typeface="Twentieth Century"/>
                <a:sym typeface="Twentieth Century"/>
              </a:rPr>
              <a:t>9</a:t>
            </a:r>
            <a:endParaRPr/>
          </a:p>
        </p:txBody>
      </p:sp>
      <p:grpSp>
        <p:nvGrpSpPr>
          <p:cNvPr id="539" name="Google Shape;539;p50"/>
          <p:cNvGrpSpPr/>
          <p:nvPr/>
        </p:nvGrpSpPr>
        <p:grpSpPr>
          <a:xfrm>
            <a:off x="8205787" y="1485900"/>
            <a:ext cx="952500" cy="688181"/>
            <a:chOff x="5169" y="1248"/>
            <a:chExt cx="600" cy="578"/>
          </a:xfrm>
        </p:grpSpPr>
        <p:cxnSp>
          <p:nvCxnSpPr>
            <p:cNvPr id="540" name="Google Shape;540;p50"/>
            <p:cNvCxnSpPr/>
            <p:nvPr/>
          </p:nvCxnSpPr>
          <p:spPr>
            <a:xfrm>
              <a:off x="5417" y="1526"/>
              <a:ext cx="0" cy="300"/>
            </a:xfrm>
            <a:prstGeom prst="straightConnector1">
              <a:avLst/>
            </a:prstGeom>
            <a:noFill/>
            <a:ln cap="flat" cmpd="sng" w="28575">
              <a:solidFill>
                <a:schemeClr val="dk1"/>
              </a:solidFill>
              <a:prstDash val="solid"/>
              <a:miter lim="800000"/>
              <a:headEnd len="med" w="med" type="none"/>
              <a:tailEnd len="med" w="med" type="none"/>
            </a:ln>
          </p:spPr>
        </p:cxnSp>
        <p:sp>
          <p:nvSpPr>
            <p:cNvPr id="541" name="Google Shape;541;p50"/>
            <p:cNvSpPr txBox="1"/>
            <p:nvPr/>
          </p:nvSpPr>
          <p:spPr>
            <a:xfrm>
              <a:off x="5169" y="1248"/>
              <a:ext cx="600" cy="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Twentieth Century"/>
                <a:buNone/>
              </a:pPr>
              <a:r>
                <a:rPr b="1" i="0" lang="fr" sz="2400" u="none">
                  <a:solidFill>
                    <a:schemeClr val="dk1"/>
                  </a:solidFill>
                  <a:latin typeface="Twentieth Century"/>
                  <a:ea typeface="Twentieth Century"/>
                  <a:cs typeface="Twentieth Century"/>
                  <a:sym typeface="Twentieth Century"/>
                </a:rPr>
                <a:t>10</a:t>
              </a:r>
              <a:r>
                <a:rPr b="1" baseline="30000" i="0" lang="fr" sz="2400" u="none">
                  <a:solidFill>
                    <a:schemeClr val="dk1"/>
                  </a:solidFill>
                  <a:latin typeface="Twentieth Century"/>
                  <a:ea typeface="Twentieth Century"/>
                  <a:cs typeface="Twentieth Century"/>
                  <a:sym typeface="Twentieth Century"/>
                </a:rPr>
                <a:t>10</a:t>
              </a:r>
              <a:endParaRPr/>
            </a:p>
          </p:txBody>
        </p:sp>
      </p:grpSp>
      <p:cxnSp>
        <p:nvCxnSpPr>
          <p:cNvPr id="542" name="Google Shape;542;p50"/>
          <p:cNvCxnSpPr/>
          <p:nvPr/>
        </p:nvCxnSpPr>
        <p:spPr>
          <a:xfrm>
            <a:off x="2617787" y="1806178"/>
            <a:ext cx="0" cy="294000"/>
          </a:xfrm>
          <a:prstGeom prst="straightConnector1">
            <a:avLst/>
          </a:prstGeom>
          <a:noFill/>
          <a:ln cap="flat" cmpd="sng" w="28575">
            <a:solidFill>
              <a:schemeClr val="dk1"/>
            </a:solidFill>
            <a:prstDash val="solid"/>
            <a:miter lim="800000"/>
            <a:headEnd len="med" w="med" type="none"/>
            <a:tailEnd len="med" w="med" type="none"/>
          </a:ln>
        </p:spPr>
      </p:cxnSp>
      <p:sp>
        <p:nvSpPr>
          <p:cNvPr id="543" name="Google Shape;543;p50"/>
          <p:cNvSpPr txBox="1"/>
          <p:nvPr/>
        </p:nvSpPr>
        <p:spPr>
          <a:xfrm>
            <a:off x="2259012" y="1485900"/>
            <a:ext cx="9159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Arial"/>
              <a:buNone/>
            </a:pPr>
            <a:r>
              <a:rPr b="1" i="0" lang="fr" sz="2400" u="none">
                <a:solidFill>
                  <a:schemeClr val="dk1"/>
                </a:solidFill>
                <a:latin typeface="Arial"/>
                <a:ea typeface="Arial"/>
                <a:cs typeface="Arial"/>
                <a:sym typeface="Arial"/>
              </a:rPr>
              <a:t>2·10</a:t>
            </a:r>
            <a:r>
              <a:rPr b="1" baseline="30000" i="0" lang="fr" sz="2400" u="none">
                <a:solidFill>
                  <a:schemeClr val="dk1"/>
                </a:solidFill>
                <a:latin typeface="Arial"/>
                <a:ea typeface="Arial"/>
                <a:cs typeface="Arial"/>
                <a:sym typeface="Arial"/>
              </a:rPr>
              <a:t>9</a:t>
            </a:r>
            <a:endParaRPr/>
          </a:p>
        </p:txBody>
      </p:sp>
      <p:grpSp>
        <p:nvGrpSpPr>
          <p:cNvPr id="544" name="Google Shape;544;p50"/>
          <p:cNvGrpSpPr/>
          <p:nvPr/>
        </p:nvGrpSpPr>
        <p:grpSpPr>
          <a:xfrm>
            <a:off x="909637" y="1485900"/>
            <a:ext cx="476250" cy="688181"/>
            <a:chOff x="573" y="1248"/>
            <a:chExt cx="300" cy="578"/>
          </a:xfrm>
        </p:grpSpPr>
        <p:cxnSp>
          <p:nvCxnSpPr>
            <p:cNvPr id="545" name="Google Shape;545;p50"/>
            <p:cNvCxnSpPr/>
            <p:nvPr/>
          </p:nvCxnSpPr>
          <p:spPr>
            <a:xfrm>
              <a:off x="696" y="1526"/>
              <a:ext cx="0" cy="300"/>
            </a:xfrm>
            <a:prstGeom prst="straightConnector1">
              <a:avLst/>
            </a:prstGeom>
            <a:noFill/>
            <a:ln cap="flat" cmpd="sng" w="28575">
              <a:solidFill>
                <a:schemeClr val="dk1"/>
              </a:solidFill>
              <a:prstDash val="solid"/>
              <a:miter lim="800000"/>
              <a:headEnd len="med" w="med" type="none"/>
              <a:tailEnd len="med" w="med" type="none"/>
            </a:ln>
          </p:spPr>
        </p:cxnSp>
        <p:sp>
          <p:nvSpPr>
            <p:cNvPr id="546" name="Google Shape;546;p50"/>
            <p:cNvSpPr txBox="1"/>
            <p:nvPr/>
          </p:nvSpPr>
          <p:spPr>
            <a:xfrm>
              <a:off x="573" y="1248"/>
              <a:ext cx="300" cy="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Twentieth Century"/>
                <a:buNone/>
              </a:pPr>
              <a:r>
                <a:rPr b="1" i="0" lang="fr" sz="2400" u="none">
                  <a:solidFill>
                    <a:schemeClr val="dk1"/>
                  </a:solidFill>
                  <a:latin typeface="Twentieth Century"/>
                  <a:ea typeface="Twentieth Century"/>
                  <a:cs typeface="Twentieth Century"/>
                  <a:sym typeface="Twentieth Century"/>
                </a:rPr>
                <a:t>1</a:t>
              </a:r>
              <a:endParaRPr/>
            </a:p>
          </p:txBody>
        </p:sp>
      </p:grpSp>
      <p:sp>
        <p:nvSpPr>
          <p:cNvPr id="547" name="Google Shape;547;p50"/>
          <p:cNvSpPr txBox="1"/>
          <p:nvPr/>
        </p:nvSpPr>
        <p:spPr>
          <a:xfrm>
            <a:off x="1212850" y="2208609"/>
            <a:ext cx="5031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Twentieth Century"/>
              <a:buNone/>
            </a:pPr>
            <a:r>
              <a:rPr b="1" i="0" lang="fr" sz="2400" u="none">
                <a:solidFill>
                  <a:schemeClr val="dk1"/>
                </a:solidFill>
                <a:latin typeface="Twentieth Century"/>
                <a:ea typeface="Twentieth Century"/>
                <a:cs typeface="Twentieth Century"/>
                <a:sym typeface="Twentieth Century"/>
              </a:rPr>
              <a:t>P</a:t>
            </a:r>
            <a:r>
              <a:rPr b="1" baseline="-25000" i="0" lang="fr" sz="2400" u="none">
                <a:solidFill>
                  <a:schemeClr val="dk1"/>
                </a:solidFill>
                <a:latin typeface="Twentieth Century"/>
                <a:ea typeface="Twentieth Century"/>
                <a:cs typeface="Twentieth Century"/>
                <a:sym typeface="Twentieth Century"/>
              </a:rPr>
              <a:t>0</a:t>
            </a:r>
            <a:endParaRPr/>
          </a:p>
        </p:txBody>
      </p:sp>
      <p:sp>
        <p:nvSpPr>
          <p:cNvPr id="548" name="Google Shape;548;p50"/>
          <p:cNvSpPr txBox="1"/>
          <p:nvPr/>
        </p:nvSpPr>
        <p:spPr>
          <a:xfrm>
            <a:off x="1947862" y="2208609"/>
            <a:ext cx="5031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Twentieth Century"/>
              <a:buNone/>
            </a:pPr>
            <a:r>
              <a:rPr b="1" i="0" lang="fr" sz="2400" u="none">
                <a:solidFill>
                  <a:schemeClr val="dk1"/>
                </a:solidFill>
                <a:latin typeface="Twentieth Century"/>
                <a:ea typeface="Twentieth Century"/>
                <a:cs typeface="Twentieth Century"/>
                <a:sym typeface="Twentieth Century"/>
              </a:rPr>
              <a:t>P</a:t>
            </a:r>
            <a:r>
              <a:rPr b="1" baseline="-25000" i="0" lang="fr" sz="2400" u="none">
                <a:solidFill>
                  <a:schemeClr val="dk1"/>
                </a:solidFill>
                <a:latin typeface="Twentieth Century"/>
                <a:ea typeface="Twentieth Century"/>
                <a:cs typeface="Twentieth Century"/>
                <a:sym typeface="Twentieth Century"/>
              </a:rPr>
              <a:t>1</a:t>
            </a:r>
            <a:endParaRPr/>
          </a:p>
        </p:txBody>
      </p:sp>
      <p:sp>
        <p:nvSpPr>
          <p:cNvPr id="549" name="Google Shape;549;p50"/>
          <p:cNvSpPr txBox="1"/>
          <p:nvPr/>
        </p:nvSpPr>
        <p:spPr>
          <a:xfrm>
            <a:off x="8029575" y="2208609"/>
            <a:ext cx="5031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Twentieth Century"/>
              <a:buNone/>
            </a:pPr>
            <a:r>
              <a:rPr b="1" i="0" lang="fr" sz="2400" u="none">
                <a:solidFill>
                  <a:schemeClr val="dk1"/>
                </a:solidFill>
                <a:latin typeface="Twentieth Century"/>
                <a:ea typeface="Twentieth Century"/>
                <a:cs typeface="Twentieth Century"/>
                <a:sym typeface="Twentieth Century"/>
              </a:rPr>
              <a:t>P</a:t>
            </a:r>
            <a:r>
              <a:rPr b="1" baseline="-25000" i="0" lang="fr" sz="2400" u="none">
                <a:solidFill>
                  <a:schemeClr val="dk1"/>
                </a:solidFill>
                <a:latin typeface="Twentieth Century"/>
                <a:ea typeface="Twentieth Century"/>
                <a:cs typeface="Twentieth Century"/>
                <a:sym typeface="Twentieth Century"/>
              </a:rPr>
              <a:t>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1"/>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700">
                <a:solidFill>
                  <a:schemeClr val="accent2"/>
                </a:solidFill>
              </a:rPr>
              <a:t>Problèmes</a:t>
            </a:r>
            <a:endParaRPr sz="3700">
              <a:solidFill>
                <a:schemeClr val="accent2"/>
              </a:solidFill>
            </a:endParaRPr>
          </a:p>
        </p:txBody>
      </p:sp>
      <p:sp>
        <p:nvSpPr>
          <p:cNvPr id="556" name="Google Shape;556;p51"/>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557" name="Google Shape;557;p51"/>
          <p:cNvSpPr txBox="1"/>
          <p:nvPr>
            <p:ph idx="1" type="body"/>
          </p:nvPr>
        </p:nvSpPr>
        <p:spPr>
          <a:xfrm>
            <a:off x="495300" y="1282300"/>
            <a:ext cx="8153400" cy="3394500"/>
          </a:xfrm>
          <a:prstGeom prst="rect">
            <a:avLst/>
          </a:prstGeom>
          <a:noFill/>
          <a:ln>
            <a:noFill/>
          </a:ln>
        </p:spPr>
        <p:txBody>
          <a:bodyPr anchorCtr="0" anchor="t" bIns="45700" lIns="91425" spcFirstLastPara="1" rIns="91425" wrap="square" tIns="45700">
            <a:noAutofit/>
          </a:bodyPr>
          <a:lstStyle/>
          <a:p>
            <a:pPr indent="-293687" lvl="0" marL="319087" marR="0" rtl="0" algn="l">
              <a:lnSpc>
                <a:spcPct val="100000"/>
              </a:lnSpc>
              <a:spcBef>
                <a:spcPts val="0"/>
              </a:spcBef>
              <a:spcAft>
                <a:spcPts val="0"/>
              </a:spcAft>
              <a:buClr>
                <a:schemeClr val="accent2"/>
              </a:buClr>
              <a:buSzPts val="1340"/>
              <a:buFont typeface="Noto Sans Symbols"/>
              <a:buChar char="❏"/>
            </a:pPr>
            <a:r>
              <a:rPr lang="fr" sz="2500">
                <a:latin typeface="Arial"/>
                <a:ea typeface="Arial"/>
                <a:cs typeface="Arial"/>
                <a:sym typeface="Arial"/>
              </a:rPr>
              <a:t>Les plages supérieures ont moins de nombres premiers</a:t>
            </a:r>
            <a:endParaRPr sz="2500"/>
          </a:p>
          <a:p>
            <a:pPr indent="-293687" lvl="0" marL="319087" marR="0" rtl="0" algn="l">
              <a:lnSpc>
                <a:spcPct val="100000"/>
              </a:lnSpc>
              <a:spcBef>
                <a:spcPts val="700"/>
              </a:spcBef>
              <a:spcAft>
                <a:spcPts val="0"/>
              </a:spcAft>
              <a:buClr>
                <a:schemeClr val="accent2"/>
              </a:buClr>
              <a:buSzPts val="1340"/>
              <a:buFont typeface="Noto Sans Symbols"/>
              <a:buChar char="❏"/>
            </a:pPr>
            <a:r>
              <a:rPr lang="fr" sz="2500">
                <a:latin typeface="Arial"/>
                <a:ea typeface="Arial"/>
                <a:cs typeface="Arial"/>
                <a:sym typeface="Arial"/>
              </a:rPr>
              <a:t>Pourtant, les grands nombres sont plus difficiles à tester</a:t>
            </a:r>
            <a:endParaRPr sz="2500"/>
          </a:p>
          <a:p>
            <a:pPr indent="-293687" lvl="0" marL="319087" marR="0" rtl="0" algn="l">
              <a:lnSpc>
                <a:spcPct val="100000"/>
              </a:lnSpc>
              <a:spcBef>
                <a:spcPts val="700"/>
              </a:spcBef>
              <a:spcAft>
                <a:spcPts val="0"/>
              </a:spcAft>
              <a:buClr>
                <a:schemeClr val="accent2"/>
              </a:buClr>
              <a:buSzPts val="1340"/>
              <a:buFont typeface="Noto Sans Symbols"/>
              <a:buChar char="❏"/>
            </a:pPr>
            <a:r>
              <a:rPr lang="fr" sz="2500">
                <a:latin typeface="Arial"/>
                <a:ea typeface="Arial"/>
                <a:cs typeface="Arial"/>
                <a:sym typeface="Arial"/>
              </a:rPr>
              <a:t>Charges de travail des processeurs</a:t>
            </a:r>
            <a:endParaRPr sz="2500"/>
          </a:p>
          <a:p>
            <a:pPr indent="-259080" lvl="1" marL="639762" marR="0" rtl="0" algn="l">
              <a:lnSpc>
                <a:spcPct val="100000"/>
              </a:lnSpc>
              <a:spcBef>
                <a:spcPts val="700"/>
              </a:spcBef>
              <a:spcAft>
                <a:spcPts val="0"/>
              </a:spcAft>
              <a:buClr>
                <a:schemeClr val="accent6"/>
              </a:buClr>
              <a:buSzPts val="1040"/>
              <a:buFont typeface="Noto Sans Symbols"/>
              <a:buChar char="❏"/>
            </a:pPr>
            <a:r>
              <a:rPr lang="fr" sz="2200">
                <a:latin typeface="Arial"/>
                <a:ea typeface="Arial"/>
                <a:cs typeface="Arial"/>
                <a:sym typeface="Arial"/>
              </a:rPr>
              <a:t>Non égale</a:t>
            </a:r>
            <a:endParaRPr sz="2200"/>
          </a:p>
          <a:p>
            <a:pPr indent="-259080" lvl="1" marL="639762" marR="0" rtl="0" algn="l">
              <a:lnSpc>
                <a:spcPct val="100000"/>
              </a:lnSpc>
              <a:spcBef>
                <a:spcPts val="700"/>
              </a:spcBef>
              <a:spcAft>
                <a:spcPts val="0"/>
              </a:spcAft>
              <a:buClr>
                <a:schemeClr val="accent6"/>
              </a:buClr>
              <a:buSzPts val="1040"/>
              <a:buFont typeface="Noto Sans Symbols"/>
              <a:buChar char="❏"/>
            </a:pPr>
            <a:r>
              <a:rPr lang="fr" sz="2200">
                <a:latin typeface="Arial"/>
                <a:ea typeface="Arial"/>
                <a:cs typeface="Arial"/>
                <a:sym typeface="Arial"/>
              </a:rPr>
              <a:t>Dure à prédire</a:t>
            </a:r>
            <a:endParaRPr sz="2200"/>
          </a:p>
          <a:p>
            <a:pPr indent="-293687" lvl="0" marL="319087" marR="0" rtl="0" algn="l">
              <a:lnSpc>
                <a:spcPct val="100000"/>
              </a:lnSpc>
              <a:spcBef>
                <a:spcPts val="700"/>
              </a:spcBef>
              <a:spcAft>
                <a:spcPts val="0"/>
              </a:spcAft>
              <a:buSzPts val="1340"/>
              <a:buChar char="❏"/>
            </a:pPr>
            <a:r>
              <a:rPr lang="fr" sz="2500">
                <a:latin typeface="Arial"/>
                <a:ea typeface="Arial"/>
                <a:cs typeface="Arial"/>
                <a:sym typeface="Arial"/>
              </a:rPr>
              <a:t>Besoin d'un équilibrage dynamique du travail</a:t>
            </a:r>
            <a:endParaRPr sz="2500">
              <a:latin typeface="Arial"/>
              <a:ea typeface="Arial"/>
              <a:cs typeface="Arial"/>
              <a:sym typeface="Arial"/>
            </a:endParaRPr>
          </a:p>
          <a:p>
            <a:pPr indent="-208597" lvl="0" marL="319087"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2"/>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700">
                <a:solidFill>
                  <a:schemeClr val="accent2"/>
                </a:solidFill>
              </a:rPr>
              <a:t>Compteur partagé</a:t>
            </a:r>
            <a:endParaRPr sz="3700">
              <a:solidFill>
                <a:schemeClr val="accent2"/>
              </a:solidFill>
            </a:endParaRPr>
          </a:p>
        </p:txBody>
      </p:sp>
      <p:sp>
        <p:nvSpPr>
          <p:cNvPr id="564" name="Google Shape;564;p52"/>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565" name="Google Shape;565;p52"/>
          <p:cNvSpPr txBox="1"/>
          <p:nvPr/>
        </p:nvSpPr>
        <p:spPr>
          <a:xfrm>
            <a:off x="2713037" y="1359075"/>
            <a:ext cx="1752600" cy="330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66" name="Google Shape;566;p52"/>
          <p:cNvSpPr/>
          <p:nvPr/>
        </p:nvSpPr>
        <p:spPr>
          <a:xfrm rot="5400000">
            <a:off x="2552700" y="1651969"/>
            <a:ext cx="2057400" cy="1676400"/>
          </a:xfrm>
          <a:prstGeom prst="wave">
            <a:avLst>
              <a:gd fmla="val 12500" name="adj1"/>
              <a:gd fmla="val 0" name="adj2"/>
            </a:avLst>
          </a:prstGeom>
          <a:solidFill>
            <a:srgbClr val="FFCCFF"/>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67" name="Google Shape;567;p52"/>
          <p:cNvSpPr/>
          <p:nvPr/>
        </p:nvSpPr>
        <p:spPr>
          <a:xfrm rot="5400000">
            <a:off x="3247950" y="3414169"/>
            <a:ext cx="743100" cy="1295400"/>
          </a:xfrm>
          <a:prstGeom prst="doubleWave">
            <a:avLst>
              <a:gd fmla="val 6250" name="adj1"/>
              <a:gd fmla="val 0" name="adj2"/>
            </a:avLst>
          </a:prstGeom>
          <a:solidFill>
            <a:srgbClr val="FFCCFF"/>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68" name="Google Shape;568;p52"/>
          <p:cNvSpPr txBox="1"/>
          <p:nvPr/>
        </p:nvSpPr>
        <p:spPr>
          <a:xfrm>
            <a:off x="3149600" y="3747469"/>
            <a:ext cx="812700" cy="769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4400"/>
              <a:buFont typeface="Twentieth Century"/>
              <a:buNone/>
            </a:pPr>
            <a:r>
              <a:rPr b="1" i="0" lang="fr" sz="4400" u="none">
                <a:solidFill>
                  <a:schemeClr val="dk1"/>
                </a:solidFill>
                <a:latin typeface="Twentieth Century"/>
                <a:ea typeface="Twentieth Century"/>
                <a:cs typeface="Twentieth Century"/>
                <a:sym typeface="Twentieth Century"/>
              </a:rPr>
              <a:t>17</a:t>
            </a:r>
            <a:endParaRPr/>
          </a:p>
        </p:txBody>
      </p:sp>
      <p:sp>
        <p:nvSpPr>
          <p:cNvPr id="569" name="Google Shape;569;p52"/>
          <p:cNvSpPr txBox="1"/>
          <p:nvPr/>
        </p:nvSpPr>
        <p:spPr>
          <a:xfrm>
            <a:off x="2997200" y="2890219"/>
            <a:ext cx="812700" cy="769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4400"/>
              <a:buFont typeface="Twentieth Century"/>
              <a:buNone/>
            </a:pPr>
            <a:r>
              <a:rPr b="1" i="0" lang="fr" sz="4400" u="none">
                <a:solidFill>
                  <a:schemeClr val="dk1"/>
                </a:solidFill>
                <a:latin typeface="Twentieth Century"/>
                <a:ea typeface="Twentieth Century"/>
                <a:cs typeface="Twentieth Century"/>
                <a:sym typeface="Twentieth Century"/>
              </a:rPr>
              <a:t>18</a:t>
            </a:r>
            <a:endParaRPr/>
          </a:p>
        </p:txBody>
      </p:sp>
      <p:sp>
        <p:nvSpPr>
          <p:cNvPr id="570" name="Google Shape;570;p52"/>
          <p:cNvSpPr txBox="1"/>
          <p:nvPr/>
        </p:nvSpPr>
        <p:spPr>
          <a:xfrm>
            <a:off x="3225800" y="1975819"/>
            <a:ext cx="812700" cy="769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4400"/>
              <a:buFont typeface="Twentieth Century"/>
              <a:buNone/>
            </a:pPr>
            <a:r>
              <a:rPr b="1" i="0" lang="fr" sz="4400" u="none">
                <a:solidFill>
                  <a:schemeClr val="dk1"/>
                </a:solidFill>
                <a:latin typeface="Twentieth Century"/>
                <a:ea typeface="Twentieth Century"/>
                <a:cs typeface="Twentieth Century"/>
                <a:sym typeface="Twentieth Century"/>
              </a:rPr>
              <a:t>19</a:t>
            </a:r>
            <a:endParaRPr/>
          </a:p>
        </p:txBody>
      </p:sp>
      <p:sp>
        <p:nvSpPr>
          <p:cNvPr id="571" name="Google Shape;571;p52"/>
          <p:cNvSpPr/>
          <p:nvPr/>
        </p:nvSpPr>
        <p:spPr>
          <a:xfrm>
            <a:off x="3230562" y="1754363"/>
            <a:ext cx="1158875" cy="191690"/>
          </a:xfrm>
          <a:custGeom>
            <a:rect b="b" l="l" r="r" t="t"/>
            <a:pathLst>
              <a:path extrusionOk="0" h="161" w="730">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72" name="Google Shape;572;p52"/>
          <p:cNvSpPr/>
          <p:nvPr/>
        </p:nvSpPr>
        <p:spPr>
          <a:xfrm>
            <a:off x="2941637" y="2635425"/>
            <a:ext cx="1158875" cy="191690"/>
          </a:xfrm>
          <a:custGeom>
            <a:rect b="b" l="l" r="r" t="t"/>
            <a:pathLst>
              <a:path extrusionOk="0" h="161" w="730">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73" name="Google Shape;573;p52"/>
          <p:cNvSpPr txBox="1"/>
          <p:nvPr/>
        </p:nvSpPr>
        <p:spPr>
          <a:xfrm>
            <a:off x="4267200" y="2408750"/>
            <a:ext cx="39624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3600"/>
              <a:buFont typeface="Twentieth Century"/>
              <a:buNone/>
            </a:pPr>
            <a:r>
              <a:rPr i="0" lang="fr" sz="3600" u="none">
                <a:solidFill>
                  <a:schemeClr val="accent6"/>
                </a:solidFill>
                <a:latin typeface="Twentieth Century"/>
                <a:ea typeface="Twentieth Century"/>
                <a:cs typeface="Twentieth Century"/>
                <a:sym typeface="Twentieth Century"/>
              </a:rPr>
              <a:t>each process takes a number</a:t>
            </a:r>
            <a:endParaRPr>
              <a:solidFill>
                <a:schemeClr val="accent6"/>
              </a:solidFill>
            </a:endParaRPr>
          </a:p>
        </p:txBody>
      </p:sp>
      <p:grpSp>
        <p:nvGrpSpPr>
          <p:cNvPr id="574" name="Google Shape;574;p52"/>
          <p:cNvGrpSpPr/>
          <p:nvPr/>
        </p:nvGrpSpPr>
        <p:grpSpPr>
          <a:xfrm>
            <a:off x="914400" y="2237756"/>
            <a:ext cx="2149475" cy="948928"/>
            <a:chOff x="1056" y="2016"/>
            <a:chExt cx="1354" cy="797"/>
          </a:xfrm>
        </p:grpSpPr>
        <p:sp>
          <p:nvSpPr>
            <p:cNvPr id="575" name="Google Shape;575;p52"/>
            <p:cNvSpPr/>
            <p:nvPr/>
          </p:nvSpPr>
          <p:spPr>
            <a:xfrm>
              <a:off x="1824" y="2256"/>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76" name="Google Shape;576;p52"/>
            <p:cNvSpPr/>
            <p:nvPr/>
          </p:nvSpPr>
          <p:spPr>
            <a:xfrm>
              <a:off x="1616" y="2112"/>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77" name="Google Shape;577;p52"/>
            <p:cNvSpPr/>
            <p:nvPr/>
          </p:nvSpPr>
          <p:spPr>
            <a:xfrm>
              <a:off x="1392" y="2016"/>
              <a:ext cx="144" cy="288"/>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78" name="Google Shape;578;p52"/>
            <p:cNvSpPr/>
            <p:nvPr/>
          </p:nvSpPr>
          <p:spPr>
            <a:xfrm>
              <a:off x="1131" y="2016"/>
              <a:ext cx="789" cy="535"/>
            </a:xfrm>
            <a:custGeom>
              <a:rect b="b" l="l" r="r" t="t"/>
              <a:pathLst>
                <a:path extrusionOk="0" h="535" w="789">
                  <a:moveTo>
                    <a:pt x="261" y="0"/>
                  </a:moveTo>
                  <a:lnTo>
                    <a:pt x="789" y="336"/>
                  </a:lnTo>
                  <a:lnTo>
                    <a:pt x="494" y="535"/>
                  </a:lnTo>
                  <a:lnTo>
                    <a:pt x="0" y="96"/>
                  </a:lnTo>
                  <a:lnTo>
                    <a:pt x="261"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79" name="Google Shape;579;p52"/>
            <p:cNvSpPr/>
            <p:nvPr/>
          </p:nvSpPr>
          <p:spPr>
            <a:xfrm>
              <a:off x="1141" y="2112"/>
              <a:ext cx="491" cy="567"/>
            </a:xfrm>
            <a:custGeom>
              <a:rect b="b" l="l" r="r" t="t"/>
              <a:pathLst>
                <a:path extrusionOk="0" h="567" w="491">
                  <a:moveTo>
                    <a:pt x="11" y="0"/>
                  </a:moveTo>
                  <a:lnTo>
                    <a:pt x="491" y="432"/>
                  </a:lnTo>
                  <a:lnTo>
                    <a:pt x="484" y="567"/>
                  </a:lnTo>
                  <a:lnTo>
                    <a:pt x="0" y="119"/>
                  </a:lnTo>
                  <a:lnTo>
                    <a:pt x="11"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0" name="Google Shape;580;p52"/>
            <p:cNvSpPr/>
            <p:nvPr/>
          </p:nvSpPr>
          <p:spPr>
            <a:xfrm>
              <a:off x="1616" y="2352"/>
              <a:ext cx="304" cy="327"/>
            </a:xfrm>
            <a:custGeom>
              <a:rect b="b" l="l" r="r" t="t"/>
              <a:pathLst>
                <a:path extrusionOk="0" h="327" w="304">
                  <a:moveTo>
                    <a:pt x="304" y="0"/>
                  </a:moveTo>
                  <a:lnTo>
                    <a:pt x="304" y="96"/>
                  </a:lnTo>
                  <a:lnTo>
                    <a:pt x="0" y="327"/>
                  </a:lnTo>
                  <a:lnTo>
                    <a:pt x="18" y="181"/>
                  </a:lnTo>
                  <a:lnTo>
                    <a:pt x="304"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1" name="Google Shape;581;p52"/>
            <p:cNvSpPr/>
            <p:nvPr/>
          </p:nvSpPr>
          <p:spPr>
            <a:xfrm>
              <a:off x="1200" y="2352"/>
              <a:ext cx="240"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2" name="Google Shape;582;p52"/>
            <p:cNvSpPr/>
            <p:nvPr/>
          </p:nvSpPr>
          <p:spPr>
            <a:xfrm>
              <a:off x="1056" y="2208"/>
              <a:ext cx="192"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3" name="Google Shape;583;p52"/>
            <p:cNvSpPr/>
            <p:nvPr/>
          </p:nvSpPr>
          <p:spPr>
            <a:xfrm>
              <a:off x="1411" y="2707"/>
              <a:ext cx="999" cy="106"/>
            </a:xfrm>
            <a:custGeom>
              <a:rect b="b" l="l" r="r" t="t"/>
              <a:pathLst>
                <a:path extrusionOk="0" h="106" w="999">
                  <a:moveTo>
                    <a:pt x="0" y="29"/>
                  </a:moveTo>
                  <a:lnTo>
                    <a:pt x="999" y="106"/>
                  </a:lnTo>
                  <a:lnTo>
                    <a:pt x="58" y="0"/>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4" name="Google Shape;584;p52"/>
            <p:cNvSpPr/>
            <p:nvPr/>
          </p:nvSpPr>
          <p:spPr>
            <a:xfrm>
              <a:off x="1392" y="2506"/>
              <a:ext cx="182" cy="240"/>
            </a:xfrm>
            <a:custGeom>
              <a:rect b="b" l="l" r="r" t="t"/>
              <a:pathLst>
                <a:path extrusionOk="0" h="240" w="182">
                  <a:moveTo>
                    <a:pt x="115" y="0"/>
                  </a:moveTo>
                  <a:lnTo>
                    <a:pt x="0" y="28"/>
                  </a:lnTo>
                  <a:lnTo>
                    <a:pt x="19" y="240"/>
                  </a:lnTo>
                  <a:lnTo>
                    <a:pt x="86" y="201"/>
                  </a:lnTo>
                  <a:lnTo>
                    <a:pt x="67" y="105"/>
                  </a:lnTo>
                  <a:lnTo>
                    <a:pt x="182" y="67"/>
                  </a:lnTo>
                </a:path>
              </a:pathLst>
            </a:custGeom>
            <a:solidFill>
              <a:schemeClr val="dk1"/>
            </a:solidFill>
            <a:ln cap="flat" cmpd="sng" w="9525">
              <a:solidFill>
                <a:schemeClr val="dk1"/>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sp>
        <p:nvSpPr>
          <p:cNvPr id="585" name="Google Shape;585;p52"/>
          <p:cNvSpPr/>
          <p:nvPr/>
        </p:nvSpPr>
        <p:spPr>
          <a:xfrm>
            <a:off x="2270125" y="3495056"/>
            <a:ext cx="228600" cy="400050"/>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6" name="Google Shape;586;p52"/>
          <p:cNvSpPr/>
          <p:nvPr/>
        </p:nvSpPr>
        <p:spPr>
          <a:xfrm>
            <a:off x="1939925" y="3323606"/>
            <a:ext cx="228600" cy="400050"/>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7" name="Google Shape;587;p52"/>
          <p:cNvSpPr/>
          <p:nvPr/>
        </p:nvSpPr>
        <p:spPr>
          <a:xfrm>
            <a:off x="1584325" y="3209306"/>
            <a:ext cx="228600" cy="342900"/>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8" name="Google Shape;588;p52"/>
          <p:cNvSpPr/>
          <p:nvPr/>
        </p:nvSpPr>
        <p:spPr>
          <a:xfrm>
            <a:off x="1169987" y="3209306"/>
            <a:ext cx="1252538" cy="636984"/>
          </a:xfrm>
          <a:custGeom>
            <a:rect b="b" l="l" r="r" t="t"/>
            <a:pathLst>
              <a:path extrusionOk="0" h="535" w="789">
                <a:moveTo>
                  <a:pt x="261" y="0"/>
                </a:moveTo>
                <a:lnTo>
                  <a:pt x="789" y="336"/>
                </a:lnTo>
                <a:lnTo>
                  <a:pt x="494" y="535"/>
                </a:lnTo>
                <a:lnTo>
                  <a:pt x="0" y="96"/>
                </a:lnTo>
                <a:lnTo>
                  <a:pt x="261" y="0"/>
                </a:lnTo>
                <a:close/>
              </a:path>
            </a:pathLst>
          </a:custGeom>
          <a:solidFill>
            <a:srgbClr val="FF33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89" name="Google Shape;589;p52"/>
          <p:cNvSpPr/>
          <p:nvPr/>
        </p:nvSpPr>
        <p:spPr>
          <a:xfrm>
            <a:off x="1185862" y="3323606"/>
            <a:ext cx="779463" cy="675084"/>
          </a:xfrm>
          <a:custGeom>
            <a:rect b="b" l="l" r="r" t="t"/>
            <a:pathLst>
              <a:path extrusionOk="0" h="567" w="491">
                <a:moveTo>
                  <a:pt x="11" y="0"/>
                </a:moveTo>
                <a:lnTo>
                  <a:pt x="491" y="432"/>
                </a:lnTo>
                <a:lnTo>
                  <a:pt x="484" y="567"/>
                </a:lnTo>
                <a:lnTo>
                  <a:pt x="0" y="119"/>
                </a:lnTo>
                <a:lnTo>
                  <a:pt x="11" y="0"/>
                </a:lnTo>
                <a:close/>
              </a:path>
            </a:pathLst>
          </a:custGeom>
          <a:solidFill>
            <a:srgbClr val="FF33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90" name="Google Shape;590;p52"/>
          <p:cNvSpPr/>
          <p:nvPr/>
        </p:nvSpPr>
        <p:spPr>
          <a:xfrm>
            <a:off x="1939925" y="3609356"/>
            <a:ext cx="482600" cy="389334"/>
          </a:xfrm>
          <a:custGeom>
            <a:rect b="b" l="l" r="r" t="t"/>
            <a:pathLst>
              <a:path extrusionOk="0" h="327" w="304">
                <a:moveTo>
                  <a:pt x="304" y="0"/>
                </a:moveTo>
                <a:lnTo>
                  <a:pt x="304" y="96"/>
                </a:lnTo>
                <a:lnTo>
                  <a:pt x="0" y="327"/>
                </a:lnTo>
                <a:lnTo>
                  <a:pt x="18" y="181"/>
                </a:lnTo>
                <a:lnTo>
                  <a:pt x="304" y="0"/>
                </a:lnTo>
                <a:close/>
              </a:path>
            </a:pathLst>
          </a:custGeom>
          <a:solidFill>
            <a:srgbClr val="FF33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91" name="Google Shape;591;p52"/>
          <p:cNvSpPr/>
          <p:nvPr/>
        </p:nvSpPr>
        <p:spPr>
          <a:xfrm>
            <a:off x="1279525" y="3609356"/>
            <a:ext cx="381000" cy="342900"/>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92" name="Google Shape;592;p52"/>
          <p:cNvSpPr/>
          <p:nvPr/>
        </p:nvSpPr>
        <p:spPr>
          <a:xfrm>
            <a:off x="1050925" y="3437906"/>
            <a:ext cx="304800" cy="342900"/>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93" name="Google Shape;593;p52"/>
          <p:cNvSpPr/>
          <p:nvPr/>
        </p:nvSpPr>
        <p:spPr>
          <a:xfrm>
            <a:off x="1614487" y="4007025"/>
            <a:ext cx="1692275" cy="59531"/>
          </a:xfrm>
          <a:custGeom>
            <a:rect b="b" l="l" r="r" t="t"/>
            <a:pathLst>
              <a:path extrusionOk="0" h="50" w="1066">
                <a:moveTo>
                  <a:pt x="0" y="50"/>
                </a:moveTo>
                <a:lnTo>
                  <a:pt x="1066" y="0"/>
                </a:lnTo>
                <a:lnTo>
                  <a:pt x="58" y="21"/>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594" name="Google Shape;594;p52"/>
          <p:cNvSpPr/>
          <p:nvPr/>
        </p:nvSpPr>
        <p:spPr>
          <a:xfrm>
            <a:off x="1584325" y="3792713"/>
            <a:ext cx="288925" cy="285750"/>
          </a:xfrm>
          <a:custGeom>
            <a:rect b="b" l="l" r="r" t="t"/>
            <a:pathLst>
              <a:path extrusionOk="0" h="240" w="182">
                <a:moveTo>
                  <a:pt x="115" y="0"/>
                </a:moveTo>
                <a:lnTo>
                  <a:pt x="0" y="28"/>
                </a:lnTo>
                <a:lnTo>
                  <a:pt x="19" y="240"/>
                </a:lnTo>
                <a:lnTo>
                  <a:pt x="86" y="201"/>
                </a:lnTo>
                <a:lnTo>
                  <a:pt x="67" y="105"/>
                </a:lnTo>
                <a:lnTo>
                  <a:pt x="182" y="67"/>
                </a:lnTo>
              </a:path>
            </a:pathLst>
          </a:custGeom>
          <a:solidFill>
            <a:schemeClr val="dk1"/>
          </a:solidFill>
          <a:ln cap="flat" cmpd="sng" w="9525">
            <a:solidFill>
              <a:schemeClr val="dk1"/>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wentieth Century"/>
              <a:buNone/>
            </a:pPr>
            <a:r>
              <a:rPr lang="fr"/>
              <a:t>Systèmes Distribués</a:t>
            </a:r>
            <a:endParaRPr/>
          </a:p>
        </p:txBody>
      </p:sp>
      <p:sp>
        <p:nvSpPr>
          <p:cNvPr id="147" name="Google Shape;147;p26"/>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148" name="Google Shape;148;p26"/>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lang="fr" sz="2800"/>
              <a:t>Les systèmes distribués sont devenus omniprésents</a:t>
            </a:r>
            <a:r>
              <a:rPr b="0" i="0" lang="fr" sz="2800" u="none">
                <a:solidFill>
                  <a:schemeClr val="dk1"/>
                </a:solidFill>
                <a:latin typeface="Twentieth Century"/>
                <a:ea typeface="Twentieth Century"/>
                <a:cs typeface="Twentieth Century"/>
                <a:sym typeface="Twentieth Century"/>
              </a:rPr>
              <a:t>:</a:t>
            </a:r>
            <a:endParaRPr sz="2800"/>
          </a:p>
          <a:p>
            <a:pPr indent="-273049" lvl="1" marL="639762" marR="0" rtl="0" algn="l">
              <a:lnSpc>
                <a:spcPct val="100000"/>
              </a:lnSpc>
              <a:spcBef>
                <a:spcPts val="500"/>
              </a:spcBef>
              <a:spcAft>
                <a:spcPts val="0"/>
              </a:spcAft>
              <a:buSzPts val="1680"/>
              <a:buFont typeface="Noto Sans Symbols"/>
              <a:buChar char="❏"/>
            </a:pPr>
            <a:r>
              <a:rPr lang="fr" sz="2400"/>
              <a:t>Ressources partagées</a:t>
            </a:r>
            <a:endParaRPr/>
          </a:p>
          <a:p>
            <a:pPr indent="-273049" lvl="1" marL="639762" marR="0" rtl="0" algn="l">
              <a:lnSpc>
                <a:spcPct val="100000"/>
              </a:lnSpc>
              <a:spcBef>
                <a:spcPts val="500"/>
              </a:spcBef>
              <a:spcAft>
                <a:spcPts val="0"/>
              </a:spcAft>
              <a:buSzPts val="1680"/>
              <a:buFont typeface="Noto Sans Symbols"/>
              <a:buChar char="❏"/>
            </a:pPr>
            <a:r>
              <a:rPr lang="fr" sz="2400"/>
              <a:t>Communications</a:t>
            </a:r>
            <a:endParaRPr/>
          </a:p>
          <a:p>
            <a:pPr indent="-273049" lvl="1" marL="639762" marR="0" rtl="0" algn="l">
              <a:lnSpc>
                <a:spcPct val="100000"/>
              </a:lnSpc>
              <a:spcBef>
                <a:spcPts val="500"/>
              </a:spcBef>
              <a:spcAft>
                <a:spcPts val="0"/>
              </a:spcAft>
              <a:buSzPts val="1680"/>
              <a:buFont typeface="Noto Sans Symbols"/>
              <a:buChar char="❏"/>
            </a:pPr>
            <a:r>
              <a:rPr lang="fr" sz="2400"/>
              <a:t>Accroître</a:t>
            </a:r>
            <a:r>
              <a:rPr lang="fr" sz="2400"/>
              <a:t> les performances</a:t>
            </a:r>
            <a:endParaRPr/>
          </a:p>
          <a:p>
            <a:pPr indent="-228600" lvl="2" marL="914400" marR="0" rtl="0" algn="l">
              <a:lnSpc>
                <a:spcPct val="100000"/>
              </a:lnSpc>
              <a:spcBef>
                <a:spcPts val="500"/>
              </a:spcBef>
              <a:spcAft>
                <a:spcPts val="0"/>
              </a:spcAft>
              <a:buClr>
                <a:schemeClr val="accent4"/>
              </a:buClr>
              <a:buSzPts val="1500"/>
              <a:buFont typeface="Noto Sans Symbols"/>
              <a:buChar char="❏"/>
            </a:pPr>
            <a:r>
              <a:rPr lang="fr" sz="2000"/>
              <a:t>Vitesse</a:t>
            </a:r>
            <a:endParaRPr/>
          </a:p>
          <a:p>
            <a:pPr indent="-228600" lvl="2" marL="914400" marR="0" rtl="0" algn="l">
              <a:lnSpc>
                <a:spcPct val="100000"/>
              </a:lnSpc>
              <a:spcBef>
                <a:spcPts val="500"/>
              </a:spcBef>
              <a:spcAft>
                <a:spcPts val="0"/>
              </a:spcAft>
              <a:buClr>
                <a:schemeClr val="accent4"/>
              </a:buClr>
              <a:buSzPts val="1500"/>
              <a:buFont typeface="Noto Sans Symbols"/>
              <a:buChar char="❏"/>
            </a:pPr>
            <a:r>
              <a:rPr lang="fr" sz="2000"/>
              <a:t>Tolérance aux pannes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3"/>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Implémentation de la procédure pour le processus </a:t>
            </a:r>
            <a:r>
              <a:rPr i="1" lang="fr" sz="3000">
                <a:solidFill>
                  <a:schemeClr val="accent2"/>
                </a:solidFill>
              </a:rPr>
              <a:t>i</a:t>
            </a:r>
            <a:endParaRPr i="1" sz="3000">
              <a:solidFill>
                <a:schemeClr val="accent2"/>
              </a:solidFill>
            </a:endParaRPr>
          </a:p>
        </p:txBody>
      </p:sp>
      <p:sp>
        <p:nvSpPr>
          <p:cNvPr id="601" name="Google Shape;601;p53"/>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602" name="Google Shape;602;p53"/>
          <p:cNvPicPr preferRelativeResize="0"/>
          <p:nvPr/>
        </p:nvPicPr>
        <p:blipFill>
          <a:blip r:embed="rId3">
            <a:alphaModFix/>
          </a:blip>
          <a:stretch>
            <a:fillRect/>
          </a:stretch>
        </p:blipFill>
        <p:spPr>
          <a:xfrm>
            <a:off x="1020138" y="1300425"/>
            <a:ext cx="7103726" cy="353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4"/>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Implémentation de la procédure pour le processus </a:t>
            </a:r>
            <a:r>
              <a:rPr i="1" lang="fr" sz="3000">
                <a:solidFill>
                  <a:schemeClr val="accent2"/>
                </a:solidFill>
              </a:rPr>
              <a:t>i</a:t>
            </a:r>
            <a:endParaRPr i="1" sz="3000">
              <a:solidFill>
                <a:schemeClr val="accent2"/>
              </a:solidFill>
            </a:endParaRPr>
          </a:p>
        </p:txBody>
      </p:sp>
      <p:sp>
        <p:nvSpPr>
          <p:cNvPr id="609" name="Google Shape;609;p54"/>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610" name="Google Shape;610;p54"/>
          <p:cNvPicPr preferRelativeResize="0"/>
          <p:nvPr/>
        </p:nvPicPr>
        <p:blipFill>
          <a:blip r:embed="rId3">
            <a:alphaModFix/>
          </a:blip>
          <a:stretch>
            <a:fillRect/>
          </a:stretch>
        </p:blipFill>
        <p:spPr>
          <a:xfrm>
            <a:off x="1020138" y="1300425"/>
            <a:ext cx="7103726" cy="3538000"/>
          </a:xfrm>
          <a:prstGeom prst="rect">
            <a:avLst/>
          </a:prstGeom>
          <a:noFill/>
          <a:ln>
            <a:noFill/>
          </a:ln>
        </p:spPr>
      </p:pic>
      <p:sp>
        <p:nvSpPr>
          <p:cNvPr id="611" name="Google Shape;611;p54"/>
          <p:cNvSpPr/>
          <p:nvPr/>
        </p:nvSpPr>
        <p:spPr>
          <a:xfrm>
            <a:off x="1422075" y="1301800"/>
            <a:ext cx="2532900" cy="233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4"/>
          <p:cNvSpPr txBox="1"/>
          <p:nvPr/>
        </p:nvSpPr>
        <p:spPr>
          <a:xfrm>
            <a:off x="5548600" y="1250800"/>
            <a:ext cx="183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accent2"/>
                </a:solidFill>
              </a:rPr>
              <a:t>Compteur partagé</a:t>
            </a:r>
            <a:endParaRPr b="1" sz="1200">
              <a:solidFill>
                <a:schemeClr val="accent2"/>
              </a:solidFill>
            </a:endParaRPr>
          </a:p>
        </p:txBody>
      </p:sp>
      <p:cxnSp>
        <p:nvCxnSpPr>
          <p:cNvPr id="613" name="Google Shape;613;p54"/>
          <p:cNvCxnSpPr>
            <a:stCxn id="612" idx="1"/>
            <a:endCxn id="611" idx="3"/>
          </p:cNvCxnSpPr>
          <p:nvPr/>
        </p:nvCxnSpPr>
        <p:spPr>
          <a:xfrm rot="10800000">
            <a:off x="3955000" y="1418350"/>
            <a:ext cx="1593600" cy="1710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5"/>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400">
                <a:solidFill>
                  <a:schemeClr val="accent2"/>
                </a:solidFill>
              </a:rPr>
              <a:t>Où résident les choses</a:t>
            </a:r>
            <a:endParaRPr sz="3400">
              <a:solidFill>
                <a:schemeClr val="accent2"/>
              </a:solidFill>
            </a:endParaRPr>
          </a:p>
        </p:txBody>
      </p:sp>
      <p:sp>
        <p:nvSpPr>
          <p:cNvPr id="620" name="Google Shape;620;p55"/>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621" name="Google Shape;621;p55"/>
          <p:cNvPicPr preferRelativeResize="0"/>
          <p:nvPr/>
        </p:nvPicPr>
        <p:blipFill>
          <a:blip r:embed="rId3">
            <a:alphaModFix/>
          </a:blip>
          <a:stretch>
            <a:fillRect/>
          </a:stretch>
        </p:blipFill>
        <p:spPr>
          <a:xfrm>
            <a:off x="396175" y="1601812"/>
            <a:ext cx="2905025" cy="953650"/>
          </a:xfrm>
          <a:prstGeom prst="rect">
            <a:avLst/>
          </a:prstGeom>
          <a:noFill/>
          <a:ln>
            <a:noFill/>
          </a:ln>
        </p:spPr>
      </p:pic>
      <p:grpSp>
        <p:nvGrpSpPr>
          <p:cNvPr id="622" name="Google Shape;622;p55"/>
          <p:cNvGrpSpPr/>
          <p:nvPr/>
        </p:nvGrpSpPr>
        <p:grpSpPr>
          <a:xfrm>
            <a:off x="4006125" y="2327200"/>
            <a:ext cx="3277817" cy="1513833"/>
            <a:chOff x="2038" y="1558"/>
            <a:chExt cx="1800" cy="1304"/>
          </a:xfrm>
        </p:grpSpPr>
        <p:sp>
          <p:nvSpPr>
            <p:cNvPr id="623" name="Google Shape;623;p55"/>
            <p:cNvSpPr txBox="1"/>
            <p:nvPr/>
          </p:nvSpPr>
          <p:spPr>
            <a:xfrm>
              <a:off x="2262" y="2073"/>
              <a:ext cx="300" cy="0"/>
            </a:xfrm>
            <a:prstGeom prst="rect">
              <a:avLst/>
            </a:prstGeom>
            <a:solidFill>
              <a:srgbClr val="FF3399"/>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Twentieth Century"/>
                <a:buNone/>
              </a:pPr>
              <a:r>
                <a:rPr b="1" i="0" lang="fr" sz="1600" u="none">
                  <a:solidFill>
                    <a:schemeClr val="lt1"/>
                  </a:solidFill>
                  <a:latin typeface="Twentieth Century"/>
                  <a:ea typeface="Twentieth Century"/>
                  <a:cs typeface="Twentieth Century"/>
                  <a:sym typeface="Twentieth Century"/>
                </a:rPr>
                <a:t>cache</a:t>
              </a:r>
              <a:endParaRPr/>
            </a:p>
          </p:txBody>
        </p:sp>
        <p:sp>
          <p:nvSpPr>
            <p:cNvPr id="624" name="Google Shape;624;p55"/>
            <p:cNvSpPr/>
            <p:nvPr/>
          </p:nvSpPr>
          <p:spPr>
            <a:xfrm>
              <a:off x="2038" y="2223"/>
              <a:ext cx="1800" cy="300"/>
            </a:xfrm>
            <a:prstGeom prst="leftRightArrow">
              <a:avLst>
                <a:gd fmla="val 1703" name="adj1"/>
                <a:gd fmla="val 6469" name="adj2"/>
              </a:avLst>
            </a:prstGeom>
            <a:solidFill>
              <a:schemeClr val="fo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2000"/>
                <a:buFont typeface="Twentieth Century"/>
                <a:buNone/>
              </a:pPr>
              <a:r>
                <a:t/>
              </a:r>
              <a:endParaRPr/>
            </a:p>
          </p:txBody>
        </p:sp>
        <p:grpSp>
          <p:nvGrpSpPr>
            <p:cNvPr id="625" name="Google Shape;625;p55"/>
            <p:cNvGrpSpPr/>
            <p:nvPr/>
          </p:nvGrpSpPr>
          <p:grpSpPr>
            <a:xfrm>
              <a:off x="2813" y="1577"/>
              <a:ext cx="314" cy="418"/>
              <a:chOff x="2496" y="2725"/>
              <a:chExt cx="710" cy="739"/>
            </a:xfrm>
          </p:grpSpPr>
          <p:sp>
            <p:nvSpPr>
              <p:cNvPr id="626" name="Google Shape;626;p55"/>
              <p:cNvSpPr txBox="1"/>
              <p:nvPr/>
            </p:nvSpPr>
            <p:spPr>
              <a:xfrm>
                <a:off x="2592" y="3312"/>
                <a:ext cx="600" cy="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27" name="Google Shape;627;p55"/>
              <p:cNvSpPr/>
              <p:nvPr/>
            </p:nvSpPr>
            <p:spPr>
              <a:xfrm>
                <a:off x="2592" y="2725"/>
                <a:ext cx="527" cy="587"/>
              </a:xfrm>
              <a:custGeom>
                <a:rect b="b" l="l" r="r" t="t"/>
                <a:pathLst>
                  <a:path extrusionOk="0" h="587" w="528">
                    <a:moveTo>
                      <a:pt x="48" y="11"/>
                    </a:moveTo>
                    <a:lnTo>
                      <a:pt x="480" y="11"/>
                    </a:lnTo>
                    <a:lnTo>
                      <a:pt x="528" y="587"/>
                    </a:lnTo>
                    <a:lnTo>
                      <a:pt x="0" y="587"/>
                    </a:lnTo>
                    <a:lnTo>
                      <a:pt x="32" y="0"/>
                    </a:lnTo>
                  </a:path>
                </a:pathLst>
              </a:custGeom>
              <a:solidFill>
                <a:schemeClr val="accent1"/>
              </a:solidFill>
              <a:ln cap="flat" cmpd="sng" w="381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nvGrpSpPr>
              <p:cNvPr id="628" name="Google Shape;628;p55"/>
              <p:cNvGrpSpPr/>
              <p:nvPr/>
            </p:nvGrpSpPr>
            <p:grpSpPr>
              <a:xfrm>
                <a:off x="3072" y="2832"/>
                <a:ext cx="134" cy="632"/>
                <a:chOff x="3072" y="2832"/>
                <a:chExt cx="134" cy="632"/>
              </a:xfrm>
            </p:grpSpPr>
            <p:sp>
              <p:nvSpPr>
                <p:cNvPr id="629" name="Google Shape;629;p55"/>
                <p:cNvSpPr/>
                <p:nvPr/>
              </p:nvSpPr>
              <p:spPr>
                <a:xfrm>
                  <a:off x="3072" y="3120"/>
                  <a:ext cx="134" cy="344"/>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30" name="Google Shape;630;p55"/>
                <p:cNvSpPr/>
                <p:nvPr/>
              </p:nvSpPr>
              <p:spPr>
                <a:xfrm>
                  <a:off x="3072" y="2975"/>
                  <a:ext cx="123" cy="313"/>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31" name="Google Shape;631;p55"/>
                <p:cNvSpPr/>
                <p:nvPr/>
              </p:nvSpPr>
              <p:spPr>
                <a:xfrm>
                  <a:off x="3072" y="2832"/>
                  <a:ext cx="126" cy="321"/>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grpSp>
            <p:nvGrpSpPr>
              <p:cNvPr id="632" name="Google Shape;632;p55"/>
              <p:cNvGrpSpPr/>
              <p:nvPr/>
            </p:nvGrpSpPr>
            <p:grpSpPr>
              <a:xfrm flipH="1">
                <a:off x="2496" y="2832"/>
                <a:ext cx="134" cy="632"/>
                <a:chOff x="3074" y="2832"/>
                <a:chExt cx="134" cy="632"/>
              </a:xfrm>
            </p:grpSpPr>
            <p:sp>
              <p:nvSpPr>
                <p:cNvPr id="633" name="Google Shape;633;p55"/>
                <p:cNvSpPr/>
                <p:nvPr/>
              </p:nvSpPr>
              <p:spPr>
                <a:xfrm>
                  <a:off x="3074" y="3120"/>
                  <a:ext cx="134" cy="344"/>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34" name="Google Shape;634;p55"/>
                <p:cNvSpPr/>
                <p:nvPr/>
              </p:nvSpPr>
              <p:spPr>
                <a:xfrm>
                  <a:off x="3074" y="2975"/>
                  <a:ext cx="121" cy="313"/>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35" name="Google Shape;635;p55"/>
                <p:cNvSpPr/>
                <p:nvPr/>
              </p:nvSpPr>
              <p:spPr>
                <a:xfrm>
                  <a:off x="3074" y="2832"/>
                  <a:ext cx="124" cy="321"/>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grpSp>
        <p:grpSp>
          <p:nvGrpSpPr>
            <p:cNvPr id="636" name="Google Shape;636;p55"/>
            <p:cNvGrpSpPr/>
            <p:nvPr/>
          </p:nvGrpSpPr>
          <p:grpSpPr>
            <a:xfrm>
              <a:off x="2262" y="1558"/>
              <a:ext cx="380" cy="500"/>
              <a:chOff x="1006" y="2720"/>
              <a:chExt cx="860" cy="884"/>
            </a:xfrm>
          </p:grpSpPr>
          <p:sp>
            <p:nvSpPr>
              <p:cNvPr id="637" name="Google Shape;637;p55"/>
              <p:cNvSpPr txBox="1"/>
              <p:nvPr/>
            </p:nvSpPr>
            <p:spPr>
              <a:xfrm>
                <a:off x="1031" y="3304"/>
                <a:ext cx="600" cy="300"/>
              </a:xfrm>
              <a:prstGeom prst="rect">
                <a:avLst/>
              </a:prstGeom>
              <a:solidFill>
                <a:srgbClr val="FF33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38" name="Google Shape;638;p55"/>
              <p:cNvSpPr/>
              <p:nvPr/>
            </p:nvSpPr>
            <p:spPr>
              <a:xfrm flipH="1">
                <a:off x="1006" y="3168"/>
                <a:ext cx="138" cy="344"/>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39" name="Google Shape;639;p55"/>
              <p:cNvSpPr/>
              <p:nvPr/>
            </p:nvSpPr>
            <p:spPr>
              <a:xfrm flipH="1">
                <a:off x="1076" y="3000"/>
                <a:ext cx="124" cy="312"/>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0" name="Google Shape;640;p55"/>
              <p:cNvSpPr/>
              <p:nvPr/>
            </p:nvSpPr>
            <p:spPr>
              <a:xfrm flipH="1">
                <a:off x="1200" y="2801"/>
                <a:ext cx="126" cy="319"/>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1" name="Google Shape;641;p55"/>
              <p:cNvSpPr/>
              <p:nvPr/>
            </p:nvSpPr>
            <p:spPr>
              <a:xfrm>
                <a:off x="1031" y="2720"/>
                <a:ext cx="746" cy="591"/>
              </a:xfrm>
              <a:custGeom>
                <a:rect b="b" l="l" r="r" t="t"/>
                <a:pathLst>
                  <a:path extrusionOk="0" h="592" w="744">
                    <a:moveTo>
                      <a:pt x="0" y="592"/>
                    </a:moveTo>
                    <a:lnTo>
                      <a:pt x="488" y="576"/>
                    </a:lnTo>
                    <a:lnTo>
                      <a:pt x="744" y="0"/>
                    </a:lnTo>
                    <a:lnTo>
                      <a:pt x="336" y="8"/>
                    </a:lnTo>
                    <a:lnTo>
                      <a:pt x="0" y="592"/>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2" name="Google Shape;642;p55"/>
              <p:cNvSpPr/>
              <p:nvPr/>
            </p:nvSpPr>
            <p:spPr>
              <a:xfrm>
                <a:off x="1521" y="2720"/>
                <a:ext cx="247" cy="760"/>
              </a:xfrm>
              <a:custGeom>
                <a:rect b="b" l="l" r="r" t="t"/>
                <a:pathLst>
                  <a:path extrusionOk="0" h="760" w="248">
                    <a:moveTo>
                      <a:pt x="248" y="0"/>
                    </a:moveTo>
                    <a:lnTo>
                      <a:pt x="248" y="208"/>
                    </a:lnTo>
                    <a:lnTo>
                      <a:pt x="8" y="760"/>
                    </a:lnTo>
                    <a:lnTo>
                      <a:pt x="0" y="600"/>
                    </a:lnTo>
                    <a:lnTo>
                      <a:pt x="248" y="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3" name="Google Shape;643;p55"/>
              <p:cNvSpPr/>
              <p:nvPr/>
            </p:nvSpPr>
            <p:spPr>
              <a:xfrm>
                <a:off x="1585" y="3184"/>
                <a:ext cx="135" cy="344"/>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4" name="Google Shape;644;p55"/>
              <p:cNvSpPr/>
              <p:nvPr/>
            </p:nvSpPr>
            <p:spPr>
              <a:xfrm>
                <a:off x="1669" y="3008"/>
                <a:ext cx="124" cy="312"/>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5" name="Google Shape;645;p55"/>
              <p:cNvSpPr/>
              <p:nvPr/>
            </p:nvSpPr>
            <p:spPr>
              <a:xfrm>
                <a:off x="1737" y="2840"/>
                <a:ext cx="129" cy="321"/>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grpSp>
          <p:nvGrpSpPr>
            <p:cNvPr id="646" name="Google Shape;646;p55"/>
            <p:cNvGrpSpPr/>
            <p:nvPr/>
          </p:nvGrpSpPr>
          <p:grpSpPr>
            <a:xfrm flipH="1">
              <a:off x="3299" y="1558"/>
              <a:ext cx="379" cy="500"/>
              <a:chOff x="1008" y="2720"/>
              <a:chExt cx="856" cy="884"/>
            </a:xfrm>
          </p:grpSpPr>
          <p:sp>
            <p:nvSpPr>
              <p:cNvPr id="647" name="Google Shape;647;p55"/>
              <p:cNvSpPr txBox="1"/>
              <p:nvPr/>
            </p:nvSpPr>
            <p:spPr>
              <a:xfrm>
                <a:off x="1031" y="3304"/>
                <a:ext cx="600" cy="300"/>
              </a:xfrm>
              <a:prstGeom prst="rect">
                <a:avLst/>
              </a:prstGeom>
              <a:solidFill>
                <a:schemeClr val="lt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8" name="Google Shape;648;p55"/>
              <p:cNvSpPr/>
              <p:nvPr/>
            </p:nvSpPr>
            <p:spPr>
              <a:xfrm flipH="1">
                <a:off x="1008" y="3168"/>
                <a:ext cx="137" cy="344"/>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49" name="Google Shape;649;p55"/>
              <p:cNvSpPr/>
              <p:nvPr/>
            </p:nvSpPr>
            <p:spPr>
              <a:xfrm flipH="1">
                <a:off x="1076" y="3000"/>
                <a:ext cx="124" cy="312"/>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0" name="Google Shape;650;p55"/>
              <p:cNvSpPr/>
              <p:nvPr/>
            </p:nvSpPr>
            <p:spPr>
              <a:xfrm flipH="1">
                <a:off x="1200" y="2801"/>
                <a:ext cx="127" cy="319"/>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1" name="Google Shape;651;p55"/>
              <p:cNvSpPr/>
              <p:nvPr/>
            </p:nvSpPr>
            <p:spPr>
              <a:xfrm>
                <a:off x="1031" y="2720"/>
                <a:ext cx="746" cy="591"/>
              </a:xfrm>
              <a:custGeom>
                <a:rect b="b" l="l" r="r" t="t"/>
                <a:pathLst>
                  <a:path extrusionOk="0" h="592" w="744">
                    <a:moveTo>
                      <a:pt x="0" y="592"/>
                    </a:moveTo>
                    <a:lnTo>
                      <a:pt x="488" y="576"/>
                    </a:lnTo>
                    <a:lnTo>
                      <a:pt x="744" y="0"/>
                    </a:lnTo>
                    <a:lnTo>
                      <a:pt x="336" y="8"/>
                    </a:lnTo>
                    <a:lnTo>
                      <a:pt x="0" y="592"/>
                    </a:lnTo>
                    <a:close/>
                  </a:path>
                </a:pathLst>
              </a:custGeom>
              <a:solidFill>
                <a:schemeClr val="lt2"/>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2" name="Google Shape;652;p55"/>
              <p:cNvSpPr/>
              <p:nvPr/>
            </p:nvSpPr>
            <p:spPr>
              <a:xfrm>
                <a:off x="1520" y="2720"/>
                <a:ext cx="248" cy="760"/>
              </a:xfrm>
              <a:custGeom>
                <a:rect b="b" l="l" r="r" t="t"/>
                <a:pathLst>
                  <a:path extrusionOk="0" h="760" w="248">
                    <a:moveTo>
                      <a:pt x="248" y="0"/>
                    </a:moveTo>
                    <a:lnTo>
                      <a:pt x="248" y="208"/>
                    </a:lnTo>
                    <a:lnTo>
                      <a:pt x="8" y="760"/>
                    </a:lnTo>
                    <a:lnTo>
                      <a:pt x="0" y="600"/>
                    </a:lnTo>
                    <a:lnTo>
                      <a:pt x="248" y="0"/>
                    </a:lnTo>
                    <a:close/>
                  </a:path>
                </a:pathLst>
              </a:custGeom>
              <a:solidFill>
                <a:schemeClr val="lt2"/>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3" name="Google Shape;653;p55"/>
              <p:cNvSpPr/>
              <p:nvPr/>
            </p:nvSpPr>
            <p:spPr>
              <a:xfrm>
                <a:off x="1583" y="3184"/>
                <a:ext cx="137" cy="344"/>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4" name="Google Shape;654;p55"/>
              <p:cNvSpPr/>
              <p:nvPr/>
            </p:nvSpPr>
            <p:spPr>
              <a:xfrm>
                <a:off x="1669" y="3008"/>
                <a:ext cx="124" cy="312"/>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5" name="Google Shape;655;p55"/>
              <p:cNvSpPr/>
              <p:nvPr/>
            </p:nvSpPr>
            <p:spPr>
              <a:xfrm>
                <a:off x="1737" y="2840"/>
                <a:ext cx="127" cy="321"/>
              </a:xfrm>
              <a:custGeom>
                <a:rect b="b" l="l" r="r" t="t"/>
                <a:pathLst>
                  <a:path extrusionOk="0" h="344" w="136">
                    <a:moveTo>
                      <a:pt x="24" y="0"/>
                    </a:moveTo>
                    <a:lnTo>
                      <a:pt x="136" y="0"/>
                    </a:lnTo>
                    <a:lnTo>
                      <a:pt x="136" y="232"/>
                    </a:lnTo>
                    <a:lnTo>
                      <a:pt x="106" y="344"/>
                    </a:lnTo>
                    <a:lnTo>
                      <a:pt x="106" y="88"/>
                    </a:lnTo>
                    <a:lnTo>
                      <a:pt x="0" y="88"/>
                    </a:lnTo>
                  </a:path>
                </a:pathLst>
              </a:custGeom>
              <a:solidFill>
                <a:schemeClr val="dk1"/>
              </a:solid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sp>
          <p:nvSpPr>
            <p:cNvPr id="656" name="Google Shape;656;p55"/>
            <p:cNvSpPr txBox="1"/>
            <p:nvPr/>
          </p:nvSpPr>
          <p:spPr>
            <a:xfrm>
              <a:off x="2197" y="2562"/>
              <a:ext cx="1500" cy="300"/>
            </a:xfrm>
            <a:prstGeom prst="rect">
              <a:avLst/>
            </a:prstGeom>
            <a:solidFill>
              <a:schemeClr va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7" name="Google Shape;657;p55"/>
            <p:cNvSpPr/>
            <p:nvPr/>
          </p:nvSpPr>
          <p:spPr>
            <a:xfrm>
              <a:off x="2868" y="2408"/>
              <a:ext cx="300" cy="0"/>
            </a:xfrm>
            <a:prstGeom prst="upDownArrow">
              <a:avLst>
                <a:gd fmla="val 50000" name="adj1"/>
                <a:gd fmla="val 7297" name="adj2"/>
              </a:avLst>
            </a:prstGeom>
            <a:solidFill>
              <a:schemeClr va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58" name="Google Shape;658;p55"/>
            <p:cNvSpPr txBox="1"/>
            <p:nvPr/>
          </p:nvSpPr>
          <p:spPr>
            <a:xfrm>
              <a:off x="3351" y="2073"/>
              <a:ext cx="300" cy="0"/>
            </a:xfrm>
            <a:prstGeom prst="rect">
              <a:avLst/>
            </a:prstGeom>
            <a:solidFill>
              <a:srgbClr val="FFFF99"/>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wentieth Century"/>
                <a:buNone/>
              </a:pPr>
              <a:r>
                <a:rPr b="1" i="0" lang="fr" sz="1600" u="none">
                  <a:solidFill>
                    <a:schemeClr val="dk1"/>
                  </a:solidFill>
                  <a:latin typeface="Twentieth Century"/>
                  <a:ea typeface="Twentieth Century"/>
                  <a:cs typeface="Twentieth Century"/>
                  <a:sym typeface="Twentieth Century"/>
                </a:rPr>
                <a:t>cache</a:t>
              </a:r>
              <a:endParaRPr/>
            </a:p>
          </p:txBody>
        </p:sp>
        <p:sp>
          <p:nvSpPr>
            <p:cNvPr id="659" name="Google Shape;659;p55"/>
            <p:cNvSpPr txBox="1"/>
            <p:nvPr/>
          </p:nvSpPr>
          <p:spPr>
            <a:xfrm>
              <a:off x="2830" y="2073"/>
              <a:ext cx="300" cy="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Twentieth Century"/>
                <a:buNone/>
              </a:pPr>
              <a:r>
                <a:rPr b="1" i="0" lang="fr" sz="1600" u="none">
                  <a:solidFill>
                    <a:schemeClr val="lt1"/>
                  </a:solidFill>
                  <a:latin typeface="Twentieth Century"/>
                  <a:ea typeface="Twentieth Century"/>
                  <a:cs typeface="Twentieth Century"/>
                  <a:sym typeface="Twentieth Century"/>
                </a:rPr>
                <a:t>cache</a:t>
              </a:r>
              <a:endParaRPr/>
            </a:p>
          </p:txBody>
        </p:sp>
      </p:grpSp>
      <p:sp>
        <p:nvSpPr>
          <p:cNvPr id="660" name="Google Shape;660;p55"/>
          <p:cNvSpPr txBox="1"/>
          <p:nvPr/>
        </p:nvSpPr>
        <p:spPr>
          <a:xfrm>
            <a:off x="4694313" y="3549727"/>
            <a:ext cx="320400" cy="2721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61" name="Google Shape;661;p55"/>
          <p:cNvSpPr txBox="1"/>
          <p:nvPr/>
        </p:nvSpPr>
        <p:spPr>
          <a:xfrm>
            <a:off x="4720733" y="3485675"/>
            <a:ext cx="2676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Twentieth Century"/>
              <a:buNone/>
            </a:pPr>
            <a:r>
              <a:rPr b="1" i="0" lang="fr" sz="2000" u="none">
                <a:solidFill>
                  <a:schemeClr val="dk1"/>
                </a:solidFill>
                <a:latin typeface="Twentieth Century"/>
                <a:ea typeface="Twentieth Century"/>
                <a:cs typeface="Twentieth Century"/>
                <a:sym typeface="Twentieth Century"/>
              </a:rPr>
              <a:t>1</a:t>
            </a:r>
            <a:endParaRPr/>
          </a:p>
        </p:txBody>
      </p:sp>
      <p:sp>
        <p:nvSpPr>
          <p:cNvPr id="662" name="Google Shape;662;p55"/>
          <p:cNvSpPr txBox="1"/>
          <p:nvPr/>
        </p:nvSpPr>
        <p:spPr>
          <a:xfrm>
            <a:off x="3056375" y="4206175"/>
            <a:ext cx="13188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wentieth Century"/>
              <a:buNone/>
            </a:pPr>
            <a:r>
              <a:rPr lang="fr" sz="2400">
                <a:solidFill>
                  <a:schemeClr val="accent6"/>
                </a:solidFill>
                <a:latin typeface="Twentieth Century"/>
                <a:ea typeface="Twentieth Century"/>
                <a:cs typeface="Twentieth Century"/>
                <a:sym typeface="Twentieth Century"/>
              </a:rPr>
              <a:t>compteur</a:t>
            </a:r>
            <a:endParaRPr sz="2400">
              <a:solidFill>
                <a:schemeClr val="accent6"/>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chemeClr val="dk1"/>
              </a:buClr>
              <a:buSzPts val="2400"/>
              <a:buFont typeface="Twentieth Century"/>
              <a:buNone/>
            </a:pPr>
            <a:r>
              <a:rPr lang="fr" sz="2400">
                <a:solidFill>
                  <a:schemeClr val="accent6"/>
                </a:solidFill>
                <a:latin typeface="Twentieth Century"/>
                <a:ea typeface="Twentieth Century"/>
                <a:cs typeface="Twentieth Century"/>
                <a:sym typeface="Twentieth Century"/>
              </a:rPr>
              <a:t>partagé</a:t>
            </a:r>
            <a:endParaRPr>
              <a:solidFill>
                <a:schemeClr val="accent6"/>
              </a:solidFill>
            </a:endParaRPr>
          </a:p>
        </p:txBody>
      </p:sp>
      <p:cxnSp>
        <p:nvCxnSpPr>
          <p:cNvPr id="663" name="Google Shape;663;p55"/>
          <p:cNvCxnSpPr>
            <a:stCxn id="662" idx="3"/>
          </p:cNvCxnSpPr>
          <p:nvPr/>
        </p:nvCxnSpPr>
        <p:spPr>
          <a:xfrm flipH="1" rot="10800000">
            <a:off x="4375175" y="3707275"/>
            <a:ext cx="464100" cy="914400"/>
          </a:xfrm>
          <a:prstGeom prst="straightConnector1">
            <a:avLst/>
          </a:prstGeom>
          <a:noFill/>
          <a:ln cap="flat" cmpd="sng" w="38100">
            <a:solidFill>
              <a:schemeClr val="accent6"/>
            </a:solidFill>
            <a:prstDash val="solid"/>
            <a:miter lim="800000"/>
            <a:headEnd len="med" w="med" type="none"/>
            <a:tailEnd len="med" w="med" type="triangle"/>
          </a:ln>
        </p:spPr>
      </p:cxnSp>
      <p:sp>
        <p:nvSpPr>
          <p:cNvPr id="664" name="Google Shape;664;p55"/>
          <p:cNvSpPr txBox="1"/>
          <p:nvPr/>
        </p:nvSpPr>
        <p:spPr>
          <a:xfrm>
            <a:off x="5984100" y="4329175"/>
            <a:ext cx="1197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wentieth Century"/>
              <a:buNone/>
            </a:pPr>
            <a:r>
              <a:rPr lang="fr" sz="2000">
                <a:solidFill>
                  <a:schemeClr val="accent6"/>
                </a:solidFill>
                <a:latin typeface="Twentieth Century"/>
                <a:ea typeface="Twentieth Century"/>
                <a:cs typeface="Twentieth Century"/>
                <a:sym typeface="Twentieth Century"/>
              </a:rPr>
              <a:t>mémoire partagée</a:t>
            </a:r>
            <a:endParaRPr>
              <a:solidFill>
                <a:schemeClr val="accent6"/>
              </a:solidFill>
            </a:endParaRPr>
          </a:p>
        </p:txBody>
      </p:sp>
      <p:grpSp>
        <p:nvGrpSpPr>
          <p:cNvPr id="665" name="Google Shape;665;p55"/>
          <p:cNvGrpSpPr/>
          <p:nvPr/>
        </p:nvGrpSpPr>
        <p:grpSpPr>
          <a:xfrm rot="323524">
            <a:off x="3317796" y="1945469"/>
            <a:ext cx="3295109" cy="302581"/>
            <a:chOff x="927" y="1172"/>
            <a:chExt cx="2786" cy="313"/>
          </a:xfrm>
        </p:grpSpPr>
        <p:sp>
          <p:nvSpPr>
            <p:cNvPr id="666" name="Google Shape;666;p55"/>
            <p:cNvSpPr/>
            <p:nvPr/>
          </p:nvSpPr>
          <p:spPr>
            <a:xfrm>
              <a:off x="942" y="1296"/>
              <a:ext cx="2099" cy="121"/>
            </a:xfrm>
            <a:custGeom>
              <a:rect b="b" l="l" r="r" t="t"/>
              <a:pathLst>
                <a:path extrusionOk="0" h="166" w="2181">
                  <a:moveTo>
                    <a:pt x="0" y="157"/>
                  </a:moveTo>
                  <a:cubicBezTo>
                    <a:pt x="729" y="78"/>
                    <a:pt x="1459" y="0"/>
                    <a:pt x="1820" y="1"/>
                  </a:cubicBezTo>
                  <a:cubicBezTo>
                    <a:pt x="2181" y="2"/>
                    <a:pt x="2174" y="84"/>
                    <a:pt x="2167" y="166"/>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67" name="Google Shape;667;p55"/>
            <p:cNvSpPr/>
            <p:nvPr/>
          </p:nvSpPr>
          <p:spPr>
            <a:xfrm>
              <a:off x="927" y="1172"/>
              <a:ext cx="2786" cy="156"/>
            </a:xfrm>
            <a:custGeom>
              <a:rect b="b" l="l" r="r" t="t"/>
              <a:pathLst>
                <a:path extrusionOk="0" h="166" w="2181">
                  <a:moveTo>
                    <a:pt x="0" y="157"/>
                  </a:moveTo>
                  <a:cubicBezTo>
                    <a:pt x="729" y="78"/>
                    <a:pt x="1459" y="0"/>
                    <a:pt x="1820" y="1"/>
                  </a:cubicBezTo>
                  <a:cubicBezTo>
                    <a:pt x="2181" y="2"/>
                    <a:pt x="2174" y="84"/>
                    <a:pt x="2167" y="166"/>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668" name="Google Shape;668;p55"/>
            <p:cNvSpPr/>
            <p:nvPr/>
          </p:nvSpPr>
          <p:spPr>
            <a:xfrm>
              <a:off x="956" y="1391"/>
              <a:ext cx="1379" cy="94"/>
            </a:xfrm>
            <a:custGeom>
              <a:rect b="b" l="l" r="r" t="t"/>
              <a:pathLst>
                <a:path extrusionOk="0" h="166" w="2181">
                  <a:moveTo>
                    <a:pt x="0" y="157"/>
                  </a:moveTo>
                  <a:cubicBezTo>
                    <a:pt x="729" y="78"/>
                    <a:pt x="1459" y="0"/>
                    <a:pt x="1820" y="1"/>
                  </a:cubicBezTo>
                  <a:cubicBezTo>
                    <a:pt x="2181" y="2"/>
                    <a:pt x="2174" y="84"/>
                    <a:pt x="2167" y="166"/>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sp>
        <p:nvSpPr>
          <p:cNvPr id="669" name="Google Shape;669;p55"/>
          <p:cNvSpPr txBox="1"/>
          <p:nvPr/>
        </p:nvSpPr>
        <p:spPr>
          <a:xfrm>
            <a:off x="7786200" y="1942725"/>
            <a:ext cx="13578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wentieth Century"/>
              <a:buNone/>
            </a:pPr>
            <a:r>
              <a:rPr lang="fr" sz="2200">
                <a:solidFill>
                  <a:schemeClr val="accent6"/>
                </a:solidFill>
                <a:latin typeface="Twentieth Century"/>
                <a:ea typeface="Twentieth Century"/>
                <a:cs typeface="Twentieth Century"/>
                <a:sym typeface="Twentieth Century"/>
              </a:rPr>
              <a:t>V</a:t>
            </a:r>
            <a:r>
              <a:rPr lang="fr" sz="2200">
                <a:solidFill>
                  <a:schemeClr val="accent6"/>
                </a:solidFill>
                <a:latin typeface="Twentieth Century"/>
                <a:ea typeface="Twentieth Century"/>
                <a:cs typeface="Twentieth Century"/>
                <a:sym typeface="Twentieth Century"/>
              </a:rPr>
              <a:t>ariables l</a:t>
            </a:r>
            <a:r>
              <a:rPr i="0" lang="fr" sz="2200" u="none">
                <a:solidFill>
                  <a:schemeClr val="accent6"/>
                </a:solidFill>
                <a:latin typeface="Twentieth Century"/>
                <a:ea typeface="Twentieth Century"/>
                <a:cs typeface="Twentieth Century"/>
                <a:sym typeface="Twentieth Century"/>
              </a:rPr>
              <a:t>ocale</a:t>
            </a:r>
            <a:r>
              <a:rPr lang="fr" sz="2200">
                <a:solidFill>
                  <a:schemeClr val="accent6"/>
                </a:solidFill>
                <a:latin typeface="Twentieth Century"/>
                <a:ea typeface="Twentieth Century"/>
                <a:cs typeface="Twentieth Century"/>
                <a:sym typeface="Twentieth Century"/>
              </a:rPr>
              <a:t>s</a:t>
            </a:r>
            <a:r>
              <a:rPr i="0" lang="fr" sz="2200" u="none">
                <a:solidFill>
                  <a:schemeClr val="accent6"/>
                </a:solidFill>
                <a:latin typeface="Twentieth Century"/>
                <a:ea typeface="Twentieth Century"/>
                <a:cs typeface="Twentieth Century"/>
                <a:sym typeface="Twentieth Century"/>
              </a:rPr>
              <a:t> </a:t>
            </a:r>
            <a:endParaRPr sz="1200">
              <a:solidFill>
                <a:schemeClr val="accent6"/>
              </a:solidFill>
            </a:endParaRPr>
          </a:p>
        </p:txBody>
      </p:sp>
      <p:cxnSp>
        <p:nvCxnSpPr>
          <p:cNvPr id="670" name="Google Shape;670;p55"/>
          <p:cNvCxnSpPr/>
          <p:nvPr/>
        </p:nvCxnSpPr>
        <p:spPr>
          <a:xfrm flipH="1">
            <a:off x="7061699" y="2244524"/>
            <a:ext cx="732000" cy="369000"/>
          </a:xfrm>
          <a:prstGeom prst="straightConnector1">
            <a:avLst/>
          </a:prstGeom>
          <a:noFill/>
          <a:ln cap="flat" cmpd="sng" w="38100">
            <a:solidFill>
              <a:schemeClr val="dk1"/>
            </a:solidFill>
            <a:prstDash val="solid"/>
            <a:miter lim="800000"/>
            <a:headEnd len="med" w="med" type="none"/>
            <a:tailEnd len="med" w="med" type="triangle"/>
          </a:ln>
        </p:spPr>
      </p:cxnSp>
      <p:cxnSp>
        <p:nvCxnSpPr>
          <p:cNvPr id="671" name="Google Shape;671;p55"/>
          <p:cNvCxnSpPr/>
          <p:nvPr/>
        </p:nvCxnSpPr>
        <p:spPr>
          <a:xfrm flipH="1">
            <a:off x="7101584" y="2346403"/>
            <a:ext cx="677100" cy="465300"/>
          </a:xfrm>
          <a:prstGeom prst="straightConnector1">
            <a:avLst/>
          </a:prstGeom>
          <a:noFill/>
          <a:ln cap="flat" cmpd="sng" w="38100">
            <a:solidFill>
              <a:schemeClr val="dk1"/>
            </a:solidFill>
            <a:prstDash val="solid"/>
            <a:miter lim="800000"/>
            <a:headEnd len="med" w="med" type="none"/>
            <a:tailEnd len="med" w="med" type="triangle"/>
          </a:ln>
        </p:spPr>
      </p:cxnSp>
      <p:sp>
        <p:nvSpPr>
          <p:cNvPr id="672" name="Google Shape;672;p55"/>
          <p:cNvSpPr txBox="1"/>
          <p:nvPr/>
        </p:nvSpPr>
        <p:spPr>
          <a:xfrm>
            <a:off x="301200" y="26135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accent6"/>
                </a:solidFill>
                <a:latin typeface="Twentieth Century"/>
                <a:ea typeface="Twentieth Century"/>
                <a:cs typeface="Twentieth Century"/>
                <a:sym typeface="Twentieth Century"/>
              </a:rPr>
              <a:t>code</a:t>
            </a:r>
            <a:endParaRPr>
              <a:solidFill>
                <a:schemeClr val="accent6"/>
              </a:solidFill>
            </a:endParaRPr>
          </a:p>
        </p:txBody>
      </p:sp>
      <p:sp>
        <p:nvSpPr>
          <p:cNvPr id="673" name="Google Shape;673;p55"/>
          <p:cNvSpPr txBox="1"/>
          <p:nvPr/>
        </p:nvSpPr>
        <p:spPr>
          <a:xfrm>
            <a:off x="7432900" y="2995625"/>
            <a:ext cx="73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accent6"/>
                </a:solidFill>
                <a:latin typeface="Twentieth Century"/>
                <a:ea typeface="Twentieth Century"/>
                <a:cs typeface="Twentieth Century"/>
                <a:sym typeface="Twentieth Century"/>
              </a:rPr>
              <a:t>Bus</a:t>
            </a:r>
            <a:endParaRPr>
              <a:solidFill>
                <a:schemeClr val="accent6"/>
              </a:solidFill>
            </a:endParaRPr>
          </a:p>
        </p:txBody>
      </p:sp>
      <p:cxnSp>
        <p:nvCxnSpPr>
          <p:cNvPr id="674" name="Google Shape;674;p55"/>
          <p:cNvCxnSpPr>
            <a:stCxn id="664" idx="1"/>
          </p:cNvCxnSpPr>
          <p:nvPr/>
        </p:nvCxnSpPr>
        <p:spPr>
          <a:xfrm rot="10800000">
            <a:off x="5773200" y="3714475"/>
            <a:ext cx="210900" cy="968700"/>
          </a:xfrm>
          <a:prstGeom prst="straightConnector1">
            <a:avLst/>
          </a:prstGeom>
          <a:noFill/>
          <a:ln cap="flat" cmpd="sng" w="38100">
            <a:solidFill>
              <a:schemeClr val="accent6"/>
            </a:solidFill>
            <a:prstDash val="solid"/>
            <a:miter lim="800000"/>
            <a:headEnd len="med" w="med" type="none"/>
            <a:tailEnd len="med" w="med" type="triangle"/>
          </a:ln>
        </p:spPr>
      </p:cxnSp>
      <p:sp>
        <p:nvSpPr>
          <p:cNvPr id="675" name="Google Shape;675;p55"/>
          <p:cNvSpPr txBox="1"/>
          <p:nvPr/>
        </p:nvSpPr>
        <p:spPr>
          <a:xfrm>
            <a:off x="5471132" y="2742792"/>
            <a:ext cx="482400" cy="197100"/>
          </a:xfrm>
          <a:prstGeom prst="rect">
            <a:avLst/>
          </a:prstGeom>
          <a:solidFill>
            <a:schemeClr val="accent1"/>
          </a:solidFill>
          <a:ln cap="flat" cmpd="sng" w="381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sz="2000">
              <a:solidFill>
                <a:schemeClr val="dk1"/>
              </a:solidFill>
            </a:endParaRPr>
          </a:p>
        </p:txBody>
      </p:sp>
      <p:sp>
        <p:nvSpPr>
          <p:cNvPr id="676" name="Google Shape;676;p55"/>
          <p:cNvSpPr txBox="1"/>
          <p:nvPr/>
        </p:nvSpPr>
        <p:spPr>
          <a:xfrm>
            <a:off x="4448282" y="2985567"/>
            <a:ext cx="482400" cy="197100"/>
          </a:xfrm>
          <a:prstGeom prst="rect">
            <a:avLst/>
          </a:prstGeom>
          <a:solidFill>
            <a:srgbClr val="FF33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b="1" lang="fr" sz="800">
                <a:solidFill>
                  <a:schemeClr val="lt1"/>
                </a:solidFill>
              </a:rPr>
              <a:t>cache</a:t>
            </a:r>
            <a:endParaRPr b="1" i="0" sz="1300" u="none">
              <a:solidFill>
                <a:schemeClr val="lt1"/>
              </a:solidFill>
              <a:latin typeface="Arial"/>
              <a:ea typeface="Arial"/>
              <a:cs typeface="Arial"/>
              <a:sym typeface="Arial"/>
            </a:endParaRPr>
          </a:p>
        </p:txBody>
      </p:sp>
      <p:sp>
        <p:nvSpPr>
          <p:cNvPr id="677" name="Google Shape;677;p55"/>
          <p:cNvSpPr txBox="1"/>
          <p:nvPr/>
        </p:nvSpPr>
        <p:spPr>
          <a:xfrm>
            <a:off x="5471132" y="2995617"/>
            <a:ext cx="482400" cy="1971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fr" sz="800">
                <a:solidFill>
                  <a:schemeClr val="lt1"/>
                </a:solidFill>
              </a:rPr>
              <a:t>cache</a:t>
            </a:r>
            <a:endParaRPr b="1" i="0" sz="2000" u="none">
              <a:solidFill>
                <a:schemeClr val="dk1"/>
              </a:solidFill>
              <a:latin typeface="Arial"/>
              <a:ea typeface="Arial"/>
              <a:cs typeface="Arial"/>
              <a:sym typeface="Arial"/>
            </a:endParaRPr>
          </a:p>
        </p:txBody>
      </p:sp>
      <p:sp>
        <p:nvSpPr>
          <p:cNvPr id="678" name="Google Shape;678;p55"/>
          <p:cNvSpPr txBox="1"/>
          <p:nvPr/>
        </p:nvSpPr>
        <p:spPr>
          <a:xfrm>
            <a:off x="6493982" y="2995617"/>
            <a:ext cx="482400" cy="197100"/>
          </a:xfrm>
          <a:prstGeom prst="rect">
            <a:avLst/>
          </a:prstGeom>
          <a:solidFill>
            <a:schemeClr val="lt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fr" sz="800">
                <a:solidFill>
                  <a:schemeClr val="lt1"/>
                </a:solidFill>
              </a:rPr>
              <a:t>cache</a:t>
            </a:r>
            <a:endParaRPr b="1" i="0" sz="2000" u="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6"/>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Implémentation de la procédure pour le processus </a:t>
            </a:r>
            <a:r>
              <a:rPr i="1" lang="fr" sz="3000">
                <a:solidFill>
                  <a:schemeClr val="accent2"/>
                </a:solidFill>
              </a:rPr>
              <a:t>i</a:t>
            </a:r>
            <a:endParaRPr i="1" sz="3000">
              <a:solidFill>
                <a:schemeClr val="accent2"/>
              </a:solidFill>
            </a:endParaRPr>
          </a:p>
        </p:txBody>
      </p:sp>
      <p:sp>
        <p:nvSpPr>
          <p:cNvPr id="685" name="Google Shape;685;p56"/>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686" name="Google Shape;686;p56"/>
          <p:cNvPicPr preferRelativeResize="0"/>
          <p:nvPr/>
        </p:nvPicPr>
        <p:blipFill>
          <a:blip r:embed="rId3">
            <a:alphaModFix/>
          </a:blip>
          <a:stretch>
            <a:fillRect/>
          </a:stretch>
        </p:blipFill>
        <p:spPr>
          <a:xfrm>
            <a:off x="1020138" y="1300425"/>
            <a:ext cx="7103726" cy="3538000"/>
          </a:xfrm>
          <a:prstGeom prst="rect">
            <a:avLst/>
          </a:prstGeom>
          <a:noFill/>
          <a:ln>
            <a:noFill/>
          </a:ln>
        </p:spPr>
      </p:pic>
      <p:sp>
        <p:nvSpPr>
          <p:cNvPr id="687" name="Google Shape;687;p56"/>
          <p:cNvSpPr/>
          <p:nvPr/>
        </p:nvSpPr>
        <p:spPr>
          <a:xfrm>
            <a:off x="1443300" y="1867800"/>
            <a:ext cx="1860600" cy="375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8" name="Google Shape;688;p56"/>
          <p:cNvCxnSpPr/>
          <p:nvPr/>
        </p:nvCxnSpPr>
        <p:spPr>
          <a:xfrm rot="10800000">
            <a:off x="3304050" y="2046575"/>
            <a:ext cx="2221500" cy="26400"/>
          </a:xfrm>
          <a:prstGeom prst="straightConnector1">
            <a:avLst/>
          </a:prstGeom>
          <a:noFill/>
          <a:ln cap="flat" cmpd="sng" w="19050">
            <a:solidFill>
              <a:schemeClr val="accent2"/>
            </a:solidFill>
            <a:prstDash val="solid"/>
            <a:round/>
            <a:headEnd len="med" w="med" type="none"/>
            <a:tailEnd len="med" w="med" type="triangle"/>
          </a:ln>
        </p:spPr>
      </p:cxnSp>
      <p:sp>
        <p:nvSpPr>
          <p:cNvPr id="689" name="Google Shape;689;p56"/>
          <p:cNvSpPr txBox="1"/>
          <p:nvPr/>
        </p:nvSpPr>
        <p:spPr>
          <a:xfrm>
            <a:off x="5525550" y="1751975"/>
            <a:ext cx="2497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1200">
                <a:solidFill>
                  <a:schemeClr val="accent2"/>
                </a:solidFill>
              </a:rPr>
              <a:t>on s'arrête lorsque chaque valeur est prise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7"/>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Implémentation de la procédure pour le processus </a:t>
            </a:r>
            <a:r>
              <a:rPr i="1" lang="fr" sz="3000">
                <a:solidFill>
                  <a:schemeClr val="accent2"/>
                </a:solidFill>
              </a:rPr>
              <a:t>i</a:t>
            </a:r>
            <a:endParaRPr i="1" sz="3000">
              <a:solidFill>
                <a:schemeClr val="accent2"/>
              </a:solidFill>
            </a:endParaRPr>
          </a:p>
        </p:txBody>
      </p:sp>
      <p:sp>
        <p:nvSpPr>
          <p:cNvPr id="696" name="Google Shape;696;p57"/>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697" name="Google Shape;697;p57"/>
          <p:cNvPicPr preferRelativeResize="0"/>
          <p:nvPr/>
        </p:nvPicPr>
        <p:blipFill>
          <a:blip r:embed="rId3">
            <a:alphaModFix/>
          </a:blip>
          <a:stretch>
            <a:fillRect/>
          </a:stretch>
        </p:blipFill>
        <p:spPr>
          <a:xfrm>
            <a:off x="1020138" y="1300425"/>
            <a:ext cx="7103726" cy="3538000"/>
          </a:xfrm>
          <a:prstGeom prst="rect">
            <a:avLst/>
          </a:prstGeom>
          <a:noFill/>
          <a:ln>
            <a:noFill/>
          </a:ln>
        </p:spPr>
      </p:pic>
      <p:sp>
        <p:nvSpPr>
          <p:cNvPr id="698" name="Google Shape;698;p57"/>
          <p:cNvSpPr/>
          <p:nvPr/>
        </p:nvSpPr>
        <p:spPr>
          <a:xfrm>
            <a:off x="1747525" y="2256925"/>
            <a:ext cx="2541000" cy="566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9" name="Google Shape;699;p57"/>
          <p:cNvCxnSpPr>
            <a:endCxn id="698" idx="3"/>
          </p:cNvCxnSpPr>
          <p:nvPr/>
        </p:nvCxnSpPr>
        <p:spPr>
          <a:xfrm rot="10800000">
            <a:off x="4288525" y="2539975"/>
            <a:ext cx="1477500" cy="6900"/>
          </a:xfrm>
          <a:prstGeom prst="straightConnector1">
            <a:avLst/>
          </a:prstGeom>
          <a:noFill/>
          <a:ln cap="flat" cmpd="sng" w="19050">
            <a:solidFill>
              <a:schemeClr val="accent2"/>
            </a:solidFill>
            <a:prstDash val="solid"/>
            <a:round/>
            <a:headEnd len="med" w="med" type="none"/>
            <a:tailEnd len="med" w="med" type="triangle"/>
          </a:ln>
        </p:spPr>
      </p:cxnSp>
      <p:sp>
        <p:nvSpPr>
          <p:cNvPr id="700" name="Google Shape;700;p57"/>
          <p:cNvSpPr txBox="1"/>
          <p:nvPr/>
        </p:nvSpPr>
        <p:spPr>
          <a:xfrm>
            <a:off x="5766150" y="2239300"/>
            <a:ext cx="2242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1200">
                <a:solidFill>
                  <a:schemeClr val="accent2"/>
                </a:solidFill>
              </a:rPr>
              <a:t>Incrémenter et renvoyer chaque nouvelle valeur</a:t>
            </a:r>
            <a:endParaRPr b="1" sz="1200">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8"/>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Implémentation concurrente</a:t>
            </a:r>
            <a:endParaRPr i="1" sz="3000">
              <a:solidFill>
                <a:schemeClr val="accent2"/>
              </a:solidFill>
            </a:endParaRPr>
          </a:p>
        </p:txBody>
      </p:sp>
      <p:sp>
        <p:nvSpPr>
          <p:cNvPr id="707" name="Google Shape;707;p58"/>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708" name="Google Shape;708;p58"/>
          <p:cNvPicPr preferRelativeResize="0"/>
          <p:nvPr/>
        </p:nvPicPr>
        <p:blipFill>
          <a:blip r:embed="rId3">
            <a:alphaModFix/>
          </a:blip>
          <a:stretch>
            <a:fillRect/>
          </a:stretch>
        </p:blipFill>
        <p:spPr>
          <a:xfrm>
            <a:off x="1053075" y="1284575"/>
            <a:ext cx="7108874" cy="3540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9"/>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Implémentation concurrente</a:t>
            </a:r>
            <a:endParaRPr i="1" sz="3000">
              <a:solidFill>
                <a:schemeClr val="accent2"/>
              </a:solidFill>
            </a:endParaRPr>
          </a:p>
        </p:txBody>
      </p:sp>
      <p:sp>
        <p:nvSpPr>
          <p:cNvPr id="715" name="Google Shape;715;p59"/>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716" name="Google Shape;716;p59"/>
          <p:cNvPicPr preferRelativeResize="0"/>
          <p:nvPr/>
        </p:nvPicPr>
        <p:blipFill>
          <a:blip r:embed="rId3">
            <a:alphaModFix/>
          </a:blip>
          <a:stretch>
            <a:fillRect/>
          </a:stretch>
        </p:blipFill>
        <p:spPr>
          <a:xfrm>
            <a:off x="1050450" y="1262950"/>
            <a:ext cx="7114051" cy="3543126"/>
          </a:xfrm>
          <a:prstGeom prst="rect">
            <a:avLst/>
          </a:prstGeom>
          <a:noFill/>
          <a:ln>
            <a:noFill/>
          </a:ln>
        </p:spPr>
      </p:pic>
      <p:sp>
        <p:nvSpPr>
          <p:cNvPr id="717" name="Google Shape;717;p59"/>
          <p:cNvSpPr txBox="1"/>
          <p:nvPr/>
        </p:nvSpPr>
        <p:spPr>
          <a:xfrm rot="-728221">
            <a:off x="2464529" y="2638331"/>
            <a:ext cx="5567650" cy="1090294"/>
          </a:xfrm>
          <a:prstGeom prst="rect">
            <a:avLst/>
          </a:prstGeom>
          <a:noFill/>
          <a:ln cap="flat" cmpd="sng" w="3175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3200"/>
              <a:buFont typeface="Twentieth Century"/>
              <a:buNone/>
            </a:pPr>
            <a:r>
              <a:rPr b="1" i="0" lang="fr" sz="3200" u="none">
                <a:solidFill>
                  <a:schemeClr val="accent2"/>
                </a:solidFill>
                <a:latin typeface="Twentieth Century"/>
                <a:ea typeface="Twentieth Century"/>
                <a:cs typeface="Twentieth Century"/>
                <a:sym typeface="Twentieth Century"/>
              </a:rPr>
              <a:t>OK for single process,</a:t>
            </a:r>
            <a:endParaRPr>
              <a:solidFill>
                <a:schemeClr val="accent2"/>
              </a:solidFill>
            </a:endParaRPr>
          </a:p>
          <a:p>
            <a:pPr indent="0" lvl="0" marL="0" marR="0" rtl="0" algn="ctr">
              <a:lnSpc>
                <a:spcPct val="100000"/>
              </a:lnSpc>
              <a:spcBef>
                <a:spcPts val="0"/>
              </a:spcBef>
              <a:spcAft>
                <a:spcPts val="0"/>
              </a:spcAft>
              <a:buClr>
                <a:srgbClr val="FF0000"/>
              </a:buClr>
              <a:buSzPts val="3200"/>
              <a:buFont typeface="Twentieth Century"/>
              <a:buNone/>
            </a:pPr>
            <a:r>
              <a:rPr b="1" i="0" lang="fr" sz="3200" u="none">
                <a:solidFill>
                  <a:schemeClr val="accent2"/>
                </a:solidFill>
                <a:latin typeface="Twentieth Century"/>
                <a:ea typeface="Twentieth Century"/>
                <a:cs typeface="Twentieth Century"/>
                <a:sym typeface="Twentieth Century"/>
              </a:rPr>
              <a:t>not for concurrent processes</a:t>
            </a:r>
            <a:endParaRPr>
              <a:solidFill>
                <a:schemeClr val="accen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0"/>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700">
                <a:solidFill>
                  <a:schemeClr val="accent2"/>
                </a:solidFill>
              </a:rPr>
              <a:t>Not so good…</a:t>
            </a:r>
            <a:endParaRPr i="1" sz="3700">
              <a:solidFill>
                <a:schemeClr val="accent2"/>
              </a:solidFill>
            </a:endParaRPr>
          </a:p>
        </p:txBody>
      </p:sp>
      <p:sp>
        <p:nvSpPr>
          <p:cNvPr id="724" name="Google Shape;724;p60"/>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725" name="Google Shape;725;p60"/>
          <p:cNvSpPr txBox="1"/>
          <p:nvPr/>
        </p:nvSpPr>
        <p:spPr>
          <a:xfrm>
            <a:off x="4143375" y="1443038"/>
            <a:ext cx="406500" cy="3369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26" name="Google Shape;726;p60"/>
          <p:cNvSpPr txBox="1"/>
          <p:nvPr/>
        </p:nvSpPr>
        <p:spPr>
          <a:xfrm>
            <a:off x="6327775" y="1443038"/>
            <a:ext cx="406500" cy="3369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27" name="Google Shape;727;p60"/>
          <p:cNvSpPr txBox="1"/>
          <p:nvPr/>
        </p:nvSpPr>
        <p:spPr>
          <a:xfrm>
            <a:off x="7569200" y="1432322"/>
            <a:ext cx="406500" cy="3369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28" name="Google Shape;728;p60"/>
          <p:cNvSpPr txBox="1"/>
          <p:nvPr/>
        </p:nvSpPr>
        <p:spPr>
          <a:xfrm>
            <a:off x="2395537" y="1443038"/>
            <a:ext cx="406500" cy="3369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nvGrpSpPr>
          <p:cNvPr id="729" name="Google Shape;729;p60"/>
          <p:cNvGrpSpPr/>
          <p:nvPr/>
        </p:nvGrpSpPr>
        <p:grpSpPr>
          <a:xfrm>
            <a:off x="838200" y="4181475"/>
            <a:ext cx="7620000" cy="714375"/>
            <a:chOff x="528" y="3312"/>
            <a:chExt cx="4800" cy="600"/>
          </a:xfrm>
        </p:grpSpPr>
        <p:sp>
          <p:nvSpPr>
            <p:cNvPr id="730" name="Google Shape;730;p60"/>
            <p:cNvSpPr/>
            <p:nvPr/>
          </p:nvSpPr>
          <p:spPr>
            <a:xfrm>
              <a:off x="528" y="3312"/>
              <a:ext cx="4800" cy="600"/>
            </a:xfrm>
            <a:prstGeom prst="rightArrow">
              <a:avLst>
                <a:gd fmla="val 50000" name="adj1"/>
                <a:gd fmla="val 50000" name="adj2"/>
              </a:avLst>
            </a:prstGeom>
            <a:solidFill>
              <a:srgbClr val="0099FF"/>
            </a:solidFill>
            <a:ln cap="flat" cmpd="sng" w="38100">
              <a:solidFill>
                <a:srgbClr val="00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1" name="Google Shape;731;p60"/>
            <p:cNvSpPr txBox="1"/>
            <p:nvPr/>
          </p:nvSpPr>
          <p:spPr>
            <a:xfrm>
              <a:off x="2628" y="3462"/>
              <a:ext cx="600" cy="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2400"/>
                <a:buFont typeface="Comic Sans MS"/>
                <a:buNone/>
              </a:pPr>
              <a:r>
                <a:rPr b="1" i="0" lang="fr" sz="2400" u="none">
                  <a:solidFill>
                    <a:schemeClr val="lt1"/>
                  </a:solidFill>
                  <a:latin typeface="Comic Sans MS"/>
                  <a:ea typeface="Comic Sans MS"/>
                  <a:cs typeface="Comic Sans MS"/>
                  <a:sym typeface="Comic Sans MS"/>
                </a:rPr>
                <a:t>time</a:t>
              </a:r>
              <a:endParaRPr/>
            </a:p>
          </p:txBody>
        </p:sp>
      </p:grpSp>
      <p:grpSp>
        <p:nvGrpSpPr>
          <p:cNvPr id="732" name="Google Shape;732;p60"/>
          <p:cNvGrpSpPr/>
          <p:nvPr/>
        </p:nvGrpSpPr>
        <p:grpSpPr>
          <a:xfrm>
            <a:off x="762000" y="2196703"/>
            <a:ext cx="1447800" cy="971407"/>
            <a:chOff x="864" y="1968"/>
            <a:chExt cx="912" cy="816"/>
          </a:xfrm>
        </p:grpSpPr>
        <p:sp>
          <p:nvSpPr>
            <p:cNvPr id="733" name="Google Shape;733;p60"/>
            <p:cNvSpPr/>
            <p:nvPr/>
          </p:nvSpPr>
          <p:spPr>
            <a:xfrm>
              <a:off x="1632" y="2208"/>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4" name="Google Shape;734;p60"/>
            <p:cNvSpPr/>
            <p:nvPr/>
          </p:nvSpPr>
          <p:spPr>
            <a:xfrm>
              <a:off x="1488" y="2112"/>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5" name="Google Shape;735;p60"/>
            <p:cNvSpPr/>
            <p:nvPr/>
          </p:nvSpPr>
          <p:spPr>
            <a:xfrm>
              <a:off x="1344" y="2016"/>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6" name="Google Shape;736;p60"/>
            <p:cNvSpPr/>
            <p:nvPr/>
          </p:nvSpPr>
          <p:spPr>
            <a:xfrm>
              <a:off x="1200" y="1968"/>
              <a:ext cx="144" cy="288"/>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7" name="Google Shape;737;p60"/>
            <p:cNvSpPr/>
            <p:nvPr/>
          </p:nvSpPr>
          <p:spPr>
            <a:xfrm>
              <a:off x="939" y="1968"/>
              <a:ext cx="789" cy="535"/>
            </a:xfrm>
            <a:custGeom>
              <a:rect b="b" l="l" r="r" t="t"/>
              <a:pathLst>
                <a:path extrusionOk="0" h="535" w="789">
                  <a:moveTo>
                    <a:pt x="261" y="0"/>
                  </a:moveTo>
                  <a:lnTo>
                    <a:pt x="789" y="336"/>
                  </a:lnTo>
                  <a:lnTo>
                    <a:pt x="494" y="535"/>
                  </a:lnTo>
                  <a:lnTo>
                    <a:pt x="0" y="96"/>
                  </a:lnTo>
                  <a:lnTo>
                    <a:pt x="261"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8" name="Google Shape;738;p60"/>
            <p:cNvSpPr/>
            <p:nvPr/>
          </p:nvSpPr>
          <p:spPr>
            <a:xfrm>
              <a:off x="949" y="2064"/>
              <a:ext cx="491" cy="567"/>
            </a:xfrm>
            <a:custGeom>
              <a:rect b="b" l="l" r="r" t="t"/>
              <a:pathLst>
                <a:path extrusionOk="0" h="567" w="491">
                  <a:moveTo>
                    <a:pt x="11" y="0"/>
                  </a:moveTo>
                  <a:lnTo>
                    <a:pt x="491" y="432"/>
                  </a:lnTo>
                  <a:lnTo>
                    <a:pt x="484" y="567"/>
                  </a:lnTo>
                  <a:lnTo>
                    <a:pt x="0" y="119"/>
                  </a:lnTo>
                  <a:lnTo>
                    <a:pt x="11"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39" name="Google Shape;739;p60"/>
            <p:cNvSpPr/>
            <p:nvPr/>
          </p:nvSpPr>
          <p:spPr>
            <a:xfrm>
              <a:off x="1424" y="2304"/>
              <a:ext cx="304" cy="327"/>
            </a:xfrm>
            <a:custGeom>
              <a:rect b="b" l="l" r="r" t="t"/>
              <a:pathLst>
                <a:path extrusionOk="0" h="327" w="304">
                  <a:moveTo>
                    <a:pt x="304" y="0"/>
                  </a:moveTo>
                  <a:lnTo>
                    <a:pt x="304" y="96"/>
                  </a:lnTo>
                  <a:lnTo>
                    <a:pt x="0" y="327"/>
                  </a:lnTo>
                  <a:lnTo>
                    <a:pt x="18" y="181"/>
                  </a:lnTo>
                  <a:lnTo>
                    <a:pt x="304"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0" name="Google Shape;740;p60"/>
            <p:cNvSpPr/>
            <p:nvPr/>
          </p:nvSpPr>
          <p:spPr>
            <a:xfrm>
              <a:off x="1200" y="2448"/>
              <a:ext cx="240" cy="336"/>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1" name="Google Shape;741;p60"/>
            <p:cNvSpPr/>
            <p:nvPr/>
          </p:nvSpPr>
          <p:spPr>
            <a:xfrm>
              <a:off x="1056" y="2352"/>
              <a:ext cx="240"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2" name="Google Shape;742;p60"/>
            <p:cNvSpPr/>
            <p:nvPr/>
          </p:nvSpPr>
          <p:spPr>
            <a:xfrm>
              <a:off x="960" y="2256"/>
              <a:ext cx="192"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3" name="Google Shape;743;p60"/>
            <p:cNvSpPr/>
            <p:nvPr/>
          </p:nvSpPr>
          <p:spPr>
            <a:xfrm>
              <a:off x="864" y="2160"/>
              <a:ext cx="192"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grpSp>
        <p:nvGrpSpPr>
          <p:cNvPr id="744" name="Google Shape;744;p60"/>
          <p:cNvGrpSpPr/>
          <p:nvPr/>
        </p:nvGrpSpPr>
        <p:grpSpPr>
          <a:xfrm>
            <a:off x="838200" y="3293269"/>
            <a:ext cx="1447800" cy="971407"/>
            <a:chOff x="2832" y="2064"/>
            <a:chExt cx="912" cy="816"/>
          </a:xfrm>
        </p:grpSpPr>
        <p:sp>
          <p:nvSpPr>
            <p:cNvPr id="745" name="Google Shape;745;p60"/>
            <p:cNvSpPr/>
            <p:nvPr/>
          </p:nvSpPr>
          <p:spPr>
            <a:xfrm>
              <a:off x="3600" y="2304"/>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6" name="Google Shape;746;p60"/>
            <p:cNvSpPr/>
            <p:nvPr/>
          </p:nvSpPr>
          <p:spPr>
            <a:xfrm>
              <a:off x="3456" y="2208"/>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7" name="Google Shape;747;p60"/>
            <p:cNvSpPr/>
            <p:nvPr/>
          </p:nvSpPr>
          <p:spPr>
            <a:xfrm>
              <a:off x="3312" y="2112"/>
              <a:ext cx="144" cy="336"/>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8" name="Google Shape;748;p60"/>
            <p:cNvSpPr/>
            <p:nvPr/>
          </p:nvSpPr>
          <p:spPr>
            <a:xfrm>
              <a:off x="3168" y="2064"/>
              <a:ext cx="144" cy="288"/>
            </a:xfrm>
            <a:custGeom>
              <a:rect b="b" l="l" r="r" t="t"/>
              <a:pathLst>
                <a:path extrusionOk="0" h="336" w="144">
                  <a:moveTo>
                    <a:pt x="0" y="48"/>
                  </a:moveTo>
                  <a:lnTo>
                    <a:pt x="96" y="0"/>
                  </a:lnTo>
                  <a:lnTo>
                    <a:pt x="144" y="48"/>
                  </a:lnTo>
                  <a:lnTo>
                    <a:pt x="144" y="336"/>
                  </a:lnTo>
                  <a:lnTo>
                    <a:pt x="96" y="288"/>
                  </a:lnTo>
                  <a:lnTo>
                    <a:pt x="96" y="96"/>
                  </a:lnTo>
                  <a:lnTo>
                    <a:pt x="0" y="144"/>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49" name="Google Shape;749;p60"/>
            <p:cNvSpPr/>
            <p:nvPr/>
          </p:nvSpPr>
          <p:spPr>
            <a:xfrm>
              <a:off x="2907" y="2064"/>
              <a:ext cx="789" cy="535"/>
            </a:xfrm>
            <a:custGeom>
              <a:rect b="b" l="l" r="r" t="t"/>
              <a:pathLst>
                <a:path extrusionOk="0" h="535" w="789">
                  <a:moveTo>
                    <a:pt x="261" y="0"/>
                  </a:moveTo>
                  <a:lnTo>
                    <a:pt x="789" y="336"/>
                  </a:lnTo>
                  <a:lnTo>
                    <a:pt x="494" y="535"/>
                  </a:lnTo>
                  <a:lnTo>
                    <a:pt x="0" y="96"/>
                  </a:lnTo>
                  <a:lnTo>
                    <a:pt x="261"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50" name="Google Shape;750;p60"/>
            <p:cNvSpPr/>
            <p:nvPr/>
          </p:nvSpPr>
          <p:spPr>
            <a:xfrm>
              <a:off x="2917" y="2160"/>
              <a:ext cx="491" cy="567"/>
            </a:xfrm>
            <a:custGeom>
              <a:rect b="b" l="l" r="r" t="t"/>
              <a:pathLst>
                <a:path extrusionOk="0" h="567" w="491">
                  <a:moveTo>
                    <a:pt x="11" y="0"/>
                  </a:moveTo>
                  <a:lnTo>
                    <a:pt x="491" y="432"/>
                  </a:lnTo>
                  <a:lnTo>
                    <a:pt x="484" y="567"/>
                  </a:lnTo>
                  <a:lnTo>
                    <a:pt x="0" y="119"/>
                  </a:lnTo>
                  <a:lnTo>
                    <a:pt x="11"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51" name="Google Shape;751;p60"/>
            <p:cNvSpPr/>
            <p:nvPr/>
          </p:nvSpPr>
          <p:spPr>
            <a:xfrm>
              <a:off x="3392" y="2400"/>
              <a:ext cx="304" cy="327"/>
            </a:xfrm>
            <a:custGeom>
              <a:rect b="b" l="l" r="r" t="t"/>
              <a:pathLst>
                <a:path extrusionOk="0" h="327" w="304">
                  <a:moveTo>
                    <a:pt x="304" y="0"/>
                  </a:moveTo>
                  <a:lnTo>
                    <a:pt x="304" y="96"/>
                  </a:lnTo>
                  <a:lnTo>
                    <a:pt x="0" y="327"/>
                  </a:lnTo>
                  <a:lnTo>
                    <a:pt x="18" y="181"/>
                  </a:lnTo>
                  <a:lnTo>
                    <a:pt x="304"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52" name="Google Shape;752;p60"/>
            <p:cNvSpPr/>
            <p:nvPr/>
          </p:nvSpPr>
          <p:spPr>
            <a:xfrm>
              <a:off x="3168" y="2544"/>
              <a:ext cx="240" cy="336"/>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53" name="Google Shape;753;p60"/>
            <p:cNvSpPr/>
            <p:nvPr/>
          </p:nvSpPr>
          <p:spPr>
            <a:xfrm>
              <a:off x="3024" y="2448"/>
              <a:ext cx="240"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54" name="Google Shape;754;p60"/>
            <p:cNvSpPr/>
            <p:nvPr/>
          </p:nvSpPr>
          <p:spPr>
            <a:xfrm>
              <a:off x="2928" y="2352"/>
              <a:ext cx="192"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55" name="Google Shape;755;p60"/>
            <p:cNvSpPr/>
            <p:nvPr/>
          </p:nvSpPr>
          <p:spPr>
            <a:xfrm>
              <a:off x="2832" y="2256"/>
              <a:ext cx="192" cy="288"/>
            </a:xfrm>
            <a:custGeom>
              <a:rect b="b" l="l" r="r" t="t"/>
              <a:pathLst>
                <a:path extrusionOk="0" h="432" w="336">
                  <a:moveTo>
                    <a:pt x="192" y="0"/>
                  </a:moveTo>
                  <a:lnTo>
                    <a:pt x="336" y="96"/>
                  </a:lnTo>
                  <a:lnTo>
                    <a:pt x="96" y="144"/>
                  </a:lnTo>
                  <a:lnTo>
                    <a:pt x="96" y="432"/>
                  </a:lnTo>
                  <a:lnTo>
                    <a:pt x="0" y="336"/>
                  </a:lnTo>
                  <a:lnTo>
                    <a:pt x="0" y="48"/>
                  </a:lnTo>
                  <a:lnTo>
                    <a:pt x="19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grpSp>
      <p:sp>
        <p:nvSpPr>
          <p:cNvPr id="756" name="Google Shape;756;p60"/>
          <p:cNvSpPr txBox="1"/>
          <p:nvPr/>
        </p:nvSpPr>
        <p:spPr>
          <a:xfrm>
            <a:off x="662125" y="1318997"/>
            <a:ext cx="2139900" cy="585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200"/>
              <a:buFont typeface="Arial"/>
              <a:buNone/>
            </a:pPr>
            <a:r>
              <a:rPr lang="fr" sz="2900">
                <a:solidFill>
                  <a:schemeClr val="accent1"/>
                </a:solidFill>
                <a:latin typeface="Twentieth Century"/>
                <a:ea typeface="Twentieth Century"/>
                <a:cs typeface="Twentieth Century"/>
                <a:sym typeface="Twentieth Century"/>
              </a:rPr>
              <a:t>Compteur</a:t>
            </a:r>
            <a:r>
              <a:rPr b="1" i="0" lang="fr" sz="3200" u="none">
                <a:solidFill>
                  <a:schemeClr val="dk1"/>
                </a:solidFill>
                <a:latin typeface="Courier New"/>
                <a:ea typeface="Courier New"/>
                <a:cs typeface="Courier New"/>
                <a:sym typeface="Courier New"/>
              </a:rPr>
              <a:t> </a:t>
            </a:r>
            <a:r>
              <a:rPr b="1" i="0" lang="fr" sz="3000" u="none">
                <a:solidFill>
                  <a:schemeClr val="dk1"/>
                </a:solidFill>
                <a:latin typeface="Courier New"/>
                <a:ea typeface="Courier New"/>
                <a:cs typeface="Courier New"/>
                <a:sym typeface="Courier New"/>
              </a:rPr>
              <a:t>1</a:t>
            </a:r>
            <a:endParaRPr sz="1200"/>
          </a:p>
        </p:txBody>
      </p:sp>
      <p:sp>
        <p:nvSpPr>
          <p:cNvPr id="757" name="Google Shape;757;p60"/>
          <p:cNvSpPr txBox="1"/>
          <p:nvPr/>
        </p:nvSpPr>
        <p:spPr>
          <a:xfrm>
            <a:off x="2879500" y="2230050"/>
            <a:ext cx="1017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wentieth Century"/>
              <a:buNone/>
            </a:pPr>
            <a:r>
              <a:rPr b="1" lang="fr" sz="2200">
                <a:solidFill>
                  <a:srgbClr val="FF0000"/>
                </a:solidFill>
                <a:latin typeface="Twentieth Century"/>
                <a:ea typeface="Twentieth Century"/>
                <a:cs typeface="Twentieth Century"/>
                <a:sym typeface="Twentieth Century"/>
              </a:rPr>
              <a:t>lecture</a:t>
            </a:r>
            <a:r>
              <a:rPr b="1" i="0" lang="fr" sz="2200" u="none">
                <a:solidFill>
                  <a:srgbClr val="FF0000"/>
                </a:solidFill>
                <a:latin typeface="Twentieth Century"/>
                <a:ea typeface="Twentieth Century"/>
                <a:cs typeface="Twentieth Century"/>
                <a:sym typeface="Twentieth Century"/>
              </a:rPr>
              <a:t> </a:t>
            </a:r>
            <a:endParaRPr sz="1200"/>
          </a:p>
          <a:p>
            <a:pPr indent="0" lvl="0" marL="0" marR="0" rtl="0" algn="ctr">
              <a:lnSpc>
                <a:spcPct val="100000"/>
              </a:lnSpc>
              <a:spcBef>
                <a:spcPts val="0"/>
              </a:spcBef>
              <a:spcAft>
                <a:spcPts val="0"/>
              </a:spcAft>
              <a:buClr>
                <a:srgbClr val="FF0000"/>
              </a:buClr>
              <a:buSzPts val="2400"/>
              <a:buFont typeface="Twentieth Century"/>
              <a:buNone/>
            </a:pPr>
            <a:r>
              <a:rPr b="1" i="0" lang="fr" sz="2200" u="none">
                <a:solidFill>
                  <a:srgbClr val="FF0000"/>
                </a:solidFill>
                <a:latin typeface="Twentieth Century"/>
                <a:ea typeface="Twentieth Century"/>
                <a:cs typeface="Twentieth Century"/>
                <a:sym typeface="Twentieth Century"/>
              </a:rPr>
              <a:t>1</a:t>
            </a:r>
            <a:endParaRPr sz="1200"/>
          </a:p>
        </p:txBody>
      </p:sp>
      <p:sp>
        <p:nvSpPr>
          <p:cNvPr id="758" name="Google Shape;758;p60"/>
          <p:cNvSpPr txBox="1"/>
          <p:nvPr/>
        </p:nvSpPr>
        <p:spPr>
          <a:xfrm>
            <a:off x="3082925" y="3418284"/>
            <a:ext cx="88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400"/>
              <a:buFont typeface="Twentieth Century"/>
              <a:buNone/>
            </a:pPr>
            <a:r>
              <a:rPr b="1" lang="fr" sz="2000">
                <a:solidFill>
                  <a:srgbClr val="0000FF"/>
                </a:solidFill>
                <a:latin typeface="Twentieth Century"/>
                <a:ea typeface="Twentieth Century"/>
                <a:cs typeface="Twentieth Century"/>
                <a:sym typeface="Twentieth Century"/>
              </a:rPr>
              <a:t>lecture</a:t>
            </a:r>
            <a:r>
              <a:rPr b="1" i="0" lang="fr" sz="2000" u="none">
                <a:solidFill>
                  <a:srgbClr val="0000FF"/>
                </a:solidFill>
                <a:latin typeface="Twentieth Century"/>
                <a:ea typeface="Twentieth Century"/>
                <a:cs typeface="Twentieth Century"/>
                <a:sym typeface="Twentieth Century"/>
              </a:rPr>
              <a:t> </a:t>
            </a:r>
            <a:endParaRPr sz="1000"/>
          </a:p>
          <a:p>
            <a:pPr indent="0" lvl="0" marL="0" marR="0" rtl="0" algn="ctr">
              <a:lnSpc>
                <a:spcPct val="100000"/>
              </a:lnSpc>
              <a:spcBef>
                <a:spcPts val="0"/>
              </a:spcBef>
              <a:spcAft>
                <a:spcPts val="0"/>
              </a:spcAft>
              <a:buClr>
                <a:srgbClr val="0000FF"/>
              </a:buClr>
              <a:buSzPts val="2400"/>
              <a:buFont typeface="Twentieth Century"/>
              <a:buNone/>
            </a:pPr>
            <a:r>
              <a:rPr b="1" i="0" lang="fr" sz="2000" u="none">
                <a:solidFill>
                  <a:srgbClr val="0000FF"/>
                </a:solidFill>
                <a:latin typeface="Twentieth Century"/>
                <a:ea typeface="Twentieth Century"/>
                <a:cs typeface="Twentieth Century"/>
                <a:sym typeface="Twentieth Century"/>
              </a:rPr>
              <a:t>1</a:t>
            </a:r>
            <a:endParaRPr sz="1000"/>
          </a:p>
        </p:txBody>
      </p:sp>
      <p:sp>
        <p:nvSpPr>
          <p:cNvPr id="759" name="Google Shape;759;p60"/>
          <p:cNvSpPr txBox="1"/>
          <p:nvPr/>
        </p:nvSpPr>
        <p:spPr>
          <a:xfrm>
            <a:off x="3937000" y="2230040"/>
            <a:ext cx="919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wentieth Century"/>
              <a:buNone/>
            </a:pPr>
            <a:r>
              <a:rPr b="1" lang="fr" sz="1800">
                <a:solidFill>
                  <a:srgbClr val="FF0000"/>
                </a:solidFill>
                <a:latin typeface="Twentieth Century"/>
                <a:ea typeface="Twentieth Century"/>
                <a:cs typeface="Twentieth Century"/>
                <a:sym typeface="Twentieth Century"/>
              </a:rPr>
              <a:t>ecriture</a:t>
            </a:r>
            <a:r>
              <a:rPr b="1" i="0" lang="fr" sz="1800" u="none">
                <a:solidFill>
                  <a:srgbClr val="FF0000"/>
                </a:solidFill>
                <a:latin typeface="Twentieth Century"/>
                <a:ea typeface="Twentieth Century"/>
                <a:cs typeface="Twentieth Century"/>
                <a:sym typeface="Twentieth Century"/>
              </a:rPr>
              <a:t> </a:t>
            </a:r>
            <a:endParaRPr sz="800"/>
          </a:p>
          <a:p>
            <a:pPr indent="0" lvl="0" marL="0" marR="0" rtl="0" algn="ctr">
              <a:lnSpc>
                <a:spcPct val="100000"/>
              </a:lnSpc>
              <a:spcBef>
                <a:spcPts val="0"/>
              </a:spcBef>
              <a:spcAft>
                <a:spcPts val="0"/>
              </a:spcAft>
              <a:buClr>
                <a:srgbClr val="FF0000"/>
              </a:buClr>
              <a:buSzPts val="2400"/>
              <a:buFont typeface="Twentieth Century"/>
              <a:buNone/>
            </a:pPr>
            <a:r>
              <a:rPr b="1" i="0" lang="fr" sz="1800" u="none">
                <a:solidFill>
                  <a:srgbClr val="FF0000"/>
                </a:solidFill>
                <a:latin typeface="Twentieth Century"/>
                <a:ea typeface="Twentieth Century"/>
                <a:cs typeface="Twentieth Century"/>
                <a:sym typeface="Twentieth Century"/>
              </a:rPr>
              <a:t>2</a:t>
            </a:r>
            <a:endParaRPr sz="800"/>
          </a:p>
        </p:txBody>
      </p:sp>
      <p:sp>
        <p:nvSpPr>
          <p:cNvPr id="760" name="Google Shape;760;p60"/>
          <p:cNvSpPr txBox="1"/>
          <p:nvPr/>
        </p:nvSpPr>
        <p:spPr>
          <a:xfrm>
            <a:off x="5068887" y="2230040"/>
            <a:ext cx="88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wentieth Century"/>
              <a:buNone/>
            </a:pPr>
            <a:r>
              <a:rPr b="1" lang="fr" sz="2000">
                <a:solidFill>
                  <a:srgbClr val="FF0000"/>
                </a:solidFill>
                <a:latin typeface="Twentieth Century"/>
                <a:ea typeface="Twentieth Century"/>
                <a:cs typeface="Twentieth Century"/>
                <a:sym typeface="Twentieth Century"/>
              </a:rPr>
              <a:t>lecture</a:t>
            </a:r>
            <a:r>
              <a:rPr b="1" i="0" lang="fr" sz="2000" u="none">
                <a:solidFill>
                  <a:srgbClr val="FF0000"/>
                </a:solidFill>
                <a:latin typeface="Twentieth Century"/>
                <a:ea typeface="Twentieth Century"/>
                <a:cs typeface="Twentieth Century"/>
                <a:sym typeface="Twentieth Century"/>
              </a:rPr>
              <a:t> </a:t>
            </a:r>
            <a:endParaRPr sz="1000"/>
          </a:p>
          <a:p>
            <a:pPr indent="0" lvl="0" marL="0" marR="0" rtl="0" algn="ctr">
              <a:lnSpc>
                <a:spcPct val="100000"/>
              </a:lnSpc>
              <a:spcBef>
                <a:spcPts val="0"/>
              </a:spcBef>
              <a:spcAft>
                <a:spcPts val="0"/>
              </a:spcAft>
              <a:buClr>
                <a:srgbClr val="FF0000"/>
              </a:buClr>
              <a:buSzPts val="2400"/>
              <a:buFont typeface="Twentieth Century"/>
              <a:buNone/>
            </a:pPr>
            <a:r>
              <a:rPr b="1" i="0" lang="fr" sz="2000" u="none">
                <a:solidFill>
                  <a:srgbClr val="FF0000"/>
                </a:solidFill>
                <a:latin typeface="Twentieth Century"/>
                <a:ea typeface="Twentieth Century"/>
                <a:cs typeface="Twentieth Century"/>
                <a:sym typeface="Twentieth Century"/>
              </a:rPr>
              <a:t>2</a:t>
            </a:r>
            <a:endParaRPr sz="1000"/>
          </a:p>
        </p:txBody>
      </p:sp>
      <p:sp>
        <p:nvSpPr>
          <p:cNvPr id="761" name="Google Shape;761;p60"/>
          <p:cNvSpPr txBox="1"/>
          <p:nvPr/>
        </p:nvSpPr>
        <p:spPr>
          <a:xfrm>
            <a:off x="6184900" y="2230040"/>
            <a:ext cx="919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wentieth Century"/>
              <a:buNone/>
            </a:pPr>
            <a:r>
              <a:rPr b="1" lang="fr" sz="1800">
                <a:solidFill>
                  <a:srgbClr val="FF0000"/>
                </a:solidFill>
                <a:latin typeface="Twentieth Century"/>
                <a:ea typeface="Twentieth Century"/>
                <a:cs typeface="Twentieth Century"/>
                <a:sym typeface="Twentieth Century"/>
              </a:rPr>
              <a:t>ecriture</a:t>
            </a:r>
            <a:r>
              <a:rPr b="1" i="0" lang="fr" sz="1800" u="none">
                <a:solidFill>
                  <a:srgbClr val="FF0000"/>
                </a:solidFill>
                <a:latin typeface="Twentieth Century"/>
                <a:ea typeface="Twentieth Century"/>
                <a:cs typeface="Twentieth Century"/>
                <a:sym typeface="Twentieth Century"/>
              </a:rPr>
              <a:t> </a:t>
            </a:r>
            <a:endParaRPr sz="800"/>
          </a:p>
          <a:p>
            <a:pPr indent="0" lvl="0" marL="0" marR="0" rtl="0" algn="ctr">
              <a:lnSpc>
                <a:spcPct val="100000"/>
              </a:lnSpc>
              <a:spcBef>
                <a:spcPts val="0"/>
              </a:spcBef>
              <a:spcAft>
                <a:spcPts val="0"/>
              </a:spcAft>
              <a:buClr>
                <a:srgbClr val="FF0000"/>
              </a:buClr>
              <a:buSzPts val="2400"/>
              <a:buFont typeface="Twentieth Century"/>
              <a:buNone/>
            </a:pPr>
            <a:r>
              <a:rPr b="1" i="0" lang="fr" sz="1800" u="none">
                <a:solidFill>
                  <a:srgbClr val="FF0000"/>
                </a:solidFill>
                <a:latin typeface="Twentieth Century"/>
                <a:ea typeface="Twentieth Century"/>
                <a:cs typeface="Twentieth Century"/>
                <a:sym typeface="Twentieth Century"/>
              </a:rPr>
              <a:t>3</a:t>
            </a:r>
            <a:endParaRPr sz="800"/>
          </a:p>
        </p:txBody>
      </p:sp>
      <p:sp>
        <p:nvSpPr>
          <p:cNvPr id="762" name="Google Shape;762;p60"/>
          <p:cNvSpPr txBox="1"/>
          <p:nvPr/>
        </p:nvSpPr>
        <p:spPr>
          <a:xfrm>
            <a:off x="7392987" y="3418284"/>
            <a:ext cx="919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400"/>
              <a:buFont typeface="Twentieth Century"/>
              <a:buNone/>
            </a:pPr>
            <a:r>
              <a:rPr b="1" lang="fr" sz="1800">
                <a:solidFill>
                  <a:srgbClr val="0000FF"/>
                </a:solidFill>
                <a:latin typeface="Twentieth Century"/>
                <a:ea typeface="Twentieth Century"/>
                <a:cs typeface="Twentieth Century"/>
                <a:sym typeface="Twentieth Century"/>
              </a:rPr>
              <a:t>ecriture</a:t>
            </a:r>
            <a:r>
              <a:rPr b="1" i="0" lang="fr" sz="1800" u="none">
                <a:solidFill>
                  <a:srgbClr val="0000FF"/>
                </a:solidFill>
                <a:latin typeface="Twentieth Century"/>
                <a:ea typeface="Twentieth Century"/>
                <a:cs typeface="Twentieth Century"/>
                <a:sym typeface="Twentieth Century"/>
              </a:rPr>
              <a:t> </a:t>
            </a:r>
            <a:endParaRPr sz="800"/>
          </a:p>
          <a:p>
            <a:pPr indent="0" lvl="0" marL="0" marR="0" rtl="0" algn="ctr">
              <a:lnSpc>
                <a:spcPct val="100000"/>
              </a:lnSpc>
              <a:spcBef>
                <a:spcPts val="0"/>
              </a:spcBef>
              <a:spcAft>
                <a:spcPts val="0"/>
              </a:spcAft>
              <a:buClr>
                <a:srgbClr val="0000FF"/>
              </a:buClr>
              <a:buSzPts val="2400"/>
              <a:buFont typeface="Twentieth Century"/>
              <a:buNone/>
            </a:pPr>
            <a:r>
              <a:rPr b="1" i="0" lang="fr" sz="1800" u="none">
                <a:solidFill>
                  <a:srgbClr val="0000FF"/>
                </a:solidFill>
                <a:latin typeface="Twentieth Century"/>
                <a:ea typeface="Twentieth Century"/>
                <a:cs typeface="Twentieth Century"/>
                <a:sym typeface="Twentieth Century"/>
              </a:rPr>
              <a:t>2</a:t>
            </a:r>
            <a:endParaRPr sz="800"/>
          </a:p>
        </p:txBody>
      </p:sp>
      <p:sp>
        <p:nvSpPr>
          <p:cNvPr id="763" name="Google Shape;763;p60"/>
          <p:cNvSpPr txBox="1"/>
          <p:nvPr/>
        </p:nvSpPr>
        <p:spPr>
          <a:xfrm>
            <a:off x="4132275" y="1318997"/>
            <a:ext cx="428700" cy="554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200"/>
              <a:buFont typeface="Courier New"/>
              <a:buNone/>
            </a:pPr>
            <a:r>
              <a:rPr b="1" i="0" lang="fr" sz="3000" u="none">
                <a:solidFill>
                  <a:schemeClr val="dk1"/>
                </a:solidFill>
                <a:latin typeface="Courier New"/>
                <a:ea typeface="Courier New"/>
                <a:cs typeface="Courier New"/>
                <a:sym typeface="Courier New"/>
              </a:rPr>
              <a:t>2</a:t>
            </a:r>
            <a:endParaRPr sz="1200"/>
          </a:p>
        </p:txBody>
      </p:sp>
      <p:sp>
        <p:nvSpPr>
          <p:cNvPr id="764" name="Google Shape;764;p60"/>
          <p:cNvSpPr txBox="1"/>
          <p:nvPr/>
        </p:nvSpPr>
        <p:spPr>
          <a:xfrm>
            <a:off x="6305500" y="1318997"/>
            <a:ext cx="428700" cy="554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200"/>
              <a:buFont typeface="Courier New"/>
              <a:buNone/>
            </a:pPr>
            <a:r>
              <a:rPr b="1" i="0" lang="fr" sz="3000" u="none">
                <a:solidFill>
                  <a:schemeClr val="dk1"/>
                </a:solidFill>
                <a:latin typeface="Courier New"/>
                <a:ea typeface="Courier New"/>
                <a:cs typeface="Courier New"/>
                <a:sym typeface="Courier New"/>
              </a:rPr>
              <a:t>3</a:t>
            </a:r>
            <a:endParaRPr sz="1200"/>
          </a:p>
        </p:txBody>
      </p:sp>
      <p:sp>
        <p:nvSpPr>
          <p:cNvPr id="765" name="Google Shape;765;p60"/>
          <p:cNvSpPr txBox="1"/>
          <p:nvPr/>
        </p:nvSpPr>
        <p:spPr>
          <a:xfrm>
            <a:off x="7506550" y="1342100"/>
            <a:ext cx="486600" cy="538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200"/>
              <a:buFont typeface="Courier New"/>
              <a:buNone/>
            </a:pPr>
            <a:r>
              <a:rPr b="1" i="0" lang="fr" sz="2900" u="none">
                <a:solidFill>
                  <a:schemeClr val="dk1"/>
                </a:solidFill>
                <a:latin typeface="Courier New"/>
                <a:ea typeface="Courier New"/>
                <a:cs typeface="Courier New"/>
                <a:sym typeface="Courier New"/>
              </a:rPr>
              <a:t>2</a:t>
            </a:r>
            <a:endParaRPr sz="1100"/>
          </a:p>
        </p:txBody>
      </p:sp>
      <p:cxnSp>
        <p:nvCxnSpPr>
          <p:cNvPr id="766" name="Google Shape;766;p60"/>
          <p:cNvCxnSpPr/>
          <p:nvPr/>
        </p:nvCxnSpPr>
        <p:spPr>
          <a:xfrm>
            <a:off x="4343400" y="1871663"/>
            <a:ext cx="0" cy="400200"/>
          </a:xfrm>
          <a:prstGeom prst="straightConnector1">
            <a:avLst/>
          </a:prstGeom>
          <a:noFill/>
          <a:ln cap="flat" cmpd="sng" w="38100">
            <a:solidFill>
              <a:schemeClr val="dk1"/>
            </a:solidFill>
            <a:prstDash val="solid"/>
            <a:miter lim="800000"/>
            <a:headEnd len="med" w="med" type="none"/>
            <a:tailEnd len="med" w="med" type="none"/>
          </a:ln>
        </p:spPr>
      </p:cxnSp>
      <p:cxnSp>
        <p:nvCxnSpPr>
          <p:cNvPr id="767" name="Google Shape;767;p60"/>
          <p:cNvCxnSpPr/>
          <p:nvPr/>
        </p:nvCxnSpPr>
        <p:spPr>
          <a:xfrm>
            <a:off x="6519862" y="1893094"/>
            <a:ext cx="0" cy="357300"/>
          </a:xfrm>
          <a:prstGeom prst="straightConnector1">
            <a:avLst/>
          </a:prstGeom>
          <a:noFill/>
          <a:ln cap="flat" cmpd="sng" w="38100">
            <a:solidFill>
              <a:schemeClr val="dk1"/>
            </a:solidFill>
            <a:prstDash val="solid"/>
            <a:miter lim="800000"/>
            <a:headEnd len="med" w="med" type="none"/>
            <a:tailEnd len="med" w="med" type="none"/>
          </a:ln>
        </p:spPr>
      </p:cxnSp>
      <p:cxnSp>
        <p:nvCxnSpPr>
          <p:cNvPr id="768" name="Google Shape;768;p60"/>
          <p:cNvCxnSpPr/>
          <p:nvPr/>
        </p:nvCxnSpPr>
        <p:spPr>
          <a:xfrm>
            <a:off x="7772400" y="1893094"/>
            <a:ext cx="12600" cy="1491900"/>
          </a:xfrm>
          <a:prstGeom prst="straightConnector1">
            <a:avLst/>
          </a:prstGeom>
          <a:noFill/>
          <a:ln cap="flat" cmpd="sng" w="38100">
            <a:solidFill>
              <a:schemeClr val="dk1"/>
            </a:solidFill>
            <a:prstDash val="solid"/>
            <a:miter lim="800000"/>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1"/>
          <p:cNvSpPr txBox="1"/>
          <p:nvPr>
            <p:ph type="title"/>
          </p:nvPr>
        </p:nvSpPr>
        <p:spPr>
          <a:xfrm>
            <a:off x="612775" y="171450"/>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000">
                <a:solidFill>
                  <a:schemeClr val="accent2"/>
                </a:solidFill>
              </a:rPr>
              <a:t>Challenge</a:t>
            </a:r>
            <a:endParaRPr i="1" sz="3000">
              <a:solidFill>
                <a:schemeClr val="accent2"/>
              </a:solidFill>
            </a:endParaRPr>
          </a:p>
        </p:txBody>
      </p:sp>
      <p:sp>
        <p:nvSpPr>
          <p:cNvPr id="775" name="Google Shape;775;p61"/>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776" name="Google Shape;776;p61"/>
          <p:cNvPicPr preferRelativeResize="0"/>
          <p:nvPr/>
        </p:nvPicPr>
        <p:blipFill>
          <a:blip r:embed="rId3">
            <a:alphaModFix/>
          </a:blip>
          <a:stretch>
            <a:fillRect/>
          </a:stretch>
        </p:blipFill>
        <p:spPr>
          <a:xfrm>
            <a:off x="1470450" y="1275675"/>
            <a:ext cx="6203100" cy="3089424"/>
          </a:xfrm>
          <a:prstGeom prst="rect">
            <a:avLst/>
          </a:prstGeom>
          <a:noFill/>
          <a:ln>
            <a:noFill/>
          </a:ln>
        </p:spPr>
      </p:pic>
      <p:sp>
        <p:nvSpPr>
          <p:cNvPr id="777" name="Google Shape;777;p61"/>
          <p:cNvSpPr/>
          <p:nvPr/>
        </p:nvSpPr>
        <p:spPr>
          <a:xfrm>
            <a:off x="1765450" y="2040575"/>
            <a:ext cx="1559100" cy="420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8" name="Google Shape;778;p61"/>
          <p:cNvCxnSpPr>
            <a:endCxn id="777" idx="3"/>
          </p:cNvCxnSpPr>
          <p:nvPr/>
        </p:nvCxnSpPr>
        <p:spPr>
          <a:xfrm rot="10800000">
            <a:off x="3324550" y="2250725"/>
            <a:ext cx="1477500" cy="6900"/>
          </a:xfrm>
          <a:prstGeom prst="straightConnector1">
            <a:avLst/>
          </a:prstGeom>
          <a:noFill/>
          <a:ln cap="flat" cmpd="sng" w="19050">
            <a:solidFill>
              <a:schemeClr val="accent2"/>
            </a:solidFill>
            <a:prstDash val="solid"/>
            <a:round/>
            <a:headEnd len="med" w="med" type="none"/>
            <a:tailEnd len="med" w="med" type="triangle"/>
          </a:ln>
        </p:spPr>
      </p:cxnSp>
      <p:sp>
        <p:nvSpPr>
          <p:cNvPr id="779" name="Google Shape;779;p61"/>
          <p:cNvSpPr txBox="1"/>
          <p:nvPr/>
        </p:nvSpPr>
        <p:spPr>
          <a:xfrm>
            <a:off x="4802050" y="19736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accent2"/>
                </a:solidFill>
              </a:rPr>
              <a:t>Rendre ces étapes atomiques (indivisibles)</a:t>
            </a:r>
            <a:endParaRPr/>
          </a:p>
        </p:txBody>
      </p:sp>
      <p:sp>
        <p:nvSpPr>
          <p:cNvPr id="780" name="Google Shape;780;p61"/>
          <p:cNvSpPr txBox="1"/>
          <p:nvPr/>
        </p:nvSpPr>
        <p:spPr>
          <a:xfrm>
            <a:off x="1470300" y="4365100"/>
            <a:ext cx="620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accent2"/>
                </a:solidFill>
                <a:latin typeface="Twentieth Century"/>
                <a:ea typeface="Twentieth Century"/>
                <a:cs typeface="Twentieth Century"/>
                <a:sym typeface="Twentieth Century"/>
              </a:rPr>
              <a:t>Le problème consistant à garantir qu'une seule personne à la fois peut exécuter un bloc de code particulier est appelé </a:t>
            </a:r>
            <a:r>
              <a:rPr lang="fr" u="sng">
                <a:solidFill>
                  <a:schemeClr val="accent2"/>
                </a:solidFill>
                <a:latin typeface="Twentieth Century"/>
                <a:ea typeface="Twentieth Century"/>
                <a:cs typeface="Twentieth Century"/>
                <a:sym typeface="Twentieth Century"/>
              </a:rPr>
              <a:t>exclusion mutuelle.</a:t>
            </a:r>
            <a:endParaRPr sz="100" u="sng">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2"/>
          <p:cNvSpPr txBox="1"/>
          <p:nvPr>
            <p:ph type="title"/>
          </p:nvPr>
        </p:nvSpPr>
        <p:spPr>
          <a:xfrm>
            <a:off x="571500" y="114150"/>
            <a:ext cx="80010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sz="3900"/>
              <a:t>Problème d'exclusion mutuelle (Mutex)</a:t>
            </a:r>
            <a:endParaRPr sz="3900"/>
          </a:p>
        </p:txBody>
      </p:sp>
      <p:sp>
        <p:nvSpPr>
          <p:cNvPr id="787" name="Google Shape;787;p62"/>
          <p:cNvSpPr txBox="1"/>
          <p:nvPr/>
        </p:nvSpPr>
        <p:spPr>
          <a:xfrm>
            <a:off x="0" y="953690"/>
            <a:ext cx="533400" cy="183356"/>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788" name="Google Shape;788;p62"/>
          <p:cNvSpPr txBox="1"/>
          <p:nvPr>
            <p:ph idx="1" type="body"/>
          </p:nvPr>
        </p:nvSpPr>
        <p:spPr>
          <a:xfrm>
            <a:off x="609600" y="1085850"/>
            <a:ext cx="7848600" cy="3714750"/>
          </a:xfrm>
          <a:prstGeom prst="rect">
            <a:avLst/>
          </a:prstGeom>
          <a:noFill/>
          <a:ln>
            <a:noFill/>
          </a:ln>
        </p:spPr>
        <p:txBody>
          <a:bodyPr anchorCtr="0" anchor="t" bIns="45700" lIns="91425" spcFirstLastPara="1" rIns="91425" wrap="square" tIns="45700">
            <a:noAutofit/>
          </a:bodyPr>
          <a:lstStyle/>
          <a:p>
            <a:pPr indent="-293687" lvl="0" marL="319087" marR="0" rtl="0" algn="l">
              <a:lnSpc>
                <a:spcPct val="90000"/>
              </a:lnSpc>
              <a:spcBef>
                <a:spcPts val="0"/>
              </a:spcBef>
              <a:spcAft>
                <a:spcPts val="0"/>
              </a:spcAft>
              <a:buClr>
                <a:schemeClr val="accent2"/>
              </a:buClr>
              <a:buSzPts val="1280"/>
              <a:buFont typeface="Noto Sans Symbols"/>
              <a:buChar char="❏"/>
            </a:pPr>
            <a:r>
              <a:rPr lang="fr" sz="2400"/>
              <a:t>Le code de chaque processeur est divisé en quatre sections :</a:t>
            </a:r>
            <a:endParaRPr sz="2500"/>
          </a:p>
          <a:p>
            <a:pPr indent="-212407" lvl="0" marL="319087" marR="0" rtl="0" algn="l">
              <a:lnSpc>
                <a:spcPct val="90000"/>
              </a:lnSpc>
              <a:spcBef>
                <a:spcPts val="700"/>
              </a:spcBef>
              <a:spcAft>
                <a:spcPts val="0"/>
              </a:spcAft>
              <a:buClr>
                <a:schemeClr val="accent2"/>
              </a:buClr>
              <a:buSzPts val="1680"/>
              <a:buFont typeface="Noto Sans Symbols"/>
              <a:buNone/>
            </a:pPr>
            <a:r>
              <a:t/>
            </a:r>
            <a:endParaRPr b="0" i="0" sz="2800" u="none">
              <a:solidFill>
                <a:schemeClr val="dk1"/>
              </a:solidFill>
              <a:latin typeface="Twentieth Century"/>
              <a:ea typeface="Twentieth Century"/>
              <a:cs typeface="Twentieth Century"/>
              <a:sym typeface="Twentieth Century"/>
            </a:endParaRPr>
          </a:p>
          <a:p>
            <a:pPr indent="-212407" lvl="0" marL="319087" marR="0" rtl="0" algn="l">
              <a:lnSpc>
                <a:spcPct val="90000"/>
              </a:lnSpc>
              <a:spcBef>
                <a:spcPts val="700"/>
              </a:spcBef>
              <a:spcAft>
                <a:spcPts val="0"/>
              </a:spcAft>
              <a:buClr>
                <a:schemeClr val="accent2"/>
              </a:buClr>
              <a:buSzPts val="1680"/>
              <a:buFont typeface="Noto Sans Symbols"/>
              <a:buNone/>
            </a:pPr>
            <a:r>
              <a:t/>
            </a:r>
            <a:endParaRPr b="0" i="0" sz="2800" u="none">
              <a:solidFill>
                <a:schemeClr val="dk1"/>
              </a:solidFill>
              <a:latin typeface="Twentieth Century"/>
              <a:ea typeface="Twentieth Century"/>
              <a:cs typeface="Twentieth Century"/>
              <a:sym typeface="Twentieth Century"/>
            </a:endParaRPr>
          </a:p>
          <a:p>
            <a:pPr indent="-319087" lvl="0" marL="319087" marR="0" rtl="0" algn="l">
              <a:lnSpc>
                <a:spcPct val="90000"/>
              </a:lnSpc>
              <a:spcBef>
                <a:spcPts val="700"/>
              </a:spcBef>
              <a:spcAft>
                <a:spcPts val="0"/>
              </a:spcAft>
              <a:buClr>
                <a:schemeClr val="accent2"/>
              </a:buClr>
              <a:buSzPts val="1680"/>
              <a:buFont typeface="Noto Sans Symbols"/>
              <a:buNone/>
            </a:pPr>
            <a:r>
              <a:t/>
            </a:r>
            <a:endParaRPr b="0" i="0" sz="2800" u="none">
              <a:solidFill>
                <a:schemeClr val="dk1"/>
              </a:solidFill>
              <a:latin typeface="Twentieth Century"/>
              <a:ea typeface="Twentieth Century"/>
              <a:cs typeface="Twentieth Century"/>
              <a:sym typeface="Twentieth Century"/>
            </a:endParaRPr>
          </a:p>
          <a:p>
            <a:pPr indent="0" lvl="1" marL="0" marR="0" rtl="0" algn="l">
              <a:lnSpc>
                <a:spcPct val="90000"/>
              </a:lnSpc>
              <a:spcBef>
                <a:spcPts val="500"/>
              </a:spcBef>
              <a:spcAft>
                <a:spcPts val="0"/>
              </a:spcAft>
              <a:buClr>
                <a:schemeClr val="accent1"/>
              </a:buClr>
              <a:buSzPts val="1400"/>
              <a:buFont typeface="Noto Sans Symbols"/>
              <a:buNone/>
            </a:pPr>
            <a:r>
              <a:t/>
            </a:r>
            <a:endParaRPr b="1" i="0" sz="2000" u="none" cap="none" strike="noStrike">
              <a:solidFill>
                <a:schemeClr val="dk1"/>
              </a:solidFill>
              <a:latin typeface="Twentieth Century"/>
              <a:ea typeface="Twentieth Century"/>
              <a:cs typeface="Twentieth Century"/>
              <a:sym typeface="Twentieth Century"/>
            </a:endParaRPr>
          </a:p>
          <a:p>
            <a:pPr indent="-247649" lvl="1" marL="639762" marR="0" rtl="0" algn="l">
              <a:lnSpc>
                <a:spcPct val="90000"/>
              </a:lnSpc>
              <a:spcBef>
                <a:spcPts val="500"/>
              </a:spcBef>
              <a:spcAft>
                <a:spcPts val="0"/>
              </a:spcAft>
              <a:buClr>
                <a:schemeClr val="accent1"/>
              </a:buClr>
              <a:buSzPts val="1280"/>
              <a:buFont typeface="Noto Sans Symbols"/>
              <a:buChar char="❏"/>
            </a:pPr>
            <a:r>
              <a:rPr b="1" lang="fr" sz="2000">
                <a:solidFill>
                  <a:schemeClr val="accent2"/>
                </a:solidFill>
              </a:rPr>
              <a:t>entrée</a:t>
            </a:r>
            <a:r>
              <a:rPr b="1" i="0" lang="fr" sz="2000" u="none" cap="none" strike="noStrike">
                <a:solidFill>
                  <a:schemeClr val="accent2"/>
                </a:solidFill>
                <a:latin typeface="Twentieth Century"/>
                <a:ea typeface="Twentieth Century"/>
                <a:cs typeface="Twentieth Century"/>
                <a:sym typeface="Twentieth Century"/>
              </a:rPr>
              <a:t>:</a:t>
            </a:r>
            <a:r>
              <a:rPr b="0" i="0" lang="fr" sz="2000" u="none" cap="none" strike="noStrike">
                <a:solidFill>
                  <a:schemeClr val="dk1"/>
                </a:solidFill>
                <a:latin typeface="Twentieth Century"/>
                <a:ea typeface="Twentieth Century"/>
                <a:cs typeface="Twentieth Century"/>
                <a:sym typeface="Twentieth Century"/>
              </a:rPr>
              <a:t> </a:t>
            </a:r>
            <a:r>
              <a:rPr lang="fr" sz="2000"/>
              <a:t>se synchronisent avec d'autres pour assurer un accès mutuellement exclusif à la...</a:t>
            </a:r>
            <a:endParaRPr sz="2200"/>
          </a:p>
          <a:p>
            <a:pPr indent="-247649" lvl="1" marL="639762" marR="0" rtl="0" algn="l">
              <a:lnSpc>
                <a:spcPct val="90000"/>
              </a:lnSpc>
              <a:spcBef>
                <a:spcPts val="500"/>
              </a:spcBef>
              <a:spcAft>
                <a:spcPts val="0"/>
              </a:spcAft>
              <a:buClr>
                <a:schemeClr val="accent1"/>
              </a:buClr>
              <a:buSzPts val="1280"/>
              <a:buFont typeface="Noto Sans Symbols"/>
              <a:buChar char="❏"/>
            </a:pPr>
            <a:r>
              <a:rPr b="1" lang="fr" sz="2000">
                <a:solidFill>
                  <a:schemeClr val="accent2"/>
                </a:solidFill>
              </a:rPr>
              <a:t>critique:</a:t>
            </a:r>
            <a:r>
              <a:rPr b="1" lang="fr" sz="2000"/>
              <a:t> </a:t>
            </a:r>
            <a:r>
              <a:rPr lang="fr" sz="2000"/>
              <a:t>utilise une ressource ; une fois terminé, entrer dans la...</a:t>
            </a:r>
            <a:endParaRPr sz="2200"/>
          </a:p>
          <a:p>
            <a:pPr indent="-247649" lvl="1" marL="639762" marR="0" rtl="0" algn="l">
              <a:lnSpc>
                <a:spcPct val="90000"/>
              </a:lnSpc>
              <a:spcBef>
                <a:spcPts val="500"/>
              </a:spcBef>
              <a:spcAft>
                <a:spcPts val="0"/>
              </a:spcAft>
              <a:buClr>
                <a:schemeClr val="accent1"/>
              </a:buClr>
              <a:buSzPts val="1280"/>
              <a:buFont typeface="Noto Sans Symbols"/>
              <a:buChar char="❏"/>
            </a:pPr>
            <a:r>
              <a:rPr b="1" lang="fr" sz="2000">
                <a:solidFill>
                  <a:schemeClr val="accent2"/>
                </a:solidFill>
              </a:rPr>
              <a:t>sortie:</a:t>
            </a:r>
            <a:r>
              <a:rPr b="0" i="0" lang="fr" sz="2000" u="none" cap="none" strike="noStrike">
                <a:solidFill>
                  <a:schemeClr val="dk1"/>
                </a:solidFill>
                <a:latin typeface="Twentieth Century"/>
                <a:ea typeface="Twentieth Century"/>
                <a:cs typeface="Twentieth Century"/>
                <a:sym typeface="Twentieth Century"/>
              </a:rPr>
              <a:t> </a:t>
            </a:r>
            <a:r>
              <a:rPr lang="fr" sz="2000"/>
              <a:t>nettoie</a:t>
            </a:r>
            <a:r>
              <a:rPr lang="fr" sz="2000"/>
              <a:t> ; quand c'est fait, entrez dans le...</a:t>
            </a:r>
            <a:endParaRPr sz="2200"/>
          </a:p>
          <a:p>
            <a:pPr indent="-273049" lvl="1" marL="639762" marR="0" rtl="0" algn="l">
              <a:lnSpc>
                <a:spcPct val="90000"/>
              </a:lnSpc>
              <a:spcBef>
                <a:spcPts val="500"/>
              </a:spcBef>
              <a:spcAft>
                <a:spcPts val="0"/>
              </a:spcAft>
              <a:buClr>
                <a:schemeClr val="accent1"/>
              </a:buClr>
              <a:buSzPts val="1680"/>
              <a:buFont typeface="Noto Sans Symbols"/>
              <a:buChar char="❏"/>
            </a:pPr>
            <a:r>
              <a:rPr b="1" lang="fr" sz="2000">
                <a:solidFill>
                  <a:schemeClr val="accent2"/>
                </a:solidFill>
              </a:rPr>
              <a:t>reste:</a:t>
            </a:r>
            <a:r>
              <a:rPr b="0" i="0" lang="fr" sz="2400" u="none" cap="none" strike="noStrike">
                <a:solidFill>
                  <a:schemeClr val="dk1"/>
                </a:solidFill>
                <a:latin typeface="Twentieth Century"/>
                <a:ea typeface="Twentieth Century"/>
                <a:cs typeface="Twentieth Century"/>
                <a:sym typeface="Twentieth Century"/>
              </a:rPr>
              <a:t> </a:t>
            </a:r>
            <a:r>
              <a:rPr lang="fr" sz="2000"/>
              <a:t>pas intéressé par l'utilisation de la ressource</a:t>
            </a:r>
            <a:endParaRPr sz="2200"/>
          </a:p>
        </p:txBody>
      </p:sp>
      <p:grpSp>
        <p:nvGrpSpPr>
          <p:cNvPr id="789" name="Google Shape;789;p62"/>
          <p:cNvGrpSpPr/>
          <p:nvPr/>
        </p:nvGrpSpPr>
        <p:grpSpPr>
          <a:xfrm>
            <a:off x="3657600" y="1485900"/>
            <a:ext cx="952500" cy="571500"/>
            <a:chOff x="2256" y="1776"/>
            <a:chExt cx="600" cy="480"/>
          </a:xfrm>
        </p:grpSpPr>
        <p:sp>
          <p:nvSpPr>
            <p:cNvPr id="790" name="Google Shape;790;p62"/>
            <p:cNvSpPr/>
            <p:nvPr/>
          </p:nvSpPr>
          <p:spPr>
            <a:xfrm>
              <a:off x="2256" y="1776"/>
              <a:ext cx="480" cy="480"/>
            </a:xfrm>
            <a:prstGeom prst="ellipse">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91" name="Google Shape;791;p62"/>
            <p:cNvSpPr txBox="1"/>
            <p:nvPr/>
          </p:nvSpPr>
          <p:spPr>
            <a:xfrm>
              <a:off x="2256" y="1866"/>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9900"/>
                </a:buClr>
                <a:buSzPts val="1600"/>
                <a:buFont typeface="Arial"/>
                <a:buNone/>
              </a:pPr>
              <a:r>
                <a:rPr lang="fr" sz="1600">
                  <a:solidFill>
                    <a:srgbClr val="FF9900"/>
                  </a:solidFill>
                </a:rPr>
                <a:t>entrée</a:t>
              </a:r>
              <a:endParaRPr/>
            </a:p>
          </p:txBody>
        </p:sp>
      </p:grpSp>
      <p:grpSp>
        <p:nvGrpSpPr>
          <p:cNvPr id="792" name="Google Shape;792;p62"/>
          <p:cNvGrpSpPr/>
          <p:nvPr/>
        </p:nvGrpSpPr>
        <p:grpSpPr>
          <a:xfrm>
            <a:off x="5071301" y="2057400"/>
            <a:ext cx="952499" cy="571500"/>
            <a:chOff x="2235" y="1776"/>
            <a:chExt cx="600" cy="480"/>
          </a:xfrm>
        </p:grpSpPr>
        <p:sp>
          <p:nvSpPr>
            <p:cNvPr id="793" name="Google Shape;793;p62"/>
            <p:cNvSpPr/>
            <p:nvPr/>
          </p:nvSpPr>
          <p:spPr>
            <a:xfrm>
              <a:off x="2256" y="1776"/>
              <a:ext cx="480" cy="480"/>
            </a:xfrm>
            <a:prstGeom prst="ellipse">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94" name="Google Shape;794;p62"/>
            <p:cNvSpPr txBox="1"/>
            <p:nvPr/>
          </p:nvSpPr>
          <p:spPr>
            <a:xfrm>
              <a:off x="2235" y="1842"/>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9900"/>
                </a:buClr>
                <a:buSzPts val="1600"/>
                <a:buFont typeface="Arial"/>
                <a:buNone/>
              </a:pPr>
              <a:r>
                <a:rPr b="0" i="0" lang="fr" sz="1600" u="none">
                  <a:solidFill>
                    <a:srgbClr val="FF9900"/>
                  </a:solidFill>
                  <a:latin typeface="Arial"/>
                  <a:ea typeface="Arial"/>
                  <a:cs typeface="Arial"/>
                  <a:sym typeface="Arial"/>
                </a:rPr>
                <a:t>criti</a:t>
              </a:r>
              <a:r>
                <a:rPr lang="fr" sz="1600">
                  <a:solidFill>
                    <a:srgbClr val="FF9900"/>
                  </a:solidFill>
                </a:rPr>
                <a:t>que</a:t>
              </a:r>
              <a:endParaRPr/>
            </a:p>
          </p:txBody>
        </p:sp>
      </p:grpSp>
      <p:grpSp>
        <p:nvGrpSpPr>
          <p:cNvPr id="795" name="Google Shape;795;p62"/>
          <p:cNvGrpSpPr/>
          <p:nvPr/>
        </p:nvGrpSpPr>
        <p:grpSpPr>
          <a:xfrm>
            <a:off x="3657600" y="2571750"/>
            <a:ext cx="1016877" cy="571500"/>
            <a:chOff x="2256" y="1776"/>
            <a:chExt cx="641" cy="480"/>
          </a:xfrm>
        </p:grpSpPr>
        <p:sp>
          <p:nvSpPr>
            <p:cNvPr id="796" name="Google Shape;796;p62"/>
            <p:cNvSpPr/>
            <p:nvPr/>
          </p:nvSpPr>
          <p:spPr>
            <a:xfrm>
              <a:off x="2256" y="1776"/>
              <a:ext cx="480" cy="480"/>
            </a:xfrm>
            <a:prstGeom prst="ellipse">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797" name="Google Shape;797;p62"/>
            <p:cNvSpPr txBox="1"/>
            <p:nvPr/>
          </p:nvSpPr>
          <p:spPr>
            <a:xfrm>
              <a:off x="2297" y="1872"/>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9900"/>
                </a:buClr>
                <a:buSzPts val="1600"/>
                <a:buFont typeface="Arial"/>
                <a:buNone/>
              </a:pPr>
              <a:r>
                <a:rPr lang="fr" sz="1600">
                  <a:solidFill>
                    <a:srgbClr val="FF9900"/>
                  </a:solidFill>
                </a:rPr>
                <a:t>sortie</a:t>
              </a:r>
              <a:endParaRPr/>
            </a:p>
          </p:txBody>
        </p:sp>
      </p:grpSp>
      <p:grpSp>
        <p:nvGrpSpPr>
          <p:cNvPr id="798" name="Google Shape;798;p62"/>
          <p:cNvGrpSpPr/>
          <p:nvPr/>
        </p:nvGrpSpPr>
        <p:grpSpPr>
          <a:xfrm>
            <a:off x="2038350" y="2057400"/>
            <a:ext cx="952499" cy="571500"/>
            <a:chOff x="2196" y="1776"/>
            <a:chExt cx="600" cy="480"/>
          </a:xfrm>
        </p:grpSpPr>
        <p:sp>
          <p:nvSpPr>
            <p:cNvPr id="799" name="Google Shape;799;p62"/>
            <p:cNvSpPr/>
            <p:nvPr/>
          </p:nvSpPr>
          <p:spPr>
            <a:xfrm>
              <a:off x="2256" y="1776"/>
              <a:ext cx="480" cy="480"/>
            </a:xfrm>
            <a:prstGeom prst="ellipse">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00" name="Google Shape;800;p62"/>
            <p:cNvSpPr txBox="1"/>
            <p:nvPr/>
          </p:nvSpPr>
          <p:spPr>
            <a:xfrm>
              <a:off x="2196" y="1866"/>
              <a:ext cx="6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9900"/>
                </a:buClr>
                <a:buSzPts val="1200"/>
                <a:buFont typeface="Arial"/>
                <a:buNone/>
              </a:pPr>
              <a:r>
                <a:rPr lang="fr">
                  <a:solidFill>
                    <a:srgbClr val="FF9900"/>
                  </a:solidFill>
                </a:rPr>
                <a:t>reste</a:t>
              </a:r>
              <a:endParaRPr sz="1600"/>
            </a:p>
          </p:txBody>
        </p:sp>
      </p:grpSp>
      <p:cxnSp>
        <p:nvCxnSpPr>
          <p:cNvPr id="801" name="Google Shape;801;p62"/>
          <p:cNvCxnSpPr/>
          <p:nvPr/>
        </p:nvCxnSpPr>
        <p:spPr>
          <a:xfrm>
            <a:off x="4419600" y="1828800"/>
            <a:ext cx="762000" cy="285750"/>
          </a:xfrm>
          <a:prstGeom prst="straightConnector1">
            <a:avLst/>
          </a:prstGeom>
          <a:noFill/>
          <a:ln cap="flat" cmpd="sng" w="38100">
            <a:solidFill>
              <a:srgbClr val="FF9900"/>
            </a:solidFill>
            <a:prstDash val="solid"/>
            <a:miter lim="800000"/>
            <a:headEnd len="med" w="med" type="none"/>
            <a:tailEnd len="med" w="med" type="triangle"/>
          </a:ln>
        </p:spPr>
      </p:cxnSp>
      <p:cxnSp>
        <p:nvCxnSpPr>
          <p:cNvPr id="802" name="Google Shape;802;p62"/>
          <p:cNvCxnSpPr/>
          <p:nvPr/>
        </p:nvCxnSpPr>
        <p:spPr>
          <a:xfrm flipH="1">
            <a:off x="4419600" y="2514600"/>
            <a:ext cx="762000" cy="342900"/>
          </a:xfrm>
          <a:prstGeom prst="straightConnector1">
            <a:avLst/>
          </a:prstGeom>
          <a:noFill/>
          <a:ln cap="flat" cmpd="sng" w="28575">
            <a:solidFill>
              <a:srgbClr val="FF9900"/>
            </a:solidFill>
            <a:prstDash val="solid"/>
            <a:miter lim="800000"/>
            <a:headEnd len="med" w="med" type="none"/>
            <a:tailEnd len="med" w="med" type="triangle"/>
          </a:ln>
        </p:spPr>
      </p:cxnSp>
      <p:cxnSp>
        <p:nvCxnSpPr>
          <p:cNvPr id="803" name="Google Shape;803;p62"/>
          <p:cNvCxnSpPr/>
          <p:nvPr/>
        </p:nvCxnSpPr>
        <p:spPr>
          <a:xfrm rot="10800000">
            <a:off x="2743200" y="2514600"/>
            <a:ext cx="914400" cy="342900"/>
          </a:xfrm>
          <a:prstGeom prst="straightConnector1">
            <a:avLst/>
          </a:prstGeom>
          <a:noFill/>
          <a:ln cap="flat" cmpd="sng" w="28575">
            <a:solidFill>
              <a:srgbClr val="FF9900"/>
            </a:solidFill>
            <a:prstDash val="solid"/>
            <a:miter lim="800000"/>
            <a:headEnd len="med" w="med" type="none"/>
            <a:tailEnd len="med" w="med" type="triangle"/>
          </a:ln>
        </p:spPr>
      </p:cxnSp>
      <p:cxnSp>
        <p:nvCxnSpPr>
          <p:cNvPr id="804" name="Google Shape;804;p62"/>
          <p:cNvCxnSpPr/>
          <p:nvPr/>
        </p:nvCxnSpPr>
        <p:spPr>
          <a:xfrm flipH="1" rot="10800000">
            <a:off x="2819400" y="1828800"/>
            <a:ext cx="838200" cy="342900"/>
          </a:xfrm>
          <a:prstGeom prst="straightConnector1">
            <a:avLst/>
          </a:prstGeom>
          <a:noFill/>
          <a:ln cap="flat" cmpd="sng" w="28575">
            <a:solidFill>
              <a:srgbClr val="FF9900"/>
            </a:solidFill>
            <a:prstDash val="solid"/>
            <a:miter lim="800000"/>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650875" y="129000"/>
            <a:ext cx="80772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900"/>
              <a:t>Incertitude dans les systèmes distribués</a:t>
            </a:r>
            <a:endParaRPr sz="4500"/>
          </a:p>
        </p:txBody>
      </p:sp>
      <p:sp>
        <p:nvSpPr>
          <p:cNvPr id="155" name="Google Shape;155;p27"/>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156" name="Google Shape;156;p27"/>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lang="fr"/>
              <a:t>L’incertitude provient essentiellement:</a:t>
            </a:r>
            <a:endParaRPr/>
          </a:p>
          <a:p>
            <a:pPr indent="-273049" lvl="1" marL="639762" marR="0" rtl="0" algn="l">
              <a:lnSpc>
                <a:spcPct val="100000"/>
              </a:lnSpc>
              <a:spcBef>
                <a:spcPts val="500"/>
              </a:spcBef>
              <a:spcAft>
                <a:spcPts val="0"/>
              </a:spcAft>
              <a:buSzPts val="1820"/>
              <a:buFont typeface="Noto Sans Symbols"/>
              <a:buChar char="❏"/>
            </a:pPr>
            <a:r>
              <a:rPr lang="fr"/>
              <a:t>des vitesses de processeur différentes</a:t>
            </a:r>
            <a:endParaRPr/>
          </a:p>
          <a:p>
            <a:pPr indent="-273049" lvl="1" marL="639762" marR="0" rtl="0" algn="l">
              <a:lnSpc>
                <a:spcPct val="100000"/>
              </a:lnSpc>
              <a:spcBef>
                <a:spcPts val="500"/>
              </a:spcBef>
              <a:spcAft>
                <a:spcPts val="0"/>
              </a:spcAft>
              <a:buSzPts val="1820"/>
              <a:buFont typeface="Noto Sans Symbols"/>
              <a:buChar char="❏"/>
            </a:pPr>
            <a:r>
              <a:rPr lang="fr"/>
              <a:t>des délais de communication variables</a:t>
            </a:r>
            <a:endParaRPr/>
          </a:p>
          <a:p>
            <a:pPr indent="-273049" lvl="1" marL="639762" marR="0" rtl="0" algn="l">
              <a:lnSpc>
                <a:spcPct val="100000"/>
              </a:lnSpc>
              <a:spcBef>
                <a:spcPts val="500"/>
              </a:spcBef>
              <a:spcAft>
                <a:spcPts val="0"/>
              </a:spcAft>
              <a:buSzPts val="1820"/>
              <a:buFont typeface="Noto Sans Symbols"/>
              <a:buChar char="❏"/>
            </a:pPr>
            <a:r>
              <a:rPr lang="fr"/>
              <a:t>Défaillances (partielles)</a:t>
            </a:r>
            <a:endParaRPr/>
          </a:p>
          <a:p>
            <a:pPr indent="-273049" lvl="1" marL="639762" marR="0" rtl="0" algn="l">
              <a:lnSpc>
                <a:spcPct val="100000"/>
              </a:lnSpc>
              <a:spcBef>
                <a:spcPts val="500"/>
              </a:spcBef>
              <a:spcAft>
                <a:spcPts val="0"/>
              </a:spcAft>
              <a:buSzPts val="1820"/>
              <a:buFont typeface="Noto Sans Symbols"/>
              <a:buChar char="❏"/>
            </a:pPr>
            <a:r>
              <a:rPr lang="fr"/>
              <a:t>flux d'entrée multiples et comportement interactif</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3"/>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a:t>Algorithmes d'exclusion mutuelle</a:t>
            </a:r>
            <a:endParaRPr/>
          </a:p>
        </p:txBody>
      </p:sp>
      <p:sp>
        <p:nvSpPr>
          <p:cNvPr id="811" name="Google Shape;811;p63"/>
          <p:cNvSpPr txBox="1"/>
          <p:nvPr/>
        </p:nvSpPr>
        <p:spPr>
          <a:xfrm>
            <a:off x="0" y="953690"/>
            <a:ext cx="533400" cy="183356"/>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812" name="Google Shape;812;p63"/>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00037" lvl="0" marL="319087" marR="0" rtl="0" algn="l">
              <a:lnSpc>
                <a:spcPct val="100000"/>
              </a:lnSpc>
              <a:spcBef>
                <a:spcPts val="0"/>
              </a:spcBef>
              <a:spcAft>
                <a:spcPts val="0"/>
              </a:spcAft>
              <a:buClr>
                <a:schemeClr val="accent2"/>
              </a:buClr>
              <a:buSzPts val="1440"/>
              <a:buFont typeface="Noto Sans Symbols"/>
              <a:buChar char="❏"/>
            </a:pPr>
            <a:r>
              <a:rPr lang="fr" sz="2600"/>
              <a:t>Un </a:t>
            </a:r>
            <a:r>
              <a:rPr i="1" lang="fr" sz="2600"/>
              <a:t>algorithme d'exclusion mutuelle</a:t>
            </a:r>
            <a:r>
              <a:rPr lang="fr" sz="2600"/>
              <a:t> spécifie un code pour les sections d'entrée et de sortie afin de garantir :</a:t>
            </a:r>
            <a:endParaRPr sz="2600"/>
          </a:p>
          <a:p>
            <a:pPr indent="-273050" lvl="1" marL="639762" marR="0" rtl="0" algn="l">
              <a:lnSpc>
                <a:spcPct val="100000"/>
              </a:lnSpc>
              <a:spcBef>
                <a:spcPts val="500"/>
              </a:spcBef>
              <a:spcAft>
                <a:spcPts val="0"/>
              </a:spcAft>
              <a:buClr>
                <a:schemeClr val="accent1"/>
              </a:buClr>
              <a:buSzPts val="1820"/>
              <a:buChar char="❏"/>
            </a:pPr>
            <a:r>
              <a:rPr lang="fr">
                <a:solidFill>
                  <a:schemeClr val="accent2"/>
                </a:solidFill>
              </a:rPr>
              <a:t>exclusion mutuelle:</a:t>
            </a:r>
            <a:r>
              <a:rPr lang="fr"/>
              <a:t> un processeur au maximum se trouve dans sa section critique à tout moment, et</a:t>
            </a:r>
            <a:endParaRPr/>
          </a:p>
          <a:p>
            <a:pPr indent="-273050" lvl="1" marL="639762" marR="0" rtl="0" algn="l">
              <a:lnSpc>
                <a:spcPct val="100000"/>
              </a:lnSpc>
              <a:spcBef>
                <a:spcPts val="500"/>
              </a:spcBef>
              <a:spcAft>
                <a:spcPts val="0"/>
              </a:spcAft>
              <a:buClr>
                <a:schemeClr val="accent1"/>
              </a:buClr>
              <a:buSzPts val="1820"/>
              <a:buFont typeface="Noto Sans Symbols"/>
              <a:buChar char="❏"/>
            </a:pPr>
            <a:r>
              <a:rPr lang="fr"/>
              <a:t>une sorte de condition de "</a:t>
            </a:r>
            <a:r>
              <a:rPr lang="fr">
                <a:solidFill>
                  <a:schemeClr val="accent2"/>
                </a:solidFill>
              </a:rPr>
              <a:t>vivacité</a:t>
            </a:r>
            <a:r>
              <a:rPr lang="fr"/>
              <a:t>" ou de "</a:t>
            </a:r>
            <a:r>
              <a:rPr lang="fr">
                <a:solidFill>
                  <a:schemeClr val="accent2"/>
                </a:solidFill>
              </a:rPr>
              <a:t>progrès</a:t>
            </a:r>
            <a:r>
              <a:rPr lang="fr"/>
              <a:t>".  Il y a trois conditions communément considérées...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64"/>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lang="fr"/>
              <a:t>Conditions de vivacité des mutex</a:t>
            </a:r>
            <a:endParaRPr/>
          </a:p>
        </p:txBody>
      </p:sp>
      <p:sp>
        <p:nvSpPr>
          <p:cNvPr id="819" name="Google Shape;819;p64"/>
          <p:cNvSpPr txBox="1"/>
          <p:nvPr/>
        </p:nvSpPr>
        <p:spPr>
          <a:xfrm>
            <a:off x="0" y="953690"/>
            <a:ext cx="533400" cy="183356"/>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820" name="Google Shape;820;p64"/>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293687" lvl="0" marL="319087" marR="0" rtl="0" algn="l">
              <a:lnSpc>
                <a:spcPct val="90000"/>
              </a:lnSpc>
              <a:spcBef>
                <a:spcPts val="0"/>
              </a:spcBef>
              <a:spcAft>
                <a:spcPts val="0"/>
              </a:spcAft>
              <a:buSzPts val="1280"/>
              <a:buChar char="◻"/>
            </a:pPr>
            <a:r>
              <a:rPr lang="fr" sz="2400">
                <a:solidFill>
                  <a:schemeClr val="accent2"/>
                </a:solidFill>
              </a:rPr>
              <a:t>pas de </a:t>
            </a:r>
            <a:r>
              <a:rPr lang="fr" sz="2400">
                <a:solidFill>
                  <a:schemeClr val="accent2"/>
                </a:solidFill>
              </a:rPr>
              <a:t>blocage</a:t>
            </a:r>
            <a:r>
              <a:rPr lang="fr" sz="2400">
                <a:solidFill>
                  <a:schemeClr val="accent2"/>
                </a:solidFill>
              </a:rPr>
              <a:t> (</a:t>
            </a:r>
            <a:r>
              <a:rPr i="1" lang="fr" sz="2400">
                <a:solidFill>
                  <a:schemeClr val="accent2"/>
                </a:solidFill>
              </a:rPr>
              <a:t>deadlock-freedom</a:t>
            </a:r>
            <a:r>
              <a:rPr lang="fr" sz="2400">
                <a:solidFill>
                  <a:schemeClr val="accent2"/>
                </a:solidFill>
              </a:rPr>
              <a:t>):</a:t>
            </a:r>
            <a:r>
              <a:rPr lang="fr" sz="2400"/>
              <a:t> si un processeur se trouve dans sa section d'entrée à un moment donné, un autre processeur se trouvera plus tard dans sa section critique.</a:t>
            </a:r>
            <a:endParaRPr sz="2400"/>
          </a:p>
          <a:p>
            <a:pPr indent="-293687" lvl="0" marL="319087" marR="0" rtl="0" algn="l">
              <a:lnSpc>
                <a:spcPct val="90000"/>
              </a:lnSpc>
              <a:spcBef>
                <a:spcPts val="700"/>
              </a:spcBef>
              <a:spcAft>
                <a:spcPts val="0"/>
              </a:spcAft>
              <a:buClr>
                <a:schemeClr val="accent2"/>
              </a:buClr>
              <a:buSzPts val="1280"/>
              <a:buChar char="◻"/>
            </a:pPr>
            <a:r>
              <a:rPr lang="fr" sz="2400">
                <a:solidFill>
                  <a:schemeClr val="accent2"/>
                </a:solidFill>
              </a:rPr>
              <a:t>pas de verrouillage (</a:t>
            </a:r>
            <a:r>
              <a:rPr i="1" lang="fr" sz="2400">
                <a:solidFill>
                  <a:schemeClr val="accent2"/>
                </a:solidFill>
              </a:rPr>
              <a:t>starvation-freedom</a:t>
            </a:r>
            <a:r>
              <a:rPr lang="fr" sz="2400">
                <a:solidFill>
                  <a:schemeClr val="accent2"/>
                </a:solidFill>
              </a:rPr>
              <a:t>):</a:t>
            </a:r>
            <a:r>
              <a:rPr lang="fr" sz="2400"/>
              <a:t> si un processeur se trouve dans sa section d'entrée à un moment donné, ce même processeur se trouve plus tard dans sa section critique</a:t>
            </a:r>
            <a:endParaRPr sz="2500"/>
          </a:p>
          <a:p>
            <a:pPr indent="-287337" lvl="0" marL="319087" marR="0" rtl="0" algn="l">
              <a:lnSpc>
                <a:spcPct val="90000"/>
              </a:lnSpc>
              <a:spcBef>
                <a:spcPts val="700"/>
              </a:spcBef>
              <a:spcAft>
                <a:spcPts val="0"/>
              </a:spcAft>
              <a:buClr>
                <a:schemeClr val="accent2"/>
              </a:buClr>
              <a:buSzPts val="1180"/>
              <a:buChar char="◻"/>
            </a:pPr>
            <a:r>
              <a:rPr lang="fr" sz="2300">
                <a:solidFill>
                  <a:schemeClr val="accent2"/>
                </a:solidFill>
              </a:rPr>
              <a:t>attente bornée:</a:t>
            </a:r>
            <a:r>
              <a:rPr lang="fr" sz="2300"/>
              <a:t> pas de verrouillage + pendant qu'un processeur est dans sa section d'entrée, les autres processeurs n'entrent pas dans la section critique plus d'un certain nombre de fois.</a:t>
            </a:r>
            <a:endParaRPr sz="2400"/>
          </a:p>
          <a:p>
            <a:pPr indent="-293687" lvl="0" marL="319087" marR="0" rtl="0" algn="l">
              <a:lnSpc>
                <a:spcPct val="90000"/>
              </a:lnSpc>
              <a:spcBef>
                <a:spcPts val="700"/>
              </a:spcBef>
              <a:spcAft>
                <a:spcPts val="0"/>
              </a:spcAft>
              <a:buClr>
                <a:schemeClr val="accent2"/>
              </a:buClr>
              <a:buSzPts val="1280"/>
              <a:buFont typeface="Noto Sans Symbols"/>
              <a:buChar char="◻"/>
            </a:pPr>
            <a:r>
              <a:rPr lang="fr" sz="2300">
                <a:solidFill>
                  <a:schemeClr val="accent2"/>
                </a:solidFill>
              </a:rPr>
              <a:t>Ces conditions sont de plus en plus fortes.</a:t>
            </a:r>
            <a:endParaRPr sz="2500"/>
          </a:p>
        </p:txBody>
      </p:sp>
      <p:sp>
        <p:nvSpPr>
          <p:cNvPr id="821" name="Google Shape;821;p64"/>
          <p:cNvSpPr/>
          <p:nvPr/>
        </p:nvSpPr>
        <p:spPr>
          <a:xfrm>
            <a:off x="152400" y="1371600"/>
            <a:ext cx="457200" cy="3290400"/>
          </a:xfrm>
          <a:prstGeom prst="downArrow">
            <a:avLst>
              <a:gd fmla="val 18000" name="adj1"/>
              <a:gd fmla="val 50000" name="adj2"/>
            </a:avLst>
          </a:prstGeom>
          <a:noFill/>
          <a:ln cap="flat" cmpd="sng" w="2857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type="title"/>
          </p:nvPr>
        </p:nvSpPr>
        <p:spPr>
          <a:xfrm>
            <a:off x="533400" y="305990"/>
            <a:ext cx="7772400" cy="4464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3200"/>
              <a:t>Résoudre l'exclusion mutuelle : Hypothèses</a:t>
            </a:r>
            <a:endParaRPr/>
          </a:p>
        </p:txBody>
      </p:sp>
      <p:sp>
        <p:nvSpPr>
          <p:cNvPr id="827" name="Google Shape;827;p65"/>
          <p:cNvSpPr txBox="1"/>
          <p:nvPr>
            <p:ph idx="1" type="body"/>
          </p:nvPr>
        </p:nvSpPr>
        <p:spPr>
          <a:xfrm>
            <a:off x="1155700" y="1181100"/>
            <a:ext cx="6781800" cy="2876550"/>
          </a:xfrm>
          <a:prstGeom prst="rect">
            <a:avLst/>
          </a:prstGeom>
          <a:noFill/>
          <a:ln>
            <a:noFill/>
          </a:ln>
        </p:spPr>
        <p:txBody>
          <a:bodyPr anchorCtr="0" anchor="t" bIns="45700" lIns="91425" spcFirstLastPara="1" rIns="91425" wrap="square" tIns="45700">
            <a:noAutofit/>
          </a:bodyPr>
          <a:lstStyle/>
          <a:p>
            <a:pPr indent="-306387" lvl="0" marL="319087" rtl="0" algn="l">
              <a:lnSpc>
                <a:spcPct val="100000"/>
              </a:lnSpc>
              <a:spcBef>
                <a:spcPts val="0"/>
              </a:spcBef>
              <a:spcAft>
                <a:spcPts val="0"/>
              </a:spcAft>
              <a:buClr>
                <a:schemeClr val="accent2"/>
              </a:buClr>
              <a:buSzPts val="1000"/>
              <a:buFont typeface="Noto Sans Symbols"/>
              <a:buChar char="◻"/>
            </a:pPr>
            <a:r>
              <a:rPr lang="fr" sz="1800"/>
              <a:t>Rien n'est supposé sur le code restant, sauf qu'il ne peut pas influencer le comportement des autres processus.</a:t>
            </a:r>
            <a:endParaRPr sz="2700"/>
          </a:p>
          <a:p>
            <a:pPr indent="-306387" lvl="0" marL="319087" rtl="0" algn="l">
              <a:lnSpc>
                <a:spcPct val="100000"/>
              </a:lnSpc>
              <a:spcBef>
                <a:spcPts val="700"/>
              </a:spcBef>
              <a:spcAft>
                <a:spcPts val="0"/>
              </a:spcAft>
              <a:buClr>
                <a:schemeClr val="accent2"/>
              </a:buClr>
              <a:buSzPts val="1000"/>
              <a:buFont typeface="Noto Sans Symbols"/>
              <a:buChar char="◻"/>
            </a:pPr>
            <a:r>
              <a:rPr lang="fr" sz="1800"/>
              <a:t>Les objets partagés apparaissant dans un code d'entrée ou de sortie ne peuvent pas être mentionnés dans un code de reste ou une section critique.</a:t>
            </a:r>
            <a:endParaRPr sz="2700"/>
          </a:p>
          <a:p>
            <a:pPr indent="-306387" lvl="0" marL="319087" rtl="0" algn="l">
              <a:lnSpc>
                <a:spcPct val="100000"/>
              </a:lnSpc>
              <a:spcBef>
                <a:spcPts val="700"/>
              </a:spcBef>
              <a:spcAft>
                <a:spcPts val="0"/>
              </a:spcAft>
              <a:buClr>
                <a:schemeClr val="accent2"/>
              </a:buClr>
              <a:buSzPts val="1000"/>
              <a:buFont typeface="Noto Sans Symbols"/>
              <a:buChar char="◻"/>
            </a:pPr>
            <a:r>
              <a:rPr lang="fr" sz="1800"/>
              <a:t>Un processus ne peut pas échouer (c'est-à-dire s'arrêter) lors de l'exécution du code d'entrée, de la section critique et du code de sortie.</a:t>
            </a:r>
            <a:endParaRPr sz="2700"/>
          </a:p>
          <a:p>
            <a:pPr indent="-306387" lvl="0" marL="319087" rtl="0" algn="l">
              <a:lnSpc>
                <a:spcPct val="100000"/>
              </a:lnSpc>
              <a:spcBef>
                <a:spcPts val="700"/>
              </a:spcBef>
              <a:spcAft>
                <a:spcPts val="0"/>
              </a:spcAft>
              <a:buClr>
                <a:schemeClr val="accent2"/>
              </a:buClr>
              <a:buSzPts val="1000"/>
              <a:buFont typeface="Noto Sans Symbols"/>
              <a:buChar char="◻"/>
            </a:pPr>
            <a:r>
              <a:rPr lang="fr" sz="1800"/>
              <a:t>Un processus ne peut effectuer qu'un nombre fini d'étapes dans sa section critique et son code de sortie.</a:t>
            </a:r>
            <a:endParaRPr sz="2700"/>
          </a:p>
          <a:p>
            <a:pPr indent="-306387" lvl="0" marL="319087" rtl="0" algn="l">
              <a:lnSpc>
                <a:spcPct val="100000"/>
              </a:lnSpc>
              <a:spcBef>
                <a:spcPts val="700"/>
              </a:spcBef>
              <a:spcAft>
                <a:spcPts val="0"/>
              </a:spcAft>
              <a:buClr>
                <a:schemeClr val="accent2"/>
              </a:buClr>
              <a:buSzPts val="1000"/>
              <a:buFont typeface="Noto Sans Symbols"/>
              <a:buChar char="◻"/>
            </a:pPr>
            <a:r>
              <a:rPr lang="fr" sz="1800"/>
              <a:t>Les processus individuels sont séquentiels et asynchrones.</a:t>
            </a:r>
            <a:endParaRPr sz="2700"/>
          </a:p>
        </p:txBody>
      </p:sp>
      <p:sp>
        <p:nvSpPr>
          <p:cNvPr id="828" name="Google Shape;828;p65"/>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33400" y="133350"/>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wentieth Century"/>
              <a:buNone/>
            </a:pPr>
            <a:r>
              <a:rPr b="0" i="0" lang="fr" sz="3600" u="none">
                <a:solidFill>
                  <a:schemeClr val="dk2"/>
                </a:solidFill>
                <a:latin typeface="Twentieth Century"/>
                <a:ea typeface="Twentieth Century"/>
                <a:cs typeface="Twentieth Century"/>
                <a:sym typeface="Twentieth Century"/>
              </a:rPr>
              <a:t>Convention</a:t>
            </a:r>
            <a:endParaRPr/>
          </a:p>
        </p:txBody>
      </p:sp>
      <p:graphicFrame>
        <p:nvGraphicFramePr>
          <p:cNvPr id="837" name="Google Shape;837;p66"/>
          <p:cNvGraphicFramePr/>
          <p:nvPr/>
        </p:nvGraphicFramePr>
        <p:xfrm>
          <a:off x="1066800" y="1543050"/>
          <a:ext cx="3000000" cy="3000000"/>
        </p:xfrm>
        <a:graphic>
          <a:graphicData uri="http://schemas.openxmlformats.org/drawingml/2006/table">
            <a:tbl>
              <a:tblPr>
                <a:noFill/>
                <a:tableStyleId>{6C8B76DD-025E-465A-94BA-559560005270}</a:tableStyleId>
              </a:tblPr>
              <a:tblGrid>
                <a:gridCol w="3346450"/>
                <a:gridCol w="3295650"/>
              </a:tblGrid>
              <a:tr h="2665800">
                <a:tc>
                  <a:txBody>
                    <a:bodyPr/>
                    <a:lstStyle/>
                    <a:p>
                      <a:pPr indent="0" lvl="0" marL="0" marR="0" rtl="0" algn="l">
                        <a:lnSpc>
                          <a:spcPct val="100000"/>
                        </a:lnSpc>
                        <a:spcBef>
                          <a:spcPts val="0"/>
                        </a:spcBef>
                        <a:spcAft>
                          <a:spcPts val="0"/>
                        </a:spcAft>
                        <a:buClr>
                          <a:srgbClr val="CC3300"/>
                        </a:buClr>
                        <a:buSzPts val="1800"/>
                        <a:buFont typeface="Comic Sans MS"/>
                        <a:buNone/>
                      </a:pPr>
                      <a:r>
                        <a:rPr b="0" i="0" lang="fr" sz="1800" u="none" cap="none" strike="noStrike">
                          <a:solidFill>
                            <a:srgbClr val="CC3300"/>
                          </a:solidFill>
                          <a:latin typeface="Comic Sans MS"/>
                          <a:ea typeface="Comic Sans MS"/>
                          <a:cs typeface="Comic Sans MS"/>
                          <a:sym typeface="Comic Sans MS"/>
                        </a:rPr>
                        <a:t>process 0</a:t>
                      </a:r>
                      <a:endParaRPr sz="1100"/>
                    </a:p>
                    <a:p>
                      <a:pPr indent="0" lvl="0" marL="0" marR="0" rtl="0" algn="l">
                        <a:lnSpc>
                          <a:spcPct val="100000"/>
                        </a:lnSpc>
                        <a:spcBef>
                          <a:spcPts val="400"/>
                        </a:spcBef>
                        <a:spcAft>
                          <a:spcPts val="0"/>
                        </a:spcAft>
                        <a:buClr>
                          <a:schemeClr val="dk1"/>
                        </a:buClr>
                        <a:buSzPts val="1800"/>
                        <a:buFont typeface="Comic Sans MS"/>
                        <a:buNone/>
                      </a:pPr>
                      <a:r>
                        <a:rPr b="0" i="0" lang="fr" sz="1800" u="none" cap="none" strike="noStrike">
                          <a:solidFill>
                            <a:schemeClr val="dk1"/>
                          </a:solidFill>
                          <a:latin typeface="Comic Sans MS"/>
                          <a:ea typeface="Comic Sans MS"/>
                          <a:cs typeface="Comic Sans MS"/>
                          <a:sym typeface="Comic Sans MS"/>
                        </a:rPr>
                        <a:t>while (true} {</a:t>
                      </a:r>
                      <a:endParaRPr sz="1100"/>
                    </a:p>
                    <a:p>
                      <a:pPr indent="0" lvl="0" marL="0" marR="0" rtl="0" algn="l">
                        <a:lnSpc>
                          <a:spcPct val="100000"/>
                        </a:lnSpc>
                        <a:spcBef>
                          <a:spcPts val="400"/>
                        </a:spcBef>
                        <a:spcAft>
                          <a:spcPts val="0"/>
                        </a:spcAft>
                        <a:buClr>
                          <a:schemeClr val="dk1"/>
                        </a:buClr>
                        <a:buSzPts val="1800"/>
                        <a:buFont typeface="Comic Sans MS"/>
                        <a:buNone/>
                      </a:pPr>
                      <a:r>
                        <a:rPr b="0" i="0" lang="fr" sz="1800" u="none" cap="none" strike="noStrike">
                          <a:solidFill>
                            <a:schemeClr val="dk1"/>
                          </a:solidFill>
                          <a:latin typeface="Comic Sans MS"/>
                          <a:ea typeface="Comic Sans MS"/>
                          <a:cs typeface="Comic Sans MS"/>
                          <a:sym typeface="Comic Sans MS"/>
                        </a:rPr>
                        <a:t>code resta</a:t>
                      </a:r>
                      <a:r>
                        <a:rPr lang="fr" sz="1800">
                          <a:solidFill>
                            <a:schemeClr val="dk1"/>
                          </a:solidFill>
                          <a:latin typeface="Comic Sans MS"/>
                          <a:ea typeface="Comic Sans MS"/>
                          <a:cs typeface="Comic Sans MS"/>
                          <a:sym typeface="Comic Sans MS"/>
                        </a:rPr>
                        <a:t>nt</a:t>
                      </a:r>
                      <a:endParaRPr sz="1100"/>
                    </a:p>
                    <a:p>
                      <a:pPr indent="0" lvl="0" marL="0" marR="0" rtl="0" algn="l">
                        <a:lnSpc>
                          <a:spcPct val="100000"/>
                        </a:lnSpc>
                        <a:spcBef>
                          <a:spcPts val="400"/>
                        </a:spcBef>
                        <a:spcAft>
                          <a:spcPts val="0"/>
                        </a:spcAft>
                        <a:buClr>
                          <a:schemeClr val="dk1"/>
                        </a:buClr>
                        <a:buSzPts val="1800"/>
                        <a:buFont typeface="Twentieth Century"/>
                        <a:buNone/>
                      </a:pPr>
                      <a:r>
                        <a:t/>
                      </a:r>
                      <a:endParaRPr b="0" i="0" sz="1800" u="none" cap="none" strike="noStrike">
                        <a:solidFill>
                          <a:srgbClr val="003300"/>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Twentieth Century"/>
                        <a:buNone/>
                      </a:pPr>
                      <a:r>
                        <a:t/>
                      </a:r>
                      <a:endParaRPr b="0" i="0" sz="1800" u="none" cap="none" strike="noStrike">
                        <a:solidFill>
                          <a:schemeClr val="accent2"/>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Twentieth Century"/>
                        <a:buNone/>
                      </a:pPr>
                      <a:r>
                        <a:t/>
                      </a:r>
                      <a:endParaRPr b="0" i="0" sz="1800" u="none" cap="none" strike="noStrike">
                        <a:solidFill>
                          <a:schemeClr val="accent2"/>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Twentieth Century"/>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Comic Sans MS"/>
                        <a:buNone/>
                      </a:pPr>
                      <a:r>
                        <a:rPr b="0" i="0" lang="fr" sz="1800" u="none" cap="none" strike="noStrike">
                          <a:solidFill>
                            <a:schemeClr val="dk1"/>
                          </a:solidFill>
                          <a:latin typeface="Comic Sans MS"/>
                          <a:ea typeface="Comic Sans MS"/>
                          <a:cs typeface="Comic Sans MS"/>
                          <a:sym typeface="Comic Sans MS"/>
                        </a:rPr>
                        <a:t>}</a:t>
                      </a:r>
                      <a:endParaRPr sz="1100"/>
                    </a:p>
                  </a:txBody>
                  <a:tcPr marT="34225" marB="342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FF9FF"/>
                    </a:solidFill>
                  </a:tcPr>
                </a:tc>
                <a:tc>
                  <a:txBody>
                    <a:bodyPr/>
                    <a:lstStyle/>
                    <a:p>
                      <a:pPr indent="0" lvl="0" marL="0" marR="0" rtl="0" algn="l">
                        <a:lnSpc>
                          <a:spcPct val="100000"/>
                        </a:lnSpc>
                        <a:spcBef>
                          <a:spcPts val="0"/>
                        </a:spcBef>
                        <a:spcAft>
                          <a:spcPts val="0"/>
                        </a:spcAft>
                        <a:buClr>
                          <a:srgbClr val="CC3300"/>
                        </a:buClr>
                        <a:buSzPts val="1800"/>
                        <a:buFont typeface="Comic Sans MS"/>
                        <a:buNone/>
                      </a:pPr>
                      <a:r>
                        <a:rPr b="0" i="0" lang="fr" sz="1800" u="none" cap="none" strike="noStrike">
                          <a:solidFill>
                            <a:srgbClr val="CC3300"/>
                          </a:solidFill>
                          <a:latin typeface="Comic Sans MS"/>
                          <a:ea typeface="Comic Sans MS"/>
                          <a:cs typeface="Comic Sans MS"/>
                          <a:sym typeface="Comic Sans MS"/>
                        </a:rPr>
                        <a:t>process 1</a:t>
                      </a:r>
                      <a:endParaRPr sz="1100"/>
                    </a:p>
                    <a:p>
                      <a:pPr indent="0" lvl="0" marL="0" marR="0" rtl="0" algn="l">
                        <a:lnSpc>
                          <a:spcPct val="100000"/>
                        </a:lnSpc>
                        <a:spcBef>
                          <a:spcPts val="400"/>
                        </a:spcBef>
                        <a:spcAft>
                          <a:spcPts val="0"/>
                        </a:spcAft>
                        <a:buClr>
                          <a:schemeClr val="dk1"/>
                        </a:buClr>
                        <a:buSzPts val="1800"/>
                        <a:buFont typeface="Comic Sans MS"/>
                        <a:buNone/>
                      </a:pPr>
                      <a:r>
                        <a:rPr b="0" i="0" lang="fr" sz="1800" u="none" cap="none" strike="noStrike">
                          <a:solidFill>
                            <a:schemeClr val="dk1"/>
                          </a:solidFill>
                          <a:latin typeface="Comic Sans MS"/>
                          <a:ea typeface="Comic Sans MS"/>
                          <a:cs typeface="Comic Sans MS"/>
                          <a:sym typeface="Comic Sans MS"/>
                        </a:rPr>
                        <a:t>while (true} {</a:t>
                      </a:r>
                      <a:endParaRPr sz="1100"/>
                    </a:p>
                    <a:p>
                      <a:pPr indent="0" lvl="0" marL="0" marR="0" rtl="0" algn="l">
                        <a:lnSpc>
                          <a:spcPct val="100000"/>
                        </a:lnSpc>
                        <a:spcBef>
                          <a:spcPts val="400"/>
                        </a:spcBef>
                        <a:spcAft>
                          <a:spcPts val="0"/>
                        </a:spcAft>
                        <a:buClr>
                          <a:schemeClr val="dk1"/>
                        </a:buClr>
                        <a:buSzPts val="1800"/>
                        <a:buFont typeface="Comic Sans MS"/>
                        <a:buNone/>
                      </a:pPr>
                      <a:r>
                        <a:rPr b="0" i="0" lang="fr" sz="1800" u="none" cap="none" strike="noStrike">
                          <a:solidFill>
                            <a:schemeClr val="dk1"/>
                          </a:solidFill>
                          <a:latin typeface="Comic Sans MS"/>
                          <a:ea typeface="Comic Sans MS"/>
                          <a:cs typeface="Comic Sans MS"/>
                          <a:sym typeface="Comic Sans MS"/>
                        </a:rPr>
                        <a:t>code </a:t>
                      </a:r>
                      <a:r>
                        <a:rPr lang="fr" sz="1800">
                          <a:solidFill>
                            <a:schemeClr val="dk1"/>
                          </a:solidFill>
                          <a:latin typeface="Comic Sans MS"/>
                          <a:ea typeface="Comic Sans MS"/>
                          <a:cs typeface="Comic Sans MS"/>
                          <a:sym typeface="Comic Sans MS"/>
                        </a:rPr>
                        <a:t>restant</a:t>
                      </a:r>
                      <a:endParaRPr sz="1100"/>
                    </a:p>
                    <a:p>
                      <a:pPr indent="0" lvl="0" marL="0" marR="0" rtl="0" algn="l">
                        <a:lnSpc>
                          <a:spcPct val="100000"/>
                        </a:lnSpc>
                        <a:spcBef>
                          <a:spcPts val="400"/>
                        </a:spcBef>
                        <a:spcAft>
                          <a:spcPts val="0"/>
                        </a:spcAft>
                        <a:buClr>
                          <a:schemeClr val="dk1"/>
                        </a:buClr>
                        <a:buSzPts val="1800"/>
                        <a:buFont typeface="Twentieth Century"/>
                        <a:buNone/>
                      </a:pPr>
                      <a:r>
                        <a:t/>
                      </a:r>
                      <a:endParaRPr b="0" i="0" sz="1800" u="none" cap="none" strike="noStrike">
                        <a:solidFill>
                          <a:srgbClr val="003300"/>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Twentieth Century"/>
                        <a:buNone/>
                      </a:pPr>
                      <a:r>
                        <a:t/>
                      </a:r>
                      <a:endParaRPr b="0" i="1" sz="1800" u="none" cap="none" strike="noStrike">
                        <a:solidFill>
                          <a:srgbClr val="CC3300"/>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Twentieth Century"/>
                        <a:buNone/>
                      </a:pPr>
                      <a:r>
                        <a:t/>
                      </a:r>
                      <a:endParaRPr b="0" i="1" sz="1800" u="none" cap="none" strike="noStrike">
                        <a:solidFill>
                          <a:srgbClr val="CC3300"/>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Twentieth Century"/>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400"/>
                        </a:spcBef>
                        <a:spcAft>
                          <a:spcPts val="0"/>
                        </a:spcAft>
                        <a:buClr>
                          <a:schemeClr val="dk1"/>
                        </a:buClr>
                        <a:buSzPts val="1800"/>
                        <a:buFont typeface="Comic Sans MS"/>
                        <a:buNone/>
                      </a:pPr>
                      <a:r>
                        <a:rPr b="0" i="0" lang="fr" sz="1800" u="none" cap="none" strike="noStrike">
                          <a:solidFill>
                            <a:schemeClr val="dk1"/>
                          </a:solidFill>
                          <a:latin typeface="Comic Sans MS"/>
                          <a:ea typeface="Comic Sans MS"/>
                          <a:cs typeface="Comic Sans MS"/>
                          <a:sym typeface="Comic Sans MS"/>
                        </a:rPr>
                        <a:t>}</a:t>
                      </a:r>
                      <a:endParaRPr sz="1100"/>
                    </a:p>
                  </a:txBody>
                  <a:tcPr marT="34225" marB="342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FF9FF"/>
                    </a:solidFill>
                  </a:tcPr>
                </a:tc>
              </a:tr>
            </a:tbl>
          </a:graphicData>
        </a:graphic>
      </p:graphicFrame>
      <p:sp>
        <p:nvSpPr>
          <p:cNvPr id="838" name="Google Shape;838;p66"/>
          <p:cNvSpPr txBox="1"/>
          <p:nvPr/>
        </p:nvSpPr>
        <p:spPr>
          <a:xfrm>
            <a:off x="1343025" y="2600325"/>
            <a:ext cx="2346300" cy="46170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Comic Sans MS"/>
              <a:buNone/>
            </a:pPr>
            <a:r>
              <a:rPr b="0" i="0" lang="fr" sz="2400" u="none">
                <a:solidFill>
                  <a:srgbClr val="CC3300"/>
                </a:solidFill>
                <a:latin typeface="Comic Sans MS"/>
                <a:ea typeface="Comic Sans MS"/>
                <a:cs typeface="Comic Sans MS"/>
                <a:sym typeface="Comic Sans MS"/>
              </a:rPr>
              <a:t>code d</a:t>
            </a:r>
            <a:r>
              <a:rPr lang="fr" sz="2400">
                <a:solidFill>
                  <a:srgbClr val="CC3300"/>
                </a:solidFill>
                <a:latin typeface="Comic Sans MS"/>
                <a:ea typeface="Comic Sans MS"/>
                <a:cs typeface="Comic Sans MS"/>
                <a:sym typeface="Comic Sans MS"/>
              </a:rPr>
              <a:t>’entrée</a:t>
            </a:r>
            <a:endParaRPr/>
          </a:p>
        </p:txBody>
      </p:sp>
      <p:sp>
        <p:nvSpPr>
          <p:cNvPr id="839" name="Google Shape;839;p66"/>
          <p:cNvSpPr txBox="1"/>
          <p:nvPr/>
        </p:nvSpPr>
        <p:spPr>
          <a:xfrm>
            <a:off x="1330325" y="3429000"/>
            <a:ext cx="2352600" cy="46170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Comic Sans MS"/>
              <a:buNone/>
            </a:pPr>
            <a:r>
              <a:rPr b="0" i="0" lang="fr" sz="2400" u="none">
                <a:solidFill>
                  <a:srgbClr val="CC3300"/>
                </a:solidFill>
                <a:latin typeface="Comic Sans MS"/>
                <a:ea typeface="Comic Sans MS"/>
                <a:cs typeface="Comic Sans MS"/>
                <a:sym typeface="Comic Sans MS"/>
              </a:rPr>
              <a:t>code de sortie</a:t>
            </a:r>
            <a:endParaRPr/>
          </a:p>
        </p:txBody>
      </p:sp>
      <p:sp>
        <p:nvSpPr>
          <p:cNvPr id="840" name="Google Shape;840;p66"/>
          <p:cNvSpPr txBox="1"/>
          <p:nvPr/>
        </p:nvSpPr>
        <p:spPr>
          <a:xfrm>
            <a:off x="1343025" y="3009900"/>
            <a:ext cx="2346300" cy="44640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Comic Sans MS"/>
              <a:buNone/>
            </a:pPr>
            <a:r>
              <a:rPr b="0" i="0" lang="fr" sz="2300" u="none">
                <a:solidFill>
                  <a:srgbClr val="CC3300"/>
                </a:solidFill>
                <a:latin typeface="Comic Sans MS"/>
                <a:ea typeface="Comic Sans MS"/>
                <a:cs typeface="Comic Sans MS"/>
                <a:sym typeface="Comic Sans MS"/>
              </a:rPr>
              <a:t>section </a:t>
            </a:r>
            <a:r>
              <a:rPr lang="fr" sz="2300">
                <a:solidFill>
                  <a:srgbClr val="CC3300"/>
                </a:solidFill>
                <a:latin typeface="Comic Sans MS"/>
                <a:ea typeface="Comic Sans MS"/>
                <a:cs typeface="Comic Sans MS"/>
                <a:sym typeface="Comic Sans MS"/>
              </a:rPr>
              <a:t>critique</a:t>
            </a:r>
            <a:endParaRPr sz="1300"/>
          </a:p>
        </p:txBody>
      </p:sp>
      <p:sp>
        <p:nvSpPr>
          <p:cNvPr id="841" name="Google Shape;841;p66"/>
          <p:cNvSpPr txBox="1"/>
          <p:nvPr/>
        </p:nvSpPr>
        <p:spPr>
          <a:xfrm>
            <a:off x="1066800" y="4286250"/>
            <a:ext cx="6629400" cy="708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accent2"/>
              </a:buClr>
              <a:buSzPts val="1700"/>
              <a:buFont typeface="Noto Sans Symbols"/>
              <a:buChar char="❑"/>
            </a:pPr>
            <a:r>
              <a:rPr lang="fr" sz="2000">
                <a:solidFill>
                  <a:schemeClr val="dk1"/>
                </a:solidFill>
              </a:rPr>
              <a:t>Pour simplifier la présentation, seuls les codes d'entrée et de sortie sont décrits.</a:t>
            </a:r>
            <a:endParaRPr/>
          </a:p>
        </p:txBody>
      </p:sp>
      <p:sp>
        <p:nvSpPr>
          <p:cNvPr id="842" name="Google Shape;842;p66"/>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843" name="Google Shape;843;p66"/>
          <p:cNvSpPr txBox="1"/>
          <p:nvPr/>
        </p:nvSpPr>
        <p:spPr>
          <a:xfrm>
            <a:off x="4628900" y="2600325"/>
            <a:ext cx="2346300" cy="461700"/>
          </a:xfrm>
          <a:prstGeom prst="rect">
            <a:avLst/>
          </a:prstGeom>
          <a:noFill/>
          <a:ln cap="flat" cmpd="sng" w="9525">
            <a:solidFill>
              <a:srgbClr val="CC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Comic Sans MS"/>
              <a:buNone/>
            </a:pPr>
            <a:r>
              <a:rPr b="0" i="0" lang="fr" sz="2400" u="none">
                <a:solidFill>
                  <a:srgbClr val="CC3300"/>
                </a:solidFill>
                <a:latin typeface="Comic Sans MS"/>
                <a:ea typeface="Comic Sans MS"/>
                <a:cs typeface="Comic Sans MS"/>
                <a:sym typeface="Comic Sans MS"/>
              </a:rPr>
              <a:t>code d</a:t>
            </a:r>
            <a:r>
              <a:rPr lang="fr" sz="2400">
                <a:solidFill>
                  <a:srgbClr val="CC3300"/>
                </a:solidFill>
                <a:latin typeface="Comic Sans MS"/>
                <a:ea typeface="Comic Sans MS"/>
                <a:cs typeface="Comic Sans MS"/>
                <a:sym typeface="Comic Sans MS"/>
              </a:rPr>
              <a:t>’entrée</a:t>
            </a:r>
            <a:endParaRPr/>
          </a:p>
        </p:txBody>
      </p:sp>
      <p:sp>
        <p:nvSpPr>
          <p:cNvPr id="844" name="Google Shape;844;p66"/>
          <p:cNvSpPr txBox="1"/>
          <p:nvPr/>
        </p:nvSpPr>
        <p:spPr>
          <a:xfrm>
            <a:off x="4616200" y="3429000"/>
            <a:ext cx="2352600" cy="461700"/>
          </a:xfrm>
          <a:prstGeom prst="rect">
            <a:avLst/>
          </a:prstGeom>
          <a:noFill/>
          <a:ln cap="flat" cmpd="sng" w="9525">
            <a:solidFill>
              <a:srgbClr val="CC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Comic Sans MS"/>
              <a:buNone/>
            </a:pPr>
            <a:r>
              <a:rPr b="0" i="0" lang="fr" sz="2400" u="none">
                <a:solidFill>
                  <a:srgbClr val="CC3300"/>
                </a:solidFill>
                <a:latin typeface="Comic Sans MS"/>
                <a:ea typeface="Comic Sans MS"/>
                <a:cs typeface="Comic Sans MS"/>
                <a:sym typeface="Comic Sans MS"/>
              </a:rPr>
              <a:t>code de sortie</a:t>
            </a:r>
            <a:endParaRPr/>
          </a:p>
        </p:txBody>
      </p:sp>
      <p:sp>
        <p:nvSpPr>
          <p:cNvPr id="845" name="Google Shape;845;p66"/>
          <p:cNvSpPr txBox="1"/>
          <p:nvPr/>
        </p:nvSpPr>
        <p:spPr>
          <a:xfrm>
            <a:off x="4628900" y="3009900"/>
            <a:ext cx="2346300" cy="446400"/>
          </a:xfrm>
          <a:prstGeom prst="rect">
            <a:avLst/>
          </a:prstGeom>
          <a:noFill/>
          <a:ln cap="flat" cmpd="sng" w="9525">
            <a:solidFill>
              <a:srgbClr val="CC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Comic Sans MS"/>
              <a:buNone/>
            </a:pPr>
            <a:r>
              <a:rPr b="0" i="0" lang="fr" sz="2300" u="none">
                <a:solidFill>
                  <a:srgbClr val="CC3300"/>
                </a:solidFill>
                <a:latin typeface="Comic Sans MS"/>
                <a:ea typeface="Comic Sans MS"/>
                <a:cs typeface="Comic Sans MS"/>
                <a:sym typeface="Comic Sans MS"/>
              </a:rPr>
              <a:t>section </a:t>
            </a:r>
            <a:r>
              <a:rPr lang="fr" sz="2300">
                <a:solidFill>
                  <a:srgbClr val="CC3300"/>
                </a:solidFill>
                <a:latin typeface="Comic Sans MS"/>
                <a:ea typeface="Comic Sans MS"/>
                <a:cs typeface="Comic Sans MS"/>
                <a:sym typeface="Comic Sans MS"/>
              </a:rPr>
              <a:t>critique</a:t>
            </a:r>
            <a:endParaRPr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7"/>
          <p:cNvSpPr txBox="1"/>
          <p:nvPr>
            <p:ph type="title"/>
          </p:nvPr>
        </p:nvSpPr>
        <p:spPr>
          <a:xfrm>
            <a:off x="1396950" y="209625"/>
            <a:ext cx="6350100" cy="63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wentieth Century"/>
              <a:buNone/>
            </a:pPr>
            <a:r>
              <a:rPr b="0" i="0" lang="fr" sz="3100" u="none">
                <a:solidFill>
                  <a:schemeClr val="dk2"/>
                </a:solidFill>
                <a:latin typeface="Twentieth Century"/>
                <a:ea typeface="Twentieth Century"/>
                <a:cs typeface="Twentieth Century"/>
                <a:sym typeface="Twentieth Century"/>
              </a:rPr>
              <a:t>Question: </a:t>
            </a:r>
            <a:r>
              <a:rPr lang="fr" sz="3100"/>
              <a:t>vrai</a:t>
            </a:r>
            <a:r>
              <a:rPr b="0" i="0" lang="fr" sz="3100" u="none">
                <a:solidFill>
                  <a:schemeClr val="dk2"/>
                </a:solidFill>
                <a:latin typeface="Twentieth Century"/>
                <a:ea typeface="Twentieth Century"/>
                <a:cs typeface="Twentieth Century"/>
                <a:sym typeface="Twentieth Century"/>
              </a:rPr>
              <a:t> o</a:t>
            </a:r>
            <a:r>
              <a:rPr lang="fr" sz="3100"/>
              <a:t>u</a:t>
            </a:r>
            <a:r>
              <a:rPr b="0" i="0" lang="fr" sz="3100" u="none">
                <a:solidFill>
                  <a:schemeClr val="dk2"/>
                </a:solidFill>
                <a:latin typeface="Twentieth Century"/>
                <a:ea typeface="Twentieth Century"/>
                <a:cs typeface="Twentieth Century"/>
                <a:sym typeface="Twentieth Century"/>
              </a:rPr>
              <a:t> fa</a:t>
            </a:r>
            <a:r>
              <a:rPr lang="fr" sz="3100"/>
              <a:t>ux</a:t>
            </a:r>
            <a:r>
              <a:rPr b="0" i="0" lang="fr" sz="3100" u="none">
                <a:solidFill>
                  <a:schemeClr val="dk2"/>
                </a:solidFill>
                <a:latin typeface="Twentieth Century"/>
                <a:ea typeface="Twentieth Century"/>
                <a:cs typeface="Twentieth Century"/>
                <a:sym typeface="Twentieth Century"/>
              </a:rPr>
              <a:t> ?</a:t>
            </a:r>
            <a:endParaRPr sz="4700"/>
          </a:p>
        </p:txBody>
      </p:sp>
      <p:grpSp>
        <p:nvGrpSpPr>
          <p:cNvPr id="854" name="Google Shape;854;p67"/>
          <p:cNvGrpSpPr/>
          <p:nvPr/>
        </p:nvGrpSpPr>
        <p:grpSpPr>
          <a:xfrm>
            <a:off x="6113462" y="800100"/>
            <a:ext cx="2752724" cy="3390900"/>
            <a:chOff x="3851" y="672"/>
            <a:chExt cx="1734" cy="2848"/>
          </a:xfrm>
        </p:grpSpPr>
        <p:cxnSp>
          <p:nvCxnSpPr>
            <p:cNvPr id="855" name="Google Shape;855;p67"/>
            <p:cNvCxnSpPr/>
            <p:nvPr/>
          </p:nvCxnSpPr>
          <p:spPr>
            <a:xfrm>
              <a:off x="4138" y="2119"/>
              <a:ext cx="216" cy="0"/>
            </a:xfrm>
            <a:prstGeom prst="straightConnector1">
              <a:avLst/>
            </a:prstGeom>
            <a:noFill/>
            <a:ln cap="flat" cmpd="sng" w="50800">
              <a:solidFill>
                <a:srgbClr val="CC3300"/>
              </a:solidFill>
              <a:prstDash val="solid"/>
              <a:miter lim="800000"/>
              <a:headEnd len="med" w="med" type="none"/>
              <a:tailEnd len="med" w="med" type="none"/>
            </a:ln>
          </p:spPr>
        </p:cxnSp>
        <p:cxnSp>
          <p:nvCxnSpPr>
            <p:cNvPr id="856" name="Google Shape;856;p67"/>
            <p:cNvCxnSpPr/>
            <p:nvPr/>
          </p:nvCxnSpPr>
          <p:spPr>
            <a:xfrm>
              <a:off x="4138" y="2187"/>
              <a:ext cx="216" cy="0"/>
            </a:xfrm>
            <a:prstGeom prst="straightConnector1">
              <a:avLst/>
            </a:prstGeom>
            <a:noFill/>
            <a:ln cap="flat" cmpd="sng" w="50800">
              <a:solidFill>
                <a:srgbClr val="CC3300"/>
              </a:solidFill>
              <a:prstDash val="solid"/>
              <a:miter lim="800000"/>
              <a:headEnd len="med" w="med" type="none"/>
              <a:tailEnd len="med" w="med" type="none"/>
            </a:ln>
          </p:spPr>
        </p:cxnSp>
        <p:cxnSp>
          <p:nvCxnSpPr>
            <p:cNvPr id="857" name="Google Shape;857;p67"/>
            <p:cNvCxnSpPr/>
            <p:nvPr/>
          </p:nvCxnSpPr>
          <p:spPr>
            <a:xfrm>
              <a:off x="4138" y="2256"/>
              <a:ext cx="216" cy="0"/>
            </a:xfrm>
            <a:prstGeom prst="straightConnector1">
              <a:avLst/>
            </a:prstGeom>
            <a:noFill/>
            <a:ln cap="flat" cmpd="sng" w="50800">
              <a:solidFill>
                <a:srgbClr val="CC3300"/>
              </a:solidFill>
              <a:prstDash val="solid"/>
              <a:miter lim="800000"/>
              <a:headEnd len="med" w="med" type="none"/>
              <a:tailEnd len="med" w="med" type="none"/>
            </a:ln>
          </p:spPr>
        </p:cxnSp>
        <p:cxnSp>
          <p:nvCxnSpPr>
            <p:cNvPr id="858" name="Google Shape;858;p67"/>
            <p:cNvCxnSpPr/>
            <p:nvPr/>
          </p:nvCxnSpPr>
          <p:spPr>
            <a:xfrm>
              <a:off x="4138" y="2326"/>
              <a:ext cx="216" cy="0"/>
            </a:xfrm>
            <a:prstGeom prst="straightConnector1">
              <a:avLst/>
            </a:prstGeom>
            <a:noFill/>
            <a:ln cap="flat" cmpd="sng" w="50800">
              <a:solidFill>
                <a:srgbClr val="CC3300"/>
              </a:solidFill>
              <a:prstDash val="solid"/>
              <a:miter lim="800000"/>
              <a:headEnd len="med" w="med" type="none"/>
              <a:tailEnd len="med" w="med" type="none"/>
            </a:ln>
          </p:spPr>
        </p:cxnSp>
        <p:cxnSp>
          <p:nvCxnSpPr>
            <p:cNvPr id="859" name="Google Shape;859;p67"/>
            <p:cNvCxnSpPr/>
            <p:nvPr/>
          </p:nvCxnSpPr>
          <p:spPr>
            <a:xfrm>
              <a:off x="4138" y="2394"/>
              <a:ext cx="216" cy="0"/>
            </a:xfrm>
            <a:prstGeom prst="straightConnector1">
              <a:avLst/>
            </a:prstGeom>
            <a:noFill/>
            <a:ln cap="flat" cmpd="sng" w="50800">
              <a:solidFill>
                <a:srgbClr val="CC3300"/>
              </a:solidFill>
              <a:prstDash val="solid"/>
              <a:miter lim="800000"/>
              <a:headEnd len="med" w="med" type="none"/>
              <a:tailEnd len="med" w="med" type="none"/>
            </a:ln>
          </p:spPr>
        </p:cxnSp>
        <p:cxnSp>
          <p:nvCxnSpPr>
            <p:cNvPr id="860" name="Google Shape;860;p67"/>
            <p:cNvCxnSpPr/>
            <p:nvPr/>
          </p:nvCxnSpPr>
          <p:spPr>
            <a:xfrm>
              <a:off x="4138" y="1022"/>
              <a:ext cx="216" cy="0"/>
            </a:xfrm>
            <a:prstGeom prst="straightConnector1">
              <a:avLst/>
            </a:prstGeom>
            <a:noFill/>
            <a:ln cap="flat" cmpd="sng" w="50800">
              <a:solidFill>
                <a:srgbClr val="000000"/>
              </a:solidFill>
              <a:prstDash val="solid"/>
              <a:miter lim="800000"/>
              <a:headEnd len="med" w="med" type="none"/>
              <a:tailEnd len="med" w="med" type="none"/>
            </a:ln>
          </p:spPr>
        </p:cxnSp>
        <p:cxnSp>
          <p:nvCxnSpPr>
            <p:cNvPr id="861" name="Google Shape;861;p67"/>
            <p:cNvCxnSpPr/>
            <p:nvPr/>
          </p:nvCxnSpPr>
          <p:spPr>
            <a:xfrm>
              <a:off x="4138" y="1091"/>
              <a:ext cx="216" cy="0"/>
            </a:xfrm>
            <a:prstGeom prst="straightConnector1">
              <a:avLst/>
            </a:prstGeom>
            <a:noFill/>
            <a:ln cap="flat" cmpd="sng" w="50800">
              <a:solidFill>
                <a:srgbClr val="000000"/>
              </a:solidFill>
              <a:prstDash val="solid"/>
              <a:miter lim="800000"/>
              <a:headEnd len="med" w="med" type="none"/>
              <a:tailEnd len="med" w="med" type="none"/>
            </a:ln>
          </p:spPr>
        </p:cxnSp>
        <p:cxnSp>
          <p:nvCxnSpPr>
            <p:cNvPr id="862" name="Google Shape;862;p67"/>
            <p:cNvCxnSpPr/>
            <p:nvPr/>
          </p:nvCxnSpPr>
          <p:spPr>
            <a:xfrm>
              <a:off x="4138" y="1160"/>
              <a:ext cx="216" cy="0"/>
            </a:xfrm>
            <a:prstGeom prst="straightConnector1">
              <a:avLst/>
            </a:prstGeom>
            <a:noFill/>
            <a:ln cap="flat" cmpd="sng" w="50800">
              <a:solidFill>
                <a:srgbClr val="000000"/>
              </a:solidFill>
              <a:prstDash val="solid"/>
              <a:miter lim="800000"/>
              <a:headEnd len="med" w="med" type="none"/>
              <a:tailEnd len="med" w="med" type="none"/>
            </a:ln>
          </p:spPr>
        </p:cxnSp>
        <p:cxnSp>
          <p:nvCxnSpPr>
            <p:cNvPr id="863" name="Google Shape;863;p67"/>
            <p:cNvCxnSpPr/>
            <p:nvPr/>
          </p:nvCxnSpPr>
          <p:spPr>
            <a:xfrm>
              <a:off x="4138" y="1228"/>
              <a:ext cx="216" cy="0"/>
            </a:xfrm>
            <a:prstGeom prst="straightConnector1">
              <a:avLst/>
            </a:prstGeom>
            <a:noFill/>
            <a:ln cap="flat" cmpd="sng" w="50800">
              <a:solidFill>
                <a:srgbClr val="000000"/>
              </a:solidFill>
              <a:prstDash val="solid"/>
              <a:miter lim="800000"/>
              <a:headEnd len="med" w="med" type="none"/>
              <a:tailEnd len="med" w="med" type="none"/>
            </a:ln>
          </p:spPr>
        </p:cxnSp>
        <p:sp>
          <p:nvSpPr>
            <p:cNvPr id="864" name="Google Shape;864;p67"/>
            <p:cNvSpPr txBox="1"/>
            <p:nvPr/>
          </p:nvSpPr>
          <p:spPr>
            <a:xfrm>
              <a:off x="4136" y="1316"/>
              <a:ext cx="214" cy="317"/>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65" name="Google Shape;865;p67"/>
            <p:cNvSpPr/>
            <p:nvPr/>
          </p:nvSpPr>
          <p:spPr>
            <a:xfrm>
              <a:off x="4155" y="3228"/>
              <a:ext cx="160" cy="79"/>
            </a:xfrm>
            <a:prstGeom prst="ellipse">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866" name="Google Shape;866;p67"/>
            <p:cNvCxnSpPr/>
            <p:nvPr/>
          </p:nvCxnSpPr>
          <p:spPr>
            <a:xfrm rot="10800000">
              <a:off x="4235" y="672"/>
              <a:ext cx="0" cy="280"/>
            </a:xfrm>
            <a:prstGeom prst="straightConnector1">
              <a:avLst/>
            </a:prstGeom>
            <a:noFill/>
            <a:ln cap="flat" cmpd="sng" w="19050">
              <a:solidFill>
                <a:schemeClr val="dk1"/>
              </a:solidFill>
              <a:prstDash val="solid"/>
              <a:miter lim="800000"/>
              <a:headEnd len="med" w="med" type="triangle"/>
              <a:tailEnd len="med" w="med" type="none"/>
            </a:ln>
          </p:spPr>
        </p:cxnSp>
        <p:cxnSp>
          <p:nvCxnSpPr>
            <p:cNvPr id="867" name="Google Shape;867;p67"/>
            <p:cNvCxnSpPr/>
            <p:nvPr/>
          </p:nvCxnSpPr>
          <p:spPr>
            <a:xfrm rot="10800000">
              <a:off x="3851" y="672"/>
              <a:ext cx="384" cy="0"/>
            </a:xfrm>
            <a:prstGeom prst="straightConnector1">
              <a:avLst/>
            </a:prstGeom>
            <a:noFill/>
            <a:ln cap="flat" cmpd="sng" w="19050">
              <a:solidFill>
                <a:schemeClr val="dk1"/>
              </a:solidFill>
              <a:prstDash val="solid"/>
              <a:miter lim="800000"/>
              <a:headEnd len="med" w="med" type="none"/>
              <a:tailEnd len="med" w="med" type="none"/>
            </a:ln>
          </p:spPr>
        </p:cxnSp>
        <p:cxnSp>
          <p:nvCxnSpPr>
            <p:cNvPr id="868" name="Google Shape;868;p67"/>
            <p:cNvCxnSpPr/>
            <p:nvPr/>
          </p:nvCxnSpPr>
          <p:spPr>
            <a:xfrm>
              <a:off x="3851" y="672"/>
              <a:ext cx="0" cy="2848"/>
            </a:xfrm>
            <a:prstGeom prst="straightConnector1">
              <a:avLst/>
            </a:prstGeom>
            <a:noFill/>
            <a:ln cap="flat" cmpd="sng" w="19050">
              <a:solidFill>
                <a:schemeClr val="dk1"/>
              </a:solidFill>
              <a:prstDash val="solid"/>
              <a:miter lim="800000"/>
              <a:headEnd len="med" w="med" type="none"/>
              <a:tailEnd len="med" w="med" type="none"/>
            </a:ln>
          </p:spPr>
        </p:cxnSp>
        <p:cxnSp>
          <p:nvCxnSpPr>
            <p:cNvPr id="869" name="Google Shape;869;p67"/>
            <p:cNvCxnSpPr/>
            <p:nvPr/>
          </p:nvCxnSpPr>
          <p:spPr>
            <a:xfrm>
              <a:off x="3851" y="3520"/>
              <a:ext cx="300" cy="0"/>
            </a:xfrm>
            <a:prstGeom prst="straightConnector1">
              <a:avLst/>
            </a:prstGeom>
            <a:noFill/>
            <a:ln cap="flat" cmpd="sng" w="19050">
              <a:solidFill>
                <a:schemeClr val="dk1"/>
              </a:solidFill>
              <a:prstDash val="solid"/>
              <a:miter lim="800000"/>
              <a:headEnd len="med" w="med" type="none"/>
              <a:tailEnd len="med" w="med" type="none"/>
            </a:ln>
          </p:spPr>
        </p:cxnSp>
        <p:cxnSp>
          <p:nvCxnSpPr>
            <p:cNvPr id="870" name="Google Shape;870;p67"/>
            <p:cNvCxnSpPr/>
            <p:nvPr/>
          </p:nvCxnSpPr>
          <p:spPr>
            <a:xfrm rot="10800000">
              <a:off x="4235" y="3280"/>
              <a:ext cx="0" cy="240"/>
            </a:xfrm>
            <a:prstGeom prst="straightConnector1">
              <a:avLst/>
            </a:prstGeom>
            <a:noFill/>
            <a:ln cap="flat" cmpd="sng" w="19050">
              <a:solidFill>
                <a:schemeClr val="dk1"/>
              </a:solidFill>
              <a:prstDash val="solid"/>
              <a:miter lim="800000"/>
              <a:headEnd len="med" w="med" type="none"/>
              <a:tailEnd len="med" w="med" type="none"/>
            </a:ln>
          </p:spPr>
        </p:cxnSp>
        <p:sp>
          <p:nvSpPr>
            <p:cNvPr id="871" name="Google Shape;871;p67"/>
            <p:cNvSpPr txBox="1"/>
            <p:nvPr/>
          </p:nvSpPr>
          <p:spPr>
            <a:xfrm>
              <a:off x="4377" y="956"/>
              <a:ext cx="900" cy="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sz="2000">
                  <a:solidFill>
                    <a:srgbClr val="003300"/>
                  </a:solidFill>
                  <a:latin typeface="Comic Sans MS"/>
                  <a:ea typeface="Comic Sans MS"/>
                  <a:cs typeface="Comic Sans MS"/>
                  <a:sym typeface="Comic Sans MS"/>
                </a:rPr>
                <a:t>reste</a:t>
              </a:r>
              <a:endParaRPr/>
            </a:p>
          </p:txBody>
        </p:sp>
        <p:sp>
          <p:nvSpPr>
            <p:cNvPr id="872" name="Google Shape;872;p67"/>
            <p:cNvSpPr txBox="1"/>
            <p:nvPr/>
          </p:nvSpPr>
          <p:spPr>
            <a:xfrm>
              <a:off x="4136" y="1708"/>
              <a:ext cx="214" cy="317"/>
            </a:xfrm>
            <a:prstGeom prst="rect">
              <a:avLst/>
            </a:prstGeom>
            <a:solidFill>
              <a:srgbClr val="FFCCCC"/>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73" name="Google Shape;873;p67"/>
            <p:cNvSpPr txBox="1"/>
            <p:nvPr/>
          </p:nvSpPr>
          <p:spPr>
            <a:xfrm>
              <a:off x="4136" y="2460"/>
              <a:ext cx="214" cy="317"/>
            </a:xfrm>
            <a:prstGeom prst="rect">
              <a:avLst/>
            </a:prstGeom>
            <a:solidFill>
              <a:srgbClr val="FFCCCC"/>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74" name="Google Shape;874;p67"/>
            <p:cNvSpPr txBox="1"/>
            <p:nvPr/>
          </p:nvSpPr>
          <p:spPr>
            <a:xfrm>
              <a:off x="4136" y="2852"/>
              <a:ext cx="214" cy="317"/>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75" name="Google Shape;875;p67"/>
            <p:cNvSpPr txBox="1"/>
            <p:nvPr/>
          </p:nvSpPr>
          <p:spPr>
            <a:xfrm>
              <a:off x="4377" y="1740"/>
              <a:ext cx="1200" cy="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sz="1500">
                  <a:solidFill>
                    <a:srgbClr val="003300"/>
                  </a:solidFill>
                  <a:latin typeface="Comic Sans MS"/>
                  <a:ea typeface="Comic Sans MS"/>
                  <a:cs typeface="Comic Sans MS"/>
                  <a:sym typeface="Comic Sans MS"/>
                </a:rPr>
                <a:t>code d’entrée de </a:t>
              </a:r>
              <a:r>
                <a:rPr b="0" i="0" lang="fr" sz="1500" u="none">
                  <a:solidFill>
                    <a:srgbClr val="003300"/>
                  </a:solidFill>
                  <a:latin typeface="Comic Sans MS"/>
                  <a:ea typeface="Comic Sans MS"/>
                  <a:cs typeface="Comic Sans MS"/>
                  <a:sym typeface="Comic Sans MS"/>
                </a:rPr>
                <a:t>B</a:t>
              </a:r>
              <a:endParaRPr sz="900"/>
            </a:p>
          </p:txBody>
        </p:sp>
        <p:sp>
          <p:nvSpPr>
            <p:cNvPr id="876" name="Google Shape;876;p67"/>
            <p:cNvSpPr txBox="1"/>
            <p:nvPr/>
          </p:nvSpPr>
          <p:spPr>
            <a:xfrm>
              <a:off x="4385" y="2485"/>
              <a:ext cx="1200" cy="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a:solidFill>
                    <a:srgbClr val="003300"/>
                  </a:solidFill>
                  <a:latin typeface="Comic Sans MS"/>
                  <a:ea typeface="Comic Sans MS"/>
                  <a:cs typeface="Comic Sans MS"/>
                  <a:sym typeface="Comic Sans MS"/>
                </a:rPr>
                <a:t>code de sortie de B</a:t>
              </a:r>
              <a:endParaRPr sz="800"/>
            </a:p>
          </p:txBody>
        </p:sp>
      </p:grpSp>
      <p:cxnSp>
        <p:nvCxnSpPr>
          <p:cNvPr id="877" name="Google Shape;877;p67"/>
          <p:cNvCxnSpPr/>
          <p:nvPr/>
        </p:nvCxnSpPr>
        <p:spPr>
          <a:xfrm>
            <a:off x="955675" y="2980134"/>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878" name="Google Shape;878;p67"/>
          <p:cNvCxnSpPr/>
          <p:nvPr/>
        </p:nvCxnSpPr>
        <p:spPr>
          <a:xfrm>
            <a:off x="955675" y="3061097"/>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879" name="Google Shape;879;p67"/>
          <p:cNvCxnSpPr/>
          <p:nvPr/>
        </p:nvCxnSpPr>
        <p:spPr>
          <a:xfrm>
            <a:off x="955675" y="3143250"/>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880" name="Google Shape;880;p67"/>
          <p:cNvCxnSpPr/>
          <p:nvPr/>
        </p:nvCxnSpPr>
        <p:spPr>
          <a:xfrm>
            <a:off x="955675" y="3226594"/>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881" name="Google Shape;881;p67"/>
          <p:cNvCxnSpPr/>
          <p:nvPr/>
        </p:nvCxnSpPr>
        <p:spPr>
          <a:xfrm>
            <a:off x="955675" y="3307556"/>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882" name="Google Shape;882;p67"/>
          <p:cNvCxnSpPr/>
          <p:nvPr/>
        </p:nvCxnSpPr>
        <p:spPr>
          <a:xfrm>
            <a:off x="955675" y="2121694"/>
            <a:ext cx="342900" cy="0"/>
          </a:xfrm>
          <a:prstGeom prst="straightConnector1">
            <a:avLst/>
          </a:prstGeom>
          <a:noFill/>
          <a:ln cap="flat" cmpd="sng" w="50800">
            <a:solidFill>
              <a:srgbClr val="000000"/>
            </a:solidFill>
            <a:prstDash val="solid"/>
            <a:miter lim="800000"/>
            <a:headEnd len="med" w="med" type="none"/>
            <a:tailEnd len="med" w="med" type="none"/>
          </a:ln>
        </p:spPr>
      </p:cxnSp>
      <p:cxnSp>
        <p:nvCxnSpPr>
          <p:cNvPr id="883" name="Google Shape;883;p67"/>
          <p:cNvCxnSpPr/>
          <p:nvPr/>
        </p:nvCxnSpPr>
        <p:spPr>
          <a:xfrm>
            <a:off x="955675" y="2203847"/>
            <a:ext cx="342900" cy="0"/>
          </a:xfrm>
          <a:prstGeom prst="straightConnector1">
            <a:avLst/>
          </a:prstGeom>
          <a:noFill/>
          <a:ln cap="flat" cmpd="sng" w="50800">
            <a:solidFill>
              <a:srgbClr val="000000"/>
            </a:solidFill>
            <a:prstDash val="solid"/>
            <a:miter lim="800000"/>
            <a:headEnd len="med" w="med" type="none"/>
            <a:tailEnd len="med" w="med" type="none"/>
          </a:ln>
        </p:spPr>
      </p:cxnSp>
      <p:cxnSp>
        <p:nvCxnSpPr>
          <p:cNvPr id="884" name="Google Shape;884;p67"/>
          <p:cNvCxnSpPr/>
          <p:nvPr/>
        </p:nvCxnSpPr>
        <p:spPr>
          <a:xfrm>
            <a:off x="955675" y="2286000"/>
            <a:ext cx="342900" cy="0"/>
          </a:xfrm>
          <a:prstGeom prst="straightConnector1">
            <a:avLst/>
          </a:prstGeom>
          <a:noFill/>
          <a:ln cap="flat" cmpd="sng" w="50800">
            <a:solidFill>
              <a:srgbClr val="000000"/>
            </a:solidFill>
            <a:prstDash val="solid"/>
            <a:miter lim="800000"/>
            <a:headEnd len="med" w="med" type="none"/>
            <a:tailEnd len="med" w="med" type="none"/>
          </a:ln>
        </p:spPr>
      </p:cxnSp>
      <p:cxnSp>
        <p:nvCxnSpPr>
          <p:cNvPr id="885" name="Google Shape;885;p67"/>
          <p:cNvCxnSpPr/>
          <p:nvPr/>
        </p:nvCxnSpPr>
        <p:spPr>
          <a:xfrm>
            <a:off x="955675" y="2366963"/>
            <a:ext cx="342900" cy="0"/>
          </a:xfrm>
          <a:prstGeom prst="straightConnector1">
            <a:avLst/>
          </a:prstGeom>
          <a:noFill/>
          <a:ln cap="flat" cmpd="sng" w="50800">
            <a:solidFill>
              <a:srgbClr val="000000"/>
            </a:solidFill>
            <a:prstDash val="solid"/>
            <a:miter lim="800000"/>
            <a:headEnd len="med" w="med" type="none"/>
            <a:tailEnd len="med" w="med" type="none"/>
          </a:ln>
        </p:spPr>
      </p:cxnSp>
      <p:sp>
        <p:nvSpPr>
          <p:cNvPr id="886" name="Google Shape;886;p67"/>
          <p:cNvSpPr txBox="1"/>
          <p:nvPr/>
        </p:nvSpPr>
        <p:spPr>
          <a:xfrm>
            <a:off x="952500" y="2471738"/>
            <a:ext cx="339725" cy="377428"/>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87" name="Google Shape;887;p67"/>
          <p:cNvSpPr txBox="1"/>
          <p:nvPr/>
        </p:nvSpPr>
        <p:spPr>
          <a:xfrm>
            <a:off x="1404212" y="2511925"/>
            <a:ext cx="1455600" cy="320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b="0" i="0" lang="fr" sz="1500" u="none">
                <a:solidFill>
                  <a:srgbClr val="003300"/>
                </a:solidFill>
                <a:latin typeface="Comic Sans MS"/>
                <a:ea typeface="Comic Sans MS"/>
                <a:cs typeface="Comic Sans MS"/>
                <a:sym typeface="Comic Sans MS"/>
              </a:rPr>
              <a:t>code d</a:t>
            </a:r>
            <a:r>
              <a:rPr lang="fr" sz="1500">
                <a:solidFill>
                  <a:srgbClr val="003300"/>
                </a:solidFill>
                <a:latin typeface="Comic Sans MS"/>
                <a:ea typeface="Comic Sans MS"/>
                <a:cs typeface="Comic Sans MS"/>
                <a:sym typeface="Comic Sans MS"/>
              </a:rPr>
              <a:t>’entrée</a:t>
            </a:r>
            <a:endParaRPr sz="900"/>
          </a:p>
        </p:txBody>
      </p:sp>
      <p:sp>
        <p:nvSpPr>
          <p:cNvPr id="888" name="Google Shape;888;p67"/>
          <p:cNvSpPr txBox="1"/>
          <p:nvPr/>
        </p:nvSpPr>
        <p:spPr>
          <a:xfrm>
            <a:off x="1487487" y="3434953"/>
            <a:ext cx="1289100" cy="289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sz="1300">
                <a:solidFill>
                  <a:srgbClr val="003300"/>
                </a:solidFill>
                <a:latin typeface="Comic Sans MS"/>
                <a:ea typeface="Comic Sans MS"/>
                <a:cs typeface="Comic Sans MS"/>
                <a:sym typeface="Comic Sans MS"/>
              </a:rPr>
              <a:t>code de sortie</a:t>
            </a:r>
            <a:endParaRPr sz="700"/>
          </a:p>
        </p:txBody>
      </p:sp>
      <p:sp>
        <p:nvSpPr>
          <p:cNvPr id="889" name="Google Shape;889;p67"/>
          <p:cNvSpPr txBox="1"/>
          <p:nvPr/>
        </p:nvSpPr>
        <p:spPr>
          <a:xfrm>
            <a:off x="1474787" y="3147197"/>
            <a:ext cx="1025400" cy="228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CC3300"/>
              </a:buClr>
              <a:buSzPts val="2000"/>
              <a:buFont typeface="Comic Sans MS"/>
              <a:buNone/>
            </a:pPr>
            <a:r>
              <a:t/>
            </a:r>
            <a:endParaRPr sz="900"/>
          </a:p>
        </p:txBody>
      </p:sp>
      <p:sp>
        <p:nvSpPr>
          <p:cNvPr id="890" name="Google Shape;890;p67"/>
          <p:cNvSpPr txBox="1"/>
          <p:nvPr/>
        </p:nvSpPr>
        <p:spPr>
          <a:xfrm>
            <a:off x="1468175" y="2857934"/>
            <a:ext cx="1032000" cy="551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CC3300"/>
              </a:buClr>
              <a:buSzPts val="2000"/>
              <a:buFont typeface="Comic Sans MS"/>
              <a:buNone/>
            </a:pPr>
            <a:r>
              <a:rPr b="0" i="0" lang="fr" sz="1500" u="none">
                <a:solidFill>
                  <a:srgbClr val="CC3300"/>
                </a:solidFill>
                <a:latin typeface="Comic Sans MS"/>
                <a:ea typeface="Comic Sans MS"/>
                <a:cs typeface="Comic Sans MS"/>
                <a:sym typeface="Comic Sans MS"/>
              </a:rPr>
              <a:t>section critique</a:t>
            </a:r>
            <a:endParaRPr sz="900"/>
          </a:p>
        </p:txBody>
      </p:sp>
      <p:sp>
        <p:nvSpPr>
          <p:cNvPr id="891" name="Google Shape;891;p67"/>
          <p:cNvSpPr/>
          <p:nvPr/>
        </p:nvSpPr>
        <p:spPr>
          <a:xfrm>
            <a:off x="982662" y="3843338"/>
            <a:ext cx="254000" cy="94059"/>
          </a:xfrm>
          <a:prstGeom prst="ellipse">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892" name="Google Shape;892;p67"/>
          <p:cNvCxnSpPr/>
          <p:nvPr/>
        </p:nvCxnSpPr>
        <p:spPr>
          <a:xfrm rot="10800000">
            <a:off x="1109662" y="1714500"/>
            <a:ext cx="0" cy="333375"/>
          </a:xfrm>
          <a:prstGeom prst="straightConnector1">
            <a:avLst/>
          </a:prstGeom>
          <a:noFill/>
          <a:ln cap="flat" cmpd="sng" w="19050">
            <a:solidFill>
              <a:schemeClr val="dk1"/>
            </a:solidFill>
            <a:prstDash val="solid"/>
            <a:miter lim="800000"/>
            <a:headEnd len="med" w="med" type="triangle"/>
            <a:tailEnd len="med" w="med" type="none"/>
          </a:ln>
        </p:spPr>
      </p:cxnSp>
      <p:cxnSp>
        <p:nvCxnSpPr>
          <p:cNvPr id="893" name="Google Shape;893;p67"/>
          <p:cNvCxnSpPr/>
          <p:nvPr/>
        </p:nvCxnSpPr>
        <p:spPr>
          <a:xfrm rot="10800000">
            <a:off x="500062" y="17145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894" name="Google Shape;894;p67"/>
          <p:cNvCxnSpPr/>
          <p:nvPr/>
        </p:nvCxnSpPr>
        <p:spPr>
          <a:xfrm>
            <a:off x="500062" y="1714500"/>
            <a:ext cx="0" cy="2476500"/>
          </a:xfrm>
          <a:prstGeom prst="straightConnector1">
            <a:avLst/>
          </a:prstGeom>
          <a:noFill/>
          <a:ln cap="flat" cmpd="sng" w="19050">
            <a:solidFill>
              <a:schemeClr val="dk1"/>
            </a:solidFill>
            <a:prstDash val="solid"/>
            <a:miter lim="800000"/>
            <a:headEnd len="med" w="med" type="none"/>
            <a:tailEnd len="med" w="med" type="none"/>
          </a:ln>
        </p:spPr>
      </p:cxnSp>
      <p:cxnSp>
        <p:nvCxnSpPr>
          <p:cNvPr id="895" name="Google Shape;895;p67"/>
          <p:cNvCxnSpPr/>
          <p:nvPr/>
        </p:nvCxnSpPr>
        <p:spPr>
          <a:xfrm>
            <a:off x="500062" y="41910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896" name="Google Shape;896;p67"/>
          <p:cNvCxnSpPr/>
          <p:nvPr/>
        </p:nvCxnSpPr>
        <p:spPr>
          <a:xfrm rot="10800000">
            <a:off x="1109662" y="3905250"/>
            <a:ext cx="0" cy="285750"/>
          </a:xfrm>
          <a:prstGeom prst="straightConnector1">
            <a:avLst/>
          </a:prstGeom>
          <a:noFill/>
          <a:ln cap="flat" cmpd="sng" w="19050">
            <a:solidFill>
              <a:schemeClr val="dk1"/>
            </a:solidFill>
            <a:prstDash val="solid"/>
            <a:miter lim="800000"/>
            <a:headEnd len="med" w="med" type="none"/>
            <a:tailEnd len="med" w="med" type="none"/>
          </a:ln>
        </p:spPr>
      </p:cxnSp>
      <p:sp>
        <p:nvSpPr>
          <p:cNvPr id="897" name="Google Shape;897;p67"/>
          <p:cNvSpPr txBox="1"/>
          <p:nvPr/>
        </p:nvSpPr>
        <p:spPr>
          <a:xfrm>
            <a:off x="1474787" y="2043113"/>
            <a:ext cx="1386000" cy="397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sz="2000">
                <a:solidFill>
                  <a:srgbClr val="003300"/>
                </a:solidFill>
                <a:latin typeface="Comic Sans MS"/>
                <a:ea typeface="Comic Sans MS"/>
                <a:cs typeface="Comic Sans MS"/>
                <a:sym typeface="Comic Sans MS"/>
              </a:rPr>
              <a:t>reste</a:t>
            </a:r>
            <a:endParaRPr/>
          </a:p>
        </p:txBody>
      </p:sp>
      <p:sp>
        <p:nvSpPr>
          <p:cNvPr id="898" name="Google Shape;898;p67"/>
          <p:cNvSpPr txBox="1"/>
          <p:nvPr/>
        </p:nvSpPr>
        <p:spPr>
          <a:xfrm>
            <a:off x="952500" y="3395663"/>
            <a:ext cx="339725" cy="377428"/>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899" name="Google Shape;899;p67"/>
          <p:cNvSpPr/>
          <p:nvPr/>
        </p:nvSpPr>
        <p:spPr>
          <a:xfrm>
            <a:off x="1181100" y="1190625"/>
            <a:ext cx="1485900" cy="323850"/>
          </a:xfrm>
          <a:prstGeom prst="wedgeRoundRectCallout">
            <a:avLst>
              <a:gd fmla="val -8769" name="adj1"/>
              <a:gd fmla="val 28985" name="adj2"/>
              <a:gd fmla="val 0" name="adj3"/>
            </a:avLst>
          </a:prstGeom>
          <a:solidFill>
            <a:srgbClr val="EFF9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0" lang="fr" sz="1600" u="none">
                <a:solidFill>
                  <a:schemeClr val="dk1"/>
                </a:solidFill>
                <a:latin typeface="Comic Sans MS"/>
                <a:ea typeface="Comic Sans MS"/>
                <a:cs typeface="Comic Sans MS"/>
                <a:sym typeface="Comic Sans MS"/>
              </a:rPr>
              <a:t>Algorithme A</a:t>
            </a:r>
            <a:endParaRPr/>
          </a:p>
        </p:txBody>
      </p:sp>
      <p:cxnSp>
        <p:nvCxnSpPr>
          <p:cNvPr id="900" name="Google Shape;900;p67"/>
          <p:cNvCxnSpPr/>
          <p:nvPr/>
        </p:nvCxnSpPr>
        <p:spPr>
          <a:xfrm>
            <a:off x="3686175" y="2980134"/>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901" name="Google Shape;901;p67"/>
          <p:cNvCxnSpPr/>
          <p:nvPr/>
        </p:nvCxnSpPr>
        <p:spPr>
          <a:xfrm>
            <a:off x="3686175" y="3061097"/>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902" name="Google Shape;902;p67"/>
          <p:cNvCxnSpPr/>
          <p:nvPr/>
        </p:nvCxnSpPr>
        <p:spPr>
          <a:xfrm>
            <a:off x="3686175" y="3143250"/>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903" name="Google Shape;903;p67"/>
          <p:cNvCxnSpPr/>
          <p:nvPr/>
        </p:nvCxnSpPr>
        <p:spPr>
          <a:xfrm>
            <a:off x="3686175" y="3226594"/>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904" name="Google Shape;904;p67"/>
          <p:cNvCxnSpPr/>
          <p:nvPr/>
        </p:nvCxnSpPr>
        <p:spPr>
          <a:xfrm>
            <a:off x="3686175" y="3307556"/>
            <a:ext cx="342900" cy="0"/>
          </a:xfrm>
          <a:prstGeom prst="straightConnector1">
            <a:avLst/>
          </a:prstGeom>
          <a:noFill/>
          <a:ln cap="flat" cmpd="sng" w="50800">
            <a:solidFill>
              <a:srgbClr val="CC3300"/>
            </a:solidFill>
            <a:prstDash val="solid"/>
            <a:miter lim="800000"/>
            <a:headEnd len="med" w="med" type="none"/>
            <a:tailEnd len="med" w="med" type="none"/>
          </a:ln>
        </p:spPr>
      </p:cxnSp>
      <p:cxnSp>
        <p:nvCxnSpPr>
          <p:cNvPr id="905" name="Google Shape;905;p67"/>
          <p:cNvCxnSpPr/>
          <p:nvPr/>
        </p:nvCxnSpPr>
        <p:spPr>
          <a:xfrm>
            <a:off x="3686175" y="2121694"/>
            <a:ext cx="342900" cy="0"/>
          </a:xfrm>
          <a:prstGeom prst="straightConnector1">
            <a:avLst/>
          </a:prstGeom>
          <a:noFill/>
          <a:ln cap="flat" cmpd="sng" w="50800">
            <a:solidFill>
              <a:srgbClr val="000000"/>
            </a:solidFill>
            <a:prstDash val="solid"/>
            <a:miter lim="800000"/>
            <a:headEnd len="med" w="med" type="none"/>
            <a:tailEnd len="med" w="med" type="none"/>
          </a:ln>
        </p:spPr>
      </p:cxnSp>
      <p:cxnSp>
        <p:nvCxnSpPr>
          <p:cNvPr id="906" name="Google Shape;906;p67"/>
          <p:cNvCxnSpPr/>
          <p:nvPr/>
        </p:nvCxnSpPr>
        <p:spPr>
          <a:xfrm>
            <a:off x="3686175" y="2203847"/>
            <a:ext cx="342900" cy="0"/>
          </a:xfrm>
          <a:prstGeom prst="straightConnector1">
            <a:avLst/>
          </a:prstGeom>
          <a:noFill/>
          <a:ln cap="flat" cmpd="sng" w="50800">
            <a:solidFill>
              <a:srgbClr val="000000"/>
            </a:solidFill>
            <a:prstDash val="solid"/>
            <a:miter lim="800000"/>
            <a:headEnd len="med" w="med" type="none"/>
            <a:tailEnd len="med" w="med" type="none"/>
          </a:ln>
        </p:spPr>
      </p:cxnSp>
      <p:cxnSp>
        <p:nvCxnSpPr>
          <p:cNvPr id="907" name="Google Shape;907;p67"/>
          <p:cNvCxnSpPr/>
          <p:nvPr/>
        </p:nvCxnSpPr>
        <p:spPr>
          <a:xfrm>
            <a:off x="3686175" y="2286000"/>
            <a:ext cx="342900" cy="0"/>
          </a:xfrm>
          <a:prstGeom prst="straightConnector1">
            <a:avLst/>
          </a:prstGeom>
          <a:noFill/>
          <a:ln cap="flat" cmpd="sng" w="50800">
            <a:solidFill>
              <a:srgbClr val="000000"/>
            </a:solidFill>
            <a:prstDash val="solid"/>
            <a:miter lim="800000"/>
            <a:headEnd len="med" w="med" type="none"/>
            <a:tailEnd len="med" w="med" type="none"/>
          </a:ln>
        </p:spPr>
      </p:cxnSp>
      <p:cxnSp>
        <p:nvCxnSpPr>
          <p:cNvPr id="908" name="Google Shape;908;p67"/>
          <p:cNvCxnSpPr/>
          <p:nvPr/>
        </p:nvCxnSpPr>
        <p:spPr>
          <a:xfrm>
            <a:off x="3686175" y="2366963"/>
            <a:ext cx="342900" cy="0"/>
          </a:xfrm>
          <a:prstGeom prst="straightConnector1">
            <a:avLst/>
          </a:prstGeom>
          <a:noFill/>
          <a:ln cap="flat" cmpd="sng" w="50800">
            <a:solidFill>
              <a:srgbClr val="000000"/>
            </a:solidFill>
            <a:prstDash val="solid"/>
            <a:miter lim="800000"/>
            <a:headEnd len="med" w="med" type="none"/>
            <a:tailEnd len="med" w="med" type="none"/>
          </a:ln>
        </p:spPr>
      </p:cxnSp>
      <p:sp>
        <p:nvSpPr>
          <p:cNvPr id="909" name="Google Shape;909;p67"/>
          <p:cNvSpPr txBox="1"/>
          <p:nvPr/>
        </p:nvSpPr>
        <p:spPr>
          <a:xfrm>
            <a:off x="3683000" y="2471738"/>
            <a:ext cx="339725" cy="377428"/>
          </a:xfrm>
          <a:prstGeom prst="rect">
            <a:avLst/>
          </a:prstGeom>
          <a:solidFill>
            <a:srgbClr val="FFCCCC"/>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10" name="Google Shape;910;p67"/>
          <p:cNvSpPr/>
          <p:nvPr/>
        </p:nvSpPr>
        <p:spPr>
          <a:xfrm>
            <a:off x="3713162" y="3843338"/>
            <a:ext cx="254000" cy="94059"/>
          </a:xfrm>
          <a:prstGeom prst="ellipse">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911" name="Google Shape;911;p67"/>
          <p:cNvCxnSpPr/>
          <p:nvPr/>
        </p:nvCxnSpPr>
        <p:spPr>
          <a:xfrm rot="10800000">
            <a:off x="3840162" y="1714500"/>
            <a:ext cx="0" cy="333375"/>
          </a:xfrm>
          <a:prstGeom prst="straightConnector1">
            <a:avLst/>
          </a:prstGeom>
          <a:noFill/>
          <a:ln cap="flat" cmpd="sng" w="19050">
            <a:solidFill>
              <a:schemeClr val="dk1"/>
            </a:solidFill>
            <a:prstDash val="solid"/>
            <a:miter lim="800000"/>
            <a:headEnd len="med" w="med" type="triangle"/>
            <a:tailEnd len="med" w="med" type="none"/>
          </a:ln>
        </p:spPr>
      </p:cxnSp>
      <p:cxnSp>
        <p:nvCxnSpPr>
          <p:cNvPr id="912" name="Google Shape;912;p67"/>
          <p:cNvCxnSpPr/>
          <p:nvPr/>
        </p:nvCxnSpPr>
        <p:spPr>
          <a:xfrm rot="10800000">
            <a:off x="3230562" y="17145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913" name="Google Shape;913;p67"/>
          <p:cNvCxnSpPr/>
          <p:nvPr/>
        </p:nvCxnSpPr>
        <p:spPr>
          <a:xfrm>
            <a:off x="3230562" y="1714500"/>
            <a:ext cx="0" cy="2476500"/>
          </a:xfrm>
          <a:prstGeom prst="straightConnector1">
            <a:avLst/>
          </a:prstGeom>
          <a:noFill/>
          <a:ln cap="flat" cmpd="sng" w="19050">
            <a:solidFill>
              <a:schemeClr val="dk1"/>
            </a:solidFill>
            <a:prstDash val="solid"/>
            <a:miter lim="800000"/>
            <a:headEnd len="med" w="med" type="none"/>
            <a:tailEnd len="med" w="med" type="none"/>
          </a:ln>
        </p:spPr>
      </p:cxnSp>
      <p:cxnSp>
        <p:nvCxnSpPr>
          <p:cNvPr id="914" name="Google Shape;914;p67"/>
          <p:cNvCxnSpPr/>
          <p:nvPr/>
        </p:nvCxnSpPr>
        <p:spPr>
          <a:xfrm>
            <a:off x="3230562" y="41910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915" name="Google Shape;915;p67"/>
          <p:cNvCxnSpPr/>
          <p:nvPr/>
        </p:nvCxnSpPr>
        <p:spPr>
          <a:xfrm rot="10800000">
            <a:off x="3840162" y="3905250"/>
            <a:ext cx="0" cy="285750"/>
          </a:xfrm>
          <a:prstGeom prst="straightConnector1">
            <a:avLst/>
          </a:prstGeom>
          <a:noFill/>
          <a:ln cap="flat" cmpd="sng" w="19050">
            <a:solidFill>
              <a:schemeClr val="dk1"/>
            </a:solidFill>
            <a:prstDash val="solid"/>
            <a:miter lim="800000"/>
            <a:headEnd len="med" w="med" type="none"/>
            <a:tailEnd len="med" w="med" type="none"/>
          </a:ln>
        </p:spPr>
      </p:cxnSp>
      <p:sp>
        <p:nvSpPr>
          <p:cNvPr id="916" name="Google Shape;916;p67"/>
          <p:cNvSpPr txBox="1"/>
          <p:nvPr/>
        </p:nvSpPr>
        <p:spPr>
          <a:xfrm>
            <a:off x="3683000" y="3395663"/>
            <a:ext cx="339725" cy="377428"/>
          </a:xfrm>
          <a:prstGeom prst="rect">
            <a:avLst/>
          </a:prstGeom>
          <a:solidFill>
            <a:srgbClr val="FFCCCC"/>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17" name="Google Shape;917;p67"/>
          <p:cNvSpPr/>
          <p:nvPr/>
        </p:nvSpPr>
        <p:spPr>
          <a:xfrm>
            <a:off x="3911600" y="1190625"/>
            <a:ext cx="1485900" cy="323850"/>
          </a:xfrm>
          <a:prstGeom prst="wedgeRoundRectCallout">
            <a:avLst>
              <a:gd fmla="val -8769" name="adj1"/>
              <a:gd fmla="val 28985" name="adj2"/>
              <a:gd fmla="val 0" name="adj3"/>
            </a:avLst>
          </a:prstGeom>
          <a:solidFill>
            <a:srgbClr val="FFCC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0" lang="fr" sz="1600" u="none">
                <a:solidFill>
                  <a:schemeClr val="dk1"/>
                </a:solidFill>
                <a:latin typeface="Comic Sans MS"/>
                <a:ea typeface="Comic Sans MS"/>
                <a:cs typeface="Comic Sans MS"/>
                <a:sym typeface="Comic Sans MS"/>
              </a:rPr>
              <a:t>Algorithme B</a:t>
            </a:r>
            <a:endParaRPr/>
          </a:p>
        </p:txBody>
      </p:sp>
      <p:sp>
        <p:nvSpPr>
          <p:cNvPr id="918" name="Google Shape;918;p67"/>
          <p:cNvSpPr/>
          <p:nvPr/>
        </p:nvSpPr>
        <p:spPr>
          <a:xfrm>
            <a:off x="4460875" y="2481263"/>
            <a:ext cx="1220787" cy="556022"/>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lt2"/>
          </a:solidFill>
          <a:ln cap="flat" cmpd="sng" w="9525">
            <a:solidFill>
              <a:schemeClr val="accent2"/>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19" name="Google Shape;919;p67"/>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920" name="Google Shape;920;p67"/>
          <p:cNvSpPr txBox="1"/>
          <p:nvPr/>
        </p:nvSpPr>
        <p:spPr>
          <a:xfrm>
            <a:off x="7061350" y="2464525"/>
            <a:ext cx="174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rgbClr val="CC3300"/>
                </a:solidFill>
                <a:latin typeface="Comic Sans MS"/>
                <a:ea typeface="Comic Sans MS"/>
                <a:cs typeface="Comic Sans MS"/>
                <a:sym typeface="Comic Sans MS"/>
              </a:rPr>
              <a:t>section critique</a:t>
            </a:r>
            <a:endParaRPr/>
          </a:p>
        </p:txBody>
      </p:sp>
      <p:sp>
        <p:nvSpPr>
          <p:cNvPr id="921" name="Google Shape;921;p67"/>
          <p:cNvSpPr txBox="1"/>
          <p:nvPr/>
        </p:nvSpPr>
        <p:spPr>
          <a:xfrm>
            <a:off x="6900850" y="1558650"/>
            <a:ext cx="206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rgbClr val="003300"/>
                </a:solidFill>
                <a:latin typeface="Comic Sans MS"/>
                <a:ea typeface="Comic Sans MS"/>
                <a:cs typeface="Comic Sans MS"/>
                <a:sym typeface="Comic Sans MS"/>
              </a:rPr>
              <a:t>code d’entrée de A</a:t>
            </a:r>
            <a:endParaRPr sz="900">
              <a:solidFill>
                <a:schemeClr val="dk1"/>
              </a:solidFill>
            </a:endParaRPr>
          </a:p>
        </p:txBody>
      </p:sp>
      <p:sp>
        <p:nvSpPr>
          <p:cNvPr id="922" name="Google Shape;922;p67"/>
          <p:cNvSpPr txBox="1"/>
          <p:nvPr/>
        </p:nvSpPr>
        <p:spPr>
          <a:xfrm>
            <a:off x="6980362" y="3431678"/>
            <a:ext cx="1905000" cy="3054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a:solidFill>
                  <a:srgbClr val="003300"/>
                </a:solidFill>
                <a:latin typeface="Comic Sans MS"/>
                <a:ea typeface="Comic Sans MS"/>
                <a:cs typeface="Comic Sans MS"/>
                <a:sym typeface="Comic Sans MS"/>
              </a:rPr>
              <a:t>code de sortie de A</a:t>
            </a:r>
            <a:endParaRPr sz="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68"/>
          <p:cNvSpPr txBox="1"/>
          <p:nvPr>
            <p:ph type="title"/>
          </p:nvPr>
        </p:nvSpPr>
        <p:spPr>
          <a:xfrm>
            <a:off x="1371600" y="1200150"/>
            <a:ext cx="76200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Twentieth Century"/>
              <a:buNone/>
            </a:pPr>
            <a:r>
              <a:rPr lang="fr">
                <a:solidFill>
                  <a:srgbClr val="000000"/>
                </a:solidFill>
              </a:rPr>
              <a:t>Algorithmes pour deux processus</a:t>
            </a:r>
            <a:endParaRPr/>
          </a:p>
        </p:txBody>
      </p:sp>
      <p:sp>
        <p:nvSpPr>
          <p:cNvPr id="928" name="Google Shape;928;p68"/>
          <p:cNvSpPr txBox="1"/>
          <p:nvPr/>
        </p:nvSpPr>
        <p:spPr>
          <a:xfrm>
            <a:off x="0" y="1314450"/>
            <a:ext cx="1295400" cy="52625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fld id="{00000000-1234-1234-1234-123412341234}" type="slidenum">
              <a:rPr b="1" i="0" lang="fr" sz="2400" u="none">
                <a:solidFill>
                  <a:srgbClr val="FFFFFF"/>
                </a:solidFill>
                <a:latin typeface="Arial"/>
                <a:ea typeface="Arial"/>
                <a:cs typeface="Arial"/>
                <a:sym typeface="Arial"/>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69"/>
          <p:cNvSpPr txBox="1"/>
          <p:nvPr>
            <p:ph type="title"/>
          </p:nvPr>
        </p:nvSpPr>
        <p:spPr>
          <a:xfrm>
            <a:off x="304800" y="142875"/>
            <a:ext cx="7772400" cy="638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wentieth Century"/>
              <a:buNone/>
            </a:pPr>
            <a:r>
              <a:rPr lang="fr" sz="3600"/>
              <a:t>Algorithme de Peterson (1981)</a:t>
            </a:r>
            <a:endParaRPr/>
          </a:p>
        </p:txBody>
      </p:sp>
      <p:graphicFrame>
        <p:nvGraphicFramePr>
          <p:cNvPr id="937" name="Google Shape;937;p69"/>
          <p:cNvGraphicFramePr/>
          <p:nvPr/>
        </p:nvGraphicFramePr>
        <p:xfrm>
          <a:off x="838200" y="1314450"/>
          <a:ext cx="3000000" cy="3000000"/>
        </p:xfrm>
        <a:graphic>
          <a:graphicData uri="http://schemas.openxmlformats.org/drawingml/2006/table">
            <a:tbl>
              <a:tblPr>
                <a:noFill/>
                <a:tableStyleId>{6C8B76DD-025E-465A-94BA-559560005270}</a:tableStyleId>
              </a:tblPr>
              <a:tblGrid>
                <a:gridCol w="3708400"/>
                <a:gridCol w="4038600"/>
              </a:tblGrid>
              <a:tr h="2000250">
                <a:tc>
                  <a:txBody>
                    <a:bodyPr/>
                    <a:lstStyle/>
                    <a:p>
                      <a:pPr indent="0" lvl="0" marL="0" marR="0" rtl="0" algn="l">
                        <a:lnSpc>
                          <a:spcPct val="100000"/>
                        </a:lnSpc>
                        <a:spcBef>
                          <a:spcPts val="0"/>
                        </a:spcBef>
                        <a:spcAft>
                          <a:spcPts val="0"/>
                        </a:spcAft>
                        <a:buClr>
                          <a:srgbClr val="CC3300"/>
                        </a:buClr>
                        <a:buSzPts val="1500"/>
                        <a:buFont typeface="Comic Sans MS"/>
                        <a:buNone/>
                      </a:pPr>
                      <a:r>
                        <a:rPr b="0" i="0" lang="fr" sz="1500" u="none" cap="none" strike="noStrike">
                          <a:solidFill>
                            <a:srgbClr val="CC3300"/>
                          </a:solidFill>
                          <a:latin typeface="Comic Sans MS"/>
                          <a:ea typeface="Comic Sans MS"/>
                          <a:cs typeface="Comic Sans MS"/>
                          <a:sym typeface="Comic Sans MS"/>
                        </a:rPr>
                        <a:t>process 0</a:t>
                      </a:r>
                      <a:endParaRPr sz="1100"/>
                    </a:p>
                    <a:p>
                      <a:pPr indent="0" lvl="0" marL="0" marR="0" rtl="0" algn="l">
                        <a:lnSpc>
                          <a:spcPct val="100000"/>
                        </a:lnSpc>
                        <a:spcBef>
                          <a:spcPts val="300"/>
                        </a:spcBef>
                        <a:spcAft>
                          <a:spcPts val="0"/>
                        </a:spcAft>
                        <a:buClr>
                          <a:schemeClr val="accent2"/>
                        </a:buClr>
                        <a:buSzPts val="1500"/>
                        <a:buFont typeface="Comic Sans MS"/>
                        <a:buNone/>
                      </a:pPr>
                      <a:r>
                        <a:rPr b="0" i="0" lang="fr" sz="1500" u="none" cap="none" strike="noStrike">
                          <a:solidFill>
                            <a:schemeClr val="accent2"/>
                          </a:solidFill>
                          <a:latin typeface="Comic Sans MS"/>
                          <a:ea typeface="Comic Sans MS"/>
                          <a:cs typeface="Comic Sans MS"/>
                          <a:sym typeface="Comic Sans MS"/>
                        </a:rPr>
                        <a:t>b[0] := true</a:t>
                      </a:r>
                      <a:endParaRPr sz="1100"/>
                    </a:p>
                    <a:p>
                      <a:pPr indent="0" lvl="0" marL="0" marR="0" rtl="0" algn="l">
                        <a:lnSpc>
                          <a:spcPct val="100000"/>
                        </a:lnSpc>
                        <a:spcBef>
                          <a:spcPts val="300"/>
                        </a:spcBef>
                        <a:spcAft>
                          <a:spcPts val="0"/>
                        </a:spcAft>
                        <a:buClr>
                          <a:schemeClr val="accent2"/>
                        </a:buClr>
                        <a:buSzPts val="1500"/>
                        <a:buFont typeface="Comic Sans MS"/>
                        <a:buNone/>
                      </a:pPr>
                      <a:r>
                        <a:rPr b="0" i="0" lang="fr" sz="1500" u="none" cap="none" strike="noStrike">
                          <a:solidFill>
                            <a:schemeClr val="accent2"/>
                          </a:solidFill>
                          <a:latin typeface="Comic Sans MS"/>
                          <a:ea typeface="Comic Sans MS"/>
                          <a:cs typeface="Comic Sans MS"/>
                          <a:sym typeface="Comic Sans MS"/>
                        </a:rPr>
                        <a:t>turn := 0</a:t>
                      </a:r>
                      <a:endParaRPr sz="1100"/>
                    </a:p>
                    <a:p>
                      <a:pPr indent="0" lvl="0" marL="0" marR="0" rtl="0" algn="l">
                        <a:lnSpc>
                          <a:spcPct val="100000"/>
                        </a:lnSpc>
                        <a:spcBef>
                          <a:spcPts val="300"/>
                        </a:spcBef>
                        <a:spcAft>
                          <a:spcPts val="0"/>
                        </a:spcAft>
                        <a:buClr>
                          <a:srgbClr val="003300"/>
                        </a:buClr>
                        <a:buSzPts val="1500"/>
                        <a:buFont typeface="Comic Sans MS"/>
                        <a:buNone/>
                      </a:pPr>
                      <a:r>
                        <a:rPr b="0" i="0" lang="fr" sz="1500" u="none" cap="none" strike="noStrike">
                          <a:solidFill>
                            <a:srgbClr val="003300"/>
                          </a:solidFill>
                          <a:latin typeface="Comic Sans MS"/>
                          <a:ea typeface="Comic Sans MS"/>
                          <a:cs typeface="Comic Sans MS"/>
                          <a:sym typeface="Comic Sans MS"/>
                        </a:rPr>
                        <a:t>await</a:t>
                      </a:r>
                      <a:r>
                        <a:rPr b="0" i="0" lang="fr" sz="1500" u="none" cap="none" strike="noStrike">
                          <a:solidFill>
                            <a:schemeClr val="accent2"/>
                          </a:solidFill>
                          <a:latin typeface="Comic Sans MS"/>
                          <a:ea typeface="Comic Sans MS"/>
                          <a:cs typeface="Comic Sans MS"/>
                          <a:sym typeface="Comic Sans MS"/>
                        </a:rPr>
                        <a:t>(b[1]=false </a:t>
                      </a:r>
                      <a:r>
                        <a:rPr b="0" i="0" lang="fr" sz="1500" u="none" cap="none" strike="noStrike">
                          <a:solidFill>
                            <a:srgbClr val="003300"/>
                          </a:solidFill>
                          <a:latin typeface="Comic Sans MS"/>
                          <a:ea typeface="Comic Sans MS"/>
                          <a:cs typeface="Comic Sans MS"/>
                          <a:sym typeface="Comic Sans MS"/>
                        </a:rPr>
                        <a:t>or</a:t>
                      </a:r>
                      <a:r>
                        <a:rPr b="0" i="0" lang="fr" sz="1500" u="none" cap="none" strike="noStrike">
                          <a:solidFill>
                            <a:schemeClr val="accent2"/>
                          </a:solidFill>
                          <a:latin typeface="Comic Sans MS"/>
                          <a:ea typeface="Comic Sans MS"/>
                          <a:cs typeface="Comic Sans MS"/>
                          <a:sym typeface="Comic Sans MS"/>
                        </a:rPr>
                        <a:t> turn = 1)</a:t>
                      </a:r>
                      <a:endParaRPr b="0" i="0" sz="1500" u="none" cap="none" strike="noStrike">
                        <a:solidFill>
                          <a:srgbClr val="003300"/>
                        </a:solidFill>
                        <a:latin typeface="Comic Sans MS"/>
                        <a:ea typeface="Comic Sans MS"/>
                        <a:cs typeface="Comic Sans MS"/>
                        <a:sym typeface="Comic Sans MS"/>
                      </a:endParaRPr>
                    </a:p>
                    <a:p>
                      <a:pPr indent="0" lvl="0" marL="0" marR="0" rtl="0" algn="l">
                        <a:lnSpc>
                          <a:spcPct val="100000"/>
                        </a:lnSpc>
                        <a:spcBef>
                          <a:spcPts val="300"/>
                        </a:spcBef>
                        <a:spcAft>
                          <a:spcPts val="0"/>
                        </a:spcAft>
                        <a:buClr>
                          <a:srgbClr val="CC3300"/>
                        </a:buClr>
                        <a:buSzPts val="1500"/>
                        <a:buFont typeface="Comic Sans MS"/>
                        <a:buNone/>
                      </a:pPr>
                      <a:r>
                        <a:rPr b="0" i="1" lang="fr" sz="1500" u="none" cap="none" strike="noStrike">
                          <a:solidFill>
                            <a:srgbClr val="CC3300"/>
                          </a:solidFill>
                          <a:latin typeface="Comic Sans MS"/>
                          <a:ea typeface="Comic Sans MS"/>
                          <a:cs typeface="Comic Sans MS"/>
                          <a:sym typeface="Comic Sans MS"/>
                        </a:rPr>
                        <a:t>section crit</a:t>
                      </a:r>
                      <a:r>
                        <a:rPr i="1" lang="fr" sz="1500">
                          <a:solidFill>
                            <a:srgbClr val="CC3300"/>
                          </a:solidFill>
                          <a:latin typeface="Comic Sans MS"/>
                          <a:ea typeface="Comic Sans MS"/>
                          <a:cs typeface="Comic Sans MS"/>
                          <a:sym typeface="Comic Sans MS"/>
                        </a:rPr>
                        <a:t>ique</a:t>
                      </a:r>
                      <a:endParaRPr sz="1100"/>
                    </a:p>
                    <a:p>
                      <a:pPr indent="0" lvl="0" marL="0" marR="0" rtl="0" algn="l">
                        <a:lnSpc>
                          <a:spcPct val="100000"/>
                        </a:lnSpc>
                        <a:spcBef>
                          <a:spcPts val="300"/>
                        </a:spcBef>
                        <a:spcAft>
                          <a:spcPts val="0"/>
                        </a:spcAft>
                        <a:buClr>
                          <a:schemeClr val="accent2"/>
                        </a:buClr>
                        <a:buSzPts val="1500"/>
                        <a:buFont typeface="Comic Sans MS"/>
                        <a:buNone/>
                      </a:pPr>
                      <a:r>
                        <a:rPr b="0" i="0" lang="fr" sz="1500" u="none" cap="none" strike="noStrike">
                          <a:solidFill>
                            <a:schemeClr val="accent2"/>
                          </a:solidFill>
                          <a:latin typeface="Comic Sans MS"/>
                          <a:ea typeface="Comic Sans MS"/>
                          <a:cs typeface="Comic Sans MS"/>
                          <a:sym typeface="Comic Sans MS"/>
                        </a:rPr>
                        <a:t>b[0] := false</a:t>
                      </a:r>
                      <a:endParaRPr sz="1100"/>
                    </a:p>
                  </a:txBody>
                  <a:tcPr marT="34300" marB="34300"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FF9FF"/>
                    </a:solidFill>
                  </a:tcPr>
                </a:tc>
                <a:tc>
                  <a:txBody>
                    <a:bodyPr/>
                    <a:lstStyle/>
                    <a:p>
                      <a:pPr indent="0" lvl="0" marL="0" marR="0" rtl="0" algn="l">
                        <a:lnSpc>
                          <a:spcPct val="100000"/>
                        </a:lnSpc>
                        <a:spcBef>
                          <a:spcPts val="0"/>
                        </a:spcBef>
                        <a:spcAft>
                          <a:spcPts val="0"/>
                        </a:spcAft>
                        <a:buClr>
                          <a:srgbClr val="CC3300"/>
                        </a:buClr>
                        <a:buSzPts val="1500"/>
                        <a:buFont typeface="Comic Sans MS"/>
                        <a:buNone/>
                      </a:pPr>
                      <a:r>
                        <a:rPr b="0" i="0" lang="fr" sz="1500" u="none" cap="none" strike="noStrike">
                          <a:solidFill>
                            <a:srgbClr val="CC3300"/>
                          </a:solidFill>
                          <a:latin typeface="Comic Sans MS"/>
                          <a:ea typeface="Comic Sans MS"/>
                          <a:cs typeface="Comic Sans MS"/>
                          <a:sym typeface="Comic Sans MS"/>
                        </a:rPr>
                        <a:t>process 1</a:t>
                      </a:r>
                      <a:endParaRPr sz="1100"/>
                    </a:p>
                    <a:p>
                      <a:pPr indent="0" lvl="0" marL="0" marR="0" rtl="0" algn="l">
                        <a:lnSpc>
                          <a:spcPct val="100000"/>
                        </a:lnSpc>
                        <a:spcBef>
                          <a:spcPts val="300"/>
                        </a:spcBef>
                        <a:spcAft>
                          <a:spcPts val="0"/>
                        </a:spcAft>
                        <a:buClr>
                          <a:schemeClr val="accent2"/>
                        </a:buClr>
                        <a:buSzPts val="1500"/>
                        <a:buFont typeface="Comic Sans MS"/>
                        <a:buNone/>
                      </a:pPr>
                      <a:r>
                        <a:rPr b="0" i="0" lang="fr" sz="1500" u="none" cap="none" strike="noStrike">
                          <a:solidFill>
                            <a:schemeClr val="accent2"/>
                          </a:solidFill>
                          <a:latin typeface="Comic Sans MS"/>
                          <a:ea typeface="Comic Sans MS"/>
                          <a:cs typeface="Comic Sans MS"/>
                          <a:sym typeface="Comic Sans MS"/>
                        </a:rPr>
                        <a:t>b[1] := true</a:t>
                      </a:r>
                      <a:endParaRPr sz="1100"/>
                    </a:p>
                    <a:p>
                      <a:pPr indent="0" lvl="0" marL="0" marR="0" rtl="0" algn="l">
                        <a:lnSpc>
                          <a:spcPct val="100000"/>
                        </a:lnSpc>
                        <a:spcBef>
                          <a:spcPts val="300"/>
                        </a:spcBef>
                        <a:spcAft>
                          <a:spcPts val="0"/>
                        </a:spcAft>
                        <a:buClr>
                          <a:schemeClr val="accent2"/>
                        </a:buClr>
                        <a:buSzPts val="1500"/>
                        <a:buFont typeface="Comic Sans MS"/>
                        <a:buNone/>
                      </a:pPr>
                      <a:r>
                        <a:rPr b="0" i="0" lang="fr" sz="1500" u="none" cap="none" strike="noStrike">
                          <a:solidFill>
                            <a:schemeClr val="accent2"/>
                          </a:solidFill>
                          <a:latin typeface="Comic Sans MS"/>
                          <a:ea typeface="Comic Sans MS"/>
                          <a:cs typeface="Comic Sans MS"/>
                          <a:sym typeface="Comic Sans MS"/>
                        </a:rPr>
                        <a:t>turn := 1</a:t>
                      </a:r>
                      <a:endParaRPr sz="1100"/>
                    </a:p>
                    <a:p>
                      <a:pPr indent="0" lvl="0" marL="0" marR="0" rtl="0" algn="l">
                        <a:lnSpc>
                          <a:spcPct val="100000"/>
                        </a:lnSpc>
                        <a:spcBef>
                          <a:spcPts val="300"/>
                        </a:spcBef>
                        <a:spcAft>
                          <a:spcPts val="0"/>
                        </a:spcAft>
                        <a:buClr>
                          <a:srgbClr val="003300"/>
                        </a:buClr>
                        <a:buSzPts val="1500"/>
                        <a:buFont typeface="Comic Sans MS"/>
                        <a:buNone/>
                      </a:pPr>
                      <a:r>
                        <a:rPr b="0" i="0" lang="fr" sz="1500" u="none" cap="none" strike="noStrike">
                          <a:solidFill>
                            <a:srgbClr val="003300"/>
                          </a:solidFill>
                          <a:latin typeface="Comic Sans MS"/>
                          <a:ea typeface="Comic Sans MS"/>
                          <a:cs typeface="Comic Sans MS"/>
                          <a:sym typeface="Comic Sans MS"/>
                        </a:rPr>
                        <a:t>await </a:t>
                      </a:r>
                      <a:r>
                        <a:rPr b="0" i="0" lang="fr" sz="1500" u="none" cap="none" strike="noStrike">
                          <a:solidFill>
                            <a:schemeClr val="accent2"/>
                          </a:solidFill>
                          <a:latin typeface="Comic Sans MS"/>
                          <a:ea typeface="Comic Sans MS"/>
                          <a:cs typeface="Comic Sans MS"/>
                          <a:sym typeface="Comic Sans MS"/>
                        </a:rPr>
                        <a:t>(b[0]=false </a:t>
                      </a:r>
                      <a:r>
                        <a:rPr b="0" i="0" lang="fr" sz="1500" u="none" cap="none" strike="noStrike">
                          <a:solidFill>
                            <a:srgbClr val="003300"/>
                          </a:solidFill>
                          <a:latin typeface="Comic Sans MS"/>
                          <a:ea typeface="Comic Sans MS"/>
                          <a:cs typeface="Comic Sans MS"/>
                          <a:sym typeface="Comic Sans MS"/>
                        </a:rPr>
                        <a:t>or</a:t>
                      </a:r>
                      <a:r>
                        <a:rPr b="0" i="0" lang="fr" sz="1500" u="none" cap="none" strike="noStrike">
                          <a:solidFill>
                            <a:schemeClr val="accent2"/>
                          </a:solidFill>
                          <a:latin typeface="Comic Sans MS"/>
                          <a:ea typeface="Comic Sans MS"/>
                          <a:cs typeface="Comic Sans MS"/>
                          <a:sym typeface="Comic Sans MS"/>
                        </a:rPr>
                        <a:t> turn = 0)</a:t>
                      </a:r>
                      <a:endParaRPr b="0" i="0" sz="1500" u="none" cap="none" strike="noStrike">
                        <a:solidFill>
                          <a:srgbClr val="003300"/>
                        </a:solidFill>
                        <a:latin typeface="Comic Sans MS"/>
                        <a:ea typeface="Comic Sans MS"/>
                        <a:cs typeface="Comic Sans MS"/>
                        <a:sym typeface="Comic Sans MS"/>
                      </a:endParaRPr>
                    </a:p>
                    <a:p>
                      <a:pPr indent="0" lvl="0" marL="0" marR="0" rtl="0" algn="l">
                        <a:lnSpc>
                          <a:spcPct val="100000"/>
                        </a:lnSpc>
                        <a:spcBef>
                          <a:spcPts val="300"/>
                        </a:spcBef>
                        <a:spcAft>
                          <a:spcPts val="0"/>
                        </a:spcAft>
                        <a:buClr>
                          <a:srgbClr val="CC3300"/>
                        </a:buClr>
                        <a:buSzPts val="1500"/>
                        <a:buFont typeface="Comic Sans MS"/>
                        <a:buNone/>
                      </a:pPr>
                      <a:r>
                        <a:rPr b="0" i="1" lang="fr" sz="1500" u="none" cap="none" strike="noStrike">
                          <a:solidFill>
                            <a:srgbClr val="CC3300"/>
                          </a:solidFill>
                          <a:latin typeface="Comic Sans MS"/>
                          <a:ea typeface="Comic Sans MS"/>
                          <a:cs typeface="Comic Sans MS"/>
                          <a:sym typeface="Comic Sans MS"/>
                        </a:rPr>
                        <a:t>section critique</a:t>
                      </a:r>
                      <a:endParaRPr sz="1100"/>
                    </a:p>
                    <a:p>
                      <a:pPr indent="0" lvl="0" marL="0" marR="0" rtl="0" algn="l">
                        <a:lnSpc>
                          <a:spcPct val="100000"/>
                        </a:lnSpc>
                        <a:spcBef>
                          <a:spcPts val="300"/>
                        </a:spcBef>
                        <a:spcAft>
                          <a:spcPts val="0"/>
                        </a:spcAft>
                        <a:buClr>
                          <a:schemeClr val="accent2"/>
                        </a:buClr>
                        <a:buSzPts val="1500"/>
                        <a:buFont typeface="Comic Sans MS"/>
                        <a:buNone/>
                      </a:pPr>
                      <a:r>
                        <a:rPr b="0" i="0" lang="fr" sz="1500" u="none" cap="none" strike="noStrike">
                          <a:solidFill>
                            <a:schemeClr val="accent2"/>
                          </a:solidFill>
                          <a:latin typeface="Comic Sans MS"/>
                          <a:ea typeface="Comic Sans MS"/>
                          <a:cs typeface="Comic Sans MS"/>
                          <a:sym typeface="Comic Sans MS"/>
                        </a:rPr>
                        <a:t>b[1] := false</a:t>
                      </a:r>
                      <a:endParaRPr sz="1100"/>
                    </a:p>
                  </a:txBody>
                  <a:tcPr marT="34300" marB="34300"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FF9FF"/>
                    </a:solidFill>
                  </a:tcPr>
                </a:tc>
              </a:tr>
            </a:tbl>
          </a:graphicData>
        </a:graphic>
      </p:graphicFrame>
      <p:sp>
        <p:nvSpPr>
          <p:cNvPr id="938" name="Google Shape;938;p69"/>
          <p:cNvSpPr txBox="1"/>
          <p:nvPr/>
        </p:nvSpPr>
        <p:spPr>
          <a:xfrm>
            <a:off x="3670300" y="3638550"/>
            <a:ext cx="1752600" cy="1276350"/>
          </a:xfrm>
          <a:prstGeom prst="rect">
            <a:avLst/>
          </a:prstGeom>
          <a:solidFill>
            <a:srgbClr val="F8F8F8"/>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000" u="none">
              <a:solidFill>
                <a:schemeClr val="dk1"/>
              </a:solidFill>
              <a:latin typeface="Arial"/>
              <a:ea typeface="Arial"/>
              <a:cs typeface="Arial"/>
              <a:sym typeface="Arial"/>
            </a:endParaRPr>
          </a:p>
        </p:txBody>
      </p:sp>
      <p:sp>
        <p:nvSpPr>
          <p:cNvPr id="939" name="Google Shape;939;p69"/>
          <p:cNvSpPr txBox="1"/>
          <p:nvPr/>
        </p:nvSpPr>
        <p:spPr>
          <a:xfrm>
            <a:off x="4229100" y="3827859"/>
            <a:ext cx="622300" cy="2667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false</a:t>
            </a:r>
            <a:endParaRPr sz="600"/>
          </a:p>
        </p:txBody>
      </p:sp>
      <p:sp>
        <p:nvSpPr>
          <p:cNvPr id="940" name="Google Shape;940;p69"/>
          <p:cNvSpPr txBox="1"/>
          <p:nvPr/>
        </p:nvSpPr>
        <p:spPr>
          <a:xfrm>
            <a:off x="4373562" y="3573065"/>
            <a:ext cx="3222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b</a:t>
            </a:r>
            <a:endParaRPr sz="600"/>
          </a:p>
        </p:txBody>
      </p:sp>
      <p:sp>
        <p:nvSpPr>
          <p:cNvPr id="941" name="Google Shape;941;p69"/>
          <p:cNvSpPr txBox="1"/>
          <p:nvPr/>
        </p:nvSpPr>
        <p:spPr>
          <a:xfrm>
            <a:off x="4229100" y="4104084"/>
            <a:ext cx="622300" cy="2667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false</a:t>
            </a:r>
            <a:endParaRPr sz="600"/>
          </a:p>
        </p:txBody>
      </p:sp>
      <p:sp>
        <p:nvSpPr>
          <p:cNvPr id="942" name="Google Shape;942;p69"/>
          <p:cNvSpPr txBox="1"/>
          <p:nvPr/>
        </p:nvSpPr>
        <p:spPr>
          <a:xfrm>
            <a:off x="3921125" y="3839765"/>
            <a:ext cx="324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0</a:t>
            </a:r>
            <a:endParaRPr sz="600"/>
          </a:p>
        </p:txBody>
      </p:sp>
      <p:sp>
        <p:nvSpPr>
          <p:cNvPr id="943" name="Google Shape;943;p69"/>
          <p:cNvSpPr txBox="1"/>
          <p:nvPr/>
        </p:nvSpPr>
        <p:spPr>
          <a:xfrm>
            <a:off x="3921125" y="4096940"/>
            <a:ext cx="28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1</a:t>
            </a:r>
            <a:endParaRPr sz="600"/>
          </a:p>
        </p:txBody>
      </p:sp>
      <p:sp>
        <p:nvSpPr>
          <p:cNvPr id="944" name="Google Shape;944;p69"/>
          <p:cNvSpPr txBox="1"/>
          <p:nvPr/>
        </p:nvSpPr>
        <p:spPr>
          <a:xfrm>
            <a:off x="4216400" y="4475559"/>
            <a:ext cx="622300" cy="2667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0/1</a:t>
            </a:r>
            <a:endParaRPr sz="600"/>
          </a:p>
        </p:txBody>
      </p:sp>
      <p:sp>
        <p:nvSpPr>
          <p:cNvPr id="945" name="Google Shape;945;p69"/>
          <p:cNvSpPr txBox="1"/>
          <p:nvPr/>
        </p:nvSpPr>
        <p:spPr>
          <a:xfrm>
            <a:off x="3616325" y="4468415"/>
            <a:ext cx="639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omic Sans MS"/>
              <a:buNone/>
            </a:pPr>
            <a:r>
              <a:rPr b="0" i="0" lang="fr" sz="1200" u="none">
                <a:solidFill>
                  <a:schemeClr val="accent2"/>
                </a:solidFill>
                <a:latin typeface="Comic Sans MS"/>
                <a:ea typeface="Comic Sans MS"/>
                <a:cs typeface="Comic Sans MS"/>
                <a:sym typeface="Comic Sans MS"/>
              </a:rPr>
              <a:t>turn</a:t>
            </a:r>
            <a:endParaRPr sz="600"/>
          </a:p>
        </p:txBody>
      </p:sp>
      <p:sp>
        <p:nvSpPr>
          <p:cNvPr id="946" name="Google Shape;946;p69"/>
          <p:cNvSpPr/>
          <p:nvPr/>
        </p:nvSpPr>
        <p:spPr>
          <a:xfrm>
            <a:off x="801575" y="3638550"/>
            <a:ext cx="1744800" cy="553500"/>
          </a:xfrm>
          <a:custGeom>
            <a:rect b="b" l="l" r="r" t="t"/>
            <a:pathLst>
              <a:path extrusionOk="0" h="120000" w="120000">
                <a:moveTo>
                  <a:pt x="0" y="0"/>
                </a:moveTo>
                <a:lnTo>
                  <a:pt x="120000" y="0"/>
                </a:lnTo>
                <a:lnTo>
                  <a:pt x="120000" y="120000"/>
                </a:lnTo>
                <a:lnTo>
                  <a:pt x="0" y="120000"/>
                </a:lnTo>
                <a:close/>
              </a:path>
              <a:path extrusionOk="0" fill="none" h="120000" w="120000">
                <a:moveTo>
                  <a:pt x="-105588" y="1507"/>
                </a:moveTo>
                <a:lnTo>
                  <a:pt x="-100332" y="-94596"/>
                </a:lnTo>
              </a:path>
            </a:pathLst>
          </a:custGeom>
          <a:solidFill>
            <a:srgbClr val="FFE1E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lang="fr" sz="1100">
                <a:solidFill>
                  <a:schemeClr val="dk1"/>
                </a:solidFill>
              </a:rPr>
              <a:t>await(x)= attendre tant que la condition x n'est pas vérifiée</a:t>
            </a:r>
            <a:endParaRPr b="1" sz="1100"/>
          </a:p>
        </p:txBody>
      </p:sp>
      <p:sp>
        <p:nvSpPr>
          <p:cNvPr id="947" name="Google Shape;947;p69"/>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70"/>
          <p:cNvSpPr txBox="1"/>
          <p:nvPr>
            <p:ph type="title"/>
          </p:nvPr>
        </p:nvSpPr>
        <p:spPr>
          <a:xfrm>
            <a:off x="533400" y="305990"/>
            <a:ext cx="7772400" cy="44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200"/>
              <a:t>Schéma de l'algorithme de Peterson</a:t>
            </a:r>
            <a:endParaRPr sz="3200"/>
          </a:p>
        </p:txBody>
      </p:sp>
      <p:sp>
        <p:nvSpPr>
          <p:cNvPr id="953" name="Google Shape;953;p70"/>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954" name="Google Shape;954;p70"/>
          <p:cNvSpPr txBox="1"/>
          <p:nvPr/>
        </p:nvSpPr>
        <p:spPr>
          <a:xfrm>
            <a:off x="2046287" y="1525600"/>
            <a:ext cx="1960500" cy="435900"/>
          </a:xfrm>
          <a:prstGeom prst="rect">
            <a:avLst/>
          </a:prstGeom>
          <a:solidFill>
            <a:srgbClr val="EFF9FF"/>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lang="fr" sz="1200">
                <a:solidFill>
                  <a:schemeClr val="dk1"/>
                </a:solidFill>
                <a:latin typeface="Comic Sans MS"/>
                <a:ea typeface="Comic Sans MS"/>
                <a:cs typeface="Comic Sans MS"/>
                <a:sym typeface="Comic Sans MS"/>
              </a:rPr>
              <a:t>Indiquer la concurrence</a:t>
            </a:r>
            <a:endParaRPr sz="1000"/>
          </a:p>
          <a:p>
            <a:pPr indent="0" lvl="0" marL="0" marR="0" rtl="0" algn="ctr">
              <a:lnSpc>
                <a:spcPct val="100000"/>
              </a:lnSpc>
              <a:spcBef>
                <a:spcPts val="0"/>
              </a:spcBef>
              <a:spcAft>
                <a:spcPts val="0"/>
              </a:spcAft>
              <a:buClr>
                <a:schemeClr val="dk1"/>
              </a:buClr>
              <a:buSzPts val="1600"/>
              <a:buFont typeface="Comic Sans MS"/>
              <a:buNone/>
            </a:pPr>
            <a:r>
              <a:rPr b="0" i="1" lang="fr" sz="1200" u="none">
                <a:solidFill>
                  <a:schemeClr val="dk1"/>
                </a:solidFill>
                <a:latin typeface="Comic Sans MS"/>
                <a:ea typeface="Comic Sans MS"/>
                <a:cs typeface="Comic Sans MS"/>
                <a:sym typeface="Comic Sans MS"/>
              </a:rPr>
              <a:t>b</a:t>
            </a:r>
            <a:r>
              <a:rPr b="0" i="0" lang="fr" sz="1200" u="none">
                <a:solidFill>
                  <a:schemeClr val="dk1"/>
                </a:solidFill>
                <a:latin typeface="Comic Sans MS"/>
                <a:ea typeface="Comic Sans MS"/>
                <a:cs typeface="Comic Sans MS"/>
                <a:sym typeface="Comic Sans MS"/>
              </a:rPr>
              <a:t>[</a:t>
            </a:r>
            <a:r>
              <a:rPr b="0" i="1" lang="fr" sz="1200" u="none">
                <a:solidFill>
                  <a:schemeClr val="dk1"/>
                </a:solidFill>
                <a:latin typeface="Comic Sans MS"/>
                <a:ea typeface="Comic Sans MS"/>
                <a:cs typeface="Comic Sans MS"/>
                <a:sym typeface="Comic Sans MS"/>
              </a:rPr>
              <a:t>i</a:t>
            </a:r>
            <a:r>
              <a:rPr b="0" i="0" lang="fr" sz="1200" u="none">
                <a:solidFill>
                  <a:schemeClr val="dk1"/>
                </a:solidFill>
                <a:latin typeface="Comic Sans MS"/>
                <a:ea typeface="Comic Sans MS"/>
                <a:cs typeface="Comic Sans MS"/>
                <a:sym typeface="Comic Sans MS"/>
              </a:rPr>
              <a:t>] :=</a:t>
            </a:r>
            <a:r>
              <a:rPr b="0" i="1" lang="fr" sz="1200" u="none">
                <a:solidFill>
                  <a:schemeClr val="dk1"/>
                </a:solidFill>
                <a:latin typeface="Comic Sans MS"/>
                <a:ea typeface="Comic Sans MS"/>
                <a:cs typeface="Comic Sans MS"/>
                <a:sym typeface="Comic Sans MS"/>
              </a:rPr>
              <a:t> true</a:t>
            </a:r>
            <a:endParaRPr sz="1000"/>
          </a:p>
        </p:txBody>
      </p:sp>
      <p:sp>
        <p:nvSpPr>
          <p:cNvPr id="955" name="Google Shape;955;p70"/>
          <p:cNvSpPr txBox="1"/>
          <p:nvPr/>
        </p:nvSpPr>
        <p:spPr>
          <a:xfrm>
            <a:off x="2046287" y="2244738"/>
            <a:ext cx="1960500" cy="435900"/>
          </a:xfrm>
          <a:prstGeom prst="rect">
            <a:avLst/>
          </a:prstGeom>
          <a:solidFill>
            <a:srgbClr val="EFF9FF"/>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lang="fr">
                <a:solidFill>
                  <a:schemeClr val="dk1"/>
                </a:solidFill>
                <a:latin typeface="Comic Sans MS"/>
                <a:ea typeface="Comic Sans MS"/>
                <a:cs typeface="Comic Sans MS"/>
                <a:sym typeface="Comic Sans MS"/>
              </a:rPr>
              <a:t>Barrière</a:t>
            </a:r>
            <a:endParaRPr sz="1200"/>
          </a:p>
          <a:p>
            <a:pPr indent="0" lvl="0" marL="0" marR="0" rtl="0" algn="ctr">
              <a:lnSpc>
                <a:spcPct val="100000"/>
              </a:lnSpc>
              <a:spcBef>
                <a:spcPts val="0"/>
              </a:spcBef>
              <a:spcAft>
                <a:spcPts val="0"/>
              </a:spcAft>
              <a:buClr>
                <a:schemeClr val="dk1"/>
              </a:buClr>
              <a:buSzPts val="1600"/>
              <a:buFont typeface="Comic Sans MS"/>
              <a:buNone/>
            </a:pPr>
            <a:r>
              <a:rPr b="0" i="1" lang="fr" u="none">
                <a:solidFill>
                  <a:schemeClr val="dk1"/>
                </a:solidFill>
                <a:latin typeface="Comic Sans MS"/>
                <a:ea typeface="Comic Sans MS"/>
                <a:cs typeface="Comic Sans MS"/>
                <a:sym typeface="Comic Sans MS"/>
              </a:rPr>
              <a:t>turn </a:t>
            </a:r>
            <a:r>
              <a:rPr b="0" i="0" lang="fr" u="none">
                <a:solidFill>
                  <a:schemeClr val="dk1"/>
                </a:solidFill>
                <a:latin typeface="Comic Sans MS"/>
                <a:ea typeface="Comic Sans MS"/>
                <a:cs typeface="Comic Sans MS"/>
                <a:sym typeface="Comic Sans MS"/>
              </a:rPr>
              <a:t>:=</a:t>
            </a:r>
            <a:r>
              <a:rPr b="0" i="1" lang="fr" u="none">
                <a:solidFill>
                  <a:schemeClr val="dk1"/>
                </a:solidFill>
                <a:latin typeface="Comic Sans MS"/>
                <a:ea typeface="Comic Sans MS"/>
                <a:cs typeface="Comic Sans MS"/>
                <a:sym typeface="Comic Sans MS"/>
              </a:rPr>
              <a:t> i</a:t>
            </a:r>
            <a:endParaRPr sz="1200"/>
          </a:p>
        </p:txBody>
      </p:sp>
      <p:sp>
        <p:nvSpPr>
          <p:cNvPr id="956" name="Google Shape;956;p70"/>
          <p:cNvSpPr/>
          <p:nvPr/>
        </p:nvSpPr>
        <p:spPr>
          <a:xfrm>
            <a:off x="2032000" y="2965065"/>
            <a:ext cx="1989000" cy="544200"/>
          </a:xfrm>
          <a:prstGeom prst="ellipse">
            <a:avLst/>
          </a:prstGeom>
          <a:solidFill>
            <a:srgbClr val="FFF1DD"/>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600"/>
              <a:buFont typeface="Comic Sans MS"/>
              <a:buNone/>
            </a:pPr>
            <a:r>
              <a:rPr lang="fr">
                <a:solidFill>
                  <a:schemeClr val="dk1"/>
                </a:solidFill>
                <a:latin typeface="Comic Sans MS"/>
                <a:ea typeface="Comic Sans MS"/>
                <a:cs typeface="Comic Sans MS"/>
                <a:sym typeface="Comic Sans MS"/>
              </a:rPr>
              <a:t>Contestation</a:t>
            </a:r>
            <a:r>
              <a:rPr b="0" i="0" lang="fr" u="none">
                <a:solidFill>
                  <a:schemeClr val="dk1"/>
                </a:solidFill>
                <a:latin typeface="Comic Sans MS"/>
                <a:ea typeface="Comic Sans MS"/>
                <a:cs typeface="Comic Sans MS"/>
                <a:sym typeface="Comic Sans MS"/>
              </a:rPr>
              <a:t>?</a:t>
            </a:r>
            <a:endParaRPr sz="1200"/>
          </a:p>
          <a:p>
            <a:pPr indent="0" lvl="0" marL="0" marR="0" rtl="0" algn="ctr">
              <a:lnSpc>
                <a:spcPct val="80000"/>
              </a:lnSpc>
              <a:spcBef>
                <a:spcPts val="0"/>
              </a:spcBef>
              <a:spcAft>
                <a:spcPts val="0"/>
              </a:spcAft>
              <a:buClr>
                <a:schemeClr val="dk1"/>
              </a:buClr>
              <a:buSzPts val="1600"/>
              <a:buFont typeface="Comic Sans MS"/>
              <a:buNone/>
            </a:pPr>
            <a:r>
              <a:rPr b="0" i="1" lang="fr" u="none">
                <a:solidFill>
                  <a:schemeClr val="dk1"/>
                </a:solidFill>
                <a:latin typeface="Comic Sans MS"/>
                <a:ea typeface="Comic Sans MS"/>
                <a:cs typeface="Comic Sans MS"/>
                <a:sym typeface="Comic Sans MS"/>
              </a:rPr>
              <a:t>b</a:t>
            </a:r>
            <a:r>
              <a:rPr b="0" i="0" lang="fr" u="none">
                <a:solidFill>
                  <a:schemeClr val="dk1"/>
                </a:solidFill>
                <a:latin typeface="Comic Sans MS"/>
                <a:ea typeface="Comic Sans MS"/>
                <a:cs typeface="Comic Sans MS"/>
                <a:sym typeface="Comic Sans MS"/>
              </a:rPr>
              <a:t>[</a:t>
            </a:r>
            <a:r>
              <a:rPr b="0" i="1" lang="fr" u="none">
                <a:solidFill>
                  <a:schemeClr val="dk1"/>
                </a:solidFill>
                <a:latin typeface="Comic Sans MS"/>
                <a:ea typeface="Comic Sans MS"/>
                <a:cs typeface="Comic Sans MS"/>
                <a:sym typeface="Comic Sans MS"/>
              </a:rPr>
              <a:t>1-i</a:t>
            </a:r>
            <a:r>
              <a:rPr b="0" i="0" lang="fr" u="none">
                <a:solidFill>
                  <a:schemeClr val="dk1"/>
                </a:solidFill>
                <a:latin typeface="Comic Sans MS"/>
                <a:ea typeface="Comic Sans MS"/>
                <a:cs typeface="Comic Sans MS"/>
                <a:sym typeface="Comic Sans MS"/>
              </a:rPr>
              <a:t>] =</a:t>
            </a:r>
            <a:r>
              <a:rPr b="0" i="1" lang="fr" u="none">
                <a:solidFill>
                  <a:schemeClr val="dk1"/>
                </a:solidFill>
                <a:latin typeface="Comic Sans MS"/>
                <a:ea typeface="Comic Sans MS"/>
                <a:cs typeface="Comic Sans MS"/>
                <a:sym typeface="Comic Sans MS"/>
              </a:rPr>
              <a:t> true </a:t>
            </a:r>
            <a:r>
              <a:rPr b="0" i="0" lang="fr" u="none">
                <a:solidFill>
                  <a:schemeClr val="dk1"/>
                </a:solidFill>
                <a:latin typeface="Comic Sans MS"/>
                <a:ea typeface="Comic Sans MS"/>
                <a:cs typeface="Comic Sans MS"/>
                <a:sym typeface="Comic Sans MS"/>
              </a:rPr>
              <a:t>?</a:t>
            </a:r>
            <a:endParaRPr sz="1200"/>
          </a:p>
        </p:txBody>
      </p:sp>
      <p:sp>
        <p:nvSpPr>
          <p:cNvPr id="957" name="Google Shape;957;p70"/>
          <p:cNvSpPr txBox="1"/>
          <p:nvPr/>
        </p:nvSpPr>
        <p:spPr>
          <a:xfrm>
            <a:off x="2046287" y="3783025"/>
            <a:ext cx="1960500" cy="435900"/>
          </a:xfrm>
          <a:prstGeom prst="rect">
            <a:avLst/>
          </a:prstGeom>
          <a:solidFill>
            <a:srgbClr val="EFF9FF"/>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1" lang="fr" sz="1600" u="none">
                <a:solidFill>
                  <a:schemeClr val="dk1"/>
                </a:solidFill>
                <a:latin typeface="Comic Sans MS"/>
                <a:ea typeface="Comic Sans MS"/>
                <a:cs typeface="Comic Sans MS"/>
                <a:sym typeface="Comic Sans MS"/>
              </a:rPr>
              <a:t>section critique</a:t>
            </a:r>
            <a:endParaRPr/>
          </a:p>
        </p:txBody>
      </p:sp>
      <p:sp>
        <p:nvSpPr>
          <p:cNvPr id="958" name="Google Shape;958;p70"/>
          <p:cNvSpPr txBox="1"/>
          <p:nvPr/>
        </p:nvSpPr>
        <p:spPr>
          <a:xfrm>
            <a:off x="2046287" y="4534309"/>
            <a:ext cx="1960500" cy="435900"/>
          </a:xfrm>
          <a:prstGeom prst="rect">
            <a:avLst/>
          </a:prstGeom>
          <a:solidFill>
            <a:srgbClr val="EFF9FF"/>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0" lang="fr" u="none">
                <a:solidFill>
                  <a:schemeClr val="dk1"/>
                </a:solidFill>
                <a:latin typeface="Comic Sans MS"/>
                <a:ea typeface="Comic Sans MS"/>
                <a:cs typeface="Comic Sans MS"/>
                <a:sym typeface="Comic Sans MS"/>
              </a:rPr>
              <a:t>code de sortie</a:t>
            </a:r>
            <a:endParaRPr sz="1200"/>
          </a:p>
          <a:p>
            <a:pPr indent="0" lvl="0" marL="0" marR="0" rtl="0" algn="ctr">
              <a:lnSpc>
                <a:spcPct val="100000"/>
              </a:lnSpc>
              <a:spcBef>
                <a:spcPts val="0"/>
              </a:spcBef>
              <a:spcAft>
                <a:spcPts val="0"/>
              </a:spcAft>
              <a:buClr>
                <a:schemeClr val="dk1"/>
              </a:buClr>
              <a:buSzPts val="1600"/>
              <a:buFont typeface="Comic Sans MS"/>
              <a:buNone/>
            </a:pPr>
            <a:r>
              <a:rPr b="0" i="1" lang="fr" u="none">
                <a:solidFill>
                  <a:schemeClr val="dk1"/>
                </a:solidFill>
                <a:latin typeface="Comic Sans MS"/>
                <a:ea typeface="Comic Sans MS"/>
                <a:cs typeface="Comic Sans MS"/>
                <a:sym typeface="Comic Sans MS"/>
              </a:rPr>
              <a:t>b</a:t>
            </a:r>
            <a:r>
              <a:rPr b="0" i="0" lang="fr" u="none">
                <a:solidFill>
                  <a:schemeClr val="dk1"/>
                </a:solidFill>
                <a:latin typeface="Comic Sans MS"/>
                <a:ea typeface="Comic Sans MS"/>
                <a:cs typeface="Comic Sans MS"/>
                <a:sym typeface="Comic Sans MS"/>
              </a:rPr>
              <a:t>[</a:t>
            </a:r>
            <a:r>
              <a:rPr b="0" i="1" lang="fr" u="none">
                <a:solidFill>
                  <a:schemeClr val="dk1"/>
                </a:solidFill>
                <a:latin typeface="Comic Sans MS"/>
                <a:ea typeface="Comic Sans MS"/>
                <a:cs typeface="Comic Sans MS"/>
                <a:sym typeface="Comic Sans MS"/>
              </a:rPr>
              <a:t>i</a:t>
            </a:r>
            <a:r>
              <a:rPr b="0" i="0" lang="fr" u="none">
                <a:solidFill>
                  <a:schemeClr val="dk1"/>
                </a:solidFill>
                <a:latin typeface="Comic Sans MS"/>
                <a:ea typeface="Comic Sans MS"/>
                <a:cs typeface="Comic Sans MS"/>
                <a:sym typeface="Comic Sans MS"/>
              </a:rPr>
              <a:t>] =</a:t>
            </a:r>
            <a:r>
              <a:rPr b="0" i="1" lang="fr" u="none">
                <a:solidFill>
                  <a:schemeClr val="dk1"/>
                </a:solidFill>
                <a:latin typeface="Comic Sans MS"/>
                <a:ea typeface="Comic Sans MS"/>
                <a:cs typeface="Comic Sans MS"/>
                <a:sym typeface="Comic Sans MS"/>
              </a:rPr>
              <a:t> false </a:t>
            </a:r>
            <a:endParaRPr sz="1200"/>
          </a:p>
        </p:txBody>
      </p:sp>
      <p:sp>
        <p:nvSpPr>
          <p:cNvPr id="959" name="Google Shape;959;p70"/>
          <p:cNvSpPr/>
          <p:nvPr/>
        </p:nvSpPr>
        <p:spPr>
          <a:xfrm>
            <a:off x="4762500" y="2954350"/>
            <a:ext cx="2830500" cy="554700"/>
          </a:xfrm>
          <a:prstGeom prst="ellipse">
            <a:avLst/>
          </a:prstGeom>
          <a:solidFill>
            <a:srgbClr val="FFF1DD"/>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600"/>
              <a:buFont typeface="Comic Sans MS"/>
              <a:buNone/>
            </a:pPr>
            <a:r>
              <a:rPr lang="fr" sz="1000">
                <a:solidFill>
                  <a:schemeClr val="dk1"/>
                </a:solidFill>
                <a:latin typeface="Comic Sans MS"/>
                <a:ea typeface="Comic Sans MS"/>
                <a:cs typeface="Comic Sans MS"/>
                <a:sym typeface="Comic Sans MS"/>
              </a:rPr>
              <a:t>Le premier à franchir la barrière ?</a:t>
            </a:r>
            <a:endParaRPr sz="800"/>
          </a:p>
          <a:p>
            <a:pPr indent="0" lvl="0" marL="0" marR="0" rtl="0" algn="ctr">
              <a:lnSpc>
                <a:spcPct val="80000"/>
              </a:lnSpc>
              <a:spcBef>
                <a:spcPts val="0"/>
              </a:spcBef>
              <a:spcAft>
                <a:spcPts val="0"/>
              </a:spcAft>
              <a:buClr>
                <a:schemeClr val="dk1"/>
              </a:buClr>
              <a:buSzPts val="1600"/>
              <a:buFont typeface="Comic Sans MS"/>
              <a:buNone/>
            </a:pPr>
            <a:r>
              <a:rPr b="0" i="1" lang="fr" sz="1100" u="none">
                <a:solidFill>
                  <a:schemeClr val="dk1"/>
                </a:solidFill>
                <a:latin typeface="Comic Sans MS"/>
                <a:ea typeface="Comic Sans MS"/>
                <a:cs typeface="Comic Sans MS"/>
                <a:sym typeface="Comic Sans MS"/>
              </a:rPr>
              <a:t>turn </a:t>
            </a:r>
            <a:r>
              <a:rPr b="0" i="0" lang="fr" sz="1100" u="none">
                <a:solidFill>
                  <a:schemeClr val="dk1"/>
                </a:solidFill>
                <a:latin typeface="Comic Sans MS"/>
                <a:ea typeface="Comic Sans MS"/>
                <a:cs typeface="Comic Sans MS"/>
                <a:sym typeface="Comic Sans MS"/>
              </a:rPr>
              <a:t>=</a:t>
            </a:r>
            <a:r>
              <a:rPr b="0" i="1" lang="fr" sz="1100" u="none">
                <a:solidFill>
                  <a:schemeClr val="dk1"/>
                </a:solidFill>
                <a:latin typeface="Comic Sans MS"/>
                <a:ea typeface="Comic Sans MS"/>
                <a:cs typeface="Comic Sans MS"/>
                <a:sym typeface="Comic Sans MS"/>
              </a:rPr>
              <a:t> 1-i </a:t>
            </a:r>
            <a:r>
              <a:rPr b="0" i="0" lang="fr" sz="1100" u="none">
                <a:solidFill>
                  <a:schemeClr val="dk1"/>
                </a:solidFill>
                <a:latin typeface="Comic Sans MS"/>
                <a:ea typeface="Comic Sans MS"/>
                <a:cs typeface="Comic Sans MS"/>
                <a:sym typeface="Comic Sans MS"/>
              </a:rPr>
              <a:t>?</a:t>
            </a:r>
            <a:endParaRPr sz="900"/>
          </a:p>
        </p:txBody>
      </p:sp>
      <p:cxnSp>
        <p:nvCxnSpPr>
          <p:cNvPr id="960" name="Google Shape;960;p70"/>
          <p:cNvCxnSpPr/>
          <p:nvPr/>
        </p:nvCxnSpPr>
        <p:spPr>
          <a:xfrm flipH="1" rot="10800000">
            <a:off x="4021137" y="3231718"/>
            <a:ext cx="741300" cy="6000"/>
          </a:xfrm>
          <a:prstGeom prst="straightConnector1">
            <a:avLst/>
          </a:prstGeom>
          <a:noFill/>
          <a:ln cap="flat" cmpd="sng" w="9525">
            <a:solidFill>
              <a:schemeClr val="dk1"/>
            </a:solidFill>
            <a:prstDash val="solid"/>
            <a:miter lim="800000"/>
            <a:headEnd len="med" w="med" type="none"/>
            <a:tailEnd len="med" w="med" type="triangle"/>
          </a:ln>
        </p:spPr>
      </p:cxnSp>
      <p:cxnSp>
        <p:nvCxnSpPr>
          <p:cNvPr id="961" name="Google Shape;961;p70"/>
          <p:cNvCxnSpPr/>
          <p:nvPr/>
        </p:nvCxnSpPr>
        <p:spPr>
          <a:xfrm>
            <a:off x="3027362" y="1961369"/>
            <a:ext cx="0" cy="283500"/>
          </a:xfrm>
          <a:prstGeom prst="straightConnector1">
            <a:avLst/>
          </a:prstGeom>
          <a:noFill/>
          <a:ln cap="flat" cmpd="sng" w="9525">
            <a:solidFill>
              <a:schemeClr val="dk1"/>
            </a:solidFill>
            <a:prstDash val="solid"/>
            <a:miter lim="800000"/>
            <a:headEnd len="med" w="med" type="none"/>
            <a:tailEnd len="med" w="med" type="triangle"/>
          </a:ln>
        </p:spPr>
      </p:cxnSp>
      <p:cxnSp>
        <p:nvCxnSpPr>
          <p:cNvPr id="962" name="Google Shape;962;p70"/>
          <p:cNvCxnSpPr/>
          <p:nvPr/>
        </p:nvCxnSpPr>
        <p:spPr>
          <a:xfrm>
            <a:off x="3027362" y="2680506"/>
            <a:ext cx="0" cy="284700"/>
          </a:xfrm>
          <a:prstGeom prst="straightConnector1">
            <a:avLst/>
          </a:prstGeom>
          <a:noFill/>
          <a:ln cap="flat" cmpd="sng" w="9525">
            <a:solidFill>
              <a:schemeClr val="dk1"/>
            </a:solidFill>
            <a:prstDash val="solid"/>
            <a:miter lim="800000"/>
            <a:headEnd len="med" w="med" type="none"/>
            <a:tailEnd len="med" w="med" type="triangle"/>
          </a:ln>
        </p:spPr>
      </p:cxnSp>
      <p:cxnSp>
        <p:nvCxnSpPr>
          <p:cNvPr id="963" name="Google Shape;963;p70"/>
          <p:cNvCxnSpPr/>
          <p:nvPr/>
        </p:nvCxnSpPr>
        <p:spPr>
          <a:xfrm>
            <a:off x="3027362" y="3509181"/>
            <a:ext cx="0" cy="273900"/>
          </a:xfrm>
          <a:prstGeom prst="straightConnector1">
            <a:avLst/>
          </a:prstGeom>
          <a:noFill/>
          <a:ln cap="flat" cmpd="sng" w="9525">
            <a:solidFill>
              <a:schemeClr val="dk1"/>
            </a:solidFill>
            <a:prstDash val="solid"/>
            <a:miter lim="800000"/>
            <a:headEnd len="med" w="med" type="none"/>
            <a:tailEnd len="med" w="med" type="triangle"/>
          </a:ln>
        </p:spPr>
      </p:cxnSp>
      <p:cxnSp>
        <p:nvCxnSpPr>
          <p:cNvPr id="964" name="Google Shape;964;p70"/>
          <p:cNvCxnSpPr/>
          <p:nvPr/>
        </p:nvCxnSpPr>
        <p:spPr>
          <a:xfrm>
            <a:off x="3027362" y="4218794"/>
            <a:ext cx="0" cy="315600"/>
          </a:xfrm>
          <a:prstGeom prst="straightConnector1">
            <a:avLst/>
          </a:prstGeom>
          <a:noFill/>
          <a:ln cap="flat" cmpd="sng" w="9525">
            <a:solidFill>
              <a:schemeClr val="dk1"/>
            </a:solidFill>
            <a:prstDash val="solid"/>
            <a:miter lim="800000"/>
            <a:headEnd len="med" w="med" type="none"/>
            <a:tailEnd len="med" w="med" type="triangle"/>
          </a:ln>
        </p:spPr>
      </p:cxnSp>
      <p:cxnSp>
        <p:nvCxnSpPr>
          <p:cNvPr id="965" name="Google Shape;965;p70"/>
          <p:cNvCxnSpPr/>
          <p:nvPr/>
        </p:nvCxnSpPr>
        <p:spPr>
          <a:xfrm>
            <a:off x="3027362" y="1231515"/>
            <a:ext cx="0" cy="294000"/>
          </a:xfrm>
          <a:prstGeom prst="straightConnector1">
            <a:avLst/>
          </a:prstGeom>
          <a:noFill/>
          <a:ln cap="flat" cmpd="sng" w="9525">
            <a:solidFill>
              <a:schemeClr val="dk1"/>
            </a:solidFill>
            <a:prstDash val="solid"/>
            <a:miter lim="800000"/>
            <a:headEnd len="med" w="med" type="none"/>
            <a:tailEnd len="med" w="med" type="triangle"/>
          </a:ln>
        </p:spPr>
      </p:cxnSp>
      <p:sp>
        <p:nvSpPr>
          <p:cNvPr id="966" name="Google Shape;966;p70"/>
          <p:cNvSpPr txBox="1"/>
          <p:nvPr/>
        </p:nvSpPr>
        <p:spPr>
          <a:xfrm>
            <a:off x="4109650" y="3177515"/>
            <a:ext cx="500100" cy="292500"/>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chemeClr val="dk1"/>
              </a:buClr>
              <a:buSzPts val="1600"/>
              <a:buFont typeface="Comic Sans MS"/>
              <a:buNone/>
            </a:pPr>
            <a:r>
              <a:rPr i="1" lang="fr" sz="1300">
                <a:solidFill>
                  <a:schemeClr val="dk1"/>
                </a:solidFill>
                <a:latin typeface="Comic Sans MS"/>
                <a:ea typeface="Comic Sans MS"/>
                <a:cs typeface="Comic Sans MS"/>
                <a:sym typeface="Comic Sans MS"/>
              </a:rPr>
              <a:t>oui</a:t>
            </a:r>
            <a:endParaRPr sz="1100"/>
          </a:p>
        </p:txBody>
      </p:sp>
      <p:sp>
        <p:nvSpPr>
          <p:cNvPr id="967" name="Google Shape;967;p70"/>
          <p:cNvSpPr txBox="1"/>
          <p:nvPr/>
        </p:nvSpPr>
        <p:spPr>
          <a:xfrm>
            <a:off x="4321950" y="3700240"/>
            <a:ext cx="500100" cy="292500"/>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chemeClr val="dk1"/>
              </a:buClr>
              <a:buSzPts val="1600"/>
              <a:buFont typeface="Comic Sans MS"/>
              <a:buNone/>
            </a:pPr>
            <a:r>
              <a:rPr i="1" lang="fr" sz="1300">
                <a:solidFill>
                  <a:schemeClr val="dk1"/>
                </a:solidFill>
                <a:latin typeface="Comic Sans MS"/>
                <a:ea typeface="Comic Sans MS"/>
                <a:cs typeface="Comic Sans MS"/>
                <a:sym typeface="Comic Sans MS"/>
              </a:rPr>
              <a:t>oui</a:t>
            </a:r>
            <a:endParaRPr sz="1100"/>
          </a:p>
        </p:txBody>
      </p:sp>
      <p:sp>
        <p:nvSpPr>
          <p:cNvPr id="968" name="Google Shape;968;p70"/>
          <p:cNvSpPr txBox="1"/>
          <p:nvPr/>
        </p:nvSpPr>
        <p:spPr>
          <a:xfrm>
            <a:off x="3748450" y="2731897"/>
            <a:ext cx="1222500" cy="261600"/>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chemeClr val="dk1"/>
              </a:buClr>
              <a:buSzPts val="1600"/>
              <a:buFont typeface="Comic Sans MS"/>
              <a:buNone/>
            </a:pPr>
            <a:r>
              <a:rPr i="1" lang="fr" sz="1100">
                <a:solidFill>
                  <a:schemeClr val="dk1"/>
                </a:solidFill>
                <a:latin typeface="Comic Sans MS"/>
                <a:ea typeface="Comic Sans MS"/>
                <a:cs typeface="Comic Sans MS"/>
                <a:sym typeface="Comic Sans MS"/>
              </a:rPr>
              <a:t>non</a:t>
            </a:r>
            <a:r>
              <a:rPr b="0" i="1" lang="fr" sz="1100" u="none">
                <a:solidFill>
                  <a:schemeClr val="dk1"/>
                </a:solidFill>
                <a:latin typeface="Comic Sans MS"/>
                <a:ea typeface="Comic Sans MS"/>
                <a:cs typeface="Comic Sans MS"/>
                <a:sym typeface="Comic Sans MS"/>
              </a:rPr>
              <a:t> / </a:t>
            </a:r>
            <a:r>
              <a:rPr i="1" lang="fr" sz="1100">
                <a:solidFill>
                  <a:schemeClr val="dk1"/>
                </a:solidFill>
                <a:latin typeface="Comic Sans MS"/>
                <a:ea typeface="Comic Sans MS"/>
                <a:cs typeface="Comic Sans MS"/>
                <a:sym typeface="Comic Sans MS"/>
              </a:rPr>
              <a:t>peut-être</a:t>
            </a:r>
            <a:endParaRPr sz="900"/>
          </a:p>
        </p:txBody>
      </p:sp>
      <p:sp>
        <p:nvSpPr>
          <p:cNvPr id="969" name="Google Shape;969;p70"/>
          <p:cNvSpPr txBox="1"/>
          <p:nvPr/>
        </p:nvSpPr>
        <p:spPr>
          <a:xfrm>
            <a:off x="2655887" y="3513944"/>
            <a:ext cx="396900" cy="246300"/>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chemeClr val="dk1"/>
              </a:buClr>
              <a:buSzPts val="1600"/>
              <a:buFont typeface="Comic Sans MS"/>
              <a:buNone/>
            </a:pPr>
            <a:r>
              <a:rPr b="0" i="1" lang="fr" sz="1000" u="none">
                <a:solidFill>
                  <a:schemeClr val="dk1"/>
                </a:solidFill>
                <a:latin typeface="Comic Sans MS"/>
                <a:ea typeface="Comic Sans MS"/>
                <a:cs typeface="Comic Sans MS"/>
                <a:sym typeface="Comic Sans MS"/>
              </a:rPr>
              <a:t>non</a:t>
            </a:r>
            <a:endParaRPr sz="800"/>
          </a:p>
        </p:txBody>
      </p:sp>
      <p:cxnSp>
        <p:nvCxnSpPr>
          <p:cNvPr id="970" name="Google Shape;970;p70"/>
          <p:cNvCxnSpPr>
            <a:endCxn id="956" idx="7"/>
          </p:cNvCxnSpPr>
          <p:nvPr/>
        </p:nvCxnSpPr>
        <p:spPr>
          <a:xfrm rot="10800000">
            <a:off x="3729718" y="3044761"/>
            <a:ext cx="1467300" cy="4800"/>
          </a:xfrm>
          <a:prstGeom prst="straightConnector1">
            <a:avLst/>
          </a:prstGeom>
          <a:noFill/>
          <a:ln cap="flat" cmpd="sng" w="9525">
            <a:solidFill>
              <a:schemeClr val="dk2"/>
            </a:solidFill>
            <a:prstDash val="solid"/>
            <a:round/>
            <a:headEnd len="med" w="med" type="none"/>
            <a:tailEnd len="med" w="med" type="triangle"/>
          </a:ln>
        </p:spPr>
      </p:cxnSp>
      <p:cxnSp>
        <p:nvCxnSpPr>
          <p:cNvPr id="971" name="Google Shape;971;p70"/>
          <p:cNvCxnSpPr>
            <a:endCxn id="957" idx="3"/>
          </p:cNvCxnSpPr>
          <p:nvPr/>
        </p:nvCxnSpPr>
        <p:spPr>
          <a:xfrm flipH="1">
            <a:off x="4006787" y="3446875"/>
            <a:ext cx="1159500" cy="5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71"/>
          <p:cNvSpPr txBox="1"/>
          <p:nvPr>
            <p:ph type="title"/>
          </p:nvPr>
        </p:nvSpPr>
        <p:spPr>
          <a:xfrm>
            <a:off x="533400" y="305990"/>
            <a:ext cx="7772400" cy="44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200"/>
              <a:t>Propriétés de la solution de Peterson</a:t>
            </a:r>
            <a:endParaRPr sz="3200"/>
          </a:p>
        </p:txBody>
      </p:sp>
      <p:sp>
        <p:nvSpPr>
          <p:cNvPr id="977" name="Google Shape;977;p71"/>
          <p:cNvSpPr txBox="1"/>
          <p:nvPr>
            <p:ph idx="1" type="body"/>
          </p:nvPr>
        </p:nvSpPr>
        <p:spPr>
          <a:xfrm>
            <a:off x="1155700" y="1390650"/>
            <a:ext cx="6781800" cy="1981200"/>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680"/>
              <a:buFont typeface="Noto Sans Symbols"/>
              <a:buChar char="◻"/>
            </a:pPr>
            <a:r>
              <a:rPr lang="fr" sz="2800"/>
              <a:t>Satisfait </a:t>
            </a:r>
            <a:r>
              <a:rPr lang="fr" sz="2800">
                <a:solidFill>
                  <a:schemeClr val="accent2"/>
                </a:solidFill>
              </a:rPr>
              <a:t>l'exclusion mutuelle</a:t>
            </a:r>
            <a:r>
              <a:rPr lang="fr" sz="2800"/>
              <a:t> et la </a:t>
            </a:r>
            <a:r>
              <a:rPr i="1" lang="fr" sz="2800">
                <a:solidFill>
                  <a:schemeClr val="accent2"/>
                </a:solidFill>
              </a:rPr>
              <a:t>starvation-freedom (pas de verrouillage)</a:t>
            </a:r>
            <a:endParaRPr sz="3300"/>
          </a:p>
          <a:p>
            <a:pPr indent="-319087" lvl="0" marL="319087" rtl="0" algn="l">
              <a:lnSpc>
                <a:spcPct val="100000"/>
              </a:lnSpc>
              <a:spcBef>
                <a:spcPts val="700"/>
              </a:spcBef>
              <a:spcAft>
                <a:spcPts val="0"/>
              </a:spcAft>
              <a:buClr>
                <a:schemeClr val="accent2"/>
              </a:buClr>
              <a:buSzPts val="1680"/>
              <a:buFont typeface="Noto Sans Symbols"/>
              <a:buChar char="◻"/>
            </a:pPr>
            <a:r>
              <a:rPr lang="fr" sz="2800"/>
              <a:t>Les accès à la mémoire sont considérés comme atomiques</a:t>
            </a:r>
            <a:endParaRPr/>
          </a:p>
          <a:p>
            <a:pPr indent="-319087" lvl="0" marL="319087" rtl="0" algn="l">
              <a:lnSpc>
                <a:spcPct val="100000"/>
              </a:lnSpc>
              <a:spcBef>
                <a:spcPts val="700"/>
              </a:spcBef>
              <a:spcAft>
                <a:spcPts val="0"/>
              </a:spcAft>
              <a:buClr>
                <a:schemeClr val="accent2"/>
              </a:buClr>
              <a:buSzPts val="1680"/>
              <a:buFont typeface="Noto Sans Symbols"/>
              <a:buChar char="◻"/>
            </a:pPr>
            <a:r>
              <a:rPr lang="fr" sz="2800"/>
              <a:t>Solution pour deux processus seulement</a:t>
            </a:r>
            <a:endParaRPr/>
          </a:p>
        </p:txBody>
      </p:sp>
      <p:sp>
        <p:nvSpPr>
          <p:cNvPr id="978" name="Google Shape;978;p71"/>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72"/>
          <p:cNvSpPr txBox="1"/>
          <p:nvPr>
            <p:ph type="title"/>
          </p:nvPr>
        </p:nvSpPr>
        <p:spPr>
          <a:xfrm>
            <a:off x="1371600" y="1200150"/>
            <a:ext cx="76200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Twentieth Century"/>
              <a:buNone/>
            </a:pPr>
            <a:r>
              <a:rPr b="0" i="0" lang="fr" sz="4000" u="none">
                <a:solidFill>
                  <a:srgbClr val="000000"/>
                </a:solidFill>
                <a:latin typeface="Twentieth Century"/>
                <a:ea typeface="Twentieth Century"/>
                <a:cs typeface="Twentieth Century"/>
                <a:sym typeface="Twentieth Century"/>
              </a:rPr>
              <a:t>Algorithmes </a:t>
            </a:r>
            <a:r>
              <a:rPr lang="fr" sz="4000">
                <a:solidFill>
                  <a:srgbClr val="000000"/>
                </a:solidFill>
              </a:rPr>
              <a:t>pour</a:t>
            </a:r>
            <a:r>
              <a:rPr b="0" i="0" lang="fr" sz="4000" u="none">
                <a:solidFill>
                  <a:srgbClr val="000000"/>
                </a:solidFill>
                <a:latin typeface="Twentieth Century"/>
                <a:ea typeface="Twentieth Century"/>
                <a:cs typeface="Twentieth Century"/>
                <a:sym typeface="Twentieth Century"/>
              </a:rPr>
              <a:t> </a:t>
            </a:r>
            <a:r>
              <a:rPr lang="fr" sz="4000">
                <a:solidFill>
                  <a:srgbClr val="000000"/>
                </a:solidFill>
              </a:rPr>
              <a:t>plusieurs</a:t>
            </a:r>
            <a:r>
              <a:rPr b="0" i="0" lang="fr" sz="4000" u="none">
                <a:solidFill>
                  <a:srgbClr val="000000"/>
                </a:solidFill>
                <a:latin typeface="Twentieth Century"/>
                <a:ea typeface="Twentieth Century"/>
                <a:cs typeface="Twentieth Century"/>
                <a:sym typeface="Twentieth Century"/>
              </a:rPr>
              <a:t> </a:t>
            </a:r>
            <a:r>
              <a:rPr lang="fr" sz="4000">
                <a:solidFill>
                  <a:srgbClr val="000000"/>
                </a:solidFill>
              </a:rPr>
              <a:t>p</a:t>
            </a:r>
            <a:r>
              <a:rPr b="0" i="0" lang="fr" sz="4000" u="none">
                <a:solidFill>
                  <a:srgbClr val="000000"/>
                </a:solidFill>
                <a:latin typeface="Twentieth Century"/>
                <a:ea typeface="Twentieth Century"/>
                <a:cs typeface="Twentieth Century"/>
                <a:sym typeface="Twentieth Century"/>
              </a:rPr>
              <a:t>rocess</a:t>
            </a:r>
            <a:r>
              <a:rPr lang="fr" sz="4000">
                <a:solidFill>
                  <a:srgbClr val="000000"/>
                </a:solidFill>
              </a:rPr>
              <a:t>u</a:t>
            </a:r>
            <a:r>
              <a:rPr b="0" i="0" lang="fr" sz="4000" u="none">
                <a:solidFill>
                  <a:srgbClr val="000000"/>
                </a:solidFill>
                <a:latin typeface="Twentieth Century"/>
                <a:ea typeface="Twentieth Century"/>
                <a:cs typeface="Twentieth Century"/>
                <a:sym typeface="Twentieth Century"/>
              </a:rPr>
              <a:t>s</a:t>
            </a:r>
            <a:endParaRPr sz="4000"/>
          </a:p>
        </p:txBody>
      </p:sp>
      <p:sp>
        <p:nvSpPr>
          <p:cNvPr id="984" name="Google Shape;984;p72"/>
          <p:cNvSpPr txBox="1"/>
          <p:nvPr/>
        </p:nvSpPr>
        <p:spPr>
          <a:xfrm>
            <a:off x="2454117" y="2272909"/>
            <a:ext cx="4235700" cy="1524000"/>
          </a:xfrm>
          <a:prstGeom prst="rect">
            <a:avLst/>
          </a:prstGeom>
          <a:no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accent2"/>
              </a:buClr>
              <a:buSzPts val="1700"/>
              <a:buFont typeface="Noto Sans Symbols"/>
              <a:buNone/>
            </a:pPr>
            <a:r>
              <a:rPr lang="fr" sz="2200">
                <a:solidFill>
                  <a:schemeClr val="accent2"/>
                </a:solidFill>
                <a:latin typeface="Twentieth Century"/>
                <a:ea typeface="Twentieth Century"/>
                <a:cs typeface="Twentieth Century"/>
                <a:sym typeface="Twentieth Century"/>
              </a:rPr>
              <a:t>Comment peut-on utiliser un algorithme à deux processus pour construire un algorithme pour de nombreux processus ?</a:t>
            </a:r>
            <a:endParaRPr b="1" i="0" sz="2200" u="none" cap="none" strike="noStrike">
              <a:solidFill>
                <a:srgbClr val="898989"/>
              </a:solidFill>
              <a:latin typeface="Twentieth Century"/>
              <a:ea typeface="Twentieth Century"/>
              <a:cs typeface="Twentieth Century"/>
              <a:sym typeface="Twentieth Century"/>
            </a:endParaRPr>
          </a:p>
        </p:txBody>
      </p:sp>
      <p:sp>
        <p:nvSpPr>
          <p:cNvPr id="985" name="Google Shape;985;p72"/>
          <p:cNvSpPr txBox="1"/>
          <p:nvPr/>
        </p:nvSpPr>
        <p:spPr>
          <a:xfrm>
            <a:off x="0" y="1314450"/>
            <a:ext cx="1295400" cy="52625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fld id="{00000000-1234-1234-1234-123412341234}" type="slidenum">
              <a:rPr b="1" i="0" lang="fr" sz="2400" u="none">
                <a:solidFill>
                  <a:srgbClr val="FFFFFF"/>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612775" y="150225"/>
            <a:ext cx="8153400" cy="74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sz="3900"/>
              <a:t>Raisonnement sur les systèmes distribués</a:t>
            </a:r>
            <a:endParaRPr sz="4000"/>
          </a:p>
        </p:txBody>
      </p:sp>
      <p:sp>
        <p:nvSpPr>
          <p:cNvPr id="163" name="Google Shape;163;p28"/>
          <p:cNvSpPr txBox="1"/>
          <p:nvPr/>
        </p:nvSpPr>
        <p:spPr>
          <a:xfrm>
            <a:off x="6096000" y="4686300"/>
            <a:ext cx="26670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164" name="Google Shape;164;p28"/>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SzPts val="1680"/>
              <a:buChar char="❏"/>
            </a:pPr>
            <a:r>
              <a:rPr lang="fr" sz="2800"/>
              <a:t>L'incertitude fait qu'il est difficile d'être sûr que le système est correct.</a:t>
            </a:r>
            <a:endParaRPr sz="2800"/>
          </a:p>
          <a:p>
            <a:pPr indent="-319087" lvl="0" marL="319087" marR="0" rtl="0" algn="l">
              <a:lnSpc>
                <a:spcPct val="90000"/>
              </a:lnSpc>
              <a:spcBef>
                <a:spcPts val="700"/>
              </a:spcBef>
              <a:spcAft>
                <a:spcPts val="0"/>
              </a:spcAft>
              <a:buClr>
                <a:schemeClr val="accent2"/>
              </a:buClr>
              <a:buSzPts val="1680"/>
              <a:buFont typeface="Noto Sans Symbols"/>
              <a:buChar char="❏"/>
            </a:pPr>
            <a:r>
              <a:rPr lang="fr" sz="2800"/>
              <a:t>Pour remédier à cette difficulté :</a:t>
            </a:r>
            <a:endParaRPr/>
          </a:p>
          <a:p>
            <a:pPr indent="-299720" lvl="1" marL="639762" marR="0" rtl="0" algn="l">
              <a:lnSpc>
                <a:spcPct val="90000"/>
              </a:lnSpc>
              <a:spcBef>
                <a:spcPts val="700"/>
              </a:spcBef>
              <a:spcAft>
                <a:spcPts val="0"/>
              </a:spcAft>
              <a:buSzPts val="1680"/>
              <a:buFont typeface="Noto Sans Symbols"/>
              <a:buChar char="❏"/>
            </a:pPr>
            <a:r>
              <a:rPr lang="fr" sz="2400"/>
              <a:t>identifier les problèmes fondamentaux</a:t>
            </a:r>
            <a:endParaRPr sz="2400"/>
          </a:p>
          <a:p>
            <a:pPr indent="-299720" lvl="1" marL="639762" marR="0" rtl="0" algn="l">
              <a:lnSpc>
                <a:spcPct val="90000"/>
              </a:lnSpc>
              <a:spcBef>
                <a:spcPts val="700"/>
              </a:spcBef>
              <a:spcAft>
                <a:spcPts val="0"/>
              </a:spcAft>
              <a:buSzPts val="1680"/>
              <a:buFont typeface="Noto Sans Symbols"/>
              <a:buChar char="❏"/>
            </a:pPr>
            <a:r>
              <a:rPr lang="fr" sz="2400"/>
              <a:t>énoncer les problèmes avec précision</a:t>
            </a:r>
            <a:endParaRPr sz="2400"/>
          </a:p>
          <a:p>
            <a:pPr indent="-299720" lvl="1" marL="639762" marR="0" rtl="0" algn="l">
              <a:lnSpc>
                <a:spcPct val="90000"/>
              </a:lnSpc>
              <a:spcBef>
                <a:spcPts val="700"/>
              </a:spcBef>
              <a:spcAft>
                <a:spcPts val="0"/>
              </a:spcAft>
              <a:buSzPts val="1680"/>
              <a:buFont typeface="Noto Sans Symbols"/>
              <a:buChar char="❏"/>
            </a:pPr>
            <a:r>
              <a:rPr lang="fr" sz="2400"/>
              <a:t>concevoir des algorithmes pour résoudre ces problèmes</a:t>
            </a:r>
            <a:endParaRPr sz="2400"/>
          </a:p>
          <a:p>
            <a:pPr indent="-299720" lvl="1" marL="639762" marR="0" rtl="0" algn="l">
              <a:lnSpc>
                <a:spcPct val="90000"/>
              </a:lnSpc>
              <a:spcBef>
                <a:spcPts val="700"/>
              </a:spcBef>
              <a:spcAft>
                <a:spcPts val="0"/>
              </a:spcAft>
              <a:buSzPts val="1680"/>
              <a:buFont typeface="Noto Sans Symbols"/>
              <a:buChar char="❏"/>
            </a:pPr>
            <a:r>
              <a:rPr lang="fr" sz="2400"/>
              <a:t>prouver l'exactitude des algorithmes</a:t>
            </a:r>
            <a:endParaRPr sz="2400"/>
          </a:p>
          <a:p>
            <a:pPr indent="-299720" lvl="1" marL="639762" marR="0" rtl="0" algn="l">
              <a:lnSpc>
                <a:spcPct val="90000"/>
              </a:lnSpc>
              <a:spcBef>
                <a:spcPts val="700"/>
              </a:spcBef>
              <a:spcAft>
                <a:spcPts val="0"/>
              </a:spcAft>
              <a:buSzPts val="1680"/>
              <a:buFont typeface="Noto Sans Symbols"/>
              <a:buChar char="❏"/>
            </a:pPr>
            <a:r>
              <a:rPr lang="fr" sz="2400"/>
              <a:t>analyser la complexité des algorithmes (e.g temps, espace, messages)</a:t>
            </a:r>
            <a:endParaRPr sz="2400"/>
          </a:p>
          <a:p>
            <a:pPr indent="0" lvl="0" marL="457200" marR="0" rtl="0" algn="l">
              <a:lnSpc>
                <a:spcPct val="90000"/>
              </a:lnSpc>
              <a:spcBef>
                <a:spcPts val="500"/>
              </a:spcBef>
              <a:spcAft>
                <a:spcPts val="0"/>
              </a:spcAft>
              <a:buNone/>
            </a:pPr>
            <a:r>
              <a:t/>
            </a:r>
            <a:endParaRPr sz="2400"/>
          </a:p>
          <a:p>
            <a:pPr indent="0" lvl="0" marL="457200" marR="0" rtl="0" algn="l">
              <a:lnSpc>
                <a:spcPct val="90000"/>
              </a:lnSpc>
              <a:spcBef>
                <a:spcPts val="5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73"/>
          <p:cNvSpPr txBox="1"/>
          <p:nvPr/>
        </p:nvSpPr>
        <p:spPr>
          <a:xfrm>
            <a:off x="2044700" y="1200150"/>
            <a:ext cx="5016500" cy="3181350"/>
          </a:xfrm>
          <a:prstGeom prst="rect">
            <a:avLst/>
          </a:prstGeom>
          <a:solidFill>
            <a:srgbClr val="F8F8F8"/>
          </a:solidFill>
          <a:ln cap="flat" cmpd="sng" w="9525">
            <a:solidFill>
              <a:schemeClr val="accent2"/>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94" name="Google Shape;994;p73"/>
          <p:cNvSpPr txBox="1"/>
          <p:nvPr>
            <p:ph type="title"/>
          </p:nvPr>
        </p:nvSpPr>
        <p:spPr>
          <a:xfrm>
            <a:off x="533400" y="200025"/>
            <a:ext cx="7772400" cy="638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3200"/>
              <a:t>Algorithmes de tournois</a:t>
            </a:r>
            <a:endParaRPr/>
          </a:p>
        </p:txBody>
      </p:sp>
      <p:sp>
        <p:nvSpPr>
          <p:cNvPr id="995" name="Google Shape;995;p73"/>
          <p:cNvSpPr/>
          <p:nvPr/>
        </p:nvSpPr>
        <p:spPr>
          <a:xfrm>
            <a:off x="2692400" y="2990850"/>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96" name="Google Shape;996;p73"/>
          <p:cNvSpPr/>
          <p:nvPr/>
        </p:nvSpPr>
        <p:spPr>
          <a:xfrm>
            <a:off x="3733800" y="2990850"/>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97" name="Google Shape;997;p73"/>
          <p:cNvSpPr/>
          <p:nvPr/>
        </p:nvSpPr>
        <p:spPr>
          <a:xfrm>
            <a:off x="4775200" y="2990850"/>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98" name="Google Shape;998;p73"/>
          <p:cNvSpPr/>
          <p:nvPr/>
        </p:nvSpPr>
        <p:spPr>
          <a:xfrm>
            <a:off x="5867400" y="2990850"/>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999" name="Google Shape;999;p73"/>
          <p:cNvSpPr/>
          <p:nvPr/>
        </p:nvSpPr>
        <p:spPr>
          <a:xfrm>
            <a:off x="3187700" y="2209800"/>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00" name="Google Shape;1000;p73"/>
          <p:cNvSpPr/>
          <p:nvPr/>
        </p:nvSpPr>
        <p:spPr>
          <a:xfrm>
            <a:off x="5270500" y="2209800"/>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01" name="Google Shape;1001;p73"/>
          <p:cNvSpPr/>
          <p:nvPr/>
        </p:nvSpPr>
        <p:spPr>
          <a:xfrm>
            <a:off x="4203700" y="1381125"/>
            <a:ext cx="546100" cy="409575"/>
          </a:xfrm>
          <a:prstGeom prst="ellipse">
            <a:avLst/>
          </a:prstGeom>
          <a:solidFill>
            <a:srgbClr val="EFF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002" name="Google Shape;1002;p73"/>
          <p:cNvCxnSpPr/>
          <p:nvPr/>
        </p:nvCxnSpPr>
        <p:spPr>
          <a:xfrm flipH="1" rot="10800000">
            <a:off x="2965450" y="2559844"/>
            <a:ext cx="301625" cy="43100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03" name="Google Shape;1003;p73"/>
          <p:cNvCxnSpPr/>
          <p:nvPr/>
        </p:nvCxnSpPr>
        <p:spPr>
          <a:xfrm rot="10800000">
            <a:off x="3654425" y="2559844"/>
            <a:ext cx="352425" cy="43100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04" name="Google Shape;1004;p73"/>
          <p:cNvCxnSpPr/>
          <p:nvPr/>
        </p:nvCxnSpPr>
        <p:spPr>
          <a:xfrm flipH="1" rot="10800000">
            <a:off x="5048250" y="2559844"/>
            <a:ext cx="301625" cy="43100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05" name="Google Shape;1005;p73"/>
          <p:cNvCxnSpPr/>
          <p:nvPr/>
        </p:nvCxnSpPr>
        <p:spPr>
          <a:xfrm rot="10800000">
            <a:off x="5775325" y="2559844"/>
            <a:ext cx="365125" cy="43100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06" name="Google Shape;1006;p73"/>
          <p:cNvCxnSpPr/>
          <p:nvPr/>
        </p:nvCxnSpPr>
        <p:spPr>
          <a:xfrm flipH="1" rot="10800000">
            <a:off x="3460750" y="1731169"/>
            <a:ext cx="822325" cy="478631"/>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07" name="Google Shape;1007;p73"/>
          <p:cNvCxnSpPr/>
          <p:nvPr/>
        </p:nvCxnSpPr>
        <p:spPr>
          <a:xfrm rot="10800000">
            <a:off x="4670425" y="1731169"/>
            <a:ext cx="873125" cy="478631"/>
          </a:xfrm>
          <a:prstGeom prst="straightConnector1">
            <a:avLst/>
          </a:prstGeom>
          <a:noFill/>
          <a:ln cap="flat" cmpd="sng" w="28575">
            <a:solidFill>
              <a:schemeClr val="accent2"/>
            </a:solidFill>
            <a:prstDash val="solid"/>
            <a:miter lim="800000"/>
            <a:headEnd len="med" w="med" type="none"/>
            <a:tailEnd len="med" w="med" type="triangle"/>
          </a:ln>
        </p:spPr>
      </p:cxnSp>
      <p:grpSp>
        <p:nvGrpSpPr>
          <p:cNvPr id="1008" name="Google Shape;1008;p73"/>
          <p:cNvGrpSpPr/>
          <p:nvPr/>
        </p:nvGrpSpPr>
        <p:grpSpPr>
          <a:xfrm>
            <a:off x="3670300" y="3400425"/>
            <a:ext cx="622300" cy="571500"/>
            <a:chOff x="2312" y="2808"/>
            <a:chExt cx="392" cy="480"/>
          </a:xfrm>
        </p:grpSpPr>
        <p:sp>
          <p:nvSpPr>
            <p:cNvPr id="1009" name="Google Shape;1009;p73"/>
            <p:cNvSpPr/>
            <p:nvPr/>
          </p:nvSpPr>
          <p:spPr>
            <a:xfrm>
              <a:off x="2312"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10" name="Google Shape;1010;p73"/>
            <p:cNvSpPr/>
            <p:nvPr/>
          </p:nvSpPr>
          <p:spPr>
            <a:xfrm>
              <a:off x="2600"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011" name="Google Shape;1011;p73"/>
            <p:cNvCxnSpPr/>
            <p:nvPr/>
          </p:nvCxnSpPr>
          <p:spPr>
            <a:xfrm flipH="1" rot="10800000">
              <a:off x="2360" y="2816"/>
              <a:ext cx="120" cy="41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12" name="Google Shape;1012;p73"/>
            <p:cNvCxnSpPr/>
            <p:nvPr/>
          </p:nvCxnSpPr>
          <p:spPr>
            <a:xfrm rot="10800000">
              <a:off x="2560" y="2808"/>
              <a:ext cx="96" cy="416"/>
            </a:xfrm>
            <a:prstGeom prst="straightConnector1">
              <a:avLst/>
            </a:prstGeom>
            <a:noFill/>
            <a:ln cap="flat" cmpd="sng" w="28575">
              <a:solidFill>
                <a:schemeClr val="accent2"/>
              </a:solidFill>
              <a:prstDash val="solid"/>
              <a:miter lim="800000"/>
              <a:headEnd len="med" w="med" type="none"/>
              <a:tailEnd len="med" w="med" type="triangle"/>
            </a:ln>
          </p:spPr>
        </p:cxnSp>
      </p:grpSp>
      <p:grpSp>
        <p:nvGrpSpPr>
          <p:cNvPr id="1013" name="Google Shape;1013;p73"/>
          <p:cNvGrpSpPr/>
          <p:nvPr/>
        </p:nvGrpSpPr>
        <p:grpSpPr>
          <a:xfrm>
            <a:off x="2641600" y="3400425"/>
            <a:ext cx="622300" cy="571500"/>
            <a:chOff x="2312" y="2808"/>
            <a:chExt cx="392" cy="480"/>
          </a:xfrm>
        </p:grpSpPr>
        <p:sp>
          <p:nvSpPr>
            <p:cNvPr id="1014" name="Google Shape;1014;p73"/>
            <p:cNvSpPr/>
            <p:nvPr/>
          </p:nvSpPr>
          <p:spPr>
            <a:xfrm>
              <a:off x="2312"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15" name="Google Shape;1015;p73"/>
            <p:cNvSpPr/>
            <p:nvPr/>
          </p:nvSpPr>
          <p:spPr>
            <a:xfrm>
              <a:off x="2600"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016" name="Google Shape;1016;p73"/>
            <p:cNvCxnSpPr/>
            <p:nvPr/>
          </p:nvCxnSpPr>
          <p:spPr>
            <a:xfrm flipH="1" rot="10800000">
              <a:off x="2360" y="2816"/>
              <a:ext cx="120" cy="41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17" name="Google Shape;1017;p73"/>
            <p:cNvCxnSpPr/>
            <p:nvPr/>
          </p:nvCxnSpPr>
          <p:spPr>
            <a:xfrm rot="10800000">
              <a:off x="2560" y="2808"/>
              <a:ext cx="96" cy="416"/>
            </a:xfrm>
            <a:prstGeom prst="straightConnector1">
              <a:avLst/>
            </a:prstGeom>
            <a:noFill/>
            <a:ln cap="flat" cmpd="sng" w="28575">
              <a:solidFill>
                <a:schemeClr val="accent2"/>
              </a:solidFill>
              <a:prstDash val="solid"/>
              <a:miter lim="800000"/>
              <a:headEnd len="med" w="med" type="none"/>
              <a:tailEnd len="med" w="med" type="triangle"/>
            </a:ln>
          </p:spPr>
        </p:cxnSp>
      </p:grpSp>
      <p:grpSp>
        <p:nvGrpSpPr>
          <p:cNvPr id="1018" name="Google Shape;1018;p73"/>
          <p:cNvGrpSpPr/>
          <p:nvPr/>
        </p:nvGrpSpPr>
        <p:grpSpPr>
          <a:xfrm>
            <a:off x="4737100" y="3400425"/>
            <a:ext cx="622300" cy="571500"/>
            <a:chOff x="2312" y="2808"/>
            <a:chExt cx="392" cy="480"/>
          </a:xfrm>
        </p:grpSpPr>
        <p:sp>
          <p:nvSpPr>
            <p:cNvPr id="1019" name="Google Shape;1019;p73"/>
            <p:cNvSpPr/>
            <p:nvPr/>
          </p:nvSpPr>
          <p:spPr>
            <a:xfrm>
              <a:off x="2312"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20" name="Google Shape;1020;p73"/>
            <p:cNvSpPr/>
            <p:nvPr/>
          </p:nvSpPr>
          <p:spPr>
            <a:xfrm>
              <a:off x="2600"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021" name="Google Shape;1021;p73"/>
            <p:cNvCxnSpPr/>
            <p:nvPr/>
          </p:nvCxnSpPr>
          <p:spPr>
            <a:xfrm flipH="1" rot="10800000">
              <a:off x="2360" y="2816"/>
              <a:ext cx="120" cy="41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22" name="Google Shape;1022;p73"/>
            <p:cNvCxnSpPr/>
            <p:nvPr/>
          </p:nvCxnSpPr>
          <p:spPr>
            <a:xfrm rot="10800000">
              <a:off x="2560" y="2808"/>
              <a:ext cx="96" cy="416"/>
            </a:xfrm>
            <a:prstGeom prst="straightConnector1">
              <a:avLst/>
            </a:prstGeom>
            <a:noFill/>
            <a:ln cap="flat" cmpd="sng" w="28575">
              <a:solidFill>
                <a:schemeClr val="accent2"/>
              </a:solidFill>
              <a:prstDash val="solid"/>
              <a:miter lim="800000"/>
              <a:headEnd len="med" w="med" type="none"/>
              <a:tailEnd len="med" w="med" type="triangle"/>
            </a:ln>
          </p:spPr>
        </p:cxnSp>
      </p:grpSp>
      <p:grpSp>
        <p:nvGrpSpPr>
          <p:cNvPr id="1023" name="Google Shape;1023;p73"/>
          <p:cNvGrpSpPr/>
          <p:nvPr/>
        </p:nvGrpSpPr>
        <p:grpSpPr>
          <a:xfrm>
            <a:off x="5816600" y="3400425"/>
            <a:ext cx="622300" cy="571500"/>
            <a:chOff x="2312" y="2808"/>
            <a:chExt cx="392" cy="480"/>
          </a:xfrm>
        </p:grpSpPr>
        <p:sp>
          <p:nvSpPr>
            <p:cNvPr id="1024" name="Google Shape;1024;p73"/>
            <p:cNvSpPr/>
            <p:nvPr/>
          </p:nvSpPr>
          <p:spPr>
            <a:xfrm>
              <a:off x="2312"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25" name="Google Shape;1025;p73"/>
            <p:cNvSpPr/>
            <p:nvPr/>
          </p:nvSpPr>
          <p:spPr>
            <a:xfrm>
              <a:off x="2600" y="3184"/>
              <a:ext cx="104" cy="104"/>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026" name="Google Shape;1026;p73"/>
            <p:cNvCxnSpPr/>
            <p:nvPr/>
          </p:nvCxnSpPr>
          <p:spPr>
            <a:xfrm flipH="1" rot="10800000">
              <a:off x="2360" y="2816"/>
              <a:ext cx="120" cy="416"/>
            </a:xfrm>
            <a:prstGeom prst="straightConnector1">
              <a:avLst/>
            </a:prstGeom>
            <a:noFill/>
            <a:ln cap="flat" cmpd="sng" w="28575">
              <a:solidFill>
                <a:schemeClr val="accent2"/>
              </a:solidFill>
              <a:prstDash val="solid"/>
              <a:miter lim="800000"/>
              <a:headEnd len="med" w="med" type="none"/>
              <a:tailEnd len="med" w="med" type="triangle"/>
            </a:ln>
          </p:spPr>
        </p:cxnSp>
        <p:cxnSp>
          <p:nvCxnSpPr>
            <p:cNvPr id="1027" name="Google Shape;1027;p73"/>
            <p:cNvCxnSpPr/>
            <p:nvPr/>
          </p:nvCxnSpPr>
          <p:spPr>
            <a:xfrm rot="10800000">
              <a:off x="2560" y="2808"/>
              <a:ext cx="96" cy="416"/>
            </a:xfrm>
            <a:prstGeom prst="straightConnector1">
              <a:avLst/>
            </a:prstGeom>
            <a:noFill/>
            <a:ln cap="flat" cmpd="sng" w="28575">
              <a:solidFill>
                <a:schemeClr val="accent2"/>
              </a:solidFill>
              <a:prstDash val="solid"/>
              <a:miter lim="800000"/>
              <a:headEnd len="med" w="med" type="none"/>
              <a:tailEnd len="med" w="med" type="triangle"/>
            </a:ln>
          </p:spPr>
        </p:cxnSp>
      </p:grpSp>
      <p:sp>
        <p:nvSpPr>
          <p:cNvPr id="1028" name="Google Shape;1028;p73"/>
          <p:cNvSpPr txBox="1"/>
          <p:nvPr/>
        </p:nvSpPr>
        <p:spPr>
          <a:xfrm>
            <a:off x="2587625" y="3964781"/>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0</a:t>
            </a:r>
            <a:endParaRPr/>
          </a:p>
        </p:txBody>
      </p:sp>
      <p:sp>
        <p:nvSpPr>
          <p:cNvPr id="1029" name="Google Shape;1029;p73"/>
          <p:cNvSpPr txBox="1"/>
          <p:nvPr/>
        </p:nvSpPr>
        <p:spPr>
          <a:xfrm>
            <a:off x="3044825" y="3964781"/>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1</a:t>
            </a:r>
            <a:endParaRPr/>
          </a:p>
        </p:txBody>
      </p:sp>
      <p:sp>
        <p:nvSpPr>
          <p:cNvPr id="1030" name="Google Shape;1030;p73"/>
          <p:cNvSpPr txBox="1"/>
          <p:nvPr/>
        </p:nvSpPr>
        <p:spPr>
          <a:xfrm>
            <a:off x="3616325" y="3964781"/>
            <a:ext cx="325437" cy="2774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2</a:t>
            </a:r>
            <a:endParaRPr/>
          </a:p>
        </p:txBody>
      </p:sp>
      <p:sp>
        <p:nvSpPr>
          <p:cNvPr id="1031" name="Google Shape;1031;p73"/>
          <p:cNvSpPr txBox="1"/>
          <p:nvPr/>
        </p:nvSpPr>
        <p:spPr>
          <a:xfrm>
            <a:off x="4073525" y="3964781"/>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3</a:t>
            </a:r>
            <a:endParaRPr/>
          </a:p>
        </p:txBody>
      </p:sp>
      <p:sp>
        <p:nvSpPr>
          <p:cNvPr id="1032" name="Google Shape;1032;p73"/>
          <p:cNvSpPr txBox="1"/>
          <p:nvPr/>
        </p:nvSpPr>
        <p:spPr>
          <a:xfrm>
            <a:off x="4670425" y="3964781"/>
            <a:ext cx="325437" cy="2774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4</a:t>
            </a:r>
            <a:endParaRPr/>
          </a:p>
        </p:txBody>
      </p:sp>
      <p:sp>
        <p:nvSpPr>
          <p:cNvPr id="1033" name="Google Shape;1033;p73"/>
          <p:cNvSpPr txBox="1"/>
          <p:nvPr/>
        </p:nvSpPr>
        <p:spPr>
          <a:xfrm>
            <a:off x="5140325" y="3964781"/>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5</a:t>
            </a:r>
            <a:endParaRPr/>
          </a:p>
        </p:txBody>
      </p:sp>
      <p:sp>
        <p:nvSpPr>
          <p:cNvPr id="1034" name="Google Shape;1034;p73"/>
          <p:cNvSpPr txBox="1"/>
          <p:nvPr/>
        </p:nvSpPr>
        <p:spPr>
          <a:xfrm>
            <a:off x="5762625" y="3964781"/>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6</a:t>
            </a:r>
            <a:endParaRPr/>
          </a:p>
        </p:txBody>
      </p:sp>
      <p:sp>
        <p:nvSpPr>
          <p:cNvPr id="1035" name="Google Shape;1035;p73"/>
          <p:cNvSpPr txBox="1"/>
          <p:nvPr/>
        </p:nvSpPr>
        <p:spPr>
          <a:xfrm>
            <a:off x="6219825" y="3964781"/>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1" i="0" lang="fr" sz="2000" u="none">
                <a:solidFill>
                  <a:schemeClr val="dk1"/>
                </a:solidFill>
                <a:latin typeface="Comic Sans MS"/>
                <a:ea typeface="Comic Sans MS"/>
                <a:cs typeface="Comic Sans MS"/>
                <a:sym typeface="Comic Sans MS"/>
              </a:rPr>
              <a:t>7</a:t>
            </a:r>
            <a:endParaRPr/>
          </a:p>
        </p:txBody>
      </p:sp>
      <p:cxnSp>
        <p:nvCxnSpPr>
          <p:cNvPr id="1036" name="Google Shape;1036;p73"/>
          <p:cNvCxnSpPr/>
          <p:nvPr/>
        </p:nvCxnSpPr>
        <p:spPr>
          <a:xfrm>
            <a:off x="1544637" y="3273028"/>
            <a:ext cx="398462" cy="0"/>
          </a:xfrm>
          <a:prstGeom prst="straightConnector1">
            <a:avLst/>
          </a:prstGeom>
          <a:noFill/>
          <a:ln cap="flat" cmpd="sng" w="9525">
            <a:solidFill>
              <a:srgbClr val="003300"/>
            </a:solidFill>
            <a:prstDash val="solid"/>
            <a:miter lim="800000"/>
            <a:headEnd len="med" w="med" type="none"/>
            <a:tailEnd len="med" w="med" type="triangle"/>
          </a:ln>
        </p:spPr>
      </p:cxnSp>
      <p:cxnSp>
        <p:nvCxnSpPr>
          <p:cNvPr id="1037" name="Google Shape;1037;p73"/>
          <p:cNvCxnSpPr/>
          <p:nvPr/>
        </p:nvCxnSpPr>
        <p:spPr>
          <a:xfrm>
            <a:off x="1544637" y="2409825"/>
            <a:ext cx="398462" cy="0"/>
          </a:xfrm>
          <a:prstGeom prst="straightConnector1">
            <a:avLst/>
          </a:prstGeom>
          <a:noFill/>
          <a:ln cap="flat" cmpd="sng" w="9525">
            <a:solidFill>
              <a:srgbClr val="003300"/>
            </a:solidFill>
            <a:prstDash val="solid"/>
            <a:miter lim="800000"/>
            <a:headEnd len="med" w="med" type="none"/>
            <a:tailEnd len="med" w="med" type="triangle"/>
          </a:ln>
        </p:spPr>
      </p:cxnSp>
      <p:sp>
        <p:nvSpPr>
          <p:cNvPr id="1038" name="Google Shape;1038;p73"/>
          <p:cNvSpPr txBox="1"/>
          <p:nvPr/>
        </p:nvSpPr>
        <p:spPr>
          <a:xfrm>
            <a:off x="408037" y="1503472"/>
            <a:ext cx="1035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3300"/>
              </a:buClr>
              <a:buSzPts val="2000"/>
              <a:buFont typeface="Comic Sans MS"/>
              <a:buNone/>
            </a:pPr>
            <a:r>
              <a:rPr lang="fr" sz="1600">
                <a:solidFill>
                  <a:srgbClr val="003300"/>
                </a:solidFill>
                <a:latin typeface="Comic Sans MS"/>
                <a:ea typeface="Comic Sans MS"/>
                <a:cs typeface="Comic Sans MS"/>
                <a:sym typeface="Comic Sans MS"/>
              </a:rPr>
              <a:t>Niveau</a:t>
            </a:r>
            <a:r>
              <a:rPr b="0" i="0" lang="fr" sz="1600" u="none">
                <a:solidFill>
                  <a:srgbClr val="003300"/>
                </a:solidFill>
                <a:latin typeface="Comic Sans MS"/>
                <a:ea typeface="Comic Sans MS"/>
                <a:cs typeface="Comic Sans MS"/>
                <a:sym typeface="Comic Sans MS"/>
              </a:rPr>
              <a:t> 2</a:t>
            </a:r>
            <a:endParaRPr sz="1000"/>
          </a:p>
        </p:txBody>
      </p:sp>
      <p:cxnSp>
        <p:nvCxnSpPr>
          <p:cNvPr id="1039" name="Google Shape;1039;p73"/>
          <p:cNvCxnSpPr/>
          <p:nvPr/>
        </p:nvCxnSpPr>
        <p:spPr>
          <a:xfrm>
            <a:off x="1544637" y="1672828"/>
            <a:ext cx="398462" cy="0"/>
          </a:xfrm>
          <a:prstGeom prst="straightConnector1">
            <a:avLst/>
          </a:prstGeom>
          <a:noFill/>
          <a:ln cap="flat" cmpd="sng" w="9525">
            <a:solidFill>
              <a:srgbClr val="003300"/>
            </a:solidFill>
            <a:prstDash val="solid"/>
            <a:miter lim="800000"/>
            <a:headEnd len="med" w="med" type="none"/>
            <a:tailEnd len="med" w="med" type="triangle"/>
          </a:ln>
        </p:spPr>
      </p:cxnSp>
      <p:sp>
        <p:nvSpPr>
          <p:cNvPr id="1040" name="Google Shape;1040;p73"/>
          <p:cNvSpPr txBox="1"/>
          <p:nvPr/>
        </p:nvSpPr>
        <p:spPr>
          <a:xfrm>
            <a:off x="254000" y="3680221"/>
            <a:ext cx="1366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3300"/>
              </a:buClr>
              <a:buSzPts val="2000"/>
              <a:buFont typeface="Comic Sans MS"/>
              <a:buNone/>
            </a:pPr>
            <a:r>
              <a:rPr b="0" i="0" lang="fr" sz="2000" u="none">
                <a:solidFill>
                  <a:srgbClr val="003300"/>
                </a:solidFill>
                <a:latin typeface="Comic Sans MS"/>
                <a:ea typeface="Comic Sans MS"/>
                <a:cs typeface="Comic Sans MS"/>
                <a:sym typeface="Comic Sans MS"/>
              </a:rPr>
              <a:t>process</a:t>
            </a:r>
            <a:r>
              <a:rPr lang="fr" sz="2000">
                <a:solidFill>
                  <a:srgbClr val="003300"/>
                </a:solidFill>
                <a:latin typeface="Comic Sans MS"/>
                <a:ea typeface="Comic Sans MS"/>
                <a:cs typeface="Comic Sans MS"/>
                <a:sym typeface="Comic Sans MS"/>
              </a:rPr>
              <a:t>u</a:t>
            </a:r>
            <a:r>
              <a:rPr b="0" i="0" lang="fr" sz="2000" u="none">
                <a:solidFill>
                  <a:srgbClr val="003300"/>
                </a:solidFill>
                <a:latin typeface="Comic Sans MS"/>
                <a:ea typeface="Comic Sans MS"/>
                <a:cs typeface="Comic Sans MS"/>
                <a:sym typeface="Comic Sans MS"/>
              </a:rPr>
              <a:t>s</a:t>
            </a:r>
            <a:endParaRPr/>
          </a:p>
        </p:txBody>
      </p:sp>
      <p:cxnSp>
        <p:nvCxnSpPr>
          <p:cNvPr id="1041" name="Google Shape;1041;p73"/>
          <p:cNvCxnSpPr/>
          <p:nvPr/>
        </p:nvCxnSpPr>
        <p:spPr>
          <a:xfrm>
            <a:off x="1544637" y="3920728"/>
            <a:ext cx="398462" cy="0"/>
          </a:xfrm>
          <a:prstGeom prst="straightConnector1">
            <a:avLst/>
          </a:prstGeom>
          <a:noFill/>
          <a:ln cap="flat" cmpd="sng" w="9525">
            <a:solidFill>
              <a:srgbClr val="003300"/>
            </a:solidFill>
            <a:prstDash val="solid"/>
            <a:miter lim="800000"/>
            <a:headEnd len="med" w="med" type="none"/>
            <a:tailEnd len="med" w="med" type="triangle"/>
          </a:ln>
        </p:spPr>
      </p:cxnSp>
      <p:sp>
        <p:nvSpPr>
          <p:cNvPr id="1042" name="Google Shape;1042;p73"/>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
        <p:nvSpPr>
          <p:cNvPr id="1043" name="Google Shape;1043;p73"/>
          <p:cNvSpPr txBox="1"/>
          <p:nvPr/>
        </p:nvSpPr>
        <p:spPr>
          <a:xfrm>
            <a:off x="408037" y="2167922"/>
            <a:ext cx="1035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3300"/>
              </a:buClr>
              <a:buSzPts val="2000"/>
              <a:buFont typeface="Comic Sans MS"/>
              <a:buNone/>
            </a:pPr>
            <a:r>
              <a:rPr lang="fr" sz="1600">
                <a:solidFill>
                  <a:srgbClr val="003300"/>
                </a:solidFill>
                <a:latin typeface="Comic Sans MS"/>
                <a:ea typeface="Comic Sans MS"/>
                <a:cs typeface="Comic Sans MS"/>
                <a:sym typeface="Comic Sans MS"/>
              </a:rPr>
              <a:t>Niveau</a:t>
            </a:r>
            <a:r>
              <a:rPr b="0" i="0" lang="fr" sz="1600" u="none">
                <a:solidFill>
                  <a:srgbClr val="003300"/>
                </a:solidFill>
                <a:latin typeface="Comic Sans MS"/>
                <a:ea typeface="Comic Sans MS"/>
                <a:cs typeface="Comic Sans MS"/>
                <a:sym typeface="Comic Sans MS"/>
              </a:rPr>
              <a:t> </a:t>
            </a:r>
            <a:r>
              <a:rPr lang="fr" sz="1600">
                <a:solidFill>
                  <a:srgbClr val="003300"/>
                </a:solidFill>
                <a:latin typeface="Comic Sans MS"/>
                <a:ea typeface="Comic Sans MS"/>
                <a:cs typeface="Comic Sans MS"/>
                <a:sym typeface="Comic Sans MS"/>
              </a:rPr>
              <a:t>1</a:t>
            </a:r>
            <a:endParaRPr sz="1000"/>
          </a:p>
        </p:txBody>
      </p:sp>
      <p:sp>
        <p:nvSpPr>
          <p:cNvPr id="1044" name="Google Shape;1044;p73"/>
          <p:cNvSpPr txBox="1"/>
          <p:nvPr/>
        </p:nvSpPr>
        <p:spPr>
          <a:xfrm>
            <a:off x="408037" y="3026284"/>
            <a:ext cx="1035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3300"/>
              </a:buClr>
              <a:buSzPts val="2000"/>
              <a:buFont typeface="Comic Sans MS"/>
              <a:buNone/>
            </a:pPr>
            <a:r>
              <a:rPr lang="fr" sz="1600">
                <a:solidFill>
                  <a:srgbClr val="003300"/>
                </a:solidFill>
                <a:latin typeface="Comic Sans MS"/>
                <a:ea typeface="Comic Sans MS"/>
                <a:cs typeface="Comic Sans MS"/>
                <a:sym typeface="Comic Sans MS"/>
              </a:rPr>
              <a:t>Niveau</a:t>
            </a:r>
            <a:r>
              <a:rPr b="0" i="0" lang="fr" sz="1600" u="none">
                <a:solidFill>
                  <a:srgbClr val="003300"/>
                </a:solidFill>
                <a:latin typeface="Comic Sans MS"/>
                <a:ea typeface="Comic Sans MS"/>
                <a:cs typeface="Comic Sans MS"/>
                <a:sym typeface="Comic Sans MS"/>
              </a:rPr>
              <a:t> </a:t>
            </a:r>
            <a:r>
              <a:rPr lang="fr" sz="1600">
                <a:solidFill>
                  <a:srgbClr val="003300"/>
                </a:solidFill>
                <a:latin typeface="Comic Sans MS"/>
                <a:ea typeface="Comic Sans MS"/>
                <a:cs typeface="Comic Sans MS"/>
                <a:sym typeface="Comic Sans MS"/>
              </a:rPr>
              <a:t>0</a:t>
            </a:r>
            <a:endParaRPr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4"/>
          <p:cNvSpPr txBox="1"/>
          <p:nvPr>
            <p:ph type="title"/>
          </p:nvPr>
        </p:nvSpPr>
        <p:spPr>
          <a:xfrm>
            <a:off x="533400" y="305990"/>
            <a:ext cx="7772400" cy="4464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wentieth Century"/>
              <a:buNone/>
            </a:pPr>
            <a:r>
              <a:rPr lang="fr" sz="2800"/>
              <a:t>L'algorithme du tournoi basé sur l'algorithme de Peterson</a:t>
            </a:r>
            <a:endParaRPr/>
          </a:p>
        </p:txBody>
      </p:sp>
      <p:sp>
        <p:nvSpPr>
          <p:cNvPr id="1050" name="Google Shape;1050;p74"/>
          <p:cNvSpPr txBox="1"/>
          <p:nvPr>
            <p:ph idx="1" type="body"/>
          </p:nvPr>
        </p:nvSpPr>
        <p:spPr>
          <a:xfrm>
            <a:off x="1223962" y="1276350"/>
            <a:ext cx="6781800" cy="2939653"/>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SzPts val="1200"/>
              <a:buChar char="❏"/>
            </a:pPr>
            <a:r>
              <a:rPr lang="fr" sz="2000"/>
              <a:t>Solution pour n processus </a:t>
            </a:r>
            <a:r>
              <a:rPr b="0" i="0" lang="fr" sz="2000" u="none">
                <a:solidFill>
                  <a:schemeClr val="dk1"/>
                </a:solidFill>
                <a:latin typeface="Twentieth Century"/>
                <a:ea typeface="Twentieth Century"/>
                <a:cs typeface="Twentieth Century"/>
                <a:sym typeface="Twentieth Century"/>
              </a:rPr>
              <a:t>  </a:t>
            </a:r>
            <a:endParaRPr/>
          </a:p>
          <a:p>
            <a:pPr indent="-319087" lvl="0" marL="319087" rtl="0" algn="l">
              <a:lnSpc>
                <a:spcPct val="100000"/>
              </a:lnSpc>
              <a:spcBef>
                <a:spcPts val="700"/>
              </a:spcBef>
              <a:spcAft>
                <a:spcPts val="0"/>
              </a:spcAft>
              <a:buClr>
                <a:schemeClr val="accent2"/>
              </a:buClr>
              <a:buSzPts val="1200"/>
              <a:buFont typeface="Noto Sans Symbols"/>
              <a:buChar char="❏"/>
            </a:pPr>
            <a:r>
              <a:rPr lang="fr" sz="2000"/>
              <a:t>Pour simplifier, on suppose que le nombre de processus n est une puissance de deux.</a:t>
            </a:r>
            <a:endParaRPr/>
          </a:p>
          <a:p>
            <a:pPr indent="-319087" lvl="0" marL="319087" rtl="0" algn="l">
              <a:lnSpc>
                <a:spcPct val="100000"/>
              </a:lnSpc>
              <a:spcBef>
                <a:spcPts val="700"/>
              </a:spcBef>
              <a:spcAft>
                <a:spcPts val="0"/>
              </a:spcAft>
              <a:buClr>
                <a:schemeClr val="accent2"/>
              </a:buClr>
              <a:buSzPts val="1200"/>
              <a:buFont typeface="Noto Sans Symbols"/>
              <a:buChar char="❏"/>
            </a:pPr>
            <a:r>
              <a:rPr lang="fr" sz="2000"/>
              <a:t>Les processus sont numérotés de 0 à n-1</a:t>
            </a:r>
            <a:endParaRPr/>
          </a:p>
          <a:p>
            <a:pPr indent="-319087" lvl="0" marL="319087" rtl="0" algn="l">
              <a:lnSpc>
                <a:spcPct val="100000"/>
              </a:lnSpc>
              <a:spcBef>
                <a:spcPts val="700"/>
              </a:spcBef>
              <a:spcAft>
                <a:spcPts val="0"/>
              </a:spcAft>
              <a:buClr>
                <a:schemeClr val="accent2"/>
              </a:buClr>
              <a:buSzPts val="1200"/>
              <a:buFont typeface="Noto Sans Symbols"/>
              <a:buChar char="❏"/>
            </a:pPr>
            <a:r>
              <a:rPr lang="fr" sz="2000"/>
              <a:t>À chaque niveau de l'arbre, les nœuds sont numérotés de gauche à droite en commençant par 0.</a:t>
            </a:r>
            <a:endParaRPr/>
          </a:p>
          <a:p>
            <a:pPr indent="-269240" lvl="1" marL="639762" rtl="0" algn="l">
              <a:lnSpc>
                <a:spcPct val="100000"/>
              </a:lnSpc>
              <a:spcBef>
                <a:spcPts val="700"/>
              </a:spcBef>
              <a:spcAft>
                <a:spcPts val="0"/>
              </a:spcAft>
              <a:buSzPts val="1200"/>
              <a:buFont typeface="Noto Sans Symbols"/>
              <a:buChar char="❏"/>
            </a:pPr>
            <a:r>
              <a:rPr lang="fr" sz="2000"/>
              <a:t>Chaque nœud de l'arbre est identifié de manière unique par son </a:t>
            </a:r>
            <a:r>
              <a:rPr lang="fr" sz="2000">
                <a:solidFill>
                  <a:schemeClr val="accent2"/>
                </a:solidFill>
              </a:rPr>
              <a:t>niveau</a:t>
            </a:r>
            <a:r>
              <a:rPr lang="fr" sz="2000"/>
              <a:t> et son </a:t>
            </a:r>
            <a:r>
              <a:rPr lang="fr" sz="2000">
                <a:solidFill>
                  <a:schemeClr val="accent2"/>
                </a:solidFill>
              </a:rPr>
              <a:t>numéro</a:t>
            </a:r>
            <a:r>
              <a:rPr lang="fr" sz="2000"/>
              <a:t> de nœud.</a:t>
            </a:r>
            <a:endParaRPr/>
          </a:p>
          <a:p>
            <a:pPr indent="-242888" lvl="0" marL="319088" rtl="0" algn="l">
              <a:spcBef>
                <a:spcPts val="700"/>
              </a:spcBef>
              <a:spcAft>
                <a:spcPts val="0"/>
              </a:spcAft>
              <a:buSzPts val="1200"/>
              <a:buNone/>
            </a:pPr>
            <a:r>
              <a:t/>
            </a:r>
            <a:endParaRPr b="0" i="0" sz="2000" u="none">
              <a:solidFill>
                <a:schemeClr val="dk1"/>
              </a:solidFill>
              <a:latin typeface="Twentieth Century"/>
              <a:ea typeface="Twentieth Century"/>
              <a:cs typeface="Twentieth Century"/>
              <a:sym typeface="Twentieth Century"/>
            </a:endParaRPr>
          </a:p>
        </p:txBody>
      </p:sp>
      <p:sp>
        <p:nvSpPr>
          <p:cNvPr id="1051" name="Google Shape;1051;p74"/>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5"/>
          <p:cNvSpPr txBox="1"/>
          <p:nvPr>
            <p:ph type="title"/>
          </p:nvPr>
        </p:nvSpPr>
        <p:spPr>
          <a:xfrm>
            <a:off x="685800" y="57150"/>
            <a:ext cx="7772400" cy="857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2800"/>
              <a:t>Un algorithme de tournoi basé sur l'algorithme de Peterson : code du processus i , i ∈ {0,..., n-1}.</a:t>
            </a:r>
            <a:endParaRPr sz="4000"/>
          </a:p>
        </p:txBody>
      </p:sp>
      <p:sp>
        <p:nvSpPr>
          <p:cNvPr id="1060" name="Google Shape;1060;p75"/>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1061" name="Google Shape;1061;p75"/>
          <p:cNvPicPr preferRelativeResize="0"/>
          <p:nvPr/>
        </p:nvPicPr>
        <p:blipFill>
          <a:blip r:embed="rId3">
            <a:alphaModFix/>
          </a:blip>
          <a:stretch>
            <a:fillRect/>
          </a:stretch>
        </p:blipFill>
        <p:spPr>
          <a:xfrm>
            <a:off x="1190563" y="1380150"/>
            <a:ext cx="6762874" cy="33583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76"/>
          <p:cNvSpPr txBox="1"/>
          <p:nvPr>
            <p:ph type="title"/>
          </p:nvPr>
        </p:nvSpPr>
        <p:spPr>
          <a:xfrm>
            <a:off x="533400" y="305990"/>
            <a:ext cx="7772400" cy="4464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wentieth Century"/>
              <a:buNone/>
            </a:pPr>
            <a:r>
              <a:rPr lang="fr" sz="2800"/>
              <a:t>Propriétés de l'algorithme de tournoi basé sur l'algorithme de Peterson</a:t>
            </a:r>
            <a:endParaRPr/>
          </a:p>
        </p:txBody>
      </p:sp>
      <p:sp>
        <p:nvSpPr>
          <p:cNvPr id="1067" name="Google Shape;1067;p76"/>
          <p:cNvSpPr txBox="1"/>
          <p:nvPr>
            <p:ph idx="1" type="body"/>
          </p:nvPr>
        </p:nvSpPr>
        <p:spPr>
          <a:xfrm>
            <a:off x="1223962" y="1276350"/>
            <a:ext cx="6781800" cy="1981200"/>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440"/>
              <a:buFont typeface="Noto Sans Symbols"/>
              <a:buChar char="◻"/>
            </a:pPr>
            <a:r>
              <a:rPr lang="fr" sz="2400"/>
              <a:t>Satisfait</a:t>
            </a:r>
            <a:r>
              <a:rPr b="0" i="0" lang="fr" sz="2400" u="none">
                <a:solidFill>
                  <a:schemeClr val="dk1"/>
                </a:solidFill>
                <a:latin typeface="Twentieth Century"/>
                <a:ea typeface="Twentieth Century"/>
                <a:cs typeface="Twentieth Century"/>
                <a:sym typeface="Twentieth Century"/>
              </a:rPr>
              <a:t> </a:t>
            </a:r>
            <a:r>
              <a:rPr lang="fr" sz="2400">
                <a:solidFill>
                  <a:schemeClr val="accent2"/>
                </a:solidFill>
              </a:rPr>
              <a:t>l'exclusion mutuelle</a:t>
            </a:r>
            <a:r>
              <a:rPr b="0" i="0" lang="fr" sz="2400" u="none">
                <a:solidFill>
                  <a:schemeClr val="dk1"/>
                </a:solidFill>
                <a:latin typeface="Twentieth Century"/>
                <a:ea typeface="Twentieth Century"/>
                <a:cs typeface="Twentieth Century"/>
                <a:sym typeface="Twentieth Century"/>
              </a:rPr>
              <a:t> </a:t>
            </a:r>
            <a:r>
              <a:rPr lang="fr" sz="2400"/>
              <a:t>et</a:t>
            </a:r>
            <a:r>
              <a:rPr b="0" i="0" lang="fr" sz="2400" u="none">
                <a:solidFill>
                  <a:schemeClr val="dk1"/>
                </a:solidFill>
                <a:latin typeface="Twentieth Century"/>
                <a:ea typeface="Twentieth Century"/>
                <a:cs typeface="Twentieth Century"/>
                <a:sym typeface="Twentieth Century"/>
              </a:rPr>
              <a:t> </a:t>
            </a:r>
            <a:r>
              <a:rPr b="0" i="0" lang="fr" sz="2400" u="none">
                <a:solidFill>
                  <a:schemeClr val="accent2"/>
                </a:solidFill>
                <a:latin typeface="Twentieth Century"/>
                <a:ea typeface="Twentieth Century"/>
                <a:cs typeface="Twentieth Century"/>
                <a:sym typeface="Twentieth Century"/>
              </a:rPr>
              <a:t>starvation-freedom</a:t>
            </a:r>
            <a:endParaRPr>
              <a:solidFill>
                <a:schemeClr val="accent2"/>
              </a:solidFill>
            </a:endParaRPr>
          </a:p>
          <a:p>
            <a:pPr indent="-319087" lvl="0" marL="319087" rtl="0" algn="l">
              <a:lnSpc>
                <a:spcPct val="100000"/>
              </a:lnSpc>
              <a:spcBef>
                <a:spcPts val="700"/>
              </a:spcBef>
              <a:spcAft>
                <a:spcPts val="0"/>
              </a:spcAft>
              <a:buClr>
                <a:schemeClr val="accent2"/>
              </a:buClr>
              <a:buSzPts val="1440"/>
              <a:buFont typeface="Noto Sans Symbols"/>
              <a:buChar char="◻"/>
            </a:pPr>
            <a:r>
              <a:rPr lang="fr" sz="2400"/>
              <a:t>Les accès à la mémoire sont considérés comme atomiques</a:t>
            </a:r>
            <a:endParaRPr/>
          </a:p>
          <a:p>
            <a:pPr indent="-319087" lvl="0" marL="319087" rtl="0" algn="l">
              <a:lnSpc>
                <a:spcPct val="100000"/>
              </a:lnSpc>
              <a:spcBef>
                <a:spcPts val="700"/>
              </a:spcBef>
              <a:spcAft>
                <a:spcPts val="0"/>
              </a:spcAft>
              <a:buClr>
                <a:schemeClr val="accent2"/>
              </a:buClr>
              <a:buSzPts val="1440"/>
              <a:buFont typeface="Noto Sans Symbols"/>
              <a:buChar char="◻"/>
            </a:pPr>
            <a:r>
              <a:rPr lang="fr" sz="2400"/>
              <a:t>Solution pour n processus</a:t>
            </a:r>
            <a:r>
              <a:rPr b="0" i="0" lang="fr" sz="2400" u="none">
                <a:solidFill>
                  <a:schemeClr val="dk1"/>
                </a:solidFill>
                <a:latin typeface="Twentieth Century"/>
                <a:ea typeface="Twentieth Century"/>
                <a:cs typeface="Twentieth Century"/>
                <a:sym typeface="Twentieth Century"/>
              </a:rPr>
              <a:t>  </a:t>
            </a:r>
            <a:endParaRPr/>
          </a:p>
        </p:txBody>
      </p:sp>
      <p:sp>
        <p:nvSpPr>
          <p:cNvPr id="1068" name="Google Shape;1068;p76"/>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7"/>
          <p:cNvSpPr txBox="1"/>
          <p:nvPr>
            <p:ph type="title"/>
          </p:nvPr>
        </p:nvSpPr>
        <p:spPr>
          <a:xfrm>
            <a:off x="1371600" y="1200150"/>
            <a:ext cx="7620000" cy="7429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omic Sans MS"/>
              <a:buNone/>
            </a:pPr>
            <a:r>
              <a:rPr lang="fr" sz="3100">
                <a:solidFill>
                  <a:schemeClr val="dk1"/>
                </a:solidFill>
                <a:latin typeface="Comic Sans MS"/>
                <a:ea typeface="Comic Sans MS"/>
                <a:cs typeface="Comic Sans MS"/>
                <a:sym typeface="Comic Sans MS"/>
              </a:rPr>
              <a:t>Algorithmes d'exclusion mutuelle FIFO</a:t>
            </a:r>
            <a:endParaRPr sz="3900"/>
          </a:p>
        </p:txBody>
      </p:sp>
      <p:sp>
        <p:nvSpPr>
          <p:cNvPr id="1074" name="Google Shape;1074;p77"/>
          <p:cNvSpPr txBox="1"/>
          <p:nvPr/>
        </p:nvSpPr>
        <p:spPr>
          <a:xfrm>
            <a:off x="0" y="1314450"/>
            <a:ext cx="1295400" cy="52625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fld id="{00000000-1234-1234-1234-123412341234}" type="slidenum">
              <a:rPr b="1" i="0" lang="fr" sz="2400" u="none">
                <a:solidFill>
                  <a:srgbClr val="FFFFFF"/>
                </a:solidFill>
                <a:latin typeface="Arial"/>
                <a:ea typeface="Arial"/>
                <a:cs typeface="Arial"/>
                <a:sym typeface="Arial"/>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78"/>
          <p:cNvSpPr txBox="1"/>
          <p:nvPr>
            <p:ph type="title"/>
          </p:nvPr>
        </p:nvSpPr>
        <p:spPr>
          <a:xfrm>
            <a:off x="762000" y="95250"/>
            <a:ext cx="6350000" cy="638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wentieth Century"/>
              <a:buNone/>
            </a:pPr>
            <a:r>
              <a:rPr lang="fr" sz="3600"/>
              <a:t>Exclusion mutuelle FIFO</a:t>
            </a:r>
            <a:endParaRPr/>
          </a:p>
        </p:txBody>
      </p:sp>
      <p:sp>
        <p:nvSpPr>
          <p:cNvPr id="1080" name="Google Shape;1080;p78"/>
          <p:cNvSpPr txBox="1"/>
          <p:nvPr>
            <p:ph idx="1" type="body"/>
          </p:nvPr>
        </p:nvSpPr>
        <p:spPr>
          <a:xfrm>
            <a:off x="1016000" y="1543050"/>
            <a:ext cx="4589400" cy="2866800"/>
          </a:xfrm>
          <a:prstGeom prst="rect">
            <a:avLst/>
          </a:prstGeom>
          <a:solidFill>
            <a:srgbClr val="EFF9FF"/>
          </a:solidFill>
          <a:ln cap="flat" cmpd="sng" w="9525">
            <a:solidFill>
              <a:schemeClr val="accent2"/>
            </a:solidFill>
            <a:prstDash val="solid"/>
            <a:miter lim="524288"/>
            <a:headEnd len="sm" w="sm" type="none"/>
            <a:tailEnd len="sm" w="sm" type="none"/>
          </a:ln>
          <a:effectLst>
            <a:outerShdw blurRad="63500" dir="2021404" dist="45790">
              <a:schemeClr val="lt2"/>
            </a:outerShdw>
          </a:effectLst>
        </p:spPr>
        <p:txBody>
          <a:bodyPr anchorCtr="0" anchor="t" bIns="45700" lIns="91425" spcFirstLastPara="1" rIns="91425" wrap="square" tIns="45700">
            <a:noAutofit/>
          </a:bodyPr>
          <a:lstStyle/>
          <a:p>
            <a:pPr indent="-331787" lvl="0" marL="319087" rtl="0" algn="l">
              <a:lnSpc>
                <a:spcPct val="100000"/>
              </a:lnSpc>
              <a:spcBef>
                <a:spcPts val="0"/>
              </a:spcBef>
              <a:spcAft>
                <a:spcPts val="0"/>
              </a:spcAft>
              <a:buClr>
                <a:schemeClr val="accent2"/>
              </a:buClr>
              <a:buSzPts val="1400"/>
              <a:buFont typeface="Noto Sans Symbols"/>
              <a:buChar char="◻"/>
            </a:pPr>
            <a:r>
              <a:rPr lang="fr" sz="1900">
                <a:solidFill>
                  <a:srgbClr val="003300"/>
                </a:solidFill>
              </a:rPr>
              <a:t>Le code d'entrée se compose de deux parties:</a:t>
            </a:r>
            <a:endParaRPr sz="2800"/>
          </a:p>
          <a:p>
            <a:pPr indent="-438150" lvl="1" marL="857250" rtl="0" algn="l">
              <a:lnSpc>
                <a:spcPct val="100000"/>
              </a:lnSpc>
              <a:spcBef>
                <a:spcPts val="500"/>
              </a:spcBef>
              <a:spcAft>
                <a:spcPts val="0"/>
              </a:spcAft>
              <a:buClr>
                <a:schemeClr val="accent1"/>
              </a:buClr>
              <a:buSzPts val="1100"/>
              <a:buFont typeface="Twentieth Century"/>
              <a:buAutoNum type="arabicPeriod"/>
            </a:pPr>
            <a:r>
              <a:rPr lang="fr" sz="1700">
                <a:solidFill>
                  <a:schemeClr val="accent2"/>
                </a:solidFill>
              </a:rPr>
              <a:t>Porte</a:t>
            </a:r>
            <a:r>
              <a:rPr b="0" i="0" lang="fr" sz="1400" u="none">
                <a:solidFill>
                  <a:schemeClr val="dk1"/>
                </a:solidFill>
                <a:latin typeface="Twentieth Century"/>
                <a:ea typeface="Twentieth Century"/>
                <a:cs typeface="Twentieth Century"/>
                <a:sym typeface="Twentieth Century"/>
              </a:rPr>
              <a:t> : </a:t>
            </a:r>
            <a:r>
              <a:rPr lang="fr" sz="1700"/>
              <a:t>le code avant la déclaration d'attente.</a:t>
            </a:r>
            <a:endParaRPr b="0" i="0" sz="1700" u="none">
              <a:solidFill>
                <a:schemeClr val="lt2"/>
              </a:solidFill>
              <a:latin typeface="Twentieth Century"/>
              <a:ea typeface="Twentieth Century"/>
              <a:cs typeface="Twentieth Century"/>
              <a:sym typeface="Twentieth Century"/>
            </a:endParaRPr>
          </a:p>
          <a:p>
            <a:pPr indent="-438150" lvl="1" marL="857250" rtl="0" algn="l">
              <a:lnSpc>
                <a:spcPct val="100000"/>
              </a:lnSpc>
              <a:spcBef>
                <a:spcPts val="500"/>
              </a:spcBef>
              <a:spcAft>
                <a:spcPts val="0"/>
              </a:spcAft>
              <a:buClr>
                <a:schemeClr val="accent1"/>
              </a:buClr>
              <a:buSzPts val="1100"/>
              <a:buFont typeface="Twentieth Century"/>
              <a:buAutoNum type="arabicPeriod"/>
            </a:pPr>
            <a:r>
              <a:rPr lang="fr" sz="1700">
                <a:solidFill>
                  <a:srgbClr val="3333CC"/>
                </a:solidFill>
              </a:rPr>
              <a:t>Déclaration d'attente</a:t>
            </a:r>
            <a:r>
              <a:rPr b="0" i="0" lang="fr" sz="1700" u="none">
                <a:solidFill>
                  <a:schemeClr val="dk1"/>
                </a:solidFill>
                <a:latin typeface="Twentieth Century"/>
                <a:ea typeface="Twentieth Century"/>
                <a:cs typeface="Twentieth Century"/>
                <a:sym typeface="Twentieth Century"/>
              </a:rPr>
              <a:t>: </a:t>
            </a:r>
            <a:r>
              <a:rPr lang="fr" sz="1700"/>
              <a:t>une boucle qui comprend une ou plusieurs déclarations</a:t>
            </a:r>
            <a:endParaRPr b="0" i="0" sz="1700" u="none">
              <a:solidFill>
                <a:schemeClr val="dk1"/>
              </a:solidFill>
              <a:latin typeface="Twentieth Century"/>
              <a:ea typeface="Twentieth Century"/>
              <a:cs typeface="Twentieth Century"/>
              <a:sym typeface="Twentieth Century"/>
            </a:endParaRPr>
          </a:p>
          <a:p>
            <a:pPr indent="-312737" lvl="0" marL="319087" rtl="0" algn="l">
              <a:lnSpc>
                <a:spcPct val="100000"/>
              </a:lnSpc>
              <a:spcBef>
                <a:spcPts val="700"/>
              </a:spcBef>
              <a:spcAft>
                <a:spcPts val="0"/>
              </a:spcAft>
              <a:buSzPts val="1100"/>
              <a:buChar char="◻"/>
            </a:pPr>
            <a:r>
              <a:rPr lang="fr" sz="1900">
                <a:solidFill>
                  <a:srgbClr val="003300"/>
                </a:solidFill>
              </a:rPr>
              <a:t>La porte est</a:t>
            </a:r>
            <a:r>
              <a:rPr lang="fr" sz="1900">
                <a:solidFill>
                  <a:srgbClr val="3333CC"/>
                </a:solidFill>
              </a:rPr>
              <a:t> sans attente</a:t>
            </a:r>
            <a:r>
              <a:rPr lang="fr" sz="1900">
                <a:solidFill>
                  <a:srgbClr val="003300"/>
                </a:solidFill>
              </a:rPr>
              <a:t> : son exécution ne nécessite qu'un nombre limité d'étapes (elle se termine toujours).</a:t>
            </a:r>
            <a:endParaRPr sz="1900">
              <a:solidFill>
                <a:srgbClr val="003300"/>
              </a:solidFill>
            </a:endParaRPr>
          </a:p>
          <a:p>
            <a:pPr indent="-242886" lvl="0" marL="319087" rtl="0" algn="l">
              <a:lnSpc>
                <a:spcPct val="100000"/>
              </a:lnSpc>
              <a:spcBef>
                <a:spcPts val="700"/>
              </a:spcBef>
              <a:spcAft>
                <a:spcPts val="0"/>
              </a:spcAft>
              <a:buClr>
                <a:schemeClr val="accent2"/>
              </a:buClr>
              <a:buSzPts val="1200"/>
              <a:buFont typeface="Noto Sans Symbols"/>
              <a:buNone/>
            </a:pPr>
            <a:r>
              <a:t/>
            </a:r>
            <a:endParaRPr b="0" i="0" sz="2000" u="none">
              <a:solidFill>
                <a:srgbClr val="003300"/>
              </a:solidFill>
              <a:latin typeface="Twentieth Century"/>
              <a:ea typeface="Twentieth Century"/>
              <a:cs typeface="Twentieth Century"/>
              <a:sym typeface="Twentieth Century"/>
            </a:endParaRPr>
          </a:p>
          <a:p>
            <a:pPr indent="-319087" lvl="0" marL="319087" rtl="0" algn="l">
              <a:lnSpc>
                <a:spcPct val="100000"/>
              </a:lnSpc>
              <a:spcBef>
                <a:spcPts val="700"/>
              </a:spcBef>
              <a:spcAft>
                <a:spcPts val="0"/>
              </a:spcAft>
              <a:buSzPts val="1200"/>
              <a:buNone/>
            </a:pPr>
            <a:r>
              <a:rPr b="0" i="0" lang="fr" sz="2000" u="none">
                <a:solidFill>
                  <a:srgbClr val="003300"/>
                </a:solidFill>
                <a:latin typeface="Twentieth Century"/>
                <a:ea typeface="Twentieth Century"/>
                <a:cs typeface="Twentieth Century"/>
                <a:sym typeface="Twentieth Century"/>
              </a:rPr>
              <a:t> </a:t>
            </a:r>
            <a:r>
              <a:rPr b="0" i="0" lang="fr" sz="2000" u="none">
                <a:solidFill>
                  <a:schemeClr val="dk1"/>
                </a:solidFill>
                <a:latin typeface="Twentieth Century"/>
                <a:ea typeface="Twentieth Century"/>
                <a:cs typeface="Twentieth Century"/>
                <a:sym typeface="Twentieth Century"/>
              </a:rPr>
              <a:t> </a:t>
            </a:r>
            <a:endParaRPr/>
          </a:p>
          <a:p>
            <a:pPr indent="-242888" lvl="0" marL="319088" rtl="0" algn="l">
              <a:spcBef>
                <a:spcPts val="700"/>
              </a:spcBef>
              <a:spcAft>
                <a:spcPts val="0"/>
              </a:spcAft>
              <a:buSzPts val="1200"/>
              <a:buNone/>
            </a:pPr>
            <a:r>
              <a:t/>
            </a:r>
            <a:endParaRPr b="0" i="0" sz="2000" u="none">
              <a:solidFill>
                <a:schemeClr val="dk1"/>
              </a:solidFill>
              <a:latin typeface="Twentieth Century"/>
              <a:ea typeface="Twentieth Century"/>
              <a:cs typeface="Twentieth Century"/>
              <a:sym typeface="Twentieth Century"/>
            </a:endParaRPr>
          </a:p>
        </p:txBody>
      </p:sp>
      <p:cxnSp>
        <p:nvCxnSpPr>
          <p:cNvPr id="1081" name="Google Shape;1081;p78"/>
          <p:cNvCxnSpPr/>
          <p:nvPr/>
        </p:nvCxnSpPr>
        <p:spPr>
          <a:xfrm>
            <a:off x="7262812" y="3156347"/>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2" name="Google Shape;1082;p78"/>
          <p:cNvCxnSpPr/>
          <p:nvPr/>
        </p:nvCxnSpPr>
        <p:spPr>
          <a:xfrm>
            <a:off x="7262812" y="3238500"/>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3" name="Google Shape;1083;p78"/>
          <p:cNvCxnSpPr/>
          <p:nvPr/>
        </p:nvCxnSpPr>
        <p:spPr>
          <a:xfrm>
            <a:off x="7262812" y="3321844"/>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4" name="Google Shape;1084;p78"/>
          <p:cNvCxnSpPr/>
          <p:nvPr/>
        </p:nvCxnSpPr>
        <p:spPr>
          <a:xfrm>
            <a:off x="7262812" y="3402806"/>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5" name="Google Shape;1085;p78"/>
          <p:cNvCxnSpPr/>
          <p:nvPr/>
        </p:nvCxnSpPr>
        <p:spPr>
          <a:xfrm>
            <a:off x="7262812" y="3484959"/>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6" name="Google Shape;1086;p78"/>
          <p:cNvCxnSpPr/>
          <p:nvPr/>
        </p:nvCxnSpPr>
        <p:spPr>
          <a:xfrm>
            <a:off x="7262812" y="3567113"/>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7" name="Google Shape;1087;p78"/>
          <p:cNvCxnSpPr/>
          <p:nvPr/>
        </p:nvCxnSpPr>
        <p:spPr>
          <a:xfrm>
            <a:off x="7262812" y="1597819"/>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8" name="Google Shape;1088;p78"/>
          <p:cNvCxnSpPr/>
          <p:nvPr/>
        </p:nvCxnSpPr>
        <p:spPr>
          <a:xfrm>
            <a:off x="7262812" y="1679972"/>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89" name="Google Shape;1089;p78"/>
          <p:cNvCxnSpPr/>
          <p:nvPr/>
        </p:nvCxnSpPr>
        <p:spPr>
          <a:xfrm>
            <a:off x="7262812" y="1762125"/>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90" name="Google Shape;1090;p78"/>
          <p:cNvCxnSpPr/>
          <p:nvPr/>
        </p:nvCxnSpPr>
        <p:spPr>
          <a:xfrm>
            <a:off x="7262812" y="1843088"/>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91" name="Google Shape;1091;p78"/>
          <p:cNvCxnSpPr/>
          <p:nvPr/>
        </p:nvCxnSpPr>
        <p:spPr>
          <a:xfrm>
            <a:off x="7262812" y="1926431"/>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92" name="Google Shape;1092;p78"/>
          <p:cNvCxnSpPr/>
          <p:nvPr/>
        </p:nvCxnSpPr>
        <p:spPr>
          <a:xfrm>
            <a:off x="7262812" y="2008584"/>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93" name="Google Shape;1093;p78"/>
          <p:cNvCxnSpPr/>
          <p:nvPr/>
        </p:nvCxnSpPr>
        <p:spPr>
          <a:xfrm>
            <a:off x="7262812" y="2090738"/>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94" name="Google Shape;1094;p78"/>
          <p:cNvCxnSpPr/>
          <p:nvPr/>
        </p:nvCxnSpPr>
        <p:spPr>
          <a:xfrm>
            <a:off x="7262812" y="2171700"/>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095" name="Google Shape;1095;p78"/>
          <p:cNvCxnSpPr/>
          <p:nvPr/>
        </p:nvCxnSpPr>
        <p:spPr>
          <a:xfrm>
            <a:off x="7262812" y="2253853"/>
            <a:ext cx="342900" cy="0"/>
          </a:xfrm>
          <a:prstGeom prst="straightConnector1">
            <a:avLst/>
          </a:prstGeom>
          <a:noFill/>
          <a:ln cap="flat" cmpd="sng" w="50800">
            <a:solidFill>
              <a:srgbClr val="003300"/>
            </a:solidFill>
            <a:prstDash val="solid"/>
            <a:miter lim="800000"/>
            <a:headEnd len="med" w="med" type="none"/>
            <a:tailEnd len="med" w="med" type="none"/>
          </a:ln>
        </p:spPr>
      </p:cxnSp>
      <p:sp>
        <p:nvSpPr>
          <p:cNvPr id="1096" name="Google Shape;1096;p78"/>
          <p:cNvSpPr txBox="1"/>
          <p:nvPr/>
        </p:nvSpPr>
        <p:spPr>
          <a:xfrm>
            <a:off x="7259637" y="2338388"/>
            <a:ext cx="339725" cy="728663"/>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97" name="Google Shape;1097;p78"/>
          <p:cNvSpPr txBox="1"/>
          <p:nvPr/>
        </p:nvSpPr>
        <p:spPr>
          <a:xfrm>
            <a:off x="7642225" y="2600325"/>
            <a:ext cx="1455600" cy="320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b="0" i="0" lang="fr" sz="1500" u="none">
                <a:solidFill>
                  <a:srgbClr val="003300"/>
                </a:solidFill>
                <a:latin typeface="Comic Sans MS"/>
                <a:ea typeface="Comic Sans MS"/>
                <a:cs typeface="Comic Sans MS"/>
                <a:sym typeface="Comic Sans MS"/>
              </a:rPr>
              <a:t>code d</a:t>
            </a:r>
            <a:r>
              <a:rPr lang="fr" sz="1500">
                <a:solidFill>
                  <a:srgbClr val="003300"/>
                </a:solidFill>
                <a:latin typeface="Comic Sans MS"/>
                <a:ea typeface="Comic Sans MS"/>
                <a:cs typeface="Comic Sans MS"/>
                <a:sym typeface="Comic Sans MS"/>
              </a:rPr>
              <a:t>’entrée</a:t>
            </a:r>
            <a:endParaRPr sz="900"/>
          </a:p>
        </p:txBody>
      </p:sp>
      <p:sp>
        <p:nvSpPr>
          <p:cNvPr id="1098" name="Google Shape;1098;p78"/>
          <p:cNvSpPr txBox="1"/>
          <p:nvPr/>
        </p:nvSpPr>
        <p:spPr>
          <a:xfrm>
            <a:off x="7259637" y="3664744"/>
            <a:ext cx="339725" cy="481013"/>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099" name="Google Shape;1099;p78"/>
          <p:cNvSpPr txBox="1"/>
          <p:nvPr/>
        </p:nvSpPr>
        <p:spPr>
          <a:xfrm>
            <a:off x="7654925" y="3739753"/>
            <a:ext cx="1289100" cy="289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b="0" i="0" lang="fr" sz="1300" u="none">
                <a:solidFill>
                  <a:srgbClr val="003300"/>
                </a:solidFill>
                <a:latin typeface="Comic Sans MS"/>
                <a:ea typeface="Comic Sans MS"/>
                <a:cs typeface="Comic Sans MS"/>
                <a:sym typeface="Comic Sans MS"/>
              </a:rPr>
              <a:t>code de sortie</a:t>
            </a:r>
            <a:endParaRPr sz="700"/>
          </a:p>
        </p:txBody>
      </p:sp>
      <p:sp>
        <p:nvSpPr>
          <p:cNvPr id="1100" name="Google Shape;1100;p78"/>
          <p:cNvSpPr txBox="1"/>
          <p:nvPr/>
        </p:nvSpPr>
        <p:spPr>
          <a:xfrm>
            <a:off x="7654925" y="3050000"/>
            <a:ext cx="1160700" cy="6132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CC3300"/>
              </a:buClr>
              <a:buSzPts val="2000"/>
              <a:buFont typeface="Comic Sans MS"/>
              <a:buNone/>
            </a:pPr>
            <a:r>
              <a:rPr b="0" i="0" lang="fr" sz="1700" u="none">
                <a:solidFill>
                  <a:srgbClr val="CC3300"/>
                </a:solidFill>
                <a:latin typeface="Comic Sans MS"/>
                <a:ea typeface="Comic Sans MS"/>
                <a:cs typeface="Comic Sans MS"/>
                <a:sym typeface="Comic Sans MS"/>
              </a:rPr>
              <a:t>section critique</a:t>
            </a:r>
            <a:endParaRPr sz="1100"/>
          </a:p>
        </p:txBody>
      </p:sp>
      <p:sp>
        <p:nvSpPr>
          <p:cNvPr id="1101" name="Google Shape;1101;p78"/>
          <p:cNvSpPr/>
          <p:nvPr/>
        </p:nvSpPr>
        <p:spPr>
          <a:xfrm>
            <a:off x="7289800" y="4224338"/>
            <a:ext cx="254000" cy="94059"/>
          </a:xfrm>
          <a:prstGeom prst="ellipse">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102" name="Google Shape;1102;p78"/>
          <p:cNvCxnSpPr/>
          <p:nvPr/>
        </p:nvCxnSpPr>
        <p:spPr>
          <a:xfrm rot="10800000">
            <a:off x="7416800" y="1181100"/>
            <a:ext cx="0" cy="333375"/>
          </a:xfrm>
          <a:prstGeom prst="straightConnector1">
            <a:avLst/>
          </a:prstGeom>
          <a:noFill/>
          <a:ln cap="flat" cmpd="sng" w="19050">
            <a:solidFill>
              <a:schemeClr val="dk1"/>
            </a:solidFill>
            <a:prstDash val="solid"/>
            <a:miter lim="800000"/>
            <a:headEnd len="med" w="med" type="triangle"/>
            <a:tailEnd len="med" w="med" type="none"/>
          </a:ln>
        </p:spPr>
      </p:cxnSp>
      <p:cxnSp>
        <p:nvCxnSpPr>
          <p:cNvPr id="1103" name="Google Shape;1103;p78"/>
          <p:cNvCxnSpPr/>
          <p:nvPr/>
        </p:nvCxnSpPr>
        <p:spPr>
          <a:xfrm rot="10800000">
            <a:off x="6807200" y="11811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1104" name="Google Shape;1104;p78"/>
          <p:cNvCxnSpPr/>
          <p:nvPr/>
        </p:nvCxnSpPr>
        <p:spPr>
          <a:xfrm>
            <a:off x="6807200" y="1181100"/>
            <a:ext cx="0" cy="3390900"/>
          </a:xfrm>
          <a:prstGeom prst="straightConnector1">
            <a:avLst/>
          </a:prstGeom>
          <a:noFill/>
          <a:ln cap="flat" cmpd="sng" w="19050">
            <a:solidFill>
              <a:schemeClr val="dk1"/>
            </a:solidFill>
            <a:prstDash val="solid"/>
            <a:miter lim="800000"/>
            <a:headEnd len="med" w="med" type="none"/>
            <a:tailEnd len="med" w="med" type="none"/>
          </a:ln>
        </p:spPr>
      </p:cxnSp>
      <p:cxnSp>
        <p:nvCxnSpPr>
          <p:cNvPr id="1105" name="Google Shape;1105;p78"/>
          <p:cNvCxnSpPr/>
          <p:nvPr/>
        </p:nvCxnSpPr>
        <p:spPr>
          <a:xfrm>
            <a:off x="6807200" y="45720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1106" name="Google Shape;1106;p78"/>
          <p:cNvCxnSpPr/>
          <p:nvPr/>
        </p:nvCxnSpPr>
        <p:spPr>
          <a:xfrm rot="10800000">
            <a:off x="7416800" y="4286250"/>
            <a:ext cx="0" cy="285750"/>
          </a:xfrm>
          <a:prstGeom prst="straightConnector1">
            <a:avLst/>
          </a:prstGeom>
          <a:noFill/>
          <a:ln cap="flat" cmpd="sng" w="19050">
            <a:solidFill>
              <a:schemeClr val="dk1"/>
            </a:solidFill>
            <a:prstDash val="solid"/>
            <a:miter lim="800000"/>
            <a:headEnd len="med" w="med" type="none"/>
            <a:tailEnd len="med" w="med" type="none"/>
          </a:ln>
        </p:spPr>
      </p:cxnSp>
      <p:sp>
        <p:nvSpPr>
          <p:cNvPr id="1107" name="Google Shape;1107;p78"/>
          <p:cNvSpPr txBox="1"/>
          <p:nvPr/>
        </p:nvSpPr>
        <p:spPr>
          <a:xfrm>
            <a:off x="7642225" y="1804988"/>
            <a:ext cx="1386000" cy="3360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sz="1600">
                <a:solidFill>
                  <a:srgbClr val="003300"/>
                </a:solidFill>
                <a:latin typeface="Comic Sans MS"/>
                <a:ea typeface="Comic Sans MS"/>
                <a:cs typeface="Comic Sans MS"/>
                <a:sym typeface="Comic Sans MS"/>
              </a:rPr>
              <a:t>reste</a:t>
            </a:r>
            <a:endParaRPr sz="1000"/>
          </a:p>
        </p:txBody>
      </p:sp>
      <p:sp>
        <p:nvSpPr>
          <p:cNvPr id="1108" name="Google Shape;1108;p78"/>
          <p:cNvSpPr txBox="1"/>
          <p:nvPr/>
        </p:nvSpPr>
        <p:spPr>
          <a:xfrm>
            <a:off x="5740400" y="2320525"/>
            <a:ext cx="1095300" cy="740400"/>
          </a:xfrm>
          <a:prstGeom prst="rect">
            <a:avLst/>
          </a:prstGeom>
          <a:noFill/>
          <a:ln>
            <a:noFill/>
          </a:ln>
        </p:spPr>
        <p:txBody>
          <a:bodyPr anchorCtr="0" anchor="t" bIns="45700" lIns="91425" spcFirstLastPara="1" rIns="91425" wrap="square" tIns="45700">
            <a:spAutoFit/>
          </a:bodyPr>
          <a:lstStyle/>
          <a:p>
            <a:pPr indent="0" lvl="0" marL="0" marR="0" rtl="0" algn="r">
              <a:lnSpc>
                <a:spcPct val="130000"/>
              </a:lnSpc>
              <a:spcBef>
                <a:spcPts val="0"/>
              </a:spcBef>
              <a:spcAft>
                <a:spcPts val="0"/>
              </a:spcAft>
              <a:buClr>
                <a:srgbClr val="003300"/>
              </a:buClr>
              <a:buSzPts val="2000"/>
              <a:buFont typeface="Comic Sans MS"/>
              <a:buNone/>
            </a:pPr>
            <a:r>
              <a:rPr lang="fr" sz="1700">
                <a:solidFill>
                  <a:schemeClr val="accent2"/>
                </a:solidFill>
                <a:latin typeface="Twentieth Century"/>
                <a:ea typeface="Twentieth Century"/>
                <a:cs typeface="Twentieth Century"/>
                <a:sym typeface="Twentieth Century"/>
              </a:rPr>
              <a:t>Porte</a:t>
            </a:r>
            <a:endParaRPr sz="1200"/>
          </a:p>
          <a:p>
            <a:pPr indent="0" lvl="0" marL="0" marR="0" rtl="0" algn="r">
              <a:lnSpc>
                <a:spcPct val="130000"/>
              </a:lnSpc>
              <a:spcBef>
                <a:spcPts val="0"/>
              </a:spcBef>
              <a:spcAft>
                <a:spcPts val="0"/>
              </a:spcAft>
              <a:buClr>
                <a:srgbClr val="003300"/>
              </a:buClr>
              <a:buSzPts val="2000"/>
              <a:buFont typeface="Comic Sans MS"/>
              <a:buNone/>
            </a:pPr>
            <a:r>
              <a:rPr lang="fr" sz="2000">
                <a:solidFill>
                  <a:srgbClr val="3333CC"/>
                </a:solidFill>
                <a:latin typeface="Twentieth Century"/>
                <a:ea typeface="Twentieth Century"/>
                <a:cs typeface="Twentieth Century"/>
                <a:sym typeface="Twentieth Century"/>
              </a:rPr>
              <a:t>attente</a:t>
            </a:r>
            <a:endParaRPr sz="1100"/>
          </a:p>
        </p:txBody>
      </p:sp>
      <p:cxnSp>
        <p:nvCxnSpPr>
          <p:cNvPr id="1109" name="Google Shape;1109;p78"/>
          <p:cNvCxnSpPr/>
          <p:nvPr/>
        </p:nvCxnSpPr>
        <p:spPr>
          <a:xfrm>
            <a:off x="6843712" y="2928938"/>
            <a:ext cx="400050" cy="0"/>
          </a:xfrm>
          <a:prstGeom prst="straightConnector1">
            <a:avLst/>
          </a:prstGeom>
          <a:noFill/>
          <a:ln cap="flat" cmpd="sng" w="9525">
            <a:solidFill>
              <a:srgbClr val="003300"/>
            </a:solidFill>
            <a:prstDash val="solid"/>
            <a:miter lim="800000"/>
            <a:headEnd len="med" w="med" type="none"/>
            <a:tailEnd len="med" w="med" type="triangle"/>
          </a:ln>
        </p:spPr>
      </p:cxnSp>
      <p:sp>
        <p:nvSpPr>
          <p:cNvPr id="1110" name="Google Shape;1110;p78"/>
          <p:cNvSpPr txBox="1"/>
          <p:nvPr/>
        </p:nvSpPr>
        <p:spPr>
          <a:xfrm>
            <a:off x="7277100" y="2337197"/>
            <a:ext cx="322262" cy="460772"/>
          </a:xfrm>
          <a:prstGeom prst="rect">
            <a:avLst/>
          </a:prstGeom>
          <a:solidFill>
            <a:schemeClr val="hlink"/>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111" name="Google Shape;1111;p78"/>
          <p:cNvCxnSpPr/>
          <p:nvPr/>
        </p:nvCxnSpPr>
        <p:spPr>
          <a:xfrm>
            <a:off x="6843712" y="2600325"/>
            <a:ext cx="400050" cy="0"/>
          </a:xfrm>
          <a:prstGeom prst="straightConnector1">
            <a:avLst/>
          </a:prstGeom>
          <a:noFill/>
          <a:ln cap="flat" cmpd="sng" w="9525">
            <a:solidFill>
              <a:srgbClr val="003300"/>
            </a:solidFill>
            <a:prstDash val="solid"/>
            <a:miter lim="800000"/>
            <a:headEnd len="med" w="med" type="none"/>
            <a:tailEnd len="med" w="med" type="triangle"/>
          </a:ln>
        </p:spPr>
      </p:cxnSp>
      <p:sp>
        <p:nvSpPr>
          <p:cNvPr id="1112" name="Google Shape;1112;p78"/>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79"/>
          <p:cNvSpPr txBox="1"/>
          <p:nvPr>
            <p:ph type="title"/>
          </p:nvPr>
        </p:nvSpPr>
        <p:spPr>
          <a:xfrm>
            <a:off x="508000" y="95250"/>
            <a:ext cx="6350000" cy="638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wentieth Century"/>
              <a:buNone/>
            </a:pPr>
            <a:r>
              <a:rPr lang="fr" sz="3400"/>
              <a:t>Le problème de l'exclusion mutuelle</a:t>
            </a:r>
            <a:endParaRPr sz="4200"/>
          </a:p>
        </p:txBody>
      </p:sp>
      <p:sp>
        <p:nvSpPr>
          <p:cNvPr id="1121" name="Google Shape;1121;p79"/>
          <p:cNvSpPr txBox="1"/>
          <p:nvPr>
            <p:ph idx="1" type="body"/>
          </p:nvPr>
        </p:nvSpPr>
        <p:spPr>
          <a:xfrm>
            <a:off x="863600" y="1387078"/>
            <a:ext cx="4741862" cy="3299222"/>
          </a:xfrm>
          <a:prstGeom prst="rect">
            <a:avLst/>
          </a:prstGeom>
          <a:solidFill>
            <a:srgbClr val="EFF9FF"/>
          </a:solidFill>
          <a:ln cap="flat" cmpd="sng" w="9525">
            <a:solidFill>
              <a:schemeClr val="accent2"/>
            </a:solidFill>
            <a:prstDash val="solid"/>
            <a:miter lim="524288"/>
            <a:headEnd len="sm" w="sm" type="none"/>
            <a:tailEnd len="sm" w="sm" type="none"/>
          </a:ln>
          <a:effectLst>
            <a:outerShdw blurRad="63500" dir="2021404" dist="45790">
              <a:schemeClr val="lt2"/>
            </a:outerShdw>
          </a:effectLst>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SzPts val="1200"/>
              <a:buNone/>
            </a:pPr>
            <a:r>
              <a:t/>
            </a:r>
            <a:endParaRPr b="0" i="0" sz="2000" u="none">
              <a:solidFill>
                <a:schemeClr val="dk1"/>
              </a:solidFill>
              <a:latin typeface="Twentieth Century"/>
              <a:ea typeface="Twentieth Century"/>
              <a:cs typeface="Twentieth Century"/>
              <a:sym typeface="Twentieth Century"/>
            </a:endParaRPr>
          </a:p>
          <a:p>
            <a:pPr indent="-300037" lvl="0" marL="319087" rtl="0" algn="l">
              <a:lnSpc>
                <a:spcPct val="100000"/>
              </a:lnSpc>
              <a:spcBef>
                <a:spcPts val="700"/>
              </a:spcBef>
              <a:spcAft>
                <a:spcPts val="0"/>
              </a:spcAft>
              <a:buClr>
                <a:schemeClr val="accent2"/>
              </a:buClr>
              <a:buSzPts val="900"/>
              <a:buFont typeface="Noto Sans Symbols"/>
              <a:buChar char="❏"/>
            </a:pPr>
            <a:r>
              <a:rPr b="1" lang="fr" sz="1700"/>
              <a:t>Processus d'attente: </a:t>
            </a:r>
            <a:r>
              <a:rPr lang="fr" sz="1700"/>
              <a:t>un processus qui attend l'instruction d'attente dans son code d'entrée.</a:t>
            </a:r>
            <a:endParaRPr sz="2600"/>
          </a:p>
          <a:p>
            <a:pPr indent="-300037" lvl="0" marL="319087" rtl="0" algn="l">
              <a:lnSpc>
                <a:spcPct val="100000"/>
              </a:lnSpc>
              <a:spcBef>
                <a:spcPts val="700"/>
              </a:spcBef>
              <a:spcAft>
                <a:spcPts val="0"/>
              </a:spcAft>
              <a:buSzPts val="900"/>
              <a:buChar char="❏"/>
            </a:pPr>
            <a:r>
              <a:rPr b="1" lang="fr" sz="1700"/>
              <a:t>First-in-First-Out (FIFO):</a:t>
            </a:r>
            <a:r>
              <a:rPr lang="fr" sz="1700"/>
              <a:t> Un processus en attente pourra entrer dans sa section critique avant que chacun des autres processus puisse entrer dans sa section critique 1 fois.</a:t>
            </a:r>
            <a:endParaRPr b="1" sz="2000"/>
          </a:p>
          <a:p>
            <a:pPr indent="-243840" lvl="1" marL="639762" rtl="0" algn="l">
              <a:lnSpc>
                <a:spcPct val="100000"/>
              </a:lnSpc>
              <a:spcBef>
                <a:spcPts val="700"/>
              </a:spcBef>
              <a:spcAft>
                <a:spcPts val="0"/>
              </a:spcAft>
              <a:buSzPts val="800"/>
              <a:buChar char="❏"/>
            </a:pPr>
            <a:r>
              <a:rPr lang="fr" sz="1600"/>
              <a:t>une instance d'attente bornée</a:t>
            </a:r>
            <a:endParaRPr sz="2500"/>
          </a:p>
          <a:p>
            <a:pPr indent="-243840" lvl="1" marL="639762" rtl="0" algn="l">
              <a:lnSpc>
                <a:spcPct val="100000"/>
              </a:lnSpc>
              <a:spcBef>
                <a:spcPts val="700"/>
              </a:spcBef>
              <a:spcAft>
                <a:spcPts val="0"/>
              </a:spcAft>
              <a:buSzPts val="800"/>
              <a:buChar char="❏"/>
            </a:pPr>
            <a:r>
              <a:rPr lang="fr" sz="1600">
                <a:solidFill>
                  <a:srgbClr val="003300"/>
                </a:solidFill>
              </a:rPr>
              <a:t>aucun début de processus ne peut dépasser un processus en attente de lecture.</a:t>
            </a:r>
            <a:endParaRPr sz="2500"/>
          </a:p>
          <a:p>
            <a:pPr indent="-254318" lvl="0" marL="319088" rtl="0" algn="l">
              <a:spcBef>
                <a:spcPts val="700"/>
              </a:spcBef>
              <a:spcAft>
                <a:spcPts val="0"/>
              </a:spcAft>
              <a:buSzPts val="1020"/>
              <a:buNone/>
            </a:pPr>
            <a:r>
              <a:t/>
            </a:r>
            <a:endParaRPr b="0" i="0" sz="1700" u="none">
              <a:solidFill>
                <a:srgbClr val="003300"/>
              </a:solidFill>
              <a:latin typeface="Twentieth Century"/>
              <a:ea typeface="Twentieth Century"/>
              <a:cs typeface="Twentieth Century"/>
              <a:sym typeface="Twentieth Century"/>
            </a:endParaRPr>
          </a:p>
        </p:txBody>
      </p:sp>
      <p:sp>
        <p:nvSpPr>
          <p:cNvPr id="1122" name="Google Shape;1122;p79"/>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cxnSp>
        <p:nvCxnSpPr>
          <p:cNvPr id="1123" name="Google Shape;1123;p79"/>
          <p:cNvCxnSpPr/>
          <p:nvPr/>
        </p:nvCxnSpPr>
        <p:spPr>
          <a:xfrm>
            <a:off x="7262812" y="3156347"/>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24" name="Google Shape;1124;p79"/>
          <p:cNvCxnSpPr/>
          <p:nvPr/>
        </p:nvCxnSpPr>
        <p:spPr>
          <a:xfrm>
            <a:off x="7262812" y="3238500"/>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25" name="Google Shape;1125;p79"/>
          <p:cNvCxnSpPr/>
          <p:nvPr/>
        </p:nvCxnSpPr>
        <p:spPr>
          <a:xfrm>
            <a:off x="7262812" y="3321844"/>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26" name="Google Shape;1126;p79"/>
          <p:cNvCxnSpPr/>
          <p:nvPr/>
        </p:nvCxnSpPr>
        <p:spPr>
          <a:xfrm>
            <a:off x="7262812" y="3402806"/>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27" name="Google Shape;1127;p79"/>
          <p:cNvCxnSpPr/>
          <p:nvPr/>
        </p:nvCxnSpPr>
        <p:spPr>
          <a:xfrm>
            <a:off x="7262812" y="3484959"/>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28" name="Google Shape;1128;p79"/>
          <p:cNvCxnSpPr/>
          <p:nvPr/>
        </p:nvCxnSpPr>
        <p:spPr>
          <a:xfrm>
            <a:off x="7262812" y="3567113"/>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29" name="Google Shape;1129;p79"/>
          <p:cNvCxnSpPr/>
          <p:nvPr/>
        </p:nvCxnSpPr>
        <p:spPr>
          <a:xfrm>
            <a:off x="7262812" y="1597819"/>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0" name="Google Shape;1130;p79"/>
          <p:cNvCxnSpPr/>
          <p:nvPr/>
        </p:nvCxnSpPr>
        <p:spPr>
          <a:xfrm>
            <a:off x="7262812" y="1679972"/>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1" name="Google Shape;1131;p79"/>
          <p:cNvCxnSpPr/>
          <p:nvPr/>
        </p:nvCxnSpPr>
        <p:spPr>
          <a:xfrm>
            <a:off x="7262812" y="1762125"/>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2" name="Google Shape;1132;p79"/>
          <p:cNvCxnSpPr/>
          <p:nvPr/>
        </p:nvCxnSpPr>
        <p:spPr>
          <a:xfrm>
            <a:off x="7262812" y="1843088"/>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3" name="Google Shape;1133;p79"/>
          <p:cNvCxnSpPr/>
          <p:nvPr/>
        </p:nvCxnSpPr>
        <p:spPr>
          <a:xfrm>
            <a:off x="7262812" y="1926431"/>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4" name="Google Shape;1134;p79"/>
          <p:cNvCxnSpPr/>
          <p:nvPr/>
        </p:nvCxnSpPr>
        <p:spPr>
          <a:xfrm>
            <a:off x="7262812" y="2008584"/>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5" name="Google Shape;1135;p79"/>
          <p:cNvCxnSpPr/>
          <p:nvPr/>
        </p:nvCxnSpPr>
        <p:spPr>
          <a:xfrm>
            <a:off x="7262812" y="2090738"/>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6" name="Google Shape;1136;p79"/>
          <p:cNvCxnSpPr/>
          <p:nvPr/>
        </p:nvCxnSpPr>
        <p:spPr>
          <a:xfrm>
            <a:off x="7262812" y="2171700"/>
            <a:ext cx="342900" cy="0"/>
          </a:xfrm>
          <a:prstGeom prst="straightConnector1">
            <a:avLst/>
          </a:prstGeom>
          <a:noFill/>
          <a:ln cap="flat" cmpd="sng" w="50800">
            <a:solidFill>
              <a:srgbClr val="003300"/>
            </a:solidFill>
            <a:prstDash val="solid"/>
            <a:miter lim="800000"/>
            <a:headEnd len="med" w="med" type="none"/>
            <a:tailEnd len="med" w="med" type="none"/>
          </a:ln>
        </p:spPr>
      </p:cxnSp>
      <p:cxnSp>
        <p:nvCxnSpPr>
          <p:cNvPr id="1137" name="Google Shape;1137;p79"/>
          <p:cNvCxnSpPr/>
          <p:nvPr/>
        </p:nvCxnSpPr>
        <p:spPr>
          <a:xfrm>
            <a:off x="7262812" y="2253853"/>
            <a:ext cx="342900" cy="0"/>
          </a:xfrm>
          <a:prstGeom prst="straightConnector1">
            <a:avLst/>
          </a:prstGeom>
          <a:noFill/>
          <a:ln cap="flat" cmpd="sng" w="50800">
            <a:solidFill>
              <a:srgbClr val="003300"/>
            </a:solidFill>
            <a:prstDash val="solid"/>
            <a:miter lim="800000"/>
            <a:headEnd len="med" w="med" type="none"/>
            <a:tailEnd len="med" w="med" type="none"/>
          </a:ln>
        </p:spPr>
      </p:cxnSp>
      <p:sp>
        <p:nvSpPr>
          <p:cNvPr id="1138" name="Google Shape;1138;p79"/>
          <p:cNvSpPr txBox="1"/>
          <p:nvPr/>
        </p:nvSpPr>
        <p:spPr>
          <a:xfrm>
            <a:off x="7259637" y="2338388"/>
            <a:ext cx="339600" cy="728700"/>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139" name="Google Shape;1139;p79"/>
          <p:cNvSpPr txBox="1"/>
          <p:nvPr/>
        </p:nvSpPr>
        <p:spPr>
          <a:xfrm>
            <a:off x="7642225" y="2600325"/>
            <a:ext cx="1455600" cy="320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b="0" i="0" lang="fr" sz="1500" u="none">
                <a:solidFill>
                  <a:srgbClr val="003300"/>
                </a:solidFill>
                <a:latin typeface="Comic Sans MS"/>
                <a:ea typeface="Comic Sans MS"/>
                <a:cs typeface="Comic Sans MS"/>
                <a:sym typeface="Comic Sans MS"/>
              </a:rPr>
              <a:t>code d</a:t>
            </a:r>
            <a:r>
              <a:rPr lang="fr" sz="1500">
                <a:solidFill>
                  <a:srgbClr val="003300"/>
                </a:solidFill>
                <a:latin typeface="Comic Sans MS"/>
                <a:ea typeface="Comic Sans MS"/>
                <a:cs typeface="Comic Sans MS"/>
                <a:sym typeface="Comic Sans MS"/>
              </a:rPr>
              <a:t>’entrée</a:t>
            </a:r>
            <a:endParaRPr sz="900"/>
          </a:p>
        </p:txBody>
      </p:sp>
      <p:sp>
        <p:nvSpPr>
          <p:cNvPr id="1140" name="Google Shape;1140;p79"/>
          <p:cNvSpPr txBox="1"/>
          <p:nvPr/>
        </p:nvSpPr>
        <p:spPr>
          <a:xfrm>
            <a:off x="7259637" y="3664744"/>
            <a:ext cx="339600" cy="480900"/>
          </a:xfrm>
          <a:prstGeom prst="rect">
            <a:avLst/>
          </a:prstGeom>
          <a:solidFill>
            <a:srgbClr val="CCECFF"/>
          </a:solidFill>
          <a:ln cap="flat" cmpd="sng" w="12700">
            <a:solidFill>
              <a:schemeClr val="accent2"/>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141" name="Google Shape;1141;p79"/>
          <p:cNvSpPr txBox="1"/>
          <p:nvPr/>
        </p:nvSpPr>
        <p:spPr>
          <a:xfrm>
            <a:off x="7654925" y="3739753"/>
            <a:ext cx="1289100" cy="289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b="0" i="0" lang="fr" sz="1300" u="none">
                <a:solidFill>
                  <a:srgbClr val="003300"/>
                </a:solidFill>
                <a:latin typeface="Comic Sans MS"/>
                <a:ea typeface="Comic Sans MS"/>
                <a:cs typeface="Comic Sans MS"/>
                <a:sym typeface="Comic Sans MS"/>
              </a:rPr>
              <a:t>code de sortie</a:t>
            </a:r>
            <a:endParaRPr sz="700"/>
          </a:p>
        </p:txBody>
      </p:sp>
      <p:sp>
        <p:nvSpPr>
          <p:cNvPr id="1142" name="Google Shape;1142;p79"/>
          <p:cNvSpPr txBox="1"/>
          <p:nvPr/>
        </p:nvSpPr>
        <p:spPr>
          <a:xfrm>
            <a:off x="7654925" y="3050000"/>
            <a:ext cx="1160700" cy="6132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CC3300"/>
              </a:buClr>
              <a:buSzPts val="2000"/>
              <a:buFont typeface="Comic Sans MS"/>
              <a:buNone/>
            </a:pPr>
            <a:r>
              <a:rPr b="0" i="0" lang="fr" sz="1700" u="none">
                <a:solidFill>
                  <a:srgbClr val="CC3300"/>
                </a:solidFill>
                <a:latin typeface="Comic Sans MS"/>
                <a:ea typeface="Comic Sans MS"/>
                <a:cs typeface="Comic Sans MS"/>
                <a:sym typeface="Comic Sans MS"/>
              </a:rPr>
              <a:t>section critique</a:t>
            </a:r>
            <a:endParaRPr sz="1100"/>
          </a:p>
        </p:txBody>
      </p:sp>
      <p:sp>
        <p:nvSpPr>
          <p:cNvPr id="1143" name="Google Shape;1143;p79"/>
          <p:cNvSpPr/>
          <p:nvPr/>
        </p:nvSpPr>
        <p:spPr>
          <a:xfrm>
            <a:off x="7289800" y="4224338"/>
            <a:ext cx="254100" cy="94200"/>
          </a:xfrm>
          <a:prstGeom prst="ellipse">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144" name="Google Shape;1144;p79"/>
          <p:cNvCxnSpPr/>
          <p:nvPr/>
        </p:nvCxnSpPr>
        <p:spPr>
          <a:xfrm rot="10800000">
            <a:off x="7416800" y="1181175"/>
            <a:ext cx="0" cy="333300"/>
          </a:xfrm>
          <a:prstGeom prst="straightConnector1">
            <a:avLst/>
          </a:prstGeom>
          <a:noFill/>
          <a:ln cap="flat" cmpd="sng" w="19050">
            <a:solidFill>
              <a:schemeClr val="dk1"/>
            </a:solidFill>
            <a:prstDash val="solid"/>
            <a:miter lim="800000"/>
            <a:headEnd len="med" w="med" type="triangle"/>
            <a:tailEnd len="med" w="med" type="none"/>
          </a:ln>
        </p:spPr>
      </p:cxnSp>
      <p:cxnSp>
        <p:nvCxnSpPr>
          <p:cNvPr id="1145" name="Google Shape;1145;p79"/>
          <p:cNvCxnSpPr/>
          <p:nvPr/>
        </p:nvCxnSpPr>
        <p:spPr>
          <a:xfrm rot="10800000">
            <a:off x="6807200" y="11811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1146" name="Google Shape;1146;p79"/>
          <p:cNvCxnSpPr/>
          <p:nvPr/>
        </p:nvCxnSpPr>
        <p:spPr>
          <a:xfrm>
            <a:off x="6807200" y="1181100"/>
            <a:ext cx="0" cy="3390900"/>
          </a:xfrm>
          <a:prstGeom prst="straightConnector1">
            <a:avLst/>
          </a:prstGeom>
          <a:noFill/>
          <a:ln cap="flat" cmpd="sng" w="19050">
            <a:solidFill>
              <a:schemeClr val="dk1"/>
            </a:solidFill>
            <a:prstDash val="solid"/>
            <a:miter lim="800000"/>
            <a:headEnd len="med" w="med" type="none"/>
            <a:tailEnd len="med" w="med" type="none"/>
          </a:ln>
        </p:spPr>
      </p:cxnSp>
      <p:cxnSp>
        <p:nvCxnSpPr>
          <p:cNvPr id="1147" name="Google Shape;1147;p79"/>
          <p:cNvCxnSpPr/>
          <p:nvPr/>
        </p:nvCxnSpPr>
        <p:spPr>
          <a:xfrm>
            <a:off x="6807200" y="45720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1148" name="Google Shape;1148;p79"/>
          <p:cNvCxnSpPr/>
          <p:nvPr/>
        </p:nvCxnSpPr>
        <p:spPr>
          <a:xfrm rot="10800000">
            <a:off x="7416800" y="4286400"/>
            <a:ext cx="0" cy="285600"/>
          </a:xfrm>
          <a:prstGeom prst="straightConnector1">
            <a:avLst/>
          </a:prstGeom>
          <a:noFill/>
          <a:ln cap="flat" cmpd="sng" w="19050">
            <a:solidFill>
              <a:schemeClr val="dk1"/>
            </a:solidFill>
            <a:prstDash val="solid"/>
            <a:miter lim="800000"/>
            <a:headEnd len="med" w="med" type="none"/>
            <a:tailEnd len="med" w="med" type="none"/>
          </a:ln>
        </p:spPr>
      </p:cxnSp>
      <p:sp>
        <p:nvSpPr>
          <p:cNvPr id="1149" name="Google Shape;1149;p79"/>
          <p:cNvSpPr txBox="1"/>
          <p:nvPr/>
        </p:nvSpPr>
        <p:spPr>
          <a:xfrm>
            <a:off x="7642225" y="1804988"/>
            <a:ext cx="1386000" cy="3360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3300"/>
              </a:buClr>
              <a:buSzPts val="2000"/>
              <a:buFont typeface="Comic Sans MS"/>
              <a:buNone/>
            </a:pPr>
            <a:r>
              <a:rPr lang="fr" sz="1600">
                <a:solidFill>
                  <a:srgbClr val="003300"/>
                </a:solidFill>
                <a:latin typeface="Comic Sans MS"/>
                <a:ea typeface="Comic Sans MS"/>
                <a:cs typeface="Comic Sans MS"/>
                <a:sym typeface="Comic Sans MS"/>
              </a:rPr>
              <a:t>reste</a:t>
            </a:r>
            <a:endParaRPr sz="1000"/>
          </a:p>
        </p:txBody>
      </p:sp>
      <p:sp>
        <p:nvSpPr>
          <p:cNvPr id="1150" name="Google Shape;1150;p79"/>
          <p:cNvSpPr txBox="1"/>
          <p:nvPr/>
        </p:nvSpPr>
        <p:spPr>
          <a:xfrm>
            <a:off x="5740400" y="2320525"/>
            <a:ext cx="1095300" cy="740400"/>
          </a:xfrm>
          <a:prstGeom prst="rect">
            <a:avLst/>
          </a:prstGeom>
          <a:noFill/>
          <a:ln>
            <a:noFill/>
          </a:ln>
        </p:spPr>
        <p:txBody>
          <a:bodyPr anchorCtr="0" anchor="t" bIns="45700" lIns="91425" spcFirstLastPara="1" rIns="91425" wrap="square" tIns="45700">
            <a:spAutoFit/>
          </a:bodyPr>
          <a:lstStyle/>
          <a:p>
            <a:pPr indent="0" lvl="0" marL="0" marR="0" rtl="0" algn="r">
              <a:lnSpc>
                <a:spcPct val="130000"/>
              </a:lnSpc>
              <a:spcBef>
                <a:spcPts val="0"/>
              </a:spcBef>
              <a:spcAft>
                <a:spcPts val="0"/>
              </a:spcAft>
              <a:buClr>
                <a:srgbClr val="003300"/>
              </a:buClr>
              <a:buSzPts val="2000"/>
              <a:buFont typeface="Comic Sans MS"/>
              <a:buNone/>
            </a:pPr>
            <a:r>
              <a:rPr lang="fr" sz="1700">
                <a:solidFill>
                  <a:schemeClr val="accent2"/>
                </a:solidFill>
                <a:latin typeface="Twentieth Century"/>
                <a:ea typeface="Twentieth Century"/>
                <a:cs typeface="Twentieth Century"/>
                <a:sym typeface="Twentieth Century"/>
              </a:rPr>
              <a:t>Porte</a:t>
            </a:r>
            <a:endParaRPr sz="1200"/>
          </a:p>
          <a:p>
            <a:pPr indent="0" lvl="0" marL="0" marR="0" rtl="0" algn="r">
              <a:lnSpc>
                <a:spcPct val="130000"/>
              </a:lnSpc>
              <a:spcBef>
                <a:spcPts val="0"/>
              </a:spcBef>
              <a:spcAft>
                <a:spcPts val="0"/>
              </a:spcAft>
              <a:buClr>
                <a:srgbClr val="003300"/>
              </a:buClr>
              <a:buSzPts val="2000"/>
              <a:buFont typeface="Comic Sans MS"/>
              <a:buNone/>
            </a:pPr>
            <a:r>
              <a:rPr lang="fr" sz="2000">
                <a:solidFill>
                  <a:srgbClr val="3333CC"/>
                </a:solidFill>
                <a:latin typeface="Twentieth Century"/>
                <a:ea typeface="Twentieth Century"/>
                <a:cs typeface="Twentieth Century"/>
                <a:sym typeface="Twentieth Century"/>
              </a:rPr>
              <a:t>attente</a:t>
            </a:r>
            <a:endParaRPr sz="1100"/>
          </a:p>
        </p:txBody>
      </p:sp>
      <p:cxnSp>
        <p:nvCxnSpPr>
          <p:cNvPr id="1151" name="Google Shape;1151;p79"/>
          <p:cNvCxnSpPr/>
          <p:nvPr/>
        </p:nvCxnSpPr>
        <p:spPr>
          <a:xfrm>
            <a:off x="6843712" y="2928938"/>
            <a:ext cx="400200" cy="0"/>
          </a:xfrm>
          <a:prstGeom prst="straightConnector1">
            <a:avLst/>
          </a:prstGeom>
          <a:noFill/>
          <a:ln cap="flat" cmpd="sng" w="9525">
            <a:solidFill>
              <a:srgbClr val="003300"/>
            </a:solidFill>
            <a:prstDash val="solid"/>
            <a:miter lim="800000"/>
            <a:headEnd len="med" w="med" type="none"/>
            <a:tailEnd len="med" w="med" type="triangle"/>
          </a:ln>
        </p:spPr>
      </p:cxnSp>
      <p:sp>
        <p:nvSpPr>
          <p:cNvPr id="1152" name="Google Shape;1152;p79"/>
          <p:cNvSpPr txBox="1"/>
          <p:nvPr/>
        </p:nvSpPr>
        <p:spPr>
          <a:xfrm>
            <a:off x="7277100" y="2337197"/>
            <a:ext cx="322200" cy="460800"/>
          </a:xfrm>
          <a:prstGeom prst="rect">
            <a:avLst/>
          </a:prstGeom>
          <a:solidFill>
            <a:schemeClr val="hlink"/>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153" name="Google Shape;1153;p79"/>
          <p:cNvCxnSpPr/>
          <p:nvPr/>
        </p:nvCxnSpPr>
        <p:spPr>
          <a:xfrm>
            <a:off x="6843712" y="2600325"/>
            <a:ext cx="400200" cy="0"/>
          </a:xfrm>
          <a:prstGeom prst="straightConnector1">
            <a:avLst/>
          </a:prstGeom>
          <a:noFill/>
          <a:ln cap="flat" cmpd="sng" w="9525">
            <a:solidFill>
              <a:srgbClr val="003300"/>
            </a:solidFill>
            <a:prstDash val="solid"/>
            <a:miter lim="800000"/>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80"/>
          <p:cNvSpPr txBox="1"/>
          <p:nvPr>
            <p:ph type="title"/>
          </p:nvPr>
        </p:nvSpPr>
        <p:spPr>
          <a:xfrm>
            <a:off x="685800" y="57150"/>
            <a:ext cx="7772400" cy="857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3200"/>
              <a:t>Implémentation</a:t>
            </a:r>
            <a:r>
              <a:rPr b="0" i="0" lang="fr" sz="3200" u="none">
                <a:solidFill>
                  <a:schemeClr val="dk2"/>
                </a:solidFill>
                <a:latin typeface="Twentieth Century"/>
                <a:ea typeface="Twentieth Century"/>
                <a:cs typeface="Twentieth Century"/>
                <a:sym typeface="Twentieth Century"/>
              </a:rPr>
              <a:t> 1</a:t>
            </a:r>
            <a:br>
              <a:rPr b="0" i="0" lang="fr" sz="3200" u="none">
                <a:solidFill>
                  <a:schemeClr val="dk2"/>
                </a:solidFill>
                <a:latin typeface="Twentieth Century"/>
                <a:ea typeface="Twentieth Century"/>
                <a:cs typeface="Twentieth Century"/>
                <a:sym typeface="Twentieth Century"/>
              </a:rPr>
            </a:br>
            <a:r>
              <a:rPr b="0" i="0" lang="fr" sz="2000" u="none">
                <a:solidFill>
                  <a:schemeClr val="dk2"/>
                </a:solidFill>
                <a:latin typeface="Twentieth Century"/>
                <a:ea typeface="Twentieth Century"/>
                <a:cs typeface="Twentieth Century"/>
                <a:sym typeface="Twentieth Century"/>
              </a:rPr>
              <a:t>code </a:t>
            </a:r>
            <a:r>
              <a:rPr lang="fr" sz="2000"/>
              <a:t>du</a:t>
            </a:r>
            <a:r>
              <a:rPr b="0" i="0" lang="fr" sz="2000" u="none">
                <a:solidFill>
                  <a:schemeClr val="dk2"/>
                </a:solidFill>
                <a:latin typeface="Twentieth Century"/>
                <a:ea typeface="Twentieth Century"/>
                <a:cs typeface="Twentieth Century"/>
                <a:sym typeface="Twentieth Century"/>
              </a:rPr>
              <a:t> processus i ,    i </a:t>
            </a:r>
            <a:r>
              <a:rPr b="1" i="0" lang="fr" sz="2000" u="none">
                <a:solidFill>
                  <a:schemeClr val="dk2"/>
                </a:solidFill>
                <a:latin typeface="Twentieth Century"/>
                <a:ea typeface="Twentieth Century"/>
                <a:cs typeface="Twentieth Century"/>
                <a:sym typeface="Twentieth Century"/>
              </a:rPr>
              <a:t>∈</a:t>
            </a:r>
            <a:r>
              <a:rPr b="0" i="0" lang="fr" sz="2000" u="none">
                <a:solidFill>
                  <a:schemeClr val="dk2"/>
                </a:solidFill>
                <a:latin typeface="Twentieth Century"/>
                <a:ea typeface="Twentieth Century"/>
                <a:cs typeface="Twentieth Century"/>
                <a:sym typeface="Twentieth Century"/>
              </a:rPr>
              <a:t> {1 ,..., n}</a:t>
            </a:r>
            <a:endParaRPr/>
          </a:p>
        </p:txBody>
      </p:sp>
      <p:sp>
        <p:nvSpPr>
          <p:cNvPr id="1162" name="Google Shape;1162;p80"/>
          <p:cNvSpPr txBox="1"/>
          <p:nvPr/>
        </p:nvSpPr>
        <p:spPr>
          <a:xfrm>
            <a:off x="2093925" y="3112300"/>
            <a:ext cx="28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1</a:t>
            </a:r>
            <a:endParaRPr/>
          </a:p>
        </p:txBody>
      </p:sp>
      <p:sp>
        <p:nvSpPr>
          <p:cNvPr id="1163" name="Google Shape;1163;p80"/>
          <p:cNvSpPr txBox="1"/>
          <p:nvPr/>
        </p:nvSpPr>
        <p:spPr>
          <a:xfrm>
            <a:off x="2971838" y="3121238"/>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2</a:t>
            </a:r>
            <a:endParaRPr/>
          </a:p>
        </p:txBody>
      </p:sp>
      <p:sp>
        <p:nvSpPr>
          <p:cNvPr id="1164" name="Google Shape;1164;p80"/>
          <p:cNvSpPr txBox="1"/>
          <p:nvPr/>
        </p:nvSpPr>
        <p:spPr>
          <a:xfrm>
            <a:off x="3886300" y="3112300"/>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3</a:t>
            </a:r>
            <a:endParaRPr/>
          </a:p>
        </p:txBody>
      </p:sp>
      <p:sp>
        <p:nvSpPr>
          <p:cNvPr id="1165" name="Google Shape;1165;p80"/>
          <p:cNvSpPr txBox="1"/>
          <p:nvPr/>
        </p:nvSpPr>
        <p:spPr>
          <a:xfrm>
            <a:off x="4800750" y="3121238"/>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4</a:t>
            </a:r>
            <a:endParaRPr/>
          </a:p>
        </p:txBody>
      </p:sp>
      <p:sp>
        <p:nvSpPr>
          <p:cNvPr id="1166" name="Google Shape;1166;p80"/>
          <p:cNvSpPr txBox="1"/>
          <p:nvPr/>
        </p:nvSpPr>
        <p:spPr>
          <a:xfrm>
            <a:off x="6610350" y="3112300"/>
            <a:ext cx="303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n</a:t>
            </a:r>
            <a:endParaRPr/>
          </a:p>
        </p:txBody>
      </p:sp>
      <p:cxnSp>
        <p:nvCxnSpPr>
          <p:cNvPr id="1167" name="Google Shape;1167;p80"/>
          <p:cNvCxnSpPr/>
          <p:nvPr/>
        </p:nvCxnSpPr>
        <p:spPr>
          <a:xfrm>
            <a:off x="5334000" y="3495675"/>
            <a:ext cx="990600" cy="0"/>
          </a:xfrm>
          <a:prstGeom prst="straightConnector1">
            <a:avLst/>
          </a:prstGeom>
          <a:noFill/>
          <a:ln cap="flat" cmpd="sng" w="19050">
            <a:solidFill>
              <a:schemeClr val="dk1"/>
            </a:solidFill>
            <a:prstDash val="solid"/>
            <a:miter lim="800000"/>
            <a:headEnd len="med" w="med" type="none"/>
            <a:tailEnd len="med" w="med" type="none"/>
          </a:ln>
        </p:spPr>
      </p:cxnSp>
      <p:sp>
        <p:nvSpPr>
          <p:cNvPr id="1168" name="Google Shape;1168;p80"/>
          <p:cNvSpPr txBox="1"/>
          <p:nvPr/>
        </p:nvSpPr>
        <p:spPr>
          <a:xfrm>
            <a:off x="1752600" y="3427809"/>
            <a:ext cx="5486400" cy="285750"/>
          </a:xfrm>
          <a:prstGeom prst="rect">
            <a:avLst/>
          </a:prstGeom>
          <a:solidFill>
            <a:srgbClr val="EBF7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169" name="Google Shape;1169;p80"/>
          <p:cNvCxnSpPr/>
          <p:nvPr/>
        </p:nvCxnSpPr>
        <p:spPr>
          <a:xfrm>
            <a:off x="2667000" y="3427809"/>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170" name="Google Shape;1170;p80"/>
          <p:cNvCxnSpPr/>
          <p:nvPr/>
        </p:nvCxnSpPr>
        <p:spPr>
          <a:xfrm>
            <a:off x="3581400" y="3427809"/>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171" name="Google Shape;1171;p80"/>
          <p:cNvCxnSpPr/>
          <p:nvPr/>
        </p:nvCxnSpPr>
        <p:spPr>
          <a:xfrm>
            <a:off x="4495800" y="3427809"/>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172" name="Google Shape;1172;p80"/>
          <p:cNvCxnSpPr/>
          <p:nvPr/>
        </p:nvCxnSpPr>
        <p:spPr>
          <a:xfrm>
            <a:off x="5410200" y="3427809"/>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173" name="Google Shape;1173;p80"/>
          <p:cNvCxnSpPr/>
          <p:nvPr/>
        </p:nvCxnSpPr>
        <p:spPr>
          <a:xfrm>
            <a:off x="6324600" y="3427809"/>
            <a:ext cx="0" cy="285750"/>
          </a:xfrm>
          <a:prstGeom prst="straightConnector1">
            <a:avLst/>
          </a:prstGeom>
          <a:noFill/>
          <a:ln cap="flat" cmpd="sng" w="9525">
            <a:solidFill>
              <a:schemeClr val="dk1"/>
            </a:solidFill>
            <a:prstDash val="solid"/>
            <a:miter lim="800000"/>
            <a:headEnd len="med" w="med" type="none"/>
            <a:tailEnd len="med" w="med" type="none"/>
          </a:ln>
        </p:spPr>
      </p:cxnSp>
      <p:sp>
        <p:nvSpPr>
          <p:cNvPr id="1174" name="Google Shape;1174;p80"/>
          <p:cNvSpPr txBox="1"/>
          <p:nvPr/>
        </p:nvSpPr>
        <p:spPr>
          <a:xfrm>
            <a:off x="2075575" y="3358681"/>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175" name="Google Shape;1175;p80"/>
          <p:cNvSpPr txBox="1"/>
          <p:nvPr/>
        </p:nvSpPr>
        <p:spPr>
          <a:xfrm>
            <a:off x="2962275" y="33718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176" name="Google Shape;1176;p80"/>
          <p:cNvSpPr txBox="1"/>
          <p:nvPr/>
        </p:nvSpPr>
        <p:spPr>
          <a:xfrm>
            <a:off x="3876675" y="33718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177" name="Google Shape;1177;p80"/>
          <p:cNvSpPr txBox="1"/>
          <p:nvPr/>
        </p:nvSpPr>
        <p:spPr>
          <a:xfrm>
            <a:off x="4791075" y="34212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178" name="Google Shape;1178;p80"/>
          <p:cNvSpPr txBox="1"/>
          <p:nvPr/>
        </p:nvSpPr>
        <p:spPr>
          <a:xfrm>
            <a:off x="5705475" y="34212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179" name="Google Shape;1179;p80"/>
          <p:cNvSpPr txBox="1"/>
          <p:nvPr/>
        </p:nvSpPr>
        <p:spPr>
          <a:xfrm>
            <a:off x="6619875" y="34212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180" name="Google Shape;1180;p80"/>
          <p:cNvSpPr txBox="1"/>
          <p:nvPr/>
        </p:nvSpPr>
        <p:spPr>
          <a:xfrm>
            <a:off x="1371600" y="4045744"/>
            <a:ext cx="5940300" cy="877200"/>
          </a:xfrm>
          <a:prstGeom prst="rect">
            <a:avLst/>
          </a:prstGeom>
          <a:noFill/>
          <a:ln cap="flat" cmpd="sng" w="38100">
            <a:solidFill>
              <a:srgbClr val="CC33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fr" sz="1700" u="none">
                <a:solidFill>
                  <a:srgbClr val="FF3300"/>
                </a:solidFill>
                <a:latin typeface="Arial"/>
                <a:ea typeface="Arial"/>
                <a:cs typeface="Arial"/>
                <a:sym typeface="Arial"/>
              </a:rPr>
              <a:t>Donner une exécution de cet algorithme pour montrer qu’il ne garantie pas la propriété d'absence d'inter-blocages (deadlock-freedom)</a:t>
            </a:r>
            <a:endParaRPr sz="1100">
              <a:solidFill>
                <a:srgbClr val="FF3300"/>
              </a:solidFill>
            </a:endParaRPr>
          </a:p>
        </p:txBody>
      </p:sp>
      <p:sp>
        <p:nvSpPr>
          <p:cNvPr id="1181" name="Google Shape;1181;p80"/>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1182" name="Google Shape;1182;p80"/>
          <p:cNvPicPr preferRelativeResize="0"/>
          <p:nvPr/>
        </p:nvPicPr>
        <p:blipFill>
          <a:blip r:embed="rId3">
            <a:alphaModFix/>
          </a:blip>
          <a:stretch>
            <a:fillRect/>
          </a:stretch>
        </p:blipFill>
        <p:spPr>
          <a:xfrm>
            <a:off x="1214425" y="1214438"/>
            <a:ext cx="6562725" cy="1857375"/>
          </a:xfrm>
          <a:prstGeom prst="rect">
            <a:avLst/>
          </a:prstGeom>
          <a:noFill/>
          <a:ln>
            <a:noFill/>
          </a:ln>
        </p:spPr>
      </p:pic>
      <p:sp>
        <p:nvSpPr>
          <p:cNvPr id="1183" name="Google Shape;1183;p80"/>
          <p:cNvSpPr txBox="1"/>
          <p:nvPr/>
        </p:nvSpPr>
        <p:spPr>
          <a:xfrm>
            <a:off x="685800" y="3394984"/>
            <a:ext cx="9699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1700" u="none">
                <a:solidFill>
                  <a:schemeClr val="dk1"/>
                </a:solidFill>
                <a:latin typeface="Comic Sans MS"/>
                <a:ea typeface="Comic Sans MS"/>
                <a:cs typeface="Comic Sans MS"/>
                <a:sym typeface="Comic Sans MS"/>
              </a:rPr>
              <a:t>number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0"/>
                                        </p:tgtEl>
                                        <p:attrNameLst>
                                          <p:attrName>style.visibility</p:attrName>
                                        </p:attrNameLst>
                                      </p:cBhvr>
                                      <p:to>
                                        <p:strVal val="visible"/>
                                      </p:to>
                                    </p:set>
                                    <p:anim calcmode="lin" valueType="num">
                                      <p:cBhvr additive="base">
                                        <p:cTn dur="500"/>
                                        <p:tgtEl>
                                          <p:spTgt spid="1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81"/>
          <p:cNvSpPr txBox="1"/>
          <p:nvPr>
            <p:ph type="title"/>
          </p:nvPr>
        </p:nvSpPr>
        <p:spPr>
          <a:xfrm>
            <a:off x="685800" y="57150"/>
            <a:ext cx="7772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3200"/>
              <a:t>Implémentation</a:t>
            </a:r>
            <a:r>
              <a:rPr b="0" i="0" lang="fr" sz="3200" u="none">
                <a:solidFill>
                  <a:schemeClr val="dk2"/>
                </a:solidFill>
                <a:latin typeface="Twentieth Century"/>
                <a:ea typeface="Twentieth Century"/>
                <a:cs typeface="Twentieth Century"/>
                <a:sym typeface="Twentieth Century"/>
              </a:rPr>
              <a:t> 1</a:t>
            </a:r>
            <a:br>
              <a:rPr b="0" i="0" lang="fr" sz="3200" u="none">
                <a:solidFill>
                  <a:schemeClr val="dk2"/>
                </a:solidFill>
                <a:latin typeface="Twentieth Century"/>
                <a:ea typeface="Twentieth Century"/>
                <a:cs typeface="Twentieth Century"/>
                <a:sym typeface="Twentieth Century"/>
              </a:rPr>
            </a:br>
            <a:r>
              <a:rPr b="0" i="0" lang="fr" sz="2000" u="none">
                <a:solidFill>
                  <a:schemeClr val="dk2"/>
                </a:solidFill>
                <a:latin typeface="Twentieth Century"/>
                <a:ea typeface="Twentieth Century"/>
                <a:cs typeface="Twentieth Century"/>
                <a:sym typeface="Twentieth Century"/>
              </a:rPr>
              <a:t>code </a:t>
            </a:r>
            <a:r>
              <a:rPr lang="fr" sz="2000"/>
              <a:t>du</a:t>
            </a:r>
            <a:r>
              <a:rPr b="0" i="0" lang="fr" sz="2000" u="none">
                <a:solidFill>
                  <a:schemeClr val="dk2"/>
                </a:solidFill>
                <a:latin typeface="Twentieth Century"/>
                <a:ea typeface="Twentieth Century"/>
                <a:cs typeface="Twentieth Century"/>
                <a:sym typeface="Twentieth Century"/>
              </a:rPr>
              <a:t> processus i ,    i </a:t>
            </a:r>
            <a:r>
              <a:rPr b="1" i="0" lang="fr" sz="2000" u="none">
                <a:solidFill>
                  <a:schemeClr val="dk2"/>
                </a:solidFill>
                <a:latin typeface="Twentieth Century"/>
                <a:ea typeface="Twentieth Century"/>
                <a:cs typeface="Twentieth Century"/>
                <a:sym typeface="Twentieth Century"/>
              </a:rPr>
              <a:t>∈</a:t>
            </a:r>
            <a:r>
              <a:rPr b="0" i="0" lang="fr" sz="2000" u="none">
                <a:solidFill>
                  <a:schemeClr val="dk2"/>
                </a:solidFill>
                <a:latin typeface="Twentieth Century"/>
                <a:ea typeface="Twentieth Century"/>
                <a:cs typeface="Twentieth Century"/>
                <a:sym typeface="Twentieth Century"/>
              </a:rPr>
              <a:t> {1 ,..., n}</a:t>
            </a:r>
            <a:endParaRPr/>
          </a:p>
        </p:txBody>
      </p:sp>
      <p:sp>
        <p:nvSpPr>
          <p:cNvPr id="1192" name="Google Shape;1192;p81"/>
          <p:cNvSpPr txBox="1"/>
          <p:nvPr/>
        </p:nvSpPr>
        <p:spPr>
          <a:xfrm>
            <a:off x="2093925" y="3112300"/>
            <a:ext cx="28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1</a:t>
            </a:r>
            <a:endParaRPr/>
          </a:p>
        </p:txBody>
      </p:sp>
      <p:sp>
        <p:nvSpPr>
          <p:cNvPr id="1193" name="Google Shape;1193;p81"/>
          <p:cNvSpPr txBox="1"/>
          <p:nvPr/>
        </p:nvSpPr>
        <p:spPr>
          <a:xfrm>
            <a:off x="2971838" y="3121238"/>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2</a:t>
            </a:r>
            <a:endParaRPr/>
          </a:p>
        </p:txBody>
      </p:sp>
      <p:sp>
        <p:nvSpPr>
          <p:cNvPr id="1194" name="Google Shape;1194;p81"/>
          <p:cNvSpPr txBox="1"/>
          <p:nvPr/>
        </p:nvSpPr>
        <p:spPr>
          <a:xfrm>
            <a:off x="3886300" y="3112300"/>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3</a:t>
            </a:r>
            <a:endParaRPr/>
          </a:p>
        </p:txBody>
      </p:sp>
      <p:sp>
        <p:nvSpPr>
          <p:cNvPr id="1195" name="Google Shape;1195;p81"/>
          <p:cNvSpPr txBox="1"/>
          <p:nvPr/>
        </p:nvSpPr>
        <p:spPr>
          <a:xfrm>
            <a:off x="4800750" y="3121238"/>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4</a:t>
            </a:r>
            <a:endParaRPr/>
          </a:p>
        </p:txBody>
      </p:sp>
      <p:sp>
        <p:nvSpPr>
          <p:cNvPr id="1196" name="Google Shape;1196;p81"/>
          <p:cNvSpPr txBox="1"/>
          <p:nvPr/>
        </p:nvSpPr>
        <p:spPr>
          <a:xfrm>
            <a:off x="6610350" y="3112300"/>
            <a:ext cx="303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n</a:t>
            </a:r>
            <a:endParaRPr/>
          </a:p>
        </p:txBody>
      </p:sp>
      <p:cxnSp>
        <p:nvCxnSpPr>
          <p:cNvPr id="1197" name="Google Shape;1197;p81"/>
          <p:cNvCxnSpPr/>
          <p:nvPr/>
        </p:nvCxnSpPr>
        <p:spPr>
          <a:xfrm>
            <a:off x="5334000" y="3495675"/>
            <a:ext cx="990600" cy="0"/>
          </a:xfrm>
          <a:prstGeom prst="straightConnector1">
            <a:avLst/>
          </a:prstGeom>
          <a:noFill/>
          <a:ln cap="flat" cmpd="sng" w="19050">
            <a:solidFill>
              <a:schemeClr val="dk1"/>
            </a:solidFill>
            <a:prstDash val="solid"/>
            <a:miter lim="800000"/>
            <a:headEnd len="med" w="med" type="none"/>
            <a:tailEnd len="med" w="med" type="none"/>
          </a:ln>
        </p:spPr>
      </p:cxnSp>
      <p:sp>
        <p:nvSpPr>
          <p:cNvPr id="1198" name="Google Shape;1198;p81"/>
          <p:cNvSpPr txBox="1"/>
          <p:nvPr/>
        </p:nvSpPr>
        <p:spPr>
          <a:xfrm>
            <a:off x="1752600" y="3427809"/>
            <a:ext cx="5486400" cy="285900"/>
          </a:xfrm>
          <a:prstGeom prst="rect">
            <a:avLst/>
          </a:prstGeom>
          <a:solidFill>
            <a:srgbClr val="EBF7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cxnSp>
        <p:nvCxnSpPr>
          <p:cNvPr id="1199" name="Google Shape;1199;p81"/>
          <p:cNvCxnSpPr/>
          <p:nvPr/>
        </p:nvCxnSpPr>
        <p:spPr>
          <a:xfrm>
            <a:off x="2667000" y="3427809"/>
            <a:ext cx="0" cy="285900"/>
          </a:xfrm>
          <a:prstGeom prst="straightConnector1">
            <a:avLst/>
          </a:prstGeom>
          <a:noFill/>
          <a:ln cap="flat" cmpd="sng" w="9525">
            <a:solidFill>
              <a:schemeClr val="dk1"/>
            </a:solidFill>
            <a:prstDash val="solid"/>
            <a:miter lim="800000"/>
            <a:headEnd len="med" w="med" type="none"/>
            <a:tailEnd len="med" w="med" type="none"/>
          </a:ln>
        </p:spPr>
      </p:cxnSp>
      <p:cxnSp>
        <p:nvCxnSpPr>
          <p:cNvPr id="1200" name="Google Shape;1200;p81"/>
          <p:cNvCxnSpPr/>
          <p:nvPr/>
        </p:nvCxnSpPr>
        <p:spPr>
          <a:xfrm>
            <a:off x="3581400" y="3427809"/>
            <a:ext cx="0" cy="285900"/>
          </a:xfrm>
          <a:prstGeom prst="straightConnector1">
            <a:avLst/>
          </a:prstGeom>
          <a:noFill/>
          <a:ln cap="flat" cmpd="sng" w="9525">
            <a:solidFill>
              <a:schemeClr val="dk1"/>
            </a:solidFill>
            <a:prstDash val="solid"/>
            <a:miter lim="800000"/>
            <a:headEnd len="med" w="med" type="none"/>
            <a:tailEnd len="med" w="med" type="none"/>
          </a:ln>
        </p:spPr>
      </p:cxnSp>
      <p:cxnSp>
        <p:nvCxnSpPr>
          <p:cNvPr id="1201" name="Google Shape;1201;p81"/>
          <p:cNvCxnSpPr/>
          <p:nvPr/>
        </p:nvCxnSpPr>
        <p:spPr>
          <a:xfrm>
            <a:off x="4495800" y="3427809"/>
            <a:ext cx="0" cy="285900"/>
          </a:xfrm>
          <a:prstGeom prst="straightConnector1">
            <a:avLst/>
          </a:prstGeom>
          <a:noFill/>
          <a:ln cap="flat" cmpd="sng" w="9525">
            <a:solidFill>
              <a:schemeClr val="dk1"/>
            </a:solidFill>
            <a:prstDash val="solid"/>
            <a:miter lim="800000"/>
            <a:headEnd len="med" w="med" type="none"/>
            <a:tailEnd len="med" w="med" type="none"/>
          </a:ln>
        </p:spPr>
      </p:cxnSp>
      <p:cxnSp>
        <p:nvCxnSpPr>
          <p:cNvPr id="1202" name="Google Shape;1202;p81"/>
          <p:cNvCxnSpPr/>
          <p:nvPr/>
        </p:nvCxnSpPr>
        <p:spPr>
          <a:xfrm>
            <a:off x="5410200" y="3427809"/>
            <a:ext cx="0" cy="285900"/>
          </a:xfrm>
          <a:prstGeom prst="straightConnector1">
            <a:avLst/>
          </a:prstGeom>
          <a:noFill/>
          <a:ln cap="flat" cmpd="sng" w="9525">
            <a:solidFill>
              <a:schemeClr val="dk1"/>
            </a:solidFill>
            <a:prstDash val="solid"/>
            <a:miter lim="800000"/>
            <a:headEnd len="med" w="med" type="none"/>
            <a:tailEnd len="med" w="med" type="none"/>
          </a:ln>
        </p:spPr>
      </p:cxnSp>
      <p:cxnSp>
        <p:nvCxnSpPr>
          <p:cNvPr id="1203" name="Google Shape;1203;p81"/>
          <p:cNvCxnSpPr/>
          <p:nvPr/>
        </p:nvCxnSpPr>
        <p:spPr>
          <a:xfrm>
            <a:off x="6324600" y="3427809"/>
            <a:ext cx="0" cy="285900"/>
          </a:xfrm>
          <a:prstGeom prst="straightConnector1">
            <a:avLst/>
          </a:prstGeom>
          <a:noFill/>
          <a:ln cap="flat" cmpd="sng" w="9525">
            <a:solidFill>
              <a:schemeClr val="dk1"/>
            </a:solidFill>
            <a:prstDash val="solid"/>
            <a:miter lim="800000"/>
            <a:headEnd len="med" w="med" type="none"/>
            <a:tailEnd len="med" w="med" type="none"/>
          </a:ln>
        </p:spPr>
      </p:cxnSp>
      <p:sp>
        <p:nvSpPr>
          <p:cNvPr id="1204" name="Google Shape;1204;p81"/>
          <p:cNvSpPr txBox="1"/>
          <p:nvPr/>
        </p:nvSpPr>
        <p:spPr>
          <a:xfrm>
            <a:off x="2075575" y="3358681"/>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05" name="Google Shape;1205;p81"/>
          <p:cNvSpPr txBox="1"/>
          <p:nvPr/>
        </p:nvSpPr>
        <p:spPr>
          <a:xfrm>
            <a:off x="2962275" y="33718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06" name="Google Shape;1206;p81"/>
          <p:cNvSpPr txBox="1"/>
          <p:nvPr/>
        </p:nvSpPr>
        <p:spPr>
          <a:xfrm>
            <a:off x="3876675" y="33718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07" name="Google Shape;1207;p81"/>
          <p:cNvSpPr txBox="1"/>
          <p:nvPr/>
        </p:nvSpPr>
        <p:spPr>
          <a:xfrm>
            <a:off x="4791075" y="34212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08" name="Google Shape;1208;p81"/>
          <p:cNvSpPr txBox="1"/>
          <p:nvPr/>
        </p:nvSpPr>
        <p:spPr>
          <a:xfrm>
            <a:off x="5705475" y="34212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09" name="Google Shape;1209;p81"/>
          <p:cNvSpPr txBox="1"/>
          <p:nvPr/>
        </p:nvSpPr>
        <p:spPr>
          <a:xfrm>
            <a:off x="6619875" y="3421269"/>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10" name="Google Shape;1210;p81"/>
          <p:cNvSpPr txBox="1"/>
          <p:nvPr/>
        </p:nvSpPr>
        <p:spPr>
          <a:xfrm>
            <a:off x="1371600" y="4045744"/>
            <a:ext cx="5940300" cy="708000"/>
          </a:xfrm>
          <a:prstGeom prst="rect">
            <a:avLst/>
          </a:prstGeom>
          <a:noFill/>
          <a:ln cap="flat" cmpd="sng" w="38100">
            <a:solidFill>
              <a:srgbClr val="CC3333"/>
            </a:solidFill>
            <a:prstDash val="solid"/>
            <a:miter lim="800000"/>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000"/>
              <a:buFont typeface="Arial"/>
              <a:buNone/>
            </a:pPr>
            <a:r>
              <a:rPr lang="fr" sz="2000">
                <a:solidFill>
                  <a:srgbClr val="FF3300"/>
                </a:solidFill>
              </a:rPr>
              <a:t>L’implémentation est-elle correcte si on remplace &gt; avec ≥ ? Justifier la réponse</a:t>
            </a:r>
            <a:endParaRPr sz="1100">
              <a:solidFill>
                <a:srgbClr val="FF3300"/>
              </a:solidFill>
            </a:endParaRPr>
          </a:p>
        </p:txBody>
      </p:sp>
      <p:sp>
        <p:nvSpPr>
          <p:cNvPr id="1211" name="Google Shape;1211;p81"/>
          <p:cNvSpPr txBox="1"/>
          <p:nvPr/>
        </p:nvSpPr>
        <p:spPr>
          <a:xfrm>
            <a:off x="0" y="953690"/>
            <a:ext cx="533400" cy="1833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ctr">
              <a:lnSpc>
                <a:spcPct val="80000"/>
              </a:lnSpc>
              <a:spcBef>
                <a:spcPts val="0"/>
              </a:spcBef>
              <a:spcAft>
                <a:spcPts val="0"/>
              </a:spcAft>
              <a:buClr>
                <a:srgbClr val="FFFFFF"/>
              </a:buClr>
              <a:buSzPct val="1000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1212" name="Google Shape;1212;p81"/>
          <p:cNvPicPr preferRelativeResize="0"/>
          <p:nvPr/>
        </p:nvPicPr>
        <p:blipFill>
          <a:blip r:embed="rId3">
            <a:alphaModFix/>
          </a:blip>
          <a:stretch>
            <a:fillRect/>
          </a:stretch>
        </p:blipFill>
        <p:spPr>
          <a:xfrm>
            <a:off x="1214425" y="1214438"/>
            <a:ext cx="6562725" cy="1857375"/>
          </a:xfrm>
          <a:prstGeom prst="rect">
            <a:avLst/>
          </a:prstGeom>
          <a:noFill/>
          <a:ln>
            <a:noFill/>
          </a:ln>
        </p:spPr>
      </p:pic>
      <p:sp>
        <p:nvSpPr>
          <p:cNvPr id="1213" name="Google Shape;1213;p81"/>
          <p:cNvSpPr txBox="1"/>
          <p:nvPr/>
        </p:nvSpPr>
        <p:spPr>
          <a:xfrm>
            <a:off x="5041503" y="2126147"/>
            <a:ext cx="2670000" cy="70800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mic Sans MS"/>
              <a:buNone/>
            </a:pPr>
            <a:r>
              <a:rPr lang="fr" sz="2000">
                <a:solidFill>
                  <a:schemeClr val="accent2"/>
                </a:solidFill>
                <a:latin typeface="Comic Sans MS"/>
                <a:ea typeface="Comic Sans MS"/>
                <a:cs typeface="Comic Sans MS"/>
                <a:sym typeface="Comic Sans MS"/>
              </a:rPr>
              <a:t>Et si on remplace</a:t>
            </a:r>
            <a:r>
              <a:rPr b="0" i="0" lang="fr" sz="2000" u="none">
                <a:solidFill>
                  <a:schemeClr val="accent2"/>
                </a:solidFill>
                <a:latin typeface="Comic Sans MS"/>
                <a:ea typeface="Comic Sans MS"/>
                <a:cs typeface="Comic Sans MS"/>
                <a:sym typeface="Comic Sans MS"/>
              </a:rPr>
              <a:t> </a:t>
            </a:r>
            <a:r>
              <a:rPr b="1" i="0" lang="fr" sz="2000" u="none">
                <a:solidFill>
                  <a:schemeClr val="accent2"/>
                </a:solidFill>
                <a:latin typeface="Comic Sans MS"/>
                <a:ea typeface="Comic Sans MS"/>
                <a:cs typeface="Comic Sans MS"/>
                <a:sym typeface="Comic Sans MS"/>
              </a:rPr>
              <a:t>&gt;</a:t>
            </a:r>
            <a:r>
              <a:rPr b="0" i="0" lang="fr" sz="2000" u="none">
                <a:solidFill>
                  <a:schemeClr val="accent2"/>
                </a:solidFill>
                <a:latin typeface="Comic Sans MS"/>
                <a:ea typeface="Comic Sans MS"/>
                <a:cs typeface="Comic Sans MS"/>
                <a:sym typeface="Comic Sans MS"/>
              </a:rPr>
              <a:t> </a:t>
            </a:r>
            <a:r>
              <a:rPr lang="fr" sz="2000">
                <a:solidFill>
                  <a:schemeClr val="accent2"/>
                </a:solidFill>
                <a:latin typeface="Comic Sans MS"/>
                <a:ea typeface="Comic Sans MS"/>
                <a:cs typeface="Comic Sans MS"/>
                <a:sym typeface="Comic Sans MS"/>
              </a:rPr>
              <a:t>avec</a:t>
            </a:r>
            <a:r>
              <a:rPr b="0" i="0" lang="fr" sz="2000" u="none">
                <a:solidFill>
                  <a:schemeClr val="accent2"/>
                </a:solidFill>
                <a:latin typeface="Comic Sans MS"/>
                <a:ea typeface="Comic Sans MS"/>
                <a:cs typeface="Comic Sans MS"/>
                <a:sym typeface="Comic Sans MS"/>
              </a:rPr>
              <a:t> </a:t>
            </a:r>
            <a:r>
              <a:rPr b="1" i="0" lang="fr" sz="2000" u="none">
                <a:solidFill>
                  <a:schemeClr val="accent2"/>
                </a:solidFill>
                <a:latin typeface="Comic Sans MS"/>
                <a:ea typeface="Comic Sans MS"/>
                <a:cs typeface="Comic Sans MS"/>
                <a:sym typeface="Comic Sans MS"/>
              </a:rPr>
              <a:t>≥</a:t>
            </a:r>
            <a:r>
              <a:rPr b="0" i="0" lang="fr" sz="2000" u="none">
                <a:solidFill>
                  <a:schemeClr val="accent2"/>
                </a:solidFill>
                <a:latin typeface="Comic Sans MS"/>
                <a:ea typeface="Comic Sans MS"/>
                <a:cs typeface="Comic Sans MS"/>
                <a:sym typeface="Comic Sans MS"/>
              </a:rPr>
              <a:t> ?</a:t>
            </a:r>
            <a:endParaRPr>
              <a:solidFill>
                <a:schemeClr val="accent2"/>
              </a:solidFill>
            </a:endParaRPr>
          </a:p>
        </p:txBody>
      </p:sp>
      <p:sp>
        <p:nvSpPr>
          <p:cNvPr id="1214" name="Google Shape;1214;p81"/>
          <p:cNvSpPr txBox="1"/>
          <p:nvPr/>
        </p:nvSpPr>
        <p:spPr>
          <a:xfrm>
            <a:off x="685800" y="3381796"/>
            <a:ext cx="9699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1700" u="none">
                <a:solidFill>
                  <a:schemeClr val="dk1"/>
                </a:solidFill>
                <a:latin typeface="Comic Sans MS"/>
                <a:ea typeface="Comic Sans MS"/>
                <a:cs typeface="Comic Sans MS"/>
                <a:sym typeface="Comic Sans MS"/>
              </a:rPr>
              <a:t>number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0"/>
                                        </p:tgtEl>
                                        <p:attrNameLst>
                                          <p:attrName>style.visibility</p:attrName>
                                        </p:attrNameLst>
                                      </p:cBhvr>
                                      <p:to>
                                        <p:strVal val="visible"/>
                                      </p:to>
                                    </p:set>
                                    <p:anim calcmode="lin" valueType="num">
                                      <p:cBhvr additive="base">
                                        <p:cTn dur="500"/>
                                        <p:tgtEl>
                                          <p:spTgt spid="12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82"/>
          <p:cNvSpPr txBox="1"/>
          <p:nvPr/>
        </p:nvSpPr>
        <p:spPr>
          <a:xfrm>
            <a:off x="2094375" y="3171534"/>
            <a:ext cx="28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1</a:t>
            </a:r>
            <a:endParaRPr/>
          </a:p>
        </p:txBody>
      </p:sp>
      <p:sp>
        <p:nvSpPr>
          <p:cNvPr id="1223" name="Google Shape;1223;p82"/>
          <p:cNvSpPr txBox="1"/>
          <p:nvPr/>
        </p:nvSpPr>
        <p:spPr>
          <a:xfrm>
            <a:off x="2971950" y="3171534"/>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2</a:t>
            </a:r>
            <a:endParaRPr/>
          </a:p>
        </p:txBody>
      </p:sp>
      <p:sp>
        <p:nvSpPr>
          <p:cNvPr id="1224" name="Google Shape;1224;p82"/>
          <p:cNvSpPr txBox="1"/>
          <p:nvPr/>
        </p:nvSpPr>
        <p:spPr>
          <a:xfrm>
            <a:off x="3886200" y="3171534"/>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3</a:t>
            </a:r>
            <a:endParaRPr/>
          </a:p>
        </p:txBody>
      </p:sp>
      <p:sp>
        <p:nvSpPr>
          <p:cNvPr id="1225" name="Google Shape;1225;p82"/>
          <p:cNvSpPr txBox="1"/>
          <p:nvPr/>
        </p:nvSpPr>
        <p:spPr>
          <a:xfrm>
            <a:off x="4800600" y="3203972"/>
            <a:ext cx="323850"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4</a:t>
            </a:r>
            <a:endParaRPr/>
          </a:p>
        </p:txBody>
      </p:sp>
      <p:sp>
        <p:nvSpPr>
          <p:cNvPr id="1226" name="Google Shape;1226;p82"/>
          <p:cNvSpPr txBox="1"/>
          <p:nvPr/>
        </p:nvSpPr>
        <p:spPr>
          <a:xfrm>
            <a:off x="6583775" y="3180471"/>
            <a:ext cx="303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n</a:t>
            </a:r>
            <a:endParaRPr/>
          </a:p>
        </p:txBody>
      </p:sp>
      <p:cxnSp>
        <p:nvCxnSpPr>
          <p:cNvPr id="1227" name="Google Shape;1227;p82"/>
          <p:cNvCxnSpPr/>
          <p:nvPr/>
        </p:nvCxnSpPr>
        <p:spPr>
          <a:xfrm>
            <a:off x="5334000" y="3357563"/>
            <a:ext cx="990600" cy="0"/>
          </a:xfrm>
          <a:prstGeom prst="straightConnector1">
            <a:avLst/>
          </a:prstGeom>
          <a:noFill/>
          <a:ln cap="flat" cmpd="sng" w="19050">
            <a:solidFill>
              <a:schemeClr val="dk1"/>
            </a:solidFill>
            <a:prstDash val="solid"/>
            <a:miter lim="800000"/>
            <a:headEnd len="med" w="med" type="none"/>
            <a:tailEnd len="med" w="med" type="none"/>
          </a:ln>
        </p:spPr>
      </p:cxnSp>
      <p:sp>
        <p:nvSpPr>
          <p:cNvPr id="1228" name="Google Shape;1228;p82"/>
          <p:cNvSpPr txBox="1"/>
          <p:nvPr/>
        </p:nvSpPr>
        <p:spPr>
          <a:xfrm>
            <a:off x="1752600" y="3479006"/>
            <a:ext cx="5486400" cy="285750"/>
          </a:xfrm>
          <a:prstGeom prst="rect">
            <a:avLst/>
          </a:prstGeom>
          <a:solidFill>
            <a:srgbClr val="EBF7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1229" name="Google Shape;1229;p82"/>
          <p:cNvSpPr txBox="1"/>
          <p:nvPr/>
        </p:nvSpPr>
        <p:spPr>
          <a:xfrm>
            <a:off x="685800" y="3484959"/>
            <a:ext cx="96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t/>
            </a:r>
            <a:endParaRPr/>
          </a:p>
        </p:txBody>
      </p:sp>
      <p:cxnSp>
        <p:nvCxnSpPr>
          <p:cNvPr id="1230" name="Google Shape;1230;p82"/>
          <p:cNvCxnSpPr/>
          <p:nvPr/>
        </p:nvCxnSpPr>
        <p:spPr>
          <a:xfrm>
            <a:off x="2667000" y="3479006"/>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231" name="Google Shape;1231;p82"/>
          <p:cNvCxnSpPr/>
          <p:nvPr/>
        </p:nvCxnSpPr>
        <p:spPr>
          <a:xfrm>
            <a:off x="3581400" y="3479006"/>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232" name="Google Shape;1232;p82"/>
          <p:cNvCxnSpPr/>
          <p:nvPr/>
        </p:nvCxnSpPr>
        <p:spPr>
          <a:xfrm>
            <a:off x="4495800" y="3479006"/>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233" name="Google Shape;1233;p82"/>
          <p:cNvCxnSpPr/>
          <p:nvPr/>
        </p:nvCxnSpPr>
        <p:spPr>
          <a:xfrm>
            <a:off x="5410200" y="3479006"/>
            <a:ext cx="0" cy="285750"/>
          </a:xfrm>
          <a:prstGeom prst="straightConnector1">
            <a:avLst/>
          </a:prstGeom>
          <a:noFill/>
          <a:ln cap="flat" cmpd="sng" w="9525">
            <a:solidFill>
              <a:schemeClr val="dk1"/>
            </a:solidFill>
            <a:prstDash val="solid"/>
            <a:miter lim="800000"/>
            <a:headEnd len="med" w="med" type="none"/>
            <a:tailEnd len="med" w="med" type="none"/>
          </a:ln>
        </p:spPr>
      </p:cxnSp>
      <p:cxnSp>
        <p:nvCxnSpPr>
          <p:cNvPr id="1234" name="Google Shape;1234;p82"/>
          <p:cNvCxnSpPr/>
          <p:nvPr/>
        </p:nvCxnSpPr>
        <p:spPr>
          <a:xfrm>
            <a:off x="6324600" y="3479006"/>
            <a:ext cx="0" cy="285750"/>
          </a:xfrm>
          <a:prstGeom prst="straightConnector1">
            <a:avLst/>
          </a:prstGeom>
          <a:noFill/>
          <a:ln cap="flat" cmpd="sng" w="9525">
            <a:solidFill>
              <a:schemeClr val="dk1"/>
            </a:solidFill>
            <a:prstDash val="solid"/>
            <a:miter lim="800000"/>
            <a:headEnd len="med" w="med" type="none"/>
            <a:tailEnd len="med" w="med" type="none"/>
          </a:ln>
        </p:spPr>
      </p:cxnSp>
      <p:sp>
        <p:nvSpPr>
          <p:cNvPr id="1235" name="Google Shape;1235;p82"/>
          <p:cNvSpPr txBox="1"/>
          <p:nvPr/>
        </p:nvSpPr>
        <p:spPr>
          <a:xfrm>
            <a:off x="7315200" y="3484959"/>
            <a:ext cx="95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t/>
            </a:r>
            <a:endParaRPr/>
          </a:p>
        </p:txBody>
      </p:sp>
      <p:sp>
        <p:nvSpPr>
          <p:cNvPr id="1236" name="Google Shape;1236;p82"/>
          <p:cNvSpPr txBox="1"/>
          <p:nvPr/>
        </p:nvSpPr>
        <p:spPr>
          <a:xfrm>
            <a:off x="2047875" y="3454903"/>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37" name="Google Shape;1237;p82"/>
          <p:cNvSpPr txBox="1"/>
          <p:nvPr/>
        </p:nvSpPr>
        <p:spPr>
          <a:xfrm>
            <a:off x="2962275" y="3454903"/>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38" name="Google Shape;1238;p82"/>
          <p:cNvSpPr txBox="1"/>
          <p:nvPr/>
        </p:nvSpPr>
        <p:spPr>
          <a:xfrm>
            <a:off x="3876675" y="3454903"/>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39" name="Google Shape;1239;p82"/>
          <p:cNvSpPr txBox="1"/>
          <p:nvPr/>
        </p:nvSpPr>
        <p:spPr>
          <a:xfrm>
            <a:off x="4791075" y="3454903"/>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40" name="Google Shape;1240;p82"/>
          <p:cNvSpPr txBox="1"/>
          <p:nvPr/>
        </p:nvSpPr>
        <p:spPr>
          <a:xfrm>
            <a:off x="5715000" y="3454903"/>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41" name="Google Shape;1241;p82"/>
          <p:cNvSpPr txBox="1"/>
          <p:nvPr/>
        </p:nvSpPr>
        <p:spPr>
          <a:xfrm>
            <a:off x="6610200" y="3454903"/>
            <a:ext cx="32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2000" u="none">
                <a:solidFill>
                  <a:schemeClr val="dk1"/>
                </a:solidFill>
                <a:latin typeface="Comic Sans MS"/>
                <a:ea typeface="Comic Sans MS"/>
                <a:cs typeface="Comic Sans MS"/>
                <a:sym typeface="Comic Sans MS"/>
              </a:rPr>
              <a:t>0</a:t>
            </a:r>
            <a:endParaRPr/>
          </a:p>
        </p:txBody>
      </p:sp>
      <p:sp>
        <p:nvSpPr>
          <p:cNvPr id="1242" name="Google Shape;1242;p82"/>
          <p:cNvSpPr txBox="1"/>
          <p:nvPr>
            <p:ph type="title"/>
          </p:nvPr>
        </p:nvSpPr>
        <p:spPr>
          <a:xfrm>
            <a:off x="685800" y="57150"/>
            <a:ext cx="7772400" cy="857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wentieth Century"/>
              <a:buNone/>
            </a:pPr>
            <a:r>
              <a:rPr lang="fr" sz="3200"/>
              <a:t>Implémentation</a:t>
            </a:r>
            <a:r>
              <a:rPr b="0" i="0" lang="fr" sz="3200" u="none">
                <a:solidFill>
                  <a:schemeClr val="dk2"/>
                </a:solidFill>
                <a:latin typeface="Twentieth Century"/>
                <a:ea typeface="Twentieth Century"/>
                <a:cs typeface="Twentieth Century"/>
                <a:sym typeface="Twentieth Century"/>
              </a:rPr>
              <a:t> 2</a:t>
            </a:r>
            <a:br>
              <a:rPr b="0" i="0" lang="fr" sz="3200" u="none">
                <a:solidFill>
                  <a:schemeClr val="dk2"/>
                </a:solidFill>
                <a:latin typeface="Twentieth Century"/>
                <a:ea typeface="Twentieth Century"/>
                <a:cs typeface="Twentieth Century"/>
                <a:sym typeface="Twentieth Century"/>
              </a:rPr>
            </a:br>
            <a:r>
              <a:rPr b="0" i="0" lang="fr" sz="2000" u="none">
                <a:solidFill>
                  <a:schemeClr val="dk2"/>
                </a:solidFill>
                <a:latin typeface="Twentieth Century"/>
                <a:ea typeface="Twentieth Century"/>
                <a:cs typeface="Twentieth Century"/>
                <a:sym typeface="Twentieth Century"/>
              </a:rPr>
              <a:t>code </a:t>
            </a:r>
            <a:r>
              <a:rPr lang="fr" sz="2000"/>
              <a:t>du</a:t>
            </a:r>
            <a:r>
              <a:rPr b="0" i="0" lang="fr" sz="2000" u="none">
                <a:solidFill>
                  <a:schemeClr val="dk2"/>
                </a:solidFill>
                <a:latin typeface="Twentieth Century"/>
                <a:ea typeface="Twentieth Century"/>
                <a:cs typeface="Twentieth Century"/>
                <a:sym typeface="Twentieth Century"/>
              </a:rPr>
              <a:t> processus i ,    i </a:t>
            </a:r>
            <a:r>
              <a:rPr b="1" i="0" lang="fr" sz="2000" u="none">
                <a:solidFill>
                  <a:schemeClr val="dk2"/>
                </a:solidFill>
                <a:latin typeface="Twentieth Century"/>
                <a:ea typeface="Twentieth Century"/>
                <a:cs typeface="Twentieth Century"/>
                <a:sym typeface="Twentieth Century"/>
              </a:rPr>
              <a:t>∈</a:t>
            </a:r>
            <a:r>
              <a:rPr b="0" i="0" lang="fr" sz="2000" u="none">
                <a:solidFill>
                  <a:schemeClr val="dk2"/>
                </a:solidFill>
                <a:latin typeface="Twentieth Century"/>
                <a:ea typeface="Twentieth Century"/>
                <a:cs typeface="Twentieth Century"/>
                <a:sym typeface="Twentieth Century"/>
              </a:rPr>
              <a:t> {1 ,..., n}</a:t>
            </a:r>
            <a:endParaRPr/>
          </a:p>
        </p:txBody>
      </p:sp>
      <p:sp>
        <p:nvSpPr>
          <p:cNvPr id="1243" name="Google Shape;1243;p82"/>
          <p:cNvSpPr txBox="1"/>
          <p:nvPr/>
        </p:nvSpPr>
        <p:spPr>
          <a:xfrm>
            <a:off x="1371600" y="4045744"/>
            <a:ext cx="5940300" cy="708000"/>
          </a:xfrm>
          <a:prstGeom prst="rect">
            <a:avLst/>
          </a:prstGeom>
          <a:noFill/>
          <a:ln cap="flat" cmpd="sng" w="38100">
            <a:solidFill>
              <a:srgbClr val="CC33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fr" sz="2000" u="none">
                <a:solidFill>
                  <a:srgbClr val="FF3300"/>
                </a:solidFill>
                <a:latin typeface="Arial"/>
                <a:ea typeface="Arial"/>
                <a:cs typeface="Arial"/>
                <a:sym typeface="Arial"/>
              </a:rPr>
              <a:t>Donner une exécution de cet algorithme pour montrer qu’il ne garantie pas l’exclusion mutuelle</a:t>
            </a:r>
            <a:endParaRPr>
              <a:solidFill>
                <a:srgbClr val="FF3300"/>
              </a:solidFill>
            </a:endParaRPr>
          </a:p>
        </p:txBody>
      </p:sp>
      <p:sp>
        <p:nvSpPr>
          <p:cNvPr id="1244" name="Google Shape;1244;p82"/>
          <p:cNvSpPr txBox="1"/>
          <p:nvPr/>
        </p:nvSpPr>
        <p:spPr>
          <a:xfrm>
            <a:off x="0" y="953690"/>
            <a:ext cx="533400" cy="183356"/>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fr" sz="1200" u="none">
                <a:solidFill>
                  <a:srgbClr val="FFFFFF"/>
                </a:solidFill>
                <a:latin typeface="Arial"/>
                <a:ea typeface="Arial"/>
                <a:cs typeface="Arial"/>
                <a:sym typeface="Arial"/>
              </a:rPr>
              <a:t>‹#›</a:t>
            </a:fld>
            <a:endParaRPr/>
          </a:p>
        </p:txBody>
      </p:sp>
      <p:pic>
        <p:nvPicPr>
          <p:cNvPr id="1245" name="Google Shape;1245;p82"/>
          <p:cNvPicPr preferRelativeResize="0"/>
          <p:nvPr/>
        </p:nvPicPr>
        <p:blipFill>
          <a:blip r:embed="rId3">
            <a:alphaModFix/>
          </a:blip>
          <a:stretch>
            <a:fillRect/>
          </a:stretch>
        </p:blipFill>
        <p:spPr>
          <a:xfrm>
            <a:off x="738188" y="1272188"/>
            <a:ext cx="7515225" cy="1866900"/>
          </a:xfrm>
          <a:prstGeom prst="rect">
            <a:avLst/>
          </a:prstGeom>
          <a:noFill/>
          <a:ln>
            <a:noFill/>
          </a:ln>
        </p:spPr>
      </p:pic>
      <p:sp>
        <p:nvSpPr>
          <p:cNvPr id="1246" name="Google Shape;1246;p82"/>
          <p:cNvSpPr txBox="1"/>
          <p:nvPr/>
        </p:nvSpPr>
        <p:spPr>
          <a:xfrm>
            <a:off x="706500" y="3444884"/>
            <a:ext cx="9699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fr" sz="1700" u="none">
                <a:solidFill>
                  <a:schemeClr val="dk1"/>
                </a:solidFill>
                <a:latin typeface="Comic Sans MS"/>
                <a:ea typeface="Comic Sans MS"/>
                <a:cs typeface="Comic Sans MS"/>
                <a:sym typeface="Comic Sans MS"/>
              </a:rPr>
              <a:t>number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3"/>
                                        </p:tgtEl>
                                        <p:attrNameLst>
                                          <p:attrName>style.visibility</p:attrName>
                                        </p:attrNameLst>
                                      </p:cBhvr>
                                      <p:to>
                                        <p:strVal val="visible"/>
                                      </p:to>
                                    </p:set>
                                    <p:anim calcmode="lin" valueType="num">
                                      <p:cBhvr additive="base">
                                        <p:cTn dur="500"/>
                                        <p:tgtEl>
                                          <p:spTgt spid="12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a:t>Domaines d'application</a:t>
            </a:r>
            <a:endParaRPr/>
          </a:p>
        </p:txBody>
      </p:sp>
      <p:sp>
        <p:nvSpPr>
          <p:cNvPr id="171" name="Google Shape;171;p29"/>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172" name="Google Shape;172;p29"/>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00037" lvl="0" marL="319087" marR="0" rtl="0" algn="l">
              <a:lnSpc>
                <a:spcPct val="100000"/>
              </a:lnSpc>
              <a:spcBef>
                <a:spcPts val="0"/>
              </a:spcBef>
              <a:spcAft>
                <a:spcPts val="0"/>
              </a:spcAft>
              <a:buClr>
                <a:schemeClr val="accent2"/>
              </a:buClr>
              <a:buSzPts val="1440"/>
              <a:buFont typeface="Noto Sans Symbols"/>
              <a:buChar char="❏"/>
            </a:pPr>
            <a:r>
              <a:rPr lang="fr" sz="2600"/>
              <a:t>Ces domaines ont fourni des problèmes classiques de l'informatique distribuée :</a:t>
            </a:r>
            <a:endParaRPr sz="2600"/>
          </a:p>
          <a:p>
            <a:pPr indent="-247649" lvl="1" marL="639762" marR="0" rtl="0" algn="l">
              <a:lnSpc>
                <a:spcPct val="100000"/>
              </a:lnSpc>
              <a:spcBef>
                <a:spcPts val="500"/>
              </a:spcBef>
              <a:spcAft>
                <a:spcPts val="0"/>
              </a:spcAft>
              <a:buClr>
                <a:schemeClr val="accent1"/>
              </a:buClr>
              <a:buSzPts val="1420"/>
              <a:buFont typeface="Noto Sans Symbols"/>
              <a:buChar char="❏"/>
            </a:pPr>
            <a:r>
              <a:rPr lang="fr" sz="2200"/>
              <a:t>systèmes d'exploitation</a:t>
            </a:r>
            <a:endParaRPr sz="2200"/>
          </a:p>
          <a:p>
            <a:pPr indent="-247649" lvl="1" marL="639762" marR="0" rtl="0" algn="l">
              <a:lnSpc>
                <a:spcPct val="100000"/>
              </a:lnSpc>
              <a:spcBef>
                <a:spcPts val="500"/>
              </a:spcBef>
              <a:spcAft>
                <a:spcPts val="0"/>
              </a:spcAft>
              <a:buClr>
                <a:schemeClr val="accent1"/>
              </a:buClr>
              <a:buSzPts val="1420"/>
              <a:buFont typeface="Noto Sans Symbols"/>
              <a:buChar char="❏"/>
            </a:pPr>
            <a:r>
              <a:rPr lang="fr" sz="2200"/>
              <a:t>systèmes de bases de données (distribuées)</a:t>
            </a:r>
            <a:endParaRPr sz="2200"/>
          </a:p>
          <a:p>
            <a:pPr indent="-247650" lvl="1" marL="639762" marR="0" rtl="0" algn="l">
              <a:lnSpc>
                <a:spcPct val="100000"/>
              </a:lnSpc>
              <a:spcBef>
                <a:spcPts val="500"/>
              </a:spcBef>
              <a:spcAft>
                <a:spcPts val="0"/>
              </a:spcAft>
              <a:buSzPts val="1420"/>
              <a:buChar char="❏"/>
            </a:pPr>
            <a:r>
              <a:rPr lang="fr" sz="2200"/>
              <a:t>les réseaux de communication</a:t>
            </a:r>
            <a:endParaRPr sz="2200"/>
          </a:p>
          <a:p>
            <a:pPr indent="-247649" lvl="1" marL="639762" marR="0" rtl="0" algn="l">
              <a:lnSpc>
                <a:spcPct val="100000"/>
              </a:lnSpc>
              <a:spcBef>
                <a:spcPts val="500"/>
              </a:spcBef>
              <a:spcAft>
                <a:spcPts val="0"/>
              </a:spcAft>
              <a:buClr>
                <a:schemeClr val="accent1"/>
              </a:buClr>
              <a:buSzPts val="1420"/>
              <a:buFont typeface="Noto Sans Symbols"/>
              <a:buChar char="❏"/>
            </a:pPr>
            <a:r>
              <a:rPr lang="fr" sz="2200"/>
              <a:t>architectures multiprocesseurs</a:t>
            </a:r>
            <a:endParaRPr sz="2200"/>
          </a:p>
          <a:p>
            <a:pPr indent="-300037" lvl="0" marL="319087" marR="0" rtl="0" algn="l">
              <a:lnSpc>
                <a:spcPct val="100000"/>
              </a:lnSpc>
              <a:spcBef>
                <a:spcPts val="700"/>
              </a:spcBef>
              <a:spcAft>
                <a:spcPts val="0"/>
              </a:spcAft>
              <a:buSzPts val="1440"/>
              <a:buChar char="❏"/>
            </a:pPr>
            <a:r>
              <a:rPr lang="fr" sz="2600"/>
              <a:t>Des domaines d'application plus récents :</a:t>
            </a:r>
            <a:endParaRPr sz="2600"/>
          </a:p>
          <a:p>
            <a:pPr indent="-247649" lvl="1" marL="639762" marR="0" rtl="0" algn="l">
              <a:lnSpc>
                <a:spcPct val="100000"/>
              </a:lnSpc>
              <a:spcBef>
                <a:spcPts val="500"/>
              </a:spcBef>
              <a:spcAft>
                <a:spcPts val="0"/>
              </a:spcAft>
              <a:buClr>
                <a:schemeClr val="accent1"/>
              </a:buClr>
              <a:buSzPts val="1420"/>
              <a:buFont typeface="Noto Sans Symbols"/>
              <a:buChar char="❏"/>
            </a:pPr>
            <a:r>
              <a:rPr lang="fr" sz="2200"/>
              <a:t>cloud computing ( l'informatique en nuage en français</a:t>
            </a:r>
            <a:r>
              <a:rPr i="1" lang="fr" sz="2200"/>
              <a:t>)</a:t>
            </a:r>
            <a:endParaRPr i="1" sz="2200"/>
          </a:p>
          <a:p>
            <a:pPr indent="-247649" lvl="1" marL="639762" marR="0" rtl="0" algn="l">
              <a:lnSpc>
                <a:spcPct val="100000"/>
              </a:lnSpc>
              <a:spcBef>
                <a:spcPts val="500"/>
              </a:spcBef>
              <a:spcAft>
                <a:spcPts val="0"/>
              </a:spcAft>
              <a:buClr>
                <a:schemeClr val="accent1"/>
              </a:buClr>
              <a:buSzPts val="1420"/>
              <a:buFont typeface="Noto Sans Symbols"/>
              <a:buChar char="❏"/>
            </a:pPr>
            <a:r>
              <a:rPr lang="fr" sz="2200"/>
              <a:t>informatique mobile</a:t>
            </a:r>
            <a:r>
              <a:rPr b="0" i="0" lang="fr" sz="2200" u="none" cap="none" strike="noStrike">
                <a:solidFill>
                  <a:schemeClr val="dk1"/>
                </a:solidFill>
                <a:latin typeface="Twentieth Century"/>
                <a:ea typeface="Twentieth Century"/>
                <a:cs typeface="Twentieth Century"/>
                <a:sym typeface="Twentieth Century"/>
              </a:rPr>
              <a:t>, …</a:t>
            </a:r>
            <a:endParaRPr sz="2200"/>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lang="fr" sz="3700"/>
              <a:t>Résumé du cours : Principes fondamentaux</a:t>
            </a:r>
            <a:endParaRPr sz="3400"/>
          </a:p>
        </p:txBody>
      </p:sp>
      <p:sp>
        <p:nvSpPr>
          <p:cNvPr id="179" name="Google Shape;179;p30"/>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180" name="Google Shape;180;p30"/>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293687" lvl="0" marL="319087" marR="0" rtl="0" algn="l">
              <a:lnSpc>
                <a:spcPct val="100000"/>
              </a:lnSpc>
              <a:spcBef>
                <a:spcPts val="0"/>
              </a:spcBef>
              <a:spcAft>
                <a:spcPts val="0"/>
              </a:spcAft>
              <a:buClr>
                <a:schemeClr val="accent2"/>
              </a:buClr>
              <a:buSzPts val="1340"/>
              <a:buFont typeface="Noto Sans Symbols"/>
              <a:buChar char="❏"/>
            </a:pPr>
            <a:r>
              <a:rPr lang="fr" sz="2500"/>
              <a:t>Présentation de deux modèles de communication de base :</a:t>
            </a:r>
            <a:endParaRPr sz="2500"/>
          </a:p>
          <a:p>
            <a:pPr indent="-273050" lvl="1" marL="639762" marR="0" rtl="0" algn="l">
              <a:lnSpc>
                <a:spcPct val="100000"/>
              </a:lnSpc>
              <a:spcBef>
                <a:spcPts val="500"/>
              </a:spcBef>
              <a:spcAft>
                <a:spcPts val="0"/>
              </a:spcAft>
              <a:buSzPts val="1820"/>
              <a:buChar char="❏"/>
            </a:pPr>
            <a:r>
              <a:rPr lang="fr"/>
              <a:t>passage de messages</a:t>
            </a:r>
            <a:endParaRPr/>
          </a:p>
          <a:p>
            <a:pPr indent="-273050" lvl="1" marL="639762" marR="0" rtl="0" algn="l">
              <a:lnSpc>
                <a:spcPct val="100000"/>
              </a:lnSpc>
              <a:spcBef>
                <a:spcPts val="500"/>
              </a:spcBef>
              <a:spcAft>
                <a:spcPts val="0"/>
              </a:spcAft>
              <a:buSzPts val="1820"/>
              <a:buChar char="❏"/>
            </a:pPr>
            <a:r>
              <a:rPr lang="fr"/>
              <a:t>mémoire partagée</a:t>
            </a:r>
            <a:endParaRPr/>
          </a:p>
          <a:p>
            <a:pPr indent="-293687" lvl="0" marL="319087" marR="0" rtl="0" algn="l">
              <a:lnSpc>
                <a:spcPct val="100000"/>
              </a:lnSpc>
              <a:spcBef>
                <a:spcPts val="700"/>
              </a:spcBef>
              <a:spcAft>
                <a:spcPts val="0"/>
              </a:spcAft>
              <a:buClr>
                <a:schemeClr val="accent2"/>
              </a:buClr>
              <a:buSzPts val="1340"/>
              <a:buFont typeface="Noto Sans Symbols"/>
              <a:buChar char="❏"/>
            </a:pPr>
            <a:r>
              <a:rPr lang="fr" sz="2500"/>
              <a:t>et deux modèles de synchronisation de base :</a:t>
            </a:r>
            <a:endParaRPr sz="2500"/>
          </a:p>
          <a:p>
            <a:pPr indent="-273049" lvl="1" marL="639762" marR="0" rtl="0" algn="l">
              <a:lnSpc>
                <a:spcPct val="100000"/>
              </a:lnSpc>
              <a:spcBef>
                <a:spcPts val="500"/>
              </a:spcBef>
              <a:spcAft>
                <a:spcPts val="0"/>
              </a:spcAft>
              <a:buClr>
                <a:schemeClr val="accent1"/>
              </a:buClr>
              <a:buSzPts val="1820"/>
              <a:buFont typeface="Noto Sans Symbols"/>
              <a:buChar char="❏"/>
            </a:pPr>
            <a:r>
              <a:rPr lang="fr"/>
              <a:t>synchrone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lang="fr"/>
              <a:t>a</a:t>
            </a:r>
            <a:r>
              <a:rPr lang="fr"/>
              <a:t>synchrone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612775" y="171450"/>
            <a:ext cx="8153400" cy="7429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Twentieth Century"/>
              <a:buNone/>
            </a:pPr>
            <a:r>
              <a:rPr lang="fr" sz="3700"/>
              <a:t>Résumé du cours : Principes fondamentaux</a:t>
            </a:r>
            <a:endParaRPr/>
          </a:p>
        </p:txBody>
      </p:sp>
      <p:sp>
        <p:nvSpPr>
          <p:cNvPr id="187" name="Google Shape;187;p31"/>
          <p:cNvSpPr txBox="1"/>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200"/>
              <a:buFont typeface="Arial"/>
              <a:buNone/>
            </a:pPr>
            <a:fld id="{00000000-1234-1234-1234-123412341234}" type="slidenum">
              <a:rPr b="0" i="0" lang="fr" sz="1200" u="none">
                <a:solidFill>
                  <a:srgbClr val="FFFFFF"/>
                </a:solidFill>
                <a:latin typeface="Arial"/>
                <a:ea typeface="Arial"/>
                <a:cs typeface="Arial"/>
                <a:sym typeface="Arial"/>
              </a:rPr>
              <a:t>‹#›</a:t>
            </a:fld>
            <a:endParaRPr/>
          </a:p>
        </p:txBody>
      </p:sp>
      <p:sp>
        <p:nvSpPr>
          <p:cNvPr id="188" name="Google Shape;188;p31"/>
          <p:cNvSpPr txBox="1"/>
          <p:nvPr>
            <p:ph idx="1" type="body"/>
          </p:nvPr>
        </p:nvSpPr>
        <p:spPr>
          <a:xfrm>
            <a:off x="612775" y="1200150"/>
            <a:ext cx="8153400" cy="3371850"/>
          </a:xfrm>
          <a:prstGeom prst="rect">
            <a:avLst/>
          </a:prstGeom>
          <a:noFill/>
          <a:ln>
            <a:noFill/>
          </a:ln>
        </p:spPr>
        <p:txBody>
          <a:bodyPr anchorCtr="0" anchor="t" bIns="45700" lIns="91425" spcFirstLastPara="1" rIns="91425" wrap="square" tIns="45700">
            <a:noAutofit/>
          </a:bodyPr>
          <a:lstStyle/>
          <a:p>
            <a:pPr indent="-306387" lvl="0" marL="319087" marR="0" rtl="0" algn="l">
              <a:lnSpc>
                <a:spcPct val="100000"/>
              </a:lnSpc>
              <a:spcBef>
                <a:spcPts val="0"/>
              </a:spcBef>
              <a:spcAft>
                <a:spcPts val="0"/>
              </a:spcAft>
              <a:buClr>
                <a:schemeClr val="accent2"/>
              </a:buClr>
              <a:buSzPts val="1540"/>
              <a:buFont typeface="Noto Sans Symbols"/>
              <a:buChar char="❏"/>
            </a:pPr>
            <a:r>
              <a:rPr lang="fr" sz="2700"/>
              <a:t>Aborder les problèmes et questions classiques :</a:t>
            </a:r>
            <a:endParaRPr sz="2700"/>
          </a:p>
          <a:p>
            <a:pPr indent="-266699" lvl="1" marL="639762" marR="0" rtl="0" algn="l">
              <a:lnSpc>
                <a:spcPct val="100000"/>
              </a:lnSpc>
              <a:spcBef>
                <a:spcPts val="500"/>
              </a:spcBef>
              <a:spcAft>
                <a:spcPts val="0"/>
              </a:spcAft>
              <a:buClr>
                <a:schemeClr val="accent1"/>
              </a:buClr>
              <a:buSzPts val="1720"/>
              <a:buFont typeface="Noto Sans Symbols"/>
              <a:buChar char="❏"/>
            </a:pPr>
            <a:r>
              <a:rPr lang="fr" sz="2500"/>
              <a:t>exclusion mutuelle</a:t>
            </a:r>
            <a:r>
              <a:rPr b="0" i="0" lang="fr" sz="2500" u="none" cap="none" strike="noStrike">
                <a:solidFill>
                  <a:schemeClr val="dk1"/>
                </a:solidFill>
                <a:latin typeface="Twentieth Century"/>
                <a:ea typeface="Twentieth Century"/>
                <a:cs typeface="Twentieth Century"/>
                <a:sym typeface="Twentieth Century"/>
              </a:rPr>
              <a:t> </a:t>
            </a:r>
            <a:endParaRPr sz="2500"/>
          </a:p>
          <a:p>
            <a:pPr indent="-273049" lvl="1" marL="639762" marR="0" rtl="0" algn="l">
              <a:lnSpc>
                <a:spcPct val="100000"/>
              </a:lnSpc>
              <a:spcBef>
                <a:spcPts val="500"/>
              </a:spcBef>
              <a:spcAft>
                <a:spcPts val="0"/>
              </a:spcAft>
              <a:buClr>
                <a:schemeClr val="accent1"/>
              </a:buClr>
              <a:buSzPts val="1820"/>
              <a:buFont typeface="Noto Sans Symbols"/>
              <a:buChar char="❏"/>
            </a:pPr>
            <a:r>
              <a:rPr lang="fr"/>
              <a:t>algorithmes de graphes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lang="fr"/>
              <a:t>élection du leader</a:t>
            </a:r>
            <a:r>
              <a:rPr b="0" i="0" lang="fr" sz="2600" u="none" cap="none" strike="noStrike">
                <a:solidFill>
                  <a:schemeClr val="dk1"/>
                </a:solidFill>
                <a:latin typeface="Twentieth Century"/>
                <a:ea typeface="Twentieth Century"/>
                <a:cs typeface="Twentieth Century"/>
                <a:sym typeface="Twentieth Century"/>
              </a:rPr>
              <a:t> </a:t>
            </a:r>
            <a:endParaRPr/>
          </a:p>
          <a:p>
            <a:pPr indent="-273050" lvl="1" marL="639762" marR="0" rtl="0" algn="l">
              <a:lnSpc>
                <a:spcPct val="100000"/>
              </a:lnSpc>
              <a:spcBef>
                <a:spcPts val="500"/>
              </a:spcBef>
              <a:spcAft>
                <a:spcPts val="0"/>
              </a:spcAft>
              <a:buClr>
                <a:schemeClr val="accent1"/>
              </a:buClr>
              <a:buSzPts val="1820"/>
              <a:buFont typeface="Noto Sans Symbols"/>
              <a:buChar char="❏"/>
            </a:pPr>
            <a:r>
              <a:rPr lang="fr"/>
              <a:t>consensus tolérant aux pannes</a:t>
            </a:r>
            <a:r>
              <a:rPr b="0" i="0" lang="fr" sz="2600" u="none" cap="none" strike="noStrike">
                <a:solidFill>
                  <a:schemeClr val="dk1"/>
                </a:solidFill>
                <a:latin typeface="Twentieth Century"/>
                <a:ea typeface="Twentieth Century"/>
                <a:cs typeface="Twentieth Century"/>
                <a:sym typeface="Twentieth Century"/>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ctrTitle"/>
          </p:nvPr>
        </p:nvSpPr>
        <p:spPr>
          <a:xfrm>
            <a:off x="609600" y="1085850"/>
            <a:ext cx="7772400" cy="85725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wentieth Century"/>
              <a:buNone/>
            </a:pPr>
            <a:br>
              <a:rPr b="0" i="0" lang="fr" sz="2600" u="none">
                <a:solidFill>
                  <a:schemeClr val="dk1"/>
                </a:solidFill>
                <a:latin typeface="Twentieth Century"/>
                <a:ea typeface="Twentieth Century"/>
                <a:cs typeface="Twentieth Century"/>
                <a:sym typeface="Twentieth Century"/>
              </a:rPr>
            </a:br>
            <a:r>
              <a:rPr lang="fr" sz="2600"/>
              <a:t>ALGORITHMES DISTRIBUÉS : MODÈLE DE MÉMOIRE PARTAGÉE</a:t>
            </a:r>
            <a:endParaRPr/>
          </a:p>
        </p:txBody>
      </p:sp>
      <p:sp>
        <p:nvSpPr>
          <p:cNvPr id="195" name="Google Shape;195;p32"/>
          <p:cNvSpPr txBox="1"/>
          <p:nvPr>
            <p:ph idx="1" type="subTitle"/>
          </p:nvPr>
        </p:nvSpPr>
        <p:spPr>
          <a:xfrm>
            <a:off x="2362200" y="4537472"/>
            <a:ext cx="6705600" cy="5143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t/>
            </a:r>
            <a:endParaRPr sz="2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