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0A5541-906F-4F7B-9AC1-CE8601FFDFDD}">
  <a:tblStyle styleId="{7A0A5541-906F-4F7B-9AC1-CE8601FFDF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2) Supposons par contradiction qu'il existe un algorithme qui résout le consensus pour un système de n&gt;2 processus avec une faute et montrons qu'il existe un algorithme sans attente pour un système de deux processeurs.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3) Nous pouvons simuler un système de passage de messages avec une mémoire partagée. Puis utiliser l'algorithme MP pour résoudre le consensus en mémoire partagée. Contradiction avec 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Nous contredisons le fait que I1 est 1- valent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Puisque C est bivalent (il existe une exécution qui décide de 0 et une autre qui décide de 1 à partir de C), il existe deux processeurs pi et pj tels que i(C) est univalent et j(C) est univalent (parce que pi et pj sont critiques).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Notez que pour une configuration donnée C, il y a n configurations possibles qui peuvent suivre C : une pour chaque processeur pour prendre l'étape suivante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C'est le cas dans lequel un thread lit (et l'autre lit ou écrit). Deux exécutions possibles, une dans laquelle A s'exécute en solo et décide 0 et une autre dans laquelle A s'exécute après que B ait pris son étape critique de lecture. Cela mène à une contradiction puisque A ne peut pas dire que B a lu... donc deux exécutions mènent au même état mais le système est supposé avoir deux valences différentes pour celui-ci, une contradiction.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Puisque C est bivalent (il existe une exécution qui décide de 0 et une autre qui décide de 1 à partir de C), il existe deux processeurs pi et pj tels que i(C) est univalent et j(C) est univalent (parce que pi et pj sont critiques).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Notez que pour une configuration donnée C, il y a n configurations possibles qui peuvent suivre C : une pour chaque processeur pour prendre l'étape suivante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2b727e2e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22b727e2e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22b727e2ec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2b727e2e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2b727e2ec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122b727e2ec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22b727e2e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22b727e2e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122b727e2ec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2b727e2e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22b727e2ec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g122b727e2ec_0_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2b727e2ec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22b727e2ec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g122b727e2ec_0_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2b727e2e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22b727e2e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122b727e2ec_0_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22b727e2e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22b727e2e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122b727e2ec_0_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22b727e2e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22b727e2e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122b727e2ec_0_5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22b727e2ec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22b727e2ec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122b727e2ec_0_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22b727e2e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22b727e2e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122b727e2ec_0_6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Exo TD sur le crash de Clean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426494" y="-213518"/>
            <a:ext cx="4525963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685800" y="1371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cap="none">
                <a:solidFill>
                  <a:srgbClr val="3366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Consensus tolérant aux fautes</a:t>
            </a:r>
            <a:endParaRPr sz="3600" cap="none">
              <a:solidFill>
                <a:srgbClr val="3366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2362200" y="6049963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-US" sz="2000">
                <a:solidFill>
                  <a:srgbClr val="000000"/>
                </a:solidFill>
              </a:rPr>
              <a:t>Rohan Fossé - rohan.fosse@labri.fr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" name="Google Shape;125;p15"/>
          <p:cNvSpPr txBox="1"/>
          <p:nvPr>
            <p:ph idx="10" type="dt"/>
          </p:nvPr>
        </p:nvSpPr>
        <p:spPr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IF223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85800" y="22860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cap="none">
              <a:solidFill>
                <a:srgbClr val="3366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85800" y="2286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Validité de l'algorithme de consensus tolérant aux pannes</a:t>
            </a:r>
            <a:endParaRPr sz="3600"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Font typeface="Twentieth Century"/>
              <a:buNone/>
            </a:pPr>
            <a:r>
              <a:rPr b="1" lang="en-US" sz="2400"/>
              <a:t>Consensus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: 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Dans chaque exécution, à la fin du tour f+1, l'ensemble des valeurs V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et V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j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collectées par deux processeurs non défaillants p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et p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j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est le même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Nous prouvons que si x est dans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 à la fin du tour f+1 alors x est dans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V 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j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380"/>
              <a:buFont typeface="Noto Sans Symbols"/>
              <a:buNone/>
            </a:pP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Preuve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Soit r le premier tour dans lequel x est ajouté à V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pour tout processeur non défectueux p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190"/>
              <a:buChar char="🞑"/>
            </a:pPr>
            <a:r>
              <a:rPr lang="en-US" sz="1700">
                <a:latin typeface="Twentieth Century"/>
                <a:ea typeface="Twentieth Century"/>
                <a:cs typeface="Twentieth Century"/>
                <a:sym typeface="Twentieth Century"/>
              </a:rPr>
              <a:t>r=0 si v est 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i 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 valeur d'entrée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Si r≤f, alors au tour r+1≤f+1, p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envoie x à chaque p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j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et p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j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ajoute x à V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j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s'il n'est pas déjà présent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140"/>
              <a:buChar char="◻"/>
            </a:pPr>
            <a:r>
              <a:rPr lang="en-US" sz="1900">
                <a:latin typeface="Twentieth Century"/>
                <a:ea typeface="Twentieth Century"/>
                <a:cs typeface="Twentieth Century"/>
                <a:sym typeface="Twentieth Century"/>
              </a:rPr>
              <a:t>Sinon, r=f+1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Performances de l'algorithme de consensus </a:t>
            </a:r>
            <a:r>
              <a:rPr lang="en-US" sz="3600"/>
              <a:t>tolérant aux pannes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8598" lvl="0" marL="319088" rtl="0" algn="l"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Nombre de processeurs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n &gt; f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f + 1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tours (c'est optimal)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au plus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baseline="30000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i="1" lang="en-US"/>
              <a:t> </a:t>
            </a:r>
            <a:r>
              <a:rPr lang="en-US"/>
              <a:t>x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|V|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messages, chacun de taille log|V| bits, où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V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est l'ensemble d'entrée.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ctr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4000" cap="none">
                <a:solidFill>
                  <a:schemeClr val="accent2"/>
                </a:solidFill>
              </a:rPr>
              <a:t>Consensus asynchrone tolérant aux pannes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Consensus asynchrone tolérant aux pannes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228600" y="17526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❏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Il n'existe pas d'algorithme de consensus </a:t>
            </a:r>
            <a:r>
              <a:rPr b="1" lang="en-US" sz="2800"/>
              <a:t>asynchrone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, même en présence d'un seul processeur en panne.</a:t>
            </a:r>
            <a:endParaRPr/>
          </a:p>
          <a:p>
            <a:pPr indent="-609600" lvl="1" marL="930275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750"/>
              <a:buChar char="❏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Impossible en Message Passing (MP) 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1" marL="930275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750"/>
              <a:buChar char="❏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Impossible en lecture/écriture Mémoire partagée (SM)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Modélisation de systèmes asynchrones avec défaillances de type "crash".</a:t>
            </a:r>
            <a:endParaRPr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388" lvl="0" marL="319088" rtl="0" algn="l">
              <a:spcBef>
                <a:spcPts val="0"/>
              </a:spcBef>
              <a:spcAft>
                <a:spcPts val="0"/>
              </a:spcAft>
              <a:buSzPts val="160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Soit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f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le nombre maximum de processeurs défectueux.</a:t>
            </a:r>
            <a:endParaRPr sz="2700"/>
          </a:p>
          <a:p>
            <a:pPr indent="-306388" lvl="0" marL="319088" rtl="0" algn="l">
              <a:spcBef>
                <a:spcPts val="700"/>
              </a:spcBef>
              <a:spcAft>
                <a:spcPts val="0"/>
              </a:spcAft>
              <a:buSzPts val="160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Pour SM et MP : Tous les processeurs sauf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f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doivent prendre un nombre infini de pas dans une exécution admissible.</a:t>
            </a:r>
            <a:endParaRPr sz="2700"/>
          </a:p>
          <a:p>
            <a:pPr indent="-306388" lvl="0" marL="319088" rtl="0" algn="l">
              <a:spcBef>
                <a:spcPts val="700"/>
              </a:spcBef>
              <a:spcAft>
                <a:spcPts val="0"/>
              </a:spcAft>
              <a:buSzPts val="160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Pour MP : exiger également que tous les messages envoyés à un processeur non défaillant soient finalement délivrés, à l'exception de ceux envoyés par un processeur défaillant lors de sa dernière étape, qui peuvent ou non être délivrés.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22860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Impossibilité du consensus asynchrone tolérant aux pannes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04800" y="16002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1680"/>
              <a:buFont typeface="Twentieth Century"/>
              <a:buAutoNum type="arabicPeriod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Impossible dans une mémoire partagée en lecture/écriture avec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processeurs et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i="1" lang="en-US" sz="2800">
                <a:latin typeface="Courier"/>
                <a:ea typeface="Courier"/>
                <a:cs typeface="Courier"/>
                <a:sym typeface="Courier"/>
              </a:rPr>
              <a:t>-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1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fautes.</a:t>
            </a:r>
            <a:endParaRPr/>
          </a:p>
          <a:p>
            <a:pPr indent="-609600" lvl="1" marL="930275" rtl="0" algn="l">
              <a:spcBef>
                <a:spcPts val="550"/>
              </a:spcBef>
              <a:spcAft>
                <a:spcPts val="0"/>
              </a:spcAft>
              <a:buSzPts val="1750"/>
              <a:buChar char="🞑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implique qu'il n'y a pas d'algorithme 2-proc pour 1 défaut</a:t>
            </a:r>
            <a:endParaRPr/>
          </a:p>
          <a:p>
            <a:pPr indent="-609600" lvl="0" marL="609600" rtl="0" algn="l">
              <a:spcBef>
                <a:spcPts val="700"/>
              </a:spcBef>
              <a:spcAft>
                <a:spcPts val="0"/>
              </a:spcAft>
              <a:buSzPts val="1680"/>
              <a:buFont typeface="Twentieth Century"/>
              <a:buAutoNum type="arabicPeriod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Impossible dans une mémoire partagée en lecture/écriture avec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processeurs et 1 faute. </a:t>
            </a:r>
            <a:endParaRPr/>
          </a:p>
          <a:p>
            <a:pPr indent="-609600" lvl="1" marL="930275" rtl="0" algn="l">
              <a:spcBef>
                <a:spcPts val="550"/>
              </a:spcBef>
              <a:spcAft>
                <a:spcPts val="0"/>
              </a:spcAft>
              <a:buSzPts val="1750"/>
              <a:buChar char="🞑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Prouvé par réduction au cas 1</a:t>
            </a:r>
            <a:endParaRPr/>
          </a:p>
          <a:p>
            <a:pPr indent="-609600" lvl="0" marL="609600" rtl="0" algn="l">
              <a:spcBef>
                <a:spcPts val="700"/>
              </a:spcBef>
              <a:spcAft>
                <a:spcPts val="0"/>
              </a:spcAft>
              <a:buSzPts val="1680"/>
              <a:buFont typeface="Twentieth Century"/>
              <a:buAutoNum type="arabicPeriod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Impossible dans le passage de messages asynchrones </a:t>
            </a:r>
            <a:endParaRPr/>
          </a:p>
          <a:p>
            <a:pPr indent="-609600" lvl="1" marL="930275" rtl="0" algn="l">
              <a:spcBef>
                <a:spcPts val="550"/>
              </a:spcBef>
              <a:spcAft>
                <a:spcPts val="0"/>
              </a:spcAft>
              <a:buSzPts val="1750"/>
              <a:buChar char="🞑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Prouvé par la réduction à l'impossibilité dans la mémoire partagée en lecture/écriture.</a:t>
            </a:r>
            <a:endParaRPr/>
          </a:p>
          <a:p>
            <a:pPr indent="-502919" lvl="1" marL="930275" rtl="0" algn="l">
              <a:spcBef>
                <a:spcPts val="55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02919" lvl="1" marL="930275" rtl="0" algn="l">
              <a:spcBef>
                <a:spcPts val="55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Algorithmes sans attente</a:t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Un algorithme pour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processeurs est </a:t>
            </a: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sans attente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s'il peut tolérer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i="1" lang="en-US" sz="2800"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1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échecs.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L'intuition veut qu'un processeur non défaillant n'attende pas que d'autres processeurs fassent quelque chose : il ne le peut pas, car il pourrait être le seul processeur encore en vie.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Nous allons montrer qu'il n'existe pas d'algorithme de consensus sans attente dans le modèle de mémoire partagée r/w asynchrone.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Impossibilité d'un consensus sans attente</a:t>
            </a:r>
            <a:endParaRPr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685800" y="1600200"/>
            <a:ext cx="7847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Supposons, par contradiction, qu'il existe un algorithme à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 processeurs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pour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 </a:t>
            </a:r>
            <a:r>
              <a:rPr i="1" lang="en-US" sz="2800">
                <a:latin typeface="Courier"/>
                <a:ea typeface="Courier"/>
                <a:cs typeface="Courier"/>
                <a:sym typeface="Courier"/>
              </a:rPr>
              <a:t>-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1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fautes dans le modèle de mémoire partagée à</a:t>
            </a:r>
            <a:r>
              <a:rPr lang="en-US" sz="2800"/>
              <a:t>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lecture/écriture asynchrone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Nous considérons un consensus binaire : l'entrée d'un processeur est soit 0, soit 1.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Valence d'une configuration</a:t>
            </a:r>
            <a:endParaRPr/>
          </a:p>
        </p:txBody>
      </p:sp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740"/>
              <a:buChar char="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La </a:t>
            </a: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valence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d'une configuration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C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est l'ensemble de toutes les valeurs décidées par un processeur non défaillant dans une configuration atteignable depuis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C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par une exécution admissible.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❏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Bivalent : </a:t>
            </a:r>
            <a:r>
              <a:rPr lang="en-US"/>
              <a:t>l'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ensemble contient 0 et 1.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❏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Univalent : </a:t>
            </a:r>
            <a:r>
              <a:rPr lang="en-US"/>
              <a:t>l'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ensemble ne contient qu'une seule valeur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820"/>
              <a:buChar char="❏"/>
            </a:pP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0-valent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ou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1-valent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268" name="Google Shape;2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Pour un système avec deux processeurs</a:t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4038600" y="19812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23368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57404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97472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39052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1849438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5059363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710247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3016250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3308350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767263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62261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76866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390525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1849438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330835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/>
          <p:nvPr/>
        </p:nvSpPr>
        <p:spPr>
          <a:xfrm>
            <a:off x="4767263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6226175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7686675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33"/>
          <p:cNvCxnSpPr/>
          <p:nvPr/>
        </p:nvCxnSpPr>
        <p:spPr>
          <a:xfrm flipH="1">
            <a:off x="1828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3"/>
          <p:cNvCxnSpPr/>
          <p:nvPr/>
        </p:nvCxnSpPr>
        <p:spPr>
          <a:xfrm>
            <a:off x="6781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3"/>
          <p:cNvCxnSpPr/>
          <p:nvPr/>
        </p:nvCxnSpPr>
        <p:spPr>
          <a:xfrm flipH="1">
            <a:off x="54864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33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33"/>
          <p:cNvCxnSpPr/>
          <p:nvPr/>
        </p:nvCxnSpPr>
        <p:spPr>
          <a:xfrm flipH="1">
            <a:off x="990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3"/>
          <p:cNvCxnSpPr/>
          <p:nvPr/>
        </p:nvCxnSpPr>
        <p:spPr>
          <a:xfrm>
            <a:off x="7848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3"/>
          <p:cNvCxnSpPr/>
          <p:nvPr/>
        </p:nvCxnSpPr>
        <p:spPr>
          <a:xfrm flipH="1">
            <a:off x="26670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58674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3"/>
          <p:cNvCxnSpPr/>
          <p:nvPr/>
        </p:nvCxnSpPr>
        <p:spPr>
          <a:xfrm>
            <a:off x="36576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33"/>
          <p:cNvCxnSpPr/>
          <p:nvPr/>
        </p:nvCxnSpPr>
        <p:spPr>
          <a:xfrm flipH="1">
            <a:off x="51054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33"/>
          <p:cNvCxnSpPr/>
          <p:nvPr/>
        </p:nvCxnSpPr>
        <p:spPr>
          <a:xfrm>
            <a:off x="914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0" name="Google Shape;300;p33"/>
          <p:cNvCxnSpPr/>
          <p:nvPr/>
        </p:nvCxnSpPr>
        <p:spPr>
          <a:xfrm>
            <a:off x="23622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1" name="Google Shape;301;p33"/>
          <p:cNvCxnSpPr/>
          <p:nvPr/>
        </p:nvCxnSpPr>
        <p:spPr>
          <a:xfrm>
            <a:off x="38100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2" name="Google Shape;302;p33"/>
          <p:cNvCxnSpPr/>
          <p:nvPr/>
        </p:nvCxnSpPr>
        <p:spPr>
          <a:xfrm>
            <a:off x="52578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3" name="Google Shape;303;p33"/>
          <p:cNvCxnSpPr/>
          <p:nvPr/>
        </p:nvCxnSpPr>
        <p:spPr>
          <a:xfrm>
            <a:off x="67056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" name="Google Shape;304;p33"/>
          <p:cNvCxnSpPr/>
          <p:nvPr/>
        </p:nvCxnSpPr>
        <p:spPr>
          <a:xfrm>
            <a:off x="8153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5" name="Google Shape;305;p33"/>
          <p:cNvSpPr/>
          <p:nvPr/>
        </p:nvSpPr>
        <p:spPr>
          <a:xfrm>
            <a:off x="3352800" y="1828800"/>
            <a:ext cx="2286000" cy="838200"/>
          </a:xfrm>
          <a:prstGeom prst="wedgeRoundRectCallout">
            <a:avLst>
              <a:gd fmla="val 109931" name="adj1"/>
              <a:gd fmla="val 32009" name="adj2"/>
              <a:gd fmla="val 16667" name="adj3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6781800" y="1752600"/>
            <a:ext cx="18081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Configuration initiale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304800" y="5410200"/>
            <a:ext cx="8534400" cy="838200"/>
          </a:xfrm>
          <a:prstGeom prst="wedgeRoundRectCallout">
            <a:avLst>
              <a:gd fmla="val -41259" name="adj1"/>
              <a:gd fmla="val -376324" name="adj2"/>
              <a:gd fmla="val 16667" name="adj3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28600" y="1676400"/>
            <a:ext cx="18081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Configurations finales</a:t>
            </a:r>
            <a:endParaRPr sz="1300"/>
          </a:p>
        </p:txBody>
      </p:sp>
      <p:sp>
        <p:nvSpPr>
          <p:cNvPr id="309" name="Google Shape;309;p33"/>
          <p:cNvSpPr/>
          <p:nvPr/>
        </p:nvSpPr>
        <p:spPr>
          <a:xfrm>
            <a:off x="4038600" y="1981200"/>
            <a:ext cx="1066800" cy="533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381000" y="5562600"/>
            <a:ext cx="1066800" cy="533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1854200" y="5562600"/>
            <a:ext cx="1066800" cy="533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3302000" y="5562600"/>
            <a:ext cx="1066800" cy="533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4775200" y="5562600"/>
            <a:ext cx="1066800" cy="533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6248400" y="5562600"/>
            <a:ext cx="1066800" cy="533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7696200" y="5562600"/>
            <a:ext cx="1066800" cy="5334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33"/>
          <p:cNvCxnSpPr/>
          <p:nvPr/>
        </p:nvCxnSpPr>
        <p:spPr>
          <a:xfrm flipH="1">
            <a:off x="32004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3"/>
          <p:cNvCxnSpPr/>
          <p:nvPr/>
        </p:nvCxnSpPr>
        <p:spPr>
          <a:xfrm>
            <a:off x="50292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Défaillances des processeurs dans le passage des messages</a:t>
            </a:r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Crash :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à un moment donné, le processeur cesse de prendre des mesures.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/>
              <a:t>À l'étape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finale du processeur, il peut réussir à envoyer seulement un sous-ensemble des messages qu'il est censé envoyer.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324" name="Google Shape;3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325" name="Google Shape;3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Consensus binaire : Valeurs de décision</a:t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3368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57404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97472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39052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849438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5059363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710247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3016250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3308350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4767263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62261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76866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381000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0" name="Google Shape;340;p34"/>
          <p:cNvSpPr/>
          <p:nvPr/>
        </p:nvSpPr>
        <p:spPr>
          <a:xfrm>
            <a:off x="182880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330835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2" name="Google Shape;342;p34"/>
          <p:cNvSpPr/>
          <p:nvPr/>
        </p:nvSpPr>
        <p:spPr>
          <a:xfrm>
            <a:off x="4767263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6226175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7686675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45" name="Google Shape;345;p34"/>
          <p:cNvCxnSpPr/>
          <p:nvPr/>
        </p:nvCxnSpPr>
        <p:spPr>
          <a:xfrm flipH="1">
            <a:off x="1828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4"/>
          <p:cNvCxnSpPr/>
          <p:nvPr/>
        </p:nvCxnSpPr>
        <p:spPr>
          <a:xfrm>
            <a:off x="6781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4"/>
          <p:cNvCxnSpPr/>
          <p:nvPr/>
        </p:nvCxnSpPr>
        <p:spPr>
          <a:xfrm flipH="1">
            <a:off x="54864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8" name="Google Shape;348;p34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9" name="Google Shape;349;p34"/>
          <p:cNvCxnSpPr/>
          <p:nvPr/>
        </p:nvCxnSpPr>
        <p:spPr>
          <a:xfrm flipH="1">
            <a:off x="990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4"/>
          <p:cNvCxnSpPr/>
          <p:nvPr/>
        </p:nvCxnSpPr>
        <p:spPr>
          <a:xfrm>
            <a:off x="7848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4"/>
          <p:cNvCxnSpPr/>
          <p:nvPr/>
        </p:nvCxnSpPr>
        <p:spPr>
          <a:xfrm flipH="1">
            <a:off x="26670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34"/>
          <p:cNvCxnSpPr/>
          <p:nvPr/>
        </p:nvCxnSpPr>
        <p:spPr>
          <a:xfrm>
            <a:off x="58674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34"/>
          <p:cNvCxnSpPr/>
          <p:nvPr/>
        </p:nvCxnSpPr>
        <p:spPr>
          <a:xfrm>
            <a:off x="36576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4" name="Google Shape;354;p34"/>
          <p:cNvCxnSpPr/>
          <p:nvPr/>
        </p:nvCxnSpPr>
        <p:spPr>
          <a:xfrm flipH="1">
            <a:off x="51054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34"/>
          <p:cNvCxnSpPr/>
          <p:nvPr/>
        </p:nvCxnSpPr>
        <p:spPr>
          <a:xfrm>
            <a:off x="914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6" name="Google Shape;356;p34"/>
          <p:cNvCxnSpPr/>
          <p:nvPr/>
        </p:nvCxnSpPr>
        <p:spPr>
          <a:xfrm>
            <a:off x="23622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7" name="Google Shape;357;p34"/>
          <p:cNvCxnSpPr/>
          <p:nvPr/>
        </p:nvCxnSpPr>
        <p:spPr>
          <a:xfrm>
            <a:off x="38100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8" name="Google Shape;358;p34"/>
          <p:cNvCxnSpPr/>
          <p:nvPr/>
        </p:nvCxnSpPr>
        <p:spPr>
          <a:xfrm>
            <a:off x="52578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9" name="Google Shape;359;p34"/>
          <p:cNvCxnSpPr/>
          <p:nvPr/>
        </p:nvCxnSpPr>
        <p:spPr>
          <a:xfrm>
            <a:off x="67056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0" name="Google Shape;360;p34"/>
          <p:cNvCxnSpPr/>
          <p:nvPr/>
        </p:nvCxnSpPr>
        <p:spPr>
          <a:xfrm>
            <a:off x="8153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1" name="Google Shape;361;p34"/>
          <p:cNvSpPr txBox="1"/>
          <p:nvPr/>
        </p:nvSpPr>
        <p:spPr>
          <a:xfrm>
            <a:off x="2841625" y="7612063"/>
            <a:ext cx="18415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1736725" y="8645525"/>
            <a:ext cx="184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4038600" y="19812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34"/>
          <p:cNvCxnSpPr/>
          <p:nvPr/>
        </p:nvCxnSpPr>
        <p:spPr>
          <a:xfrm flipH="1">
            <a:off x="32004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4"/>
          <p:cNvCxnSpPr/>
          <p:nvPr/>
        </p:nvCxnSpPr>
        <p:spPr>
          <a:xfrm>
            <a:off x="50292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4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372" name="Google Shape;3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373" name="Google Shape;3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5"/>
          <p:cNvSpPr/>
          <p:nvPr/>
        </p:nvSpPr>
        <p:spPr>
          <a:xfrm>
            <a:off x="2209800" y="2881313"/>
            <a:ext cx="1289050" cy="728662"/>
          </a:xfrm>
          <a:prstGeom prst="wedgeRoundRectCallout">
            <a:avLst>
              <a:gd fmla="val -113671" name="adj1"/>
              <a:gd fmla="val -144116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Bivalent : les deux sont possibles</a:t>
            </a:r>
            <a:endParaRPr/>
          </a:p>
        </p:txBody>
      </p:sp>
      <p:sp>
        <p:nvSpPr>
          <p:cNvPr id="376" name="Google Shape;376;p35"/>
          <p:cNvSpPr/>
          <p:nvPr/>
        </p:nvSpPr>
        <p:spPr>
          <a:xfrm>
            <a:off x="23368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5773738" y="29718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97472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39052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1849438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5092700" y="37338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7135813" y="37338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3016250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3308350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4800600" y="47244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6259513" y="47244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7720013" y="47244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4800600" y="55626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6259513" y="55626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7720013" y="55626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91" name="Google Shape;391;p35"/>
          <p:cNvCxnSpPr/>
          <p:nvPr/>
        </p:nvCxnSpPr>
        <p:spPr>
          <a:xfrm flipH="1">
            <a:off x="1828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/>
          <p:nvPr/>
        </p:nvCxnSpPr>
        <p:spPr>
          <a:xfrm>
            <a:off x="6815138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5"/>
          <p:cNvCxnSpPr/>
          <p:nvPr/>
        </p:nvCxnSpPr>
        <p:spPr>
          <a:xfrm flipH="1">
            <a:off x="5519738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5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5"/>
          <p:cNvCxnSpPr/>
          <p:nvPr/>
        </p:nvCxnSpPr>
        <p:spPr>
          <a:xfrm flipH="1">
            <a:off x="990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/>
          <p:nvPr/>
        </p:nvCxnSpPr>
        <p:spPr>
          <a:xfrm>
            <a:off x="7881938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5"/>
          <p:cNvCxnSpPr/>
          <p:nvPr/>
        </p:nvCxnSpPr>
        <p:spPr>
          <a:xfrm flipH="1">
            <a:off x="26670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5"/>
          <p:cNvCxnSpPr/>
          <p:nvPr/>
        </p:nvCxnSpPr>
        <p:spPr>
          <a:xfrm>
            <a:off x="5900738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5"/>
          <p:cNvCxnSpPr/>
          <p:nvPr/>
        </p:nvCxnSpPr>
        <p:spPr>
          <a:xfrm>
            <a:off x="36576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5"/>
          <p:cNvCxnSpPr/>
          <p:nvPr/>
        </p:nvCxnSpPr>
        <p:spPr>
          <a:xfrm flipH="1">
            <a:off x="5138738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>
            <a:off x="914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5"/>
          <p:cNvCxnSpPr/>
          <p:nvPr/>
        </p:nvCxnSpPr>
        <p:spPr>
          <a:xfrm>
            <a:off x="23622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5"/>
          <p:cNvCxnSpPr/>
          <p:nvPr/>
        </p:nvCxnSpPr>
        <p:spPr>
          <a:xfrm>
            <a:off x="38100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5"/>
          <p:cNvCxnSpPr/>
          <p:nvPr/>
        </p:nvCxnSpPr>
        <p:spPr>
          <a:xfrm>
            <a:off x="5291138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5"/>
          <p:cNvCxnSpPr/>
          <p:nvPr/>
        </p:nvCxnSpPr>
        <p:spPr>
          <a:xfrm>
            <a:off x="6738938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5"/>
          <p:cNvCxnSpPr/>
          <p:nvPr/>
        </p:nvCxnSpPr>
        <p:spPr>
          <a:xfrm>
            <a:off x="8186738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5"/>
          <p:cNvSpPr txBox="1"/>
          <p:nvPr/>
        </p:nvSpPr>
        <p:spPr>
          <a:xfrm>
            <a:off x="2841625" y="7612063"/>
            <a:ext cx="18415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1736725" y="8645525"/>
            <a:ext cx="184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4038600" y="1981200"/>
            <a:ext cx="1066800" cy="533400"/>
          </a:xfrm>
          <a:prstGeom prst="ellipse">
            <a:avLst/>
          </a:prstGeom>
          <a:solidFill>
            <a:schemeClr val="folHlink"/>
          </a:solidFill>
          <a:ln cap="flat" cmpd="sng" w="381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5"/>
          <p:cNvCxnSpPr/>
          <p:nvPr/>
        </p:nvCxnSpPr>
        <p:spPr>
          <a:xfrm flipH="1">
            <a:off x="32004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5062538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 txBox="1"/>
          <p:nvPr/>
        </p:nvSpPr>
        <p:spPr>
          <a:xfrm>
            <a:off x="533400" y="1600200"/>
            <a:ext cx="18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bivalent</a:t>
            </a:r>
            <a:endParaRPr sz="1200"/>
          </a:p>
        </p:txBody>
      </p:sp>
      <p:sp>
        <p:nvSpPr>
          <p:cNvPr id="413" name="Google Shape;413;p35"/>
          <p:cNvSpPr/>
          <p:nvPr/>
        </p:nvSpPr>
        <p:spPr>
          <a:xfrm>
            <a:off x="381000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182880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330835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16" name="Google Shape;416;p3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422" name="Google Shape;4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423" name="Google Shape;4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6"/>
          <p:cNvSpPr/>
          <p:nvPr/>
        </p:nvSpPr>
        <p:spPr>
          <a:xfrm>
            <a:off x="2863850" y="3652838"/>
            <a:ext cx="1371600" cy="685800"/>
          </a:xfrm>
          <a:prstGeom prst="wedgeRoundRectCallout">
            <a:avLst>
              <a:gd fmla="val 197685" name="adj1"/>
              <a:gd fmla="val -242361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5562600" y="2895600"/>
            <a:ext cx="1371600" cy="685800"/>
          </a:xfrm>
          <a:prstGeom prst="wedgeRoundRectCallout">
            <a:avLst>
              <a:gd fmla="val 76620" name="adj1"/>
              <a:gd fmla="val -117593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Univalent : Une seule valeur possible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23368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57404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97472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39052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1849438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5059363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710247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3016250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308350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4767263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2261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76866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4767263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226175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>
            <a:off x="7686675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42" name="Google Shape;442;p36"/>
          <p:cNvCxnSpPr/>
          <p:nvPr/>
        </p:nvCxnSpPr>
        <p:spPr>
          <a:xfrm flipH="1">
            <a:off x="1828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6"/>
          <p:cNvCxnSpPr/>
          <p:nvPr/>
        </p:nvCxnSpPr>
        <p:spPr>
          <a:xfrm>
            <a:off x="6781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6"/>
          <p:cNvCxnSpPr/>
          <p:nvPr/>
        </p:nvCxnSpPr>
        <p:spPr>
          <a:xfrm flipH="1">
            <a:off x="54864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6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6"/>
          <p:cNvCxnSpPr/>
          <p:nvPr/>
        </p:nvCxnSpPr>
        <p:spPr>
          <a:xfrm flipH="1">
            <a:off x="990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6"/>
          <p:cNvCxnSpPr/>
          <p:nvPr/>
        </p:nvCxnSpPr>
        <p:spPr>
          <a:xfrm>
            <a:off x="7848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6"/>
          <p:cNvCxnSpPr/>
          <p:nvPr/>
        </p:nvCxnSpPr>
        <p:spPr>
          <a:xfrm flipH="1">
            <a:off x="26670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6"/>
          <p:cNvCxnSpPr/>
          <p:nvPr/>
        </p:nvCxnSpPr>
        <p:spPr>
          <a:xfrm>
            <a:off x="58674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6"/>
          <p:cNvCxnSpPr/>
          <p:nvPr/>
        </p:nvCxnSpPr>
        <p:spPr>
          <a:xfrm>
            <a:off x="36576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6"/>
          <p:cNvCxnSpPr/>
          <p:nvPr/>
        </p:nvCxnSpPr>
        <p:spPr>
          <a:xfrm flipH="1">
            <a:off x="51054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6"/>
          <p:cNvCxnSpPr/>
          <p:nvPr/>
        </p:nvCxnSpPr>
        <p:spPr>
          <a:xfrm>
            <a:off x="914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6"/>
          <p:cNvCxnSpPr/>
          <p:nvPr/>
        </p:nvCxnSpPr>
        <p:spPr>
          <a:xfrm>
            <a:off x="23622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6"/>
          <p:cNvCxnSpPr/>
          <p:nvPr/>
        </p:nvCxnSpPr>
        <p:spPr>
          <a:xfrm>
            <a:off x="38100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6"/>
          <p:cNvCxnSpPr/>
          <p:nvPr/>
        </p:nvCxnSpPr>
        <p:spPr>
          <a:xfrm>
            <a:off x="52578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6"/>
          <p:cNvCxnSpPr/>
          <p:nvPr/>
        </p:nvCxnSpPr>
        <p:spPr>
          <a:xfrm>
            <a:off x="67056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6"/>
          <p:cNvCxnSpPr/>
          <p:nvPr/>
        </p:nvCxnSpPr>
        <p:spPr>
          <a:xfrm>
            <a:off x="8153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6"/>
          <p:cNvSpPr txBox="1"/>
          <p:nvPr/>
        </p:nvSpPr>
        <p:spPr>
          <a:xfrm>
            <a:off x="2841625" y="7612063"/>
            <a:ext cx="18415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1736725" y="8645525"/>
            <a:ext cx="184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4038600" y="19812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36"/>
          <p:cNvCxnSpPr/>
          <p:nvPr/>
        </p:nvCxnSpPr>
        <p:spPr>
          <a:xfrm flipH="1">
            <a:off x="32004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6"/>
          <p:cNvCxnSpPr/>
          <p:nvPr/>
        </p:nvCxnSpPr>
        <p:spPr>
          <a:xfrm>
            <a:off x="50292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6"/>
          <p:cNvSpPr txBox="1"/>
          <p:nvPr/>
        </p:nvSpPr>
        <p:spPr>
          <a:xfrm>
            <a:off x="6173788" y="1670050"/>
            <a:ext cx="21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univalent</a:t>
            </a:r>
            <a:endParaRPr sz="1200"/>
          </a:p>
        </p:txBody>
      </p:sp>
      <p:sp>
        <p:nvSpPr>
          <p:cNvPr id="464" name="Google Shape;464;p36"/>
          <p:cNvSpPr/>
          <p:nvPr/>
        </p:nvSpPr>
        <p:spPr>
          <a:xfrm>
            <a:off x="381000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182880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330835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67" name="Google Shape;467;p3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473" name="Google Shape;4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474" name="Google Shape;4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7"/>
          <p:cNvSpPr/>
          <p:nvPr/>
        </p:nvSpPr>
        <p:spPr>
          <a:xfrm>
            <a:off x="5562600" y="2895600"/>
            <a:ext cx="1371600" cy="685800"/>
          </a:xfrm>
          <a:prstGeom prst="wedgeRoundRectCallout">
            <a:avLst>
              <a:gd fmla="val 59722" name="adj1"/>
              <a:gd fmla="val -126157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x-valent : x Seule décision possible</a:t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23368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5740400" y="2971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97472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39052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1849438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5059363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7102475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3016250" y="3733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3308350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4767263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62261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7686675" y="47244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182880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4767263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6226175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7686675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 flipH="1">
            <a:off x="1828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7"/>
          <p:cNvCxnSpPr/>
          <p:nvPr/>
        </p:nvCxnSpPr>
        <p:spPr>
          <a:xfrm>
            <a:off x="6781800" y="3429000"/>
            <a:ext cx="5334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7"/>
          <p:cNvCxnSpPr/>
          <p:nvPr/>
        </p:nvCxnSpPr>
        <p:spPr>
          <a:xfrm flipH="1">
            <a:off x="54864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7"/>
          <p:cNvCxnSpPr/>
          <p:nvPr/>
        </p:nvCxnSpPr>
        <p:spPr>
          <a:xfrm>
            <a:off x="3352800" y="3429000"/>
            <a:ext cx="30480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7"/>
          <p:cNvCxnSpPr/>
          <p:nvPr/>
        </p:nvCxnSpPr>
        <p:spPr>
          <a:xfrm flipH="1">
            <a:off x="990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7"/>
          <p:cNvCxnSpPr/>
          <p:nvPr/>
        </p:nvCxnSpPr>
        <p:spPr>
          <a:xfrm>
            <a:off x="7848600" y="4343400"/>
            <a:ext cx="3048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7"/>
          <p:cNvCxnSpPr/>
          <p:nvPr/>
        </p:nvCxnSpPr>
        <p:spPr>
          <a:xfrm flipH="1">
            <a:off x="26670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7"/>
          <p:cNvCxnSpPr/>
          <p:nvPr/>
        </p:nvCxnSpPr>
        <p:spPr>
          <a:xfrm>
            <a:off x="5867400" y="4343400"/>
            <a:ext cx="609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37"/>
          <p:cNvCxnSpPr/>
          <p:nvPr/>
        </p:nvCxnSpPr>
        <p:spPr>
          <a:xfrm>
            <a:off x="36576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7"/>
          <p:cNvCxnSpPr/>
          <p:nvPr/>
        </p:nvCxnSpPr>
        <p:spPr>
          <a:xfrm flipH="1">
            <a:off x="5105400" y="4343400"/>
            <a:ext cx="228600" cy="3810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7"/>
          <p:cNvCxnSpPr/>
          <p:nvPr/>
        </p:nvCxnSpPr>
        <p:spPr>
          <a:xfrm>
            <a:off x="914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7"/>
          <p:cNvCxnSpPr/>
          <p:nvPr/>
        </p:nvCxnSpPr>
        <p:spPr>
          <a:xfrm>
            <a:off x="23622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7"/>
          <p:cNvCxnSpPr/>
          <p:nvPr/>
        </p:nvCxnSpPr>
        <p:spPr>
          <a:xfrm>
            <a:off x="38100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7"/>
          <p:cNvCxnSpPr/>
          <p:nvPr/>
        </p:nvCxnSpPr>
        <p:spPr>
          <a:xfrm>
            <a:off x="52578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7"/>
          <p:cNvCxnSpPr/>
          <p:nvPr/>
        </p:nvCxnSpPr>
        <p:spPr>
          <a:xfrm>
            <a:off x="67056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7"/>
          <p:cNvCxnSpPr/>
          <p:nvPr/>
        </p:nvCxnSpPr>
        <p:spPr>
          <a:xfrm>
            <a:off x="8153400" y="5257800"/>
            <a:ext cx="0" cy="3048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37"/>
          <p:cNvSpPr txBox="1"/>
          <p:nvPr/>
        </p:nvSpPr>
        <p:spPr>
          <a:xfrm>
            <a:off x="2841625" y="7612063"/>
            <a:ext cx="18415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1736725" y="8645525"/>
            <a:ext cx="184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7"/>
          <p:cNvSpPr/>
          <p:nvPr/>
        </p:nvSpPr>
        <p:spPr>
          <a:xfrm>
            <a:off x="4038600" y="19812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37"/>
          <p:cNvCxnSpPr/>
          <p:nvPr/>
        </p:nvCxnSpPr>
        <p:spPr>
          <a:xfrm flipH="1">
            <a:off x="32004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7"/>
          <p:cNvCxnSpPr/>
          <p:nvPr/>
        </p:nvCxnSpPr>
        <p:spPr>
          <a:xfrm>
            <a:off x="5029200" y="2514600"/>
            <a:ext cx="914400" cy="45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7"/>
          <p:cNvSpPr txBox="1"/>
          <p:nvPr/>
        </p:nvSpPr>
        <p:spPr>
          <a:xfrm>
            <a:off x="6318250" y="1752600"/>
            <a:ext cx="2055813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1-valent</a:t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>
            <a:off x="3308350" y="5562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381000" y="5562600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7" name="Google Shape;517;p3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Similitude univalente</a:t>
            </a:r>
            <a:endParaRPr/>
          </a:p>
        </p:txBody>
      </p:sp>
      <p:sp>
        <p:nvSpPr>
          <p:cNvPr id="524" name="Google Shape;524;p3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8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rPr b="1" lang="en-US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Lemme</a:t>
            </a: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Si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aseline="-25000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et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aseline="-25000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sont tous deux univalents et qu'ils sont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similaires en ce qui concerne p</a:t>
            </a:r>
            <a:r>
              <a:rPr baseline="-25000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(l'état de la mémoire partagée est le même, l'état local de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est le même), alors ils ont la même valence.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rPr b="1" lang="en-US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Preuve</a:t>
            </a: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1219200" y="4038600"/>
            <a:ext cx="228600" cy="22860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38"/>
          <p:cNvCxnSpPr/>
          <p:nvPr/>
        </p:nvCxnSpPr>
        <p:spPr>
          <a:xfrm>
            <a:off x="1371600" y="4191000"/>
            <a:ext cx="2971800" cy="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38"/>
          <p:cNvSpPr/>
          <p:nvPr/>
        </p:nvSpPr>
        <p:spPr>
          <a:xfrm>
            <a:off x="4343400" y="4038600"/>
            <a:ext cx="228600" cy="22860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8"/>
          <p:cNvSpPr txBox="1"/>
          <p:nvPr/>
        </p:nvSpPr>
        <p:spPr>
          <a:xfrm>
            <a:off x="1050925" y="4202113"/>
            <a:ext cx="114458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v-valent</a:t>
            </a:r>
            <a:endParaRPr/>
          </a:p>
        </p:txBody>
      </p:sp>
      <p:sp>
        <p:nvSpPr>
          <p:cNvPr id="530" name="Google Shape;530;p38"/>
          <p:cNvSpPr txBox="1"/>
          <p:nvPr/>
        </p:nvSpPr>
        <p:spPr>
          <a:xfrm>
            <a:off x="2133600" y="3733800"/>
            <a:ext cx="140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-seulement</a:t>
            </a:r>
            <a:endParaRPr b="1" i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8"/>
          <p:cNvSpPr txBox="1"/>
          <p:nvPr/>
        </p:nvSpPr>
        <p:spPr>
          <a:xfrm>
            <a:off x="4098925" y="4278325"/>
            <a:ext cx="15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décide</a:t>
            </a:r>
            <a:r>
              <a:rPr lang="en-US"/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1235075" y="5227638"/>
            <a:ext cx="228600" cy="22860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38"/>
          <p:cNvCxnSpPr/>
          <p:nvPr/>
        </p:nvCxnSpPr>
        <p:spPr>
          <a:xfrm>
            <a:off x="1387475" y="5380038"/>
            <a:ext cx="2971800" cy="0"/>
          </a:xfrm>
          <a:prstGeom prst="straightConnector1">
            <a:avLst/>
          </a:prstGeom>
          <a:noFill/>
          <a:ln cap="flat" cmpd="sng" w="25400">
            <a:solidFill>
              <a:srgbClr val="FFCC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38"/>
          <p:cNvSpPr/>
          <p:nvPr/>
        </p:nvSpPr>
        <p:spPr>
          <a:xfrm>
            <a:off x="4359275" y="5227638"/>
            <a:ext cx="228600" cy="22860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8"/>
          <p:cNvSpPr txBox="1"/>
          <p:nvPr/>
        </p:nvSpPr>
        <p:spPr>
          <a:xfrm>
            <a:off x="1066800" y="5391150"/>
            <a:ext cx="1200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w-valent</a:t>
            </a:r>
            <a:endParaRPr/>
          </a:p>
        </p:txBody>
      </p:sp>
      <p:sp>
        <p:nvSpPr>
          <p:cNvPr id="536" name="Google Shape;536;p38"/>
          <p:cNvSpPr txBox="1"/>
          <p:nvPr/>
        </p:nvSpPr>
        <p:spPr>
          <a:xfrm>
            <a:off x="2362200" y="4953000"/>
            <a:ext cx="4079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8"/>
          <p:cNvSpPr txBox="1"/>
          <p:nvPr/>
        </p:nvSpPr>
        <p:spPr>
          <a:xfrm>
            <a:off x="4114800" y="5467350"/>
            <a:ext cx="15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décide</a:t>
            </a:r>
            <a:r>
              <a:rPr lang="en-US"/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538" name="Google Shape;538;p38"/>
          <p:cNvSpPr txBox="1"/>
          <p:nvPr/>
        </p:nvSpPr>
        <p:spPr>
          <a:xfrm>
            <a:off x="6137750" y="4008325"/>
            <a:ext cx="239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Parceque sans attente</a:t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9" name="Google Shape;539;p38"/>
          <p:cNvSpPr txBox="1"/>
          <p:nvPr/>
        </p:nvSpPr>
        <p:spPr>
          <a:xfrm>
            <a:off x="5632550" y="5349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Ainsi V= W</a:t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Configuration initiale bivalente</a:t>
            </a:r>
            <a:endParaRPr/>
          </a:p>
        </p:txBody>
      </p:sp>
      <p:sp>
        <p:nvSpPr>
          <p:cNvPr id="546" name="Google Shape;546;p39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9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920"/>
              <a:buFont typeface="Twentieth Century"/>
              <a:buNone/>
            </a:pPr>
            <a:r>
              <a:rPr b="1"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Lemme (5.16) :</a:t>
            </a: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  Il existe une configuration initiale bivalente.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920"/>
              <a:buFont typeface="Twentieth Century"/>
              <a:buNone/>
            </a:pPr>
            <a:r>
              <a:t/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 txBox="1"/>
          <p:nvPr>
            <p:ph type="title"/>
          </p:nvPr>
        </p:nvSpPr>
        <p:spPr>
          <a:xfrm>
            <a:off x="685800" y="228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Existence d'une configuration initiale bivalente.</a:t>
            </a:r>
            <a:endParaRPr/>
          </a:p>
        </p:txBody>
      </p:sp>
      <p:sp>
        <p:nvSpPr>
          <p:cNvPr id="554" name="Google Shape;554;p40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0"/>
          <p:cNvSpPr txBox="1"/>
          <p:nvPr>
            <p:ph idx="1" type="body"/>
          </p:nvPr>
        </p:nvSpPr>
        <p:spPr>
          <a:xfrm>
            <a:off x="685800" y="15240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Supposons, par contradiction, que toutes les configurations initiales soient univalentes.</a:t>
            </a:r>
            <a:endParaRPr/>
          </a:p>
        </p:txBody>
      </p:sp>
      <p:graphicFrame>
        <p:nvGraphicFramePr>
          <p:cNvPr id="556" name="Google Shape;556;p40"/>
          <p:cNvGraphicFramePr/>
          <p:nvPr/>
        </p:nvGraphicFramePr>
        <p:xfrm>
          <a:off x="1143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{7A0A5541-906F-4F7B-9AC1-CE8601FFDFDD}</a:tableStyleId>
              </a:tblPr>
              <a:tblGrid>
                <a:gridCol w="1219200"/>
                <a:gridCol w="1143000"/>
              </a:tblGrid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entrées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000...00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000...01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000...11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001...11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011...11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111...11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57" name="Google Shape;557;p40"/>
          <p:cNvGrpSpPr/>
          <p:nvPr/>
        </p:nvGrpSpPr>
        <p:grpSpPr>
          <a:xfrm>
            <a:off x="3505200" y="2667000"/>
            <a:ext cx="3832225" cy="3200400"/>
            <a:chOff x="2208" y="1680"/>
            <a:chExt cx="2414" cy="2016"/>
          </a:xfrm>
        </p:grpSpPr>
        <p:sp>
          <p:nvSpPr>
            <p:cNvPr id="558" name="Google Shape;558;p40"/>
            <p:cNvSpPr txBox="1"/>
            <p:nvPr/>
          </p:nvSpPr>
          <p:spPr>
            <a:xfrm>
              <a:off x="2822" y="1735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 condition de validité</a:t>
              </a:r>
              <a:endParaRPr sz="1100"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2784" y="1680"/>
              <a:ext cx="1728" cy="336"/>
            </a:xfrm>
            <a:prstGeom prst="rect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0" name="Google Shape;560;p40"/>
            <p:cNvCxnSpPr/>
            <p:nvPr/>
          </p:nvCxnSpPr>
          <p:spPr>
            <a:xfrm flipH="1">
              <a:off x="2208" y="1824"/>
              <a:ext cx="576" cy="24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1" name="Google Shape;561;p40"/>
            <p:cNvCxnSpPr/>
            <p:nvPr/>
          </p:nvCxnSpPr>
          <p:spPr>
            <a:xfrm flipH="1">
              <a:off x="2208" y="2016"/>
              <a:ext cx="720" cy="168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62" name="Google Shape;562;p40"/>
          <p:cNvSpPr txBox="1"/>
          <p:nvPr/>
        </p:nvSpPr>
        <p:spPr>
          <a:xfrm>
            <a:off x="2667000" y="4800600"/>
            <a:ext cx="327025" cy="4000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63" name="Google Shape;563;p40"/>
          <p:cNvSpPr txBox="1"/>
          <p:nvPr/>
        </p:nvSpPr>
        <p:spPr>
          <a:xfrm>
            <a:off x="2667000" y="5257800"/>
            <a:ext cx="327025" cy="4000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952500" y="4781550"/>
            <a:ext cx="2743200" cy="876300"/>
          </a:xfrm>
          <a:prstGeom prst="roundRect">
            <a:avLst>
              <a:gd fmla="val 16667" name="adj"/>
            </a:avLst>
          </a:prstGeom>
          <a:noFill/>
          <a:ln cap="flat" cmpd="sng" w="35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300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5041725" y="4196225"/>
            <a:ext cx="319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existe 2 configurations adjacentes avec des valences différentes</a:t>
            </a:r>
            <a:endParaRPr b="1" sz="22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Existence d'une configuration initiale bivalente. </a:t>
            </a:r>
            <a:endParaRPr/>
          </a:p>
        </p:txBody>
      </p:sp>
      <p:sp>
        <p:nvSpPr>
          <p:cNvPr id="572" name="Google Shape;572;p4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1"/>
          <p:cNvSpPr txBox="1"/>
          <p:nvPr>
            <p:ph idx="1" type="body"/>
          </p:nvPr>
        </p:nvSpPr>
        <p:spPr>
          <a:xfrm>
            <a:off x="609600" y="1447800"/>
            <a:ext cx="7391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❏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Soit 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680"/>
              <a:buChar char="❏"/>
            </a:pPr>
            <a:r>
              <a:rPr i="1"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baseline="-25000" i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une configuration initiale 0-valent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680"/>
              <a:buChar char="❏"/>
            </a:pPr>
            <a:r>
              <a:rPr i="1"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baseline="-25000" i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une configuration initiale 1-valent</a:t>
            </a:r>
            <a:endParaRPr/>
          </a:p>
          <a:p>
            <a:pPr indent="-2730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680"/>
              <a:buChar char="❏"/>
            </a:pPr>
            <a:r>
              <a:rPr lang="en-US" sz="2400"/>
              <a:t>tels qu’elles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ne diffèrent que par l'entrée de </a:t>
            </a:r>
            <a:r>
              <a:rPr i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i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's</a:t>
            </a:r>
            <a:endParaRPr/>
          </a:p>
        </p:txBody>
      </p:sp>
      <p:grpSp>
        <p:nvGrpSpPr>
          <p:cNvPr id="574" name="Google Shape;574;p41"/>
          <p:cNvGrpSpPr/>
          <p:nvPr/>
        </p:nvGrpSpPr>
        <p:grpSpPr>
          <a:xfrm>
            <a:off x="746125" y="3006725"/>
            <a:ext cx="8474076" cy="1138250"/>
            <a:chOff x="470" y="1894"/>
            <a:chExt cx="5338" cy="717"/>
          </a:xfrm>
        </p:grpSpPr>
        <p:sp>
          <p:nvSpPr>
            <p:cNvPr id="575" name="Google Shape;575;p41"/>
            <p:cNvSpPr/>
            <p:nvPr/>
          </p:nvSpPr>
          <p:spPr>
            <a:xfrm>
              <a:off x="576" y="2112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1"/>
            <p:cNvSpPr txBox="1"/>
            <p:nvPr/>
          </p:nvSpPr>
          <p:spPr>
            <a:xfrm>
              <a:off x="470" y="2251"/>
              <a:ext cx="324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</a:t>
              </a:r>
              <a:r>
                <a:rPr b="0" baseline="-25000" i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7" name="Google Shape;577;p41"/>
            <p:cNvCxnSpPr/>
            <p:nvPr/>
          </p:nvCxnSpPr>
          <p:spPr>
            <a:xfrm>
              <a:off x="672" y="2208"/>
              <a:ext cx="3792" cy="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8" name="Google Shape;578;p41"/>
            <p:cNvSpPr/>
            <p:nvPr/>
          </p:nvSpPr>
          <p:spPr>
            <a:xfrm>
              <a:off x="4464" y="2112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1"/>
            <p:cNvSpPr txBox="1"/>
            <p:nvPr/>
          </p:nvSpPr>
          <p:spPr>
            <a:xfrm>
              <a:off x="1958" y="1894"/>
              <a:ext cx="2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1"/>
            <p:cNvSpPr txBox="1"/>
            <p:nvPr/>
          </p:nvSpPr>
          <p:spPr>
            <a:xfrm>
              <a:off x="950" y="2311"/>
              <a:ext cx="3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échoue initialement, pas d'autres échecs.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Vu qu’il termine</a:t>
              </a: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c'est le reste qui décide.</a:t>
              </a:r>
              <a:endParaRPr b="0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1"/>
            <p:cNvSpPr txBox="1"/>
            <p:nvPr/>
          </p:nvSpPr>
          <p:spPr>
            <a:xfrm>
              <a:off x="4608" y="231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tous sauf </a:t>
              </a:r>
              <a:r>
                <a:rPr b="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décider 0</a:t>
              </a:r>
              <a:endParaRPr/>
            </a:p>
          </p:txBody>
        </p:sp>
      </p:grpSp>
      <p:grpSp>
        <p:nvGrpSpPr>
          <p:cNvPr id="582" name="Google Shape;582;p41"/>
          <p:cNvGrpSpPr/>
          <p:nvPr/>
        </p:nvGrpSpPr>
        <p:grpSpPr>
          <a:xfrm>
            <a:off x="762000" y="4495800"/>
            <a:ext cx="8153401" cy="1370013"/>
            <a:chOff x="480" y="2832"/>
            <a:chExt cx="5136" cy="863"/>
          </a:xfrm>
        </p:grpSpPr>
        <p:sp>
          <p:nvSpPr>
            <p:cNvPr id="583" name="Google Shape;583;p41"/>
            <p:cNvSpPr/>
            <p:nvPr/>
          </p:nvSpPr>
          <p:spPr>
            <a:xfrm>
              <a:off x="586" y="3050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1"/>
            <p:cNvSpPr txBox="1"/>
            <p:nvPr/>
          </p:nvSpPr>
          <p:spPr>
            <a:xfrm>
              <a:off x="480" y="3189"/>
              <a:ext cx="324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</a:t>
              </a:r>
              <a:r>
                <a:rPr b="0" baseline="-25000" i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5" name="Google Shape;585;p41"/>
            <p:cNvCxnSpPr/>
            <p:nvPr/>
          </p:nvCxnSpPr>
          <p:spPr>
            <a:xfrm>
              <a:off x="682" y="3146"/>
              <a:ext cx="3792" cy="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6" name="Google Shape;586;p41"/>
            <p:cNvSpPr/>
            <p:nvPr/>
          </p:nvSpPr>
          <p:spPr>
            <a:xfrm>
              <a:off x="4474" y="3050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1"/>
            <p:cNvSpPr txBox="1"/>
            <p:nvPr/>
          </p:nvSpPr>
          <p:spPr>
            <a:xfrm>
              <a:off x="1968" y="2832"/>
              <a:ext cx="2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1"/>
            <p:cNvSpPr txBox="1"/>
            <p:nvPr/>
          </p:nvSpPr>
          <p:spPr>
            <a:xfrm>
              <a:off x="960" y="3249"/>
              <a:ext cx="3089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Cette exécution est la même que celle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ci-dessus à tous les processeurs sauf </a:t>
              </a:r>
              <a:r>
                <a:rPr b="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.</a:t>
              </a:r>
              <a:endParaRPr b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1"/>
            <p:cNvSpPr txBox="1"/>
            <p:nvPr/>
          </p:nvSpPr>
          <p:spPr>
            <a:xfrm>
              <a:off x="4416" y="3249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tous sauf </a:t>
              </a:r>
              <a:r>
                <a:rPr b="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décider 0</a:t>
              </a:r>
              <a:endParaRPr/>
            </a:p>
          </p:txBody>
        </p:sp>
      </p:grpSp>
      <p:sp>
        <p:nvSpPr>
          <p:cNvPr id="590" name="Google Shape;590;p41"/>
          <p:cNvSpPr txBox="1"/>
          <p:nvPr/>
        </p:nvSpPr>
        <p:spPr>
          <a:xfrm>
            <a:off x="2614800" y="6012500"/>
            <a:ext cx="418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Contradiction</a:t>
            </a:r>
            <a:endParaRPr b="1" sz="30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Processeurs critiques</a:t>
            </a:r>
            <a:endParaRPr/>
          </a:p>
        </p:txBody>
      </p:sp>
      <p:sp>
        <p:nvSpPr>
          <p:cNvPr id="597" name="Google Shape;597;p4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2"/>
          <p:cNvSpPr txBox="1"/>
          <p:nvPr>
            <p:ph idx="1" type="body"/>
          </p:nvPr>
        </p:nvSpPr>
        <p:spPr>
          <a:xfrm>
            <a:off x="609600" y="1516075"/>
            <a:ext cx="7772400" cy="435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Déf</a:t>
            </a:r>
            <a:r>
              <a:rPr b="1" lang="en-US" sz="2800"/>
              <a:t>inition</a:t>
            </a: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Si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est bivalent et la configuration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i(C)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(résultat de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 en prenant une étape) est univalente, alors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 est </a:t>
            </a:r>
            <a:r>
              <a:rPr b="1" lang="en-US" sz="2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critique</a:t>
            </a: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dans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Lemme 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Si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est bivalent, alors au moins un processeur n'est pas critique dans </a:t>
            </a:r>
            <a:r>
              <a:rPr i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, c'est-à-dire qu'il existe une extension bivalente.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Preuve 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Supposons </a:t>
            </a:r>
            <a:r>
              <a:rPr lang="en-US" sz="2800"/>
              <a:t>par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 contradiction que tous les processeurs sont critiques.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99" name="Google Shape;599;p42"/>
          <p:cNvGrpSpPr/>
          <p:nvPr/>
        </p:nvGrpSpPr>
        <p:grpSpPr>
          <a:xfrm>
            <a:off x="1143000" y="5088700"/>
            <a:ext cx="3101988" cy="1905747"/>
            <a:chOff x="758" y="2496"/>
            <a:chExt cx="1954" cy="1416"/>
          </a:xfrm>
        </p:grpSpPr>
        <p:sp>
          <p:nvSpPr>
            <p:cNvPr id="600" name="Google Shape;600;p42"/>
            <p:cNvSpPr/>
            <p:nvPr/>
          </p:nvSpPr>
          <p:spPr>
            <a:xfrm>
              <a:off x="912" y="3072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1" name="Google Shape;601;p42"/>
            <p:cNvCxnSpPr/>
            <p:nvPr/>
          </p:nvCxnSpPr>
          <p:spPr>
            <a:xfrm flipH="1" rot="10800000">
              <a:off x="1008" y="2784"/>
              <a:ext cx="912" cy="336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2"/>
            <p:cNvCxnSpPr/>
            <p:nvPr/>
          </p:nvCxnSpPr>
          <p:spPr>
            <a:xfrm>
              <a:off x="1008" y="3168"/>
              <a:ext cx="912" cy="288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3" name="Google Shape;603;p42"/>
            <p:cNvSpPr/>
            <p:nvPr/>
          </p:nvSpPr>
          <p:spPr>
            <a:xfrm>
              <a:off x="1920" y="2688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1920" y="3408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2"/>
            <p:cNvSpPr txBox="1"/>
            <p:nvPr/>
          </p:nvSpPr>
          <p:spPr>
            <a:xfrm>
              <a:off x="758" y="3223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bival.</a:t>
              </a:r>
              <a:endParaRPr b="1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2"/>
            <p:cNvSpPr txBox="1"/>
            <p:nvPr/>
          </p:nvSpPr>
          <p:spPr>
            <a:xfrm>
              <a:off x="2112" y="3312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j(C)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1-val.</a:t>
              </a:r>
              <a:endParaRPr b="1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2"/>
            <p:cNvSpPr txBox="1"/>
            <p:nvPr/>
          </p:nvSpPr>
          <p:spPr>
            <a:xfrm>
              <a:off x="2112" y="2496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i(C)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0-val.</a:t>
              </a:r>
              <a:endParaRPr b="1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2"/>
            <p:cNvSpPr txBox="1"/>
            <p:nvPr/>
          </p:nvSpPr>
          <p:spPr>
            <a:xfrm>
              <a:off x="1296" y="268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1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2"/>
            <p:cNvSpPr txBox="1"/>
            <p:nvPr/>
          </p:nvSpPr>
          <p:spPr>
            <a:xfrm>
              <a:off x="1392" y="33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b="1"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42"/>
          <p:cNvGrpSpPr/>
          <p:nvPr/>
        </p:nvGrpSpPr>
        <p:grpSpPr>
          <a:xfrm>
            <a:off x="4784725" y="5327188"/>
            <a:ext cx="2857501" cy="1428762"/>
            <a:chOff x="3062" y="2551"/>
            <a:chExt cx="1800" cy="900"/>
          </a:xfrm>
        </p:grpSpPr>
        <p:sp>
          <p:nvSpPr>
            <p:cNvPr id="611" name="Google Shape;611;p42"/>
            <p:cNvSpPr txBox="1"/>
            <p:nvPr/>
          </p:nvSpPr>
          <p:spPr>
            <a:xfrm>
              <a:off x="3062" y="2551"/>
              <a:ext cx="18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 reste de la preuve est </a:t>
              </a:r>
              <a:r>
                <a:rPr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une analyse de cas </a:t>
              </a:r>
              <a:r>
                <a:rPr b="0"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 ce que </a:t>
              </a:r>
              <a:r>
                <a:rPr b="0" i="1"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</a:t>
              </a:r>
              <a:r>
                <a:rPr b="0" baseline="-25000" i="1"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</a:t>
              </a:r>
              <a:r>
                <a:rPr b="0"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et </a:t>
              </a:r>
              <a:r>
                <a:rPr b="0" i="1"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</a:t>
              </a:r>
              <a:r>
                <a:rPr b="0" baseline="-25000" i="1"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b="0" lang="en-US" sz="19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font dans leurs deux pas</a:t>
              </a:r>
              <a:endParaRPr b="1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062" y="2551"/>
              <a:ext cx="1800" cy="9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618" name="Google Shape;6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619" name="Google Shape;6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3"/>
          <p:cNvSpPr/>
          <p:nvPr/>
        </p:nvSpPr>
        <p:spPr>
          <a:xfrm>
            <a:off x="5146675" y="3214688"/>
            <a:ext cx="1289050" cy="2132012"/>
          </a:xfrm>
          <a:prstGeom prst="wedgeRoundRectCallout">
            <a:avLst>
              <a:gd fmla="val -43968" name="adj1"/>
              <a:gd fmla="val 72412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3"/>
          <p:cNvSpPr/>
          <p:nvPr/>
        </p:nvSpPr>
        <p:spPr>
          <a:xfrm>
            <a:off x="2852738" y="3214688"/>
            <a:ext cx="1289050" cy="2132012"/>
          </a:xfrm>
          <a:prstGeom prst="wedgeRoundRectCallout">
            <a:avLst>
              <a:gd fmla="val 50000" name="adj1"/>
              <a:gd fmla="val 72708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Cas 1 : p</a:t>
            </a:r>
            <a:r>
              <a:rPr baseline="-25000" i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 et </a:t>
            </a:r>
            <a:r>
              <a:rPr i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i="1" lang="en-US" sz="4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 accèdent à des registres différents</a:t>
            </a:r>
            <a:endParaRPr/>
          </a:p>
        </p:txBody>
      </p:sp>
      <p:sp>
        <p:nvSpPr>
          <p:cNvPr id="623" name="Google Shape;623;p43"/>
          <p:cNvSpPr/>
          <p:nvPr/>
        </p:nvSpPr>
        <p:spPr>
          <a:xfrm>
            <a:off x="5262563" y="3300413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4" name="Google Shape;624;p43"/>
          <p:cNvCxnSpPr/>
          <p:nvPr/>
        </p:nvCxnSpPr>
        <p:spPr>
          <a:xfrm flipH="1">
            <a:off x="3505200" y="2681288"/>
            <a:ext cx="533400" cy="533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43"/>
          <p:cNvCxnSpPr/>
          <p:nvPr/>
        </p:nvCxnSpPr>
        <p:spPr>
          <a:xfrm>
            <a:off x="4953000" y="2681288"/>
            <a:ext cx="533400" cy="533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43"/>
          <p:cNvSpPr txBox="1"/>
          <p:nvPr/>
        </p:nvSpPr>
        <p:spPr>
          <a:xfrm>
            <a:off x="1516063" y="2441575"/>
            <a:ext cx="24558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accède à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5486400" y="2441575"/>
            <a:ext cx="21510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00"/>
                </a:solidFill>
              </a:rPr>
              <a:t>accède à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R'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43"/>
          <p:cNvCxnSpPr/>
          <p:nvPr/>
        </p:nvCxnSpPr>
        <p:spPr>
          <a:xfrm>
            <a:off x="5791200" y="3895725"/>
            <a:ext cx="0" cy="722313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3"/>
          <p:cNvSpPr/>
          <p:nvPr/>
        </p:nvSpPr>
        <p:spPr>
          <a:xfrm>
            <a:off x="5237163" y="4687888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30" name="Google Shape;630;p43"/>
          <p:cNvSpPr/>
          <p:nvPr/>
        </p:nvSpPr>
        <p:spPr>
          <a:xfrm>
            <a:off x="2943225" y="4687888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31" name="Google Shape;631;p43"/>
          <p:cNvSpPr/>
          <p:nvPr/>
        </p:nvSpPr>
        <p:spPr>
          <a:xfrm>
            <a:off x="3971925" y="2124075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32" name="Google Shape;632;p43"/>
          <p:cNvSpPr txBox="1"/>
          <p:nvPr/>
        </p:nvSpPr>
        <p:spPr>
          <a:xfrm>
            <a:off x="3810000" y="5943600"/>
            <a:ext cx="1905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j(i(C))=i(j(C))</a:t>
            </a:r>
            <a:endParaRPr/>
          </a:p>
        </p:txBody>
      </p:sp>
      <p:sp>
        <p:nvSpPr>
          <p:cNvPr id="633" name="Google Shape;633;p43"/>
          <p:cNvSpPr txBox="1"/>
          <p:nvPr/>
        </p:nvSpPr>
        <p:spPr>
          <a:xfrm>
            <a:off x="782638" y="3963988"/>
            <a:ext cx="21510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FF0000"/>
                </a:solidFill>
              </a:rPr>
              <a:t>accède à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R'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43"/>
          <p:cNvCxnSpPr/>
          <p:nvPr/>
        </p:nvCxnSpPr>
        <p:spPr>
          <a:xfrm>
            <a:off x="3429000" y="3886200"/>
            <a:ext cx="0" cy="722313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43"/>
          <p:cNvSpPr/>
          <p:nvPr/>
        </p:nvSpPr>
        <p:spPr>
          <a:xfrm>
            <a:off x="2943225" y="3300413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 rot="-2075990">
            <a:off x="5913992" y="5220700"/>
            <a:ext cx="3296167" cy="661897"/>
          </a:xfrm>
          <a:prstGeom prst="rect">
            <a:avLst/>
          </a:prstGeom>
          <a:solidFill>
            <a:schemeClr val="lt1">
              <a:alpha val="88627"/>
            </a:schemeClr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endParaRPr b="1" sz="37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3"/>
          <p:cNvSpPr txBox="1"/>
          <p:nvPr/>
        </p:nvSpPr>
        <p:spPr>
          <a:xfrm>
            <a:off x="6535738" y="3943350"/>
            <a:ext cx="24558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</a:rPr>
              <a:t>accède à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endParaRPr/>
          </a:p>
        </p:txBody>
      </p:sp>
      <p:sp>
        <p:nvSpPr>
          <p:cNvPr id="638" name="Google Shape;638;p43"/>
          <p:cNvSpPr txBox="1"/>
          <p:nvPr>
            <p:ph idx="12" type="sldNum"/>
          </p:nvPr>
        </p:nvSpPr>
        <p:spPr>
          <a:xfrm>
            <a:off x="0" y="12954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Problème de consensus</a:t>
            </a:r>
            <a:endParaRPr/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Chaque processeur a une entrée.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b="1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Terminaison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Finalement, chaque processeur non défaillant doit décider d'une valeur.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820"/>
              <a:buChar char="🞑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la décision est irrévocable !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b="1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Accord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Toutes les décisions des transformateurs non fautifs doivent être identiques.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b="1" i="1" lang="en-US">
                <a:latin typeface="Twentieth Century"/>
                <a:ea typeface="Twentieth Century"/>
                <a:cs typeface="Twentieth Century"/>
                <a:sym typeface="Twentieth Century"/>
              </a:rPr>
              <a:t>Validité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la décision d'un processeur non défaillant doit être une valeur d'entrée.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644" name="Google Shape;64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645" name="Google Shape;6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4"/>
          <p:cNvSpPr/>
          <p:nvPr/>
        </p:nvSpPr>
        <p:spPr>
          <a:xfrm>
            <a:off x="4048125" y="4356100"/>
            <a:ext cx="1289050" cy="728663"/>
          </a:xfrm>
          <a:prstGeom prst="wedgeRoundRectCallout">
            <a:avLst>
              <a:gd fmla="val -128449" name="adj1"/>
              <a:gd fmla="val 114926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4"/>
          <p:cNvSpPr/>
          <p:nvPr/>
        </p:nvSpPr>
        <p:spPr>
          <a:xfrm>
            <a:off x="2603500" y="3216275"/>
            <a:ext cx="1289050" cy="728663"/>
          </a:xfrm>
          <a:prstGeom prst="wedgeRoundRectCallout">
            <a:avLst>
              <a:gd fmla="val -87810" name="adj1"/>
              <a:gd fmla="val 226255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Cas 2 : p</a:t>
            </a:r>
            <a:r>
              <a:rPr baseline="-25000" i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accède (lecture ou écriture) à un registre </a:t>
            </a:r>
            <a:r>
              <a:rPr i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R 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et </a:t>
            </a:r>
            <a:r>
              <a:rPr i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i="1" lang="en-US" sz="36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lit dans </a:t>
            </a:r>
            <a:r>
              <a:rPr i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R</a:t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9" name="Google Shape;649;p44"/>
          <p:cNvSpPr/>
          <p:nvPr/>
        </p:nvSpPr>
        <p:spPr>
          <a:xfrm>
            <a:off x="5262563" y="3189288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4"/>
          <p:cNvSpPr/>
          <p:nvPr/>
        </p:nvSpPr>
        <p:spPr>
          <a:xfrm>
            <a:off x="3505200" y="2616200"/>
            <a:ext cx="520700" cy="598488"/>
          </a:xfrm>
          <a:custGeom>
            <a:rect b="b" l="l" r="r" t="t"/>
            <a:pathLst>
              <a:path extrusionOk="0" h="377" w="328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cap="flat" cmpd="sng" w="76200">
            <a:solidFill>
              <a:srgbClr val="66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" name="Google Shape;651;p44"/>
          <p:cNvCxnSpPr/>
          <p:nvPr/>
        </p:nvCxnSpPr>
        <p:spPr>
          <a:xfrm>
            <a:off x="4953000" y="2590800"/>
            <a:ext cx="533400" cy="533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4"/>
          <p:cNvSpPr txBox="1"/>
          <p:nvPr/>
        </p:nvSpPr>
        <p:spPr>
          <a:xfrm>
            <a:off x="685800" y="1841500"/>
            <a:ext cx="4114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 en solo, et finit par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décide 0</a:t>
            </a:r>
            <a:endParaRPr/>
          </a:p>
        </p:txBody>
      </p:sp>
      <p:sp>
        <p:nvSpPr>
          <p:cNvPr id="653" name="Google Shape;653;p44"/>
          <p:cNvSpPr txBox="1"/>
          <p:nvPr/>
        </p:nvSpPr>
        <p:spPr>
          <a:xfrm>
            <a:off x="5400675" y="2114550"/>
            <a:ext cx="21510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lit R</a:t>
            </a:r>
            <a:endParaRPr/>
          </a:p>
        </p:txBody>
      </p:sp>
      <p:sp>
        <p:nvSpPr>
          <p:cNvPr id="654" name="Google Shape;654;p44"/>
          <p:cNvSpPr/>
          <p:nvPr/>
        </p:nvSpPr>
        <p:spPr>
          <a:xfrm>
            <a:off x="4170363" y="4416425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55" name="Google Shape;655;p44"/>
          <p:cNvSpPr/>
          <p:nvPr/>
        </p:nvSpPr>
        <p:spPr>
          <a:xfrm>
            <a:off x="2713038" y="33147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56" name="Google Shape;656;p44"/>
          <p:cNvSpPr txBox="1"/>
          <p:nvPr/>
        </p:nvSpPr>
        <p:spPr>
          <a:xfrm>
            <a:off x="5578475" y="3984625"/>
            <a:ext cx="245586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court en solo, et décide finalement 1</a:t>
            </a:r>
            <a:endParaRPr/>
          </a:p>
        </p:txBody>
      </p:sp>
      <p:sp>
        <p:nvSpPr>
          <p:cNvPr id="657" name="Google Shape;657;p44"/>
          <p:cNvSpPr/>
          <p:nvPr/>
        </p:nvSpPr>
        <p:spPr>
          <a:xfrm>
            <a:off x="3886200" y="21336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58" name="Google Shape;658;p44"/>
          <p:cNvSpPr txBox="1"/>
          <p:nvPr/>
        </p:nvSpPr>
        <p:spPr>
          <a:xfrm>
            <a:off x="457200" y="5221288"/>
            <a:ext cx="28543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États se ressemblent pour les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4991100" y="3771900"/>
            <a:ext cx="520700" cy="598488"/>
          </a:xfrm>
          <a:custGeom>
            <a:rect b="b" l="l" r="r" t="t"/>
            <a:pathLst>
              <a:path extrusionOk="0" h="377" w="328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cap="flat" cmpd="sng" w="76200">
            <a:solidFill>
              <a:srgbClr val="66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4"/>
          <p:cNvSpPr txBox="1"/>
          <p:nvPr/>
        </p:nvSpPr>
        <p:spPr>
          <a:xfrm rot="-2075952">
            <a:off x="5703301" y="5316235"/>
            <a:ext cx="3602649" cy="708079"/>
          </a:xfrm>
          <a:prstGeom prst="rect">
            <a:avLst/>
          </a:prstGeom>
          <a:solidFill>
            <a:schemeClr val="lt1">
              <a:alpha val="88627"/>
            </a:schemeClr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4"/>
          <p:cNvSpPr txBox="1"/>
          <p:nvPr/>
        </p:nvSpPr>
        <p:spPr>
          <a:xfrm>
            <a:off x="381000" y="1828800"/>
            <a:ext cx="3857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4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ic" id="668" name="Google Shape;6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ic" id="669" name="Google Shape;6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5"/>
          <p:cNvSpPr/>
          <p:nvPr/>
        </p:nvSpPr>
        <p:spPr>
          <a:xfrm>
            <a:off x="2495550" y="3986213"/>
            <a:ext cx="1289050" cy="728662"/>
          </a:xfrm>
          <a:prstGeom prst="wedgeRoundRectCallout">
            <a:avLst>
              <a:gd fmla="val -128449" name="adj1"/>
              <a:gd fmla="val 114926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5"/>
          <p:cNvSpPr/>
          <p:nvPr/>
        </p:nvSpPr>
        <p:spPr>
          <a:xfrm>
            <a:off x="3810000" y="4927600"/>
            <a:ext cx="1289050" cy="728663"/>
          </a:xfrm>
          <a:prstGeom prst="wedgeRoundRectCallout">
            <a:avLst>
              <a:gd fmla="val -120199" name="adj1"/>
              <a:gd fmla="val 46949" name="adj2"/>
              <a:gd fmla="val 16667" name="adj3"/>
            </a:avLst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Cas 3 : p</a:t>
            </a:r>
            <a:r>
              <a:rPr baseline="-25000" i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 et </a:t>
            </a:r>
            <a:r>
              <a:rPr i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baseline="-25000" i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j</a:t>
            </a: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 écrivent le même registre</a:t>
            </a:r>
            <a:endParaRPr/>
          </a:p>
        </p:txBody>
      </p:sp>
      <p:sp>
        <p:nvSpPr>
          <p:cNvPr id="673" name="Google Shape;673;p45"/>
          <p:cNvSpPr txBox="1"/>
          <p:nvPr/>
        </p:nvSpPr>
        <p:spPr>
          <a:xfrm>
            <a:off x="396875" y="5132388"/>
            <a:ext cx="28543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États se ressemblent pour les p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5"/>
          <p:cNvSpPr/>
          <p:nvPr/>
        </p:nvSpPr>
        <p:spPr>
          <a:xfrm>
            <a:off x="6334125" y="2697163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45"/>
          <p:cNvCxnSpPr/>
          <p:nvPr/>
        </p:nvCxnSpPr>
        <p:spPr>
          <a:xfrm flipH="1">
            <a:off x="4576763" y="2189163"/>
            <a:ext cx="533400" cy="5334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45"/>
          <p:cNvCxnSpPr/>
          <p:nvPr/>
        </p:nvCxnSpPr>
        <p:spPr>
          <a:xfrm>
            <a:off x="6024563" y="2189163"/>
            <a:ext cx="533400" cy="533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p45"/>
          <p:cNvSpPr txBox="1"/>
          <p:nvPr/>
        </p:nvSpPr>
        <p:spPr>
          <a:xfrm>
            <a:off x="2362200" y="1981200"/>
            <a:ext cx="2455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écrit R</a:t>
            </a:r>
            <a:endParaRPr/>
          </a:p>
        </p:txBody>
      </p:sp>
      <p:sp>
        <p:nvSpPr>
          <p:cNvPr id="678" name="Google Shape;678;p45"/>
          <p:cNvSpPr txBox="1"/>
          <p:nvPr/>
        </p:nvSpPr>
        <p:spPr>
          <a:xfrm>
            <a:off x="6221413" y="1949450"/>
            <a:ext cx="2151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écrit R</a:t>
            </a:r>
            <a:endParaRPr/>
          </a:p>
        </p:txBody>
      </p:sp>
      <p:cxnSp>
        <p:nvCxnSpPr>
          <p:cNvPr id="679" name="Google Shape;679;p45"/>
          <p:cNvCxnSpPr/>
          <p:nvPr/>
        </p:nvCxnSpPr>
        <p:spPr>
          <a:xfrm flipH="1">
            <a:off x="6021388" y="3276600"/>
            <a:ext cx="533400" cy="533400"/>
          </a:xfrm>
          <a:prstGeom prst="straightConnector1">
            <a:avLst/>
          </a:prstGeom>
          <a:noFill/>
          <a:ln cap="flat" cmpd="sng" w="76200">
            <a:solidFill>
              <a:srgbClr val="6666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45"/>
          <p:cNvSpPr/>
          <p:nvPr/>
        </p:nvSpPr>
        <p:spPr>
          <a:xfrm>
            <a:off x="3976688" y="4995863"/>
            <a:ext cx="1066800" cy="5334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81" name="Google Shape;681;p45"/>
          <p:cNvSpPr txBox="1"/>
          <p:nvPr/>
        </p:nvSpPr>
        <p:spPr>
          <a:xfrm>
            <a:off x="5154613" y="4522788"/>
            <a:ext cx="245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solo, et décide finalement 1</a:t>
            </a:r>
            <a:endParaRPr/>
          </a:p>
        </p:txBody>
      </p:sp>
      <p:sp>
        <p:nvSpPr>
          <p:cNvPr id="682" name="Google Shape;682;p45"/>
          <p:cNvSpPr/>
          <p:nvPr/>
        </p:nvSpPr>
        <p:spPr>
          <a:xfrm>
            <a:off x="5043488" y="163195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83" name="Google Shape;683;p45"/>
          <p:cNvSpPr/>
          <p:nvPr/>
        </p:nvSpPr>
        <p:spPr>
          <a:xfrm>
            <a:off x="2608263" y="4059238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84" name="Google Shape;684;p45"/>
          <p:cNvSpPr/>
          <p:nvPr/>
        </p:nvSpPr>
        <p:spPr>
          <a:xfrm>
            <a:off x="3825875" y="2844800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5"/>
          <p:cNvSpPr txBox="1"/>
          <p:nvPr/>
        </p:nvSpPr>
        <p:spPr>
          <a:xfrm>
            <a:off x="914400" y="2717800"/>
            <a:ext cx="2455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solo, et décide finalement de 0</a:t>
            </a:r>
            <a:endParaRPr/>
          </a:p>
        </p:txBody>
      </p:sp>
      <p:sp>
        <p:nvSpPr>
          <p:cNvPr id="686" name="Google Shape;686;p45"/>
          <p:cNvSpPr/>
          <p:nvPr/>
        </p:nvSpPr>
        <p:spPr>
          <a:xfrm>
            <a:off x="5154613" y="3846513"/>
            <a:ext cx="1066800" cy="533400"/>
          </a:xfrm>
          <a:prstGeom prst="ellipse">
            <a:avLst/>
          </a:prstGeom>
          <a:solidFill>
            <a:srgbClr val="DDDDDD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6110288" y="3467100"/>
            <a:ext cx="2455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écrit R</a:t>
            </a:r>
            <a:endParaRPr/>
          </a:p>
        </p:txBody>
      </p:sp>
      <p:sp>
        <p:nvSpPr>
          <p:cNvPr id="688" name="Google Shape;688;p45"/>
          <p:cNvSpPr/>
          <p:nvPr/>
        </p:nvSpPr>
        <p:spPr>
          <a:xfrm>
            <a:off x="3352800" y="3314700"/>
            <a:ext cx="520700" cy="598488"/>
          </a:xfrm>
          <a:custGeom>
            <a:rect b="b" l="l" r="r" t="t"/>
            <a:pathLst>
              <a:path extrusionOk="0" h="377" w="328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cap="flat" cmpd="sng" w="76200">
            <a:solidFill>
              <a:srgbClr val="66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5"/>
          <p:cNvSpPr/>
          <p:nvPr/>
        </p:nvSpPr>
        <p:spPr>
          <a:xfrm>
            <a:off x="4648200" y="4292600"/>
            <a:ext cx="520700" cy="598488"/>
          </a:xfrm>
          <a:custGeom>
            <a:rect b="b" l="l" r="r" t="t"/>
            <a:pathLst>
              <a:path extrusionOk="0" h="377" w="328">
                <a:moveTo>
                  <a:pt x="328" y="0"/>
                </a:moveTo>
                <a:cubicBezTo>
                  <a:pt x="304" y="15"/>
                  <a:pt x="187" y="43"/>
                  <a:pt x="160" y="80"/>
                </a:cubicBezTo>
                <a:cubicBezTo>
                  <a:pt x="132" y="110"/>
                  <a:pt x="195" y="174"/>
                  <a:pt x="168" y="224"/>
                </a:cubicBezTo>
                <a:cubicBezTo>
                  <a:pt x="141" y="274"/>
                  <a:pt x="35" y="345"/>
                  <a:pt x="0" y="377"/>
                </a:cubicBezTo>
              </a:path>
            </a:pathLst>
          </a:custGeom>
          <a:noFill/>
          <a:ln cap="flat" cmpd="sng" w="76200">
            <a:solidFill>
              <a:srgbClr val="66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5"/>
          <p:cNvSpPr txBox="1"/>
          <p:nvPr/>
        </p:nvSpPr>
        <p:spPr>
          <a:xfrm rot="-2075702">
            <a:off x="5921910" y="5264127"/>
            <a:ext cx="3376881" cy="661897"/>
          </a:xfrm>
          <a:prstGeom prst="rect">
            <a:avLst/>
          </a:prstGeom>
          <a:solidFill>
            <a:schemeClr val="lt1">
              <a:alpha val="88627"/>
            </a:schemeClr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endParaRPr b="1" sz="37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5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Pour compléter la preuve</a:t>
            </a:r>
            <a:endParaRPr/>
          </a:p>
        </p:txBody>
      </p:sp>
      <p:sp>
        <p:nvSpPr>
          <p:cNvPr id="698" name="Google Shape;698;p46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6"/>
          <p:cNvSpPr txBox="1"/>
          <p:nvPr>
            <p:ph idx="1" type="body"/>
          </p:nvPr>
        </p:nvSpPr>
        <p:spPr>
          <a:xfrm>
            <a:off x="609600" y="17526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Créer inductivement une exécution admissible dans laquelle les configurations restent bivalentes pour toujours :</a:t>
            </a:r>
            <a:endParaRPr/>
          </a:p>
          <a:p>
            <a:pPr indent="-273050" lvl="1" marL="639763" rtl="0" algn="l">
              <a:spcBef>
                <a:spcPts val="550"/>
              </a:spcBef>
              <a:spcAft>
                <a:spcPts val="0"/>
              </a:spcAft>
              <a:buSzPts val="1750"/>
              <a:buChar char="🞑"/>
            </a:pPr>
            <a:r>
              <a:rPr i="1"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à chaque configuration, le processeur qui n'est pas critique pour la configuration prend une étape</a:t>
            </a:r>
            <a:endParaRPr i="1" sz="2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00" name="Google Shape;700;p46"/>
          <p:cNvGrpSpPr/>
          <p:nvPr/>
        </p:nvGrpSpPr>
        <p:grpSpPr>
          <a:xfrm>
            <a:off x="1066800" y="4722813"/>
            <a:ext cx="7010400" cy="381000"/>
            <a:chOff x="576" y="3264"/>
            <a:chExt cx="2928" cy="144"/>
          </a:xfrm>
        </p:grpSpPr>
        <p:sp>
          <p:nvSpPr>
            <p:cNvPr id="701" name="Google Shape;701;p46"/>
            <p:cNvSpPr/>
            <p:nvPr/>
          </p:nvSpPr>
          <p:spPr>
            <a:xfrm>
              <a:off x="576" y="3264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Google Shape;702;p46"/>
            <p:cNvCxnSpPr/>
            <p:nvPr/>
          </p:nvCxnSpPr>
          <p:spPr>
            <a:xfrm>
              <a:off x="720" y="3360"/>
              <a:ext cx="624" cy="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1392" y="3360"/>
              <a:ext cx="624" cy="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1968" y="3360"/>
              <a:ext cx="624" cy="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2736" y="3360"/>
              <a:ext cx="624" cy="0"/>
            </a:xfrm>
            <a:prstGeom prst="straightConnector1">
              <a:avLst/>
            </a:prstGeom>
            <a:noFill/>
            <a:ln cap="flat" cmpd="sng" w="25400">
              <a:solidFill>
                <a:srgbClr val="FF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6" name="Google Shape;706;p46"/>
            <p:cNvSpPr/>
            <p:nvPr/>
          </p:nvSpPr>
          <p:spPr>
            <a:xfrm>
              <a:off x="1344" y="3264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2016" y="3264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2592" y="3264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3360" y="3264"/>
              <a:ext cx="144" cy="144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46"/>
          <p:cNvSpPr txBox="1"/>
          <p:nvPr/>
        </p:nvSpPr>
        <p:spPr>
          <a:xfrm>
            <a:off x="685800" y="5256213"/>
            <a:ext cx="10477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bivalent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7391400" y="5256213"/>
            <a:ext cx="1047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bivalent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/>
          </a:p>
        </p:txBody>
      </p:sp>
      <p:sp>
        <p:nvSpPr>
          <p:cNvPr id="712" name="Google Shape;712;p46"/>
          <p:cNvSpPr txBox="1"/>
          <p:nvPr/>
        </p:nvSpPr>
        <p:spPr>
          <a:xfrm>
            <a:off x="5562600" y="5256213"/>
            <a:ext cx="1047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bivalent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/>
          </a:p>
        </p:txBody>
      </p:sp>
      <p:sp>
        <p:nvSpPr>
          <p:cNvPr id="713" name="Google Shape;713;p46"/>
          <p:cNvSpPr txBox="1"/>
          <p:nvPr/>
        </p:nvSpPr>
        <p:spPr>
          <a:xfrm>
            <a:off x="4048125" y="5256213"/>
            <a:ext cx="1047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bivalent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/>
          </a:p>
        </p:txBody>
      </p:sp>
      <p:sp>
        <p:nvSpPr>
          <p:cNvPr id="714" name="Google Shape;714;p46"/>
          <p:cNvSpPr txBox="1"/>
          <p:nvPr/>
        </p:nvSpPr>
        <p:spPr>
          <a:xfrm>
            <a:off x="2438400" y="5256213"/>
            <a:ext cx="1047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bivalent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/>
          </a:p>
        </p:txBody>
      </p:sp>
      <p:sp>
        <p:nvSpPr>
          <p:cNvPr id="715" name="Google Shape;715;p46"/>
          <p:cNvSpPr txBox="1"/>
          <p:nvPr/>
        </p:nvSpPr>
        <p:spPr>
          <a:xfrm>
            <a:off x="8137525" y="4411663"/>
            <a:ext cx="692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Consensus avec Défaillances</a:t>
            </a:r>
            <a:endParaRPr/>
          </a:p>
        </p:txBody>
      </p:sp>
      <p:sp>
        <p:nvSpPr>
          <p:cNvPr id="722" name="Google Shape;722;p4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Théorème (Fisher, Lynch, Paterson, ‘85)</a:t>
            </a:r>
            <a:endParaRPr b="1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Le consensus est impossible pour des processus asynchrone s’il peut se produire au moins une défaillance de type crash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Cependant, que se passe-t-il si les fautes se produisent avant et pas pendant </a:t>
            </a:r>
            <a:r>
              <a:rPr lang="en-US"/>
              <a:t>l'exécution</a:t>
            </a:r>
            <a:r>
              <a:rPr lang="en-US"/>
              <a:t> de l’algorithme ?</a:t>
            </a:r>
            <a:endParaRPr/>
          </a:p>
        </p:txBody>
      </p:sp>
      <p:sp>
        <p:nvSpPr>
          <p:cNvPr id="723" name="Google Shape;723;p47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Consensus avec fautes passées</a:t>
            </a:r>
            <a:endParaRPr/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Si toutes les fautes se produisent avant le commencement de l’algorithme :</a:t>
            </a:r>
            <a:endParaRPr/>
          </a:p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Il existe un algorithme </a:t>
            </a:r>
            <a:r>
              <a:rPr i="1" lang="en-US"/>
              <a:t>f-tolérant</a:t>
            </a:r>
            <a:r>
              <a:rPr lang="en-US"/>
              <a:t> pour </a:t>
            </a:r>
            <a:r>
              <a:rPr i="1" lang="en-US"/>
              <a:t>f</a:t>
            </a:r>
            <a:r>
              <a:rPr lang="en-US"/>
              <a:t> &lt; </a:t>
            </a:r>
            <a:r>
              <a:rPr i="1" lang="en-US"/>
              <a:t>n/2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</a:rPr>
              <a:t>Algorithme (au moins L= (n+1)/2 processus corrects)</a:t>
            </a:r>
            <a:endParaRPr b="1" sz="28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On envoie un message à tous (graphe complet)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Attendre pour au moins L messages de voisins;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Si reçu un message de w, on ajoute une arête dirigé vers 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On calcule la plus grande composante fortement connexe 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◻"/>
            </a:pPr>
            <a:r>
              <a:rPr lang="en-US" sz="2400"/>
              <a:t>On effectue l’élection sur H et décide la valeur</a:t>
            </a:r>
            <a:endParaRPr sz="2400"/>
          </a:p>
        </p:txBody>
      </p:sp>
      <p:sp>
        <p:nvSpPr>
          <p:cNvPr id="731" name="Google Shape;731;p48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Détecteur de fautes</a:t>
            </a:r>
            <a:endParaRPr/>
          </a:p>
        </p:txBody>
      </p:sp>
      <p:sp>
        <p:nvSpPr>
          <p:cNvPr id="738" name="Google Shape;738;p49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Supposons qu’il existe un mécanisme permettant de détecter des fautes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Définition (Failure Detector (FD))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500"/>
              <a:t>Un module qui donne une liste de processus qui sont suspectés d’être en panne.</a:t>
            </a:r>
            <a:endParaRPr sz="2500"/>
          </a:p>
          <a:p>
            <a:pPr indent="-387350" lvl="0" marL="457200" rtl="0" algn="l">
              <a:spcBef>
                <a:spcPts val="70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Trouver un algorithme qui utilise le FD pour éviter des fautes;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◻"/>
            </a:pPr>
            <a:r>
              <a:rPr lang="en-US" sz="2500"/>
              <a:t>Attendre pour un message de p</a:t>
            </a:r>
            <a:r>
              <a:rPr baseline="-25000" lang="en-US" sz="2500"/>
              <a:t>i</a:t>
            </a:r>
            <a:r>
              <a:rPr lang="en-US" sz="2500"/>
              <a:t> si et seulement si p</a:t>
            </a:r>
            <a:r>
              <a:rPr baseline="-25000" lang="en-US" sz="2500"/>
              <a:t>i </a:t>
            </a:r>
            <a:r>
              <a:rPr lang="en-US"/>
              <a:t>n’est pas dans la liste des suspects.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9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de FD</a:t>
            </a:r>
            <a:endParaRPr/>
          </a:p>
        </p:txBody>
      </p:sp>
      <p:sp>
        <p:nvSpPr>
          <p:cNvPr id="746" name="Google Shape;746;p5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Complet: Si p est en panne =&gt; p est suspecté par chaque q.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Précise: Si p est correct, p ∉ Suspect(q) ∀q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Faiblement précise: Ǝp tel que p∉Suspect(q) </a:t>
            </a:r>
            <a:r>
              <a:rPr lang="en-US"/>
              <a:t>∀q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>
                <a:solidFill>
                  <a:schemeClr val="accent2"/>
                </a:solidFill>
              </a:rPr>
              <a:t>Parfaite</a:t>
            </a:r>
            <a:r>
              <a:rPr lang="en-US"/>
              <a:t> : Complet + Précise</a:t>
            </a:r>
            <a:endParaRPr/>
          </a:p>
        </p:txBody>
      </p:sp>
      <p:sp>
        <p:nvSpPr>
          <p:cNvPr id="747" name="Google Shape;747;p50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Consensus Asynchrone avec FD</a:t>
            </a:r>
            <a:endParaRPr/>
          </a:p>
        </p:txBody>
      </p:sp>
      <p:sp>
        <p:nvSpPr>
          <p:cNvPr id="754" name="Google Shape;754;p5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Hypothèse: Réseau K</a:t>
            </a:r>
            <a:r>
              <a:rPr baseline="-25000" lang="en-US"/>
              <a:t>n</a:t>
            </a:r>
            <a:r>
              <a:rPr lang="en-US"/>
              <a:t> avec faiblement précis FD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Algorithme</a:t>
            </a:r>
            <a:endParaRPr>
              <a:solidFill>
                <a:schemeClr val="accent2"/>
              </a:solidFill>
            </a:endParaRPr>
          </a:p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Processus P</a:t>
            </a:r>
            <a:r>
              <a:rPr baseline="-25000" lang="en-US"/>
              <a:t>i</a:t>
            </a:r>
            <a:r>
              <a:rPr lang="en-US"/>
              <a:t> avec valeur v</a:t>
            </a:r>
            <a:r>
              <a:rPr baseline="-25000" lang="en-US"/>
              <a:t>i</a:t>
            </a:r>
            <a:r>
              <a:rPr lang="en-US"/>
              <a:t> : X = v</a:t>
            </a:r>
            <a:r>
              <a:rPr baseline="-25000" lang="en-US"/>
              <a:t>i</a:t>
            </a:r>
            <a:endParaRPr baseline="-250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Pour ronde r =1 à n: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🞑"/>
            </a:pPr>
            <a:r>
              <a:rPr lang="en-US"/>
              <a:t>Si r == i Envoyer vi à tous;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🞑"/>
            </a:pPr>
            <a:r>
              <a:rPr lang="en-US" sz="2500"/>
              <a:t>Si Pr </a:t>
            </a:r>
            <a:r>
              <a:rPr lang="en-US" sz="2800"/>
              <a:t>∉ Suspect, attendre pour message vr de Pr;</a:t>
            </a:r>
            <a:endParaRPr sz="28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🞑"/>
            </a:pPr>
            <a:r>
              <a:rPr lang="en-US" sz="2900"/>
              <a:t>Si reçu vr, X = vr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◻"/>
            </a:pPr>
            <a:r>
              <a:rPr lang="en-US"/>
              <a:t>Décider la valeur de X.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Correction: Il y a un moins un processus qui n’est pas suspecté. Tous les processus va recevoir sa valeur.</a:t>
            </a:r>
            <a:endParaRPr/>
          </a:p>
        </p:txBody>
      </p:sp>
      <p:sp>
        <p:nvSpPr>
          <p:cNvPr id="755" name="Google Shape;755;p51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Problèmes avec FD</a:t>
            </a:r>
            <a:endParaRPr/>
          </a:p>
        </p:txBody>
      </p:sp>
      <p:sp>
        <p:nvSpPr>
          <p:cNvPr id="762" name="Google Shape;762;p5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La liste de Suspecté n’est pas la même pour tous les processus;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Si un processus p est suspecté, p n’est pas forcément en panne. Le résultat d’un algorithme dépend du nombre de processus suspectés.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Difficile de construire un détecteur de fautes.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🞑"/>
            </a:pPr>
            <a:r>
              <a:rPr lang="en-US"/>
              <a:t>Il faut regarder les états des machines, les statistiques, les probabilités de défaillances, les temps de réponses, etc…</a:t>
            </a:r>
            <a:endParaRPr/>
          </a:p>
        </p:txBody>
      </p:sp>
      <p:sp>
        <p:nvSpPr>
          <p:cNvPr id="763" name="Google Shape;763;p52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de Pannes</a:t>
            </a:r>
            <a:endParaRPr/>
          </a:p>
        </p:txBody>
      </p:sp>
      <p:sp>
        <p:nvSpPr>
          <p:cNvPr id="770" name="Google Shape;770;p5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Fautes Permanentes (Crash)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🞑"/>
            </a:pPr>
            <a:r>
              <a:rPr lang="en-US"/>
              <a:t>Défaillances de processus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🞑"/>
            </a:pPr>
            <a:r>
              <a:rPr lang="en-US"/>
              <a:t>Défaillances de liens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>
                <a:solidFill>
                  <a:schemeClr val="accent2"/>
                </a:solidFill>
              </a:rPr>
              <a:t>Fautes Temporaires</a:t>
            </a:r>
            <a:endParaRPr>
              <a:solidFill>
                <a:schemeClr val="accent2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🞑"/>
            </a:pPr>
            <a:r>
              <a:rPr lang="en-US">
                <a:solidFill>
                  <a:schemeClr val="accent2"/>
                </a:solidFill>
              </a:rPr>
              <a:t>Omission de messages</a:t>
            </a:r>
            <a:endParaRPr>
              <a:solidFill>
                <a:schemeClr val="accent2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🞑"/>
            </a:pPr>
            <a:r>
              <a:rPr lang="en-US">
                <a:solidFill>
                  <a:schemeClr val="accent2"/>
                </a:solidFill>
              </a:rPr>
              <a:t>addition de messages</a:t>
            </a:r>
            <a:endParaRPr>
              <a:solidFill>
                <a:schemeClr val="accent2"/>
              </a:solidFill>
            </a:endParaRPr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Char char="🞑"/>
            </a:pPr>
            <a:r>
              <a:rPr lang="en-US">
                <a:solidFill>
                  <a:schemeClr val="accent2"/>
                </a:solidFill>
              </a:rPr>
              <a:t>corruptions de messages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71" name="Google Shape;771;p53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Exemples de consensus</a:t>
            </a:r>
            <a:endParaRPr/>
          </a:p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Entrées binaires 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vecteur d'entrée 1,1,1,1,1,1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la décision doit être 1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vecteur d'entrée 0,0,0,0,0,0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la décision doit être 0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vecteur d'entrée 1,0,0,1,0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la décision peut être soit 0 soit 1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Entrées à valeurs multiples :</a:t>
            </a:r>
            <a:endParaRPr/>
          </a:p>
          <a:p>
            <a:pPr indent="-273049" lvl="1" marL="639763" rtl="0" algn="l">
              <a:spcBef>
                <a:spcPts val="550"/>
              </a:spcBef>
              <a:spcAft>
                <a:spcPts val="0"/>
              </a:spcAft>
              <a:buSzPts val="1680"/>
              <a:buChar char="🞑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vecteur d'entrée 1,2,3,2,1</a:t>
            </a:r>
            <a:endParaRPr/>
          </a:p>
          <a:p>
            <a:pPr indent="-228600" lvl="2" marL="9144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la décision peut être 1 ou 2 ou 3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9191625" y="-463550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Fautes Dynamiques</a:t>
            </a:r>
            <a:endParaRPr/>
          </a:p>
        </p:txBody>
      </p:sp>
      <p:sp>
        <p:nvSpPr>
          <p:cNvPr id="778" name="Google Shape;778;p5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Défaillances de liens (</a:t>
            </a:r>
            <a:r>
              <a:rPr b="1" lang="en-US"/>
              <a:t>temporaires</a:t>
            </a:r>
            <a:r>
              <a:rPr lang="en-US"/>
              <a:t>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Pas localisés: peuvent apparaître n’importe où dans le réseau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Il y a une borne sur le nombre de fautes par ronde.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Réseau synchrone: Message a envoyé à temps t, message b reçu à temps t +1 :</a:t>
            </a:r>
            <a:endParaRPr/>
          </a:p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Omissions: a ≠ ∅, b = ∅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Additions: a = ∅, b ≠ ∅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Corruptions: a,b ≠ </a:t>
            </a:r>
            <a:r>
              <a:rPr lang="en-US"/>
              <a:t>∅, a ≠ b</a:t>
            </a:r>
            <a:endParaRPr b="1"/>
          </a:p>
        </p:txBody>
      </p:sp>
      <p:sp>
        <p:nvSpPr>
          <p:cNvPr id="779" name="Google Shape;779;p54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Problème de k-consensus</a:t>
            </a:r>
            <a:endParaRPr/>
          </a:p>
        </p:txBody>
      </p:sp>
      <p:sp>
        <p:nvSpPr>
          <p:cNvPr id="786" name="Google Shape;786;p5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Problème de k-Consensus: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Au moins k processus doivent être d’accord</a:t>
            </a:r>
            <a:endParaRPr/>
          </a:p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Unaminité: k = n (Consensus)</a:t>
            </a:r>
            <a:endParaRPr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Majorité: k = (n +1)/2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en-US"/>
              <a:t>S’il y a Deg(G) fautes d’omissions par ronde, k-Consensus est impossible pour k &gt; n/2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en-US"/>
              <a:t>S’il y a Deg(G) fautes d’additions ou corruptions par ronde, k-Consensus est impossible pour k &gt; n/2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en-US"/>
              <a:t>S’il y a Deg(G)/2 fautes d’omissions, additions ou corruptions par ronde, k-Consensus est impossible pour k &gt; n/2</a:t>
            </a:r>
            <a:endParaRPr/>
          </a:p>
        </p:txBody>
      </p:sp>
      <p:sp>
        <p:nvSpPr>
          <p:cNvPr id="787" name="Google Shape;787;p55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Algorithme pour Unanimité</a:t>
            </a:r>
            <a:endParaRPr/>
          </a:p>
        </p:txBody>
      </p:sp>
      <p:sp>
        <p:nvSpPr>
          <p:cNvPr id="794" name="Google Shape;794;p5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70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Fautes d’omissions: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en-US"/>
              <a:t>Possible de tolérer </a:t>
            </a:r>
            <a:r>
              <a:rPr i="1" lang="en-US"/>
              <a:t>f</a:t>
            </a:r>
            <a:r>
              <a:rPr lang="en-US"/>
              <a:t> = c - 1 fautes, si G est c-arete-connexe.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en-US"/>
              <a:t>Algorithme: Pour c(n-1) rondes, envoyer à tous les voisins  v</a:t>
            </a:r>
            <a:r>
              <a:rPr baseline="-25000" lang="en-US"/>
              <a:t>i</a:t>
            </a:r>
            <a:endParaRPr baseline="-250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Additions: Possible de tolérer f fautes</a:t>
            </a:r>
            <a:endParaRPr/>
          </a:p>
          <a:p>
            <a:pPr indent="-302260" lvl="1" marL="914400" rtl="0" algn="l">
              <a:spcBef>
                <a:spcPts val="0"/>
              </a:spcBef>
              <a:spcAft>
                <a:spcPts val="0"/>
              </a:spcAft>
              <a:buSzPts val="1160"/>
              <a:buAutoNum type="alphaLcPeriod"/>
            </a:pPr>
            <a:r>
              <a:rPr lang="en-US" sz="2500"/>
              <a:t>Pour chaque f,Envoyer un message dans chaque ronde.</a:t>
            </a:r>
            <a:endParaRPr sz="2500"/>
          </a:p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ts val="1080"/>
              <a:buAutoNum type="arabicPeriod"/>
            </a:pPr>
            <a:r>
              <a:rPr lang="en-US"/>
              <a:t>Corruptions: Possible de tolérer f fautes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AutoNum type="alphaLcPeriod"/>
            </a:pPr>
            <a:r>
              <a:rPr lang="en-US"/>
              <a:t>Pour chaque f, si vi = 0 envoyer 0, sinon ne rien faire.</a:t>
            </a:r>
            <a:endParaRPr/>
          </a:p>
        </p:txBody>
      </p:sp>
      <p:sp>
        <p:nvSpPr>
          <p:cNvPr id="795" name="Google Shape;795;p56"/>
          <p:cNvSpPr txBox="1"/>
          <p:nvPr>
            <p:ph idx="12" type="sldNum"/>
          </p:nvPr>
        </p:nvSpPr>
        <p:spPr>
          <a:xfrm>
            <a:off x="0" y="1271588"/>
            <a:ext cx="533400" cy="24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Modélisation des défaillances de l'accident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533400" y="16764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988" lvl="0" marL="3190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Char char="◻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Modifier les définitions sans défaillance de l'exécution </a:t>
            </a: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admissible 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pour tenir compte des défaillances par </a:t>
            </a:r>
            <a:r>
              <a:rPr lang="en-US" sz="2600"/>
              <a:t>crash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 :</a:t>
            </a:r>
            <a:endParaRPr sz="2300"/>
          </a:p>
          <a:p>
            <a:pPr indent="-28098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Tous les processeurs, à l'exception d'un ensemble d'au plus </a:t>
            </a:r>
            <a:r>
              <a:rPr b="1" i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f 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processeurs (ceux qui sont </a:t>
            </a: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défectueux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), ont pris un nombre infini de mesures.</a:t>
            </a:r>
            <a:endParaRPr sz="2300"/>
          </a:p>
          <a:p>
            <a:pPr indent="-260349" lvl="1" marL="639763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760"/>
              <a:buChar char="🞑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Dans le cas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synchrone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: dès qu'un processeur défectueux ne parvient pas à effectuer une étape dans un tour, il n'effectue plus aucune étape.</a:t>
            </a:r>
            <a:endParaRPr sz="2400"/>
          </a:p>
          <a:p>
            <a:pPr indent="-280988" lvl="0" marL="319088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Lors de la dernière étape d'un processeur défectueux, un </a:t>
            </a:r>
            <a:r>
              <a:rPr lang="en-US" sz="26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sous-ensemble arbitraire</a:t>
            </a:r>
            <a:r>
              <a:rPr lang="en-US" sz="2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des messages sortants du processeur se retrouve dans les canaux.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Algorithme de consensus synchrone tolérant aux pannes (pseudo-code suivant)</a:t>
            </a:r>
            <a:endParaRPr sz="3700"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95300" y="19050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L'algorithme est destiné aux systèmes </a:t>
            </a:r>
            <a:r>
              <a:rPr lang="en-US" sz="2400">
                <a:solidFill>
                  <a:schemeClr val="accent2"/>
                </a:solidFill>
              </a:rPr>
              <a:t>synchrones</a:t>
            </a:r>
            <a:r>
              <a:rPr lang="en-US" sz="2400"/>
              <a:t> avec au plus </a:t>
            </a:r>
            <a:r>
              <a:rPr i="1" lang="en-US" sz="2400">
                <a:solidFill>
                  <a:schemeClr val="accent5"/>
                </a:solidFill>
              </a:rPr>
              <a:t>f</a:t>
            </a:r>
            <a:r>
              <a:rPr i="1" lang="en-US" sz="2400"/>
              <a:t> </a:t>
            </a:r>
            <a:r>
              <a:rPr lang="en-US" sz="2400"/>
              <a:t>processeurs défectueux.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Chaque processeur conserve dans une variable V l'ensemble des valeurs qu'il sait exister dans le système. Initialement, sa valeur d'entrée.</a:t>
            </a:r>
            <a:endParaRPr sz="2400"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Chaque processeur met à jour V en le joignant aux ensembles reçus par les autres processeurs à chaque tour (ligne 3,4) et diffuse tout nouvel ajout à l'ensemble aux autres processeurs (ligne 2). L'ensemble diffusé par p</a:t>
            </a:r>
            <a:r>
              <a:rPr baseline="-25000" lang="en-US" sz="2400"/>
              <a:t>j</a:t>
            </a:r>
            <a:r>
              <a:rPr lang="en-US" sz="2400"/>
              <a:t> est noté S</a:t>
            </a:r>
            <a:r>
              <a:rPr baseline="-25000" lang="en-US" sz="2400"/>
              <a:t>j</a:t>
            </a:r>
            <a:r>
              <a:rPr lang="en-US" sz="2400"/>
              <a:t> 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 Au dernier tour, il décide de la plus petite valeur dans l'ensemble V</a:t>
            </a:r>
            <a:endParaRPr sz="2400"/>
          </a:p>
          <a:p>
            <a:pPr indent="-227648" lvl="0" marL="319088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Algorithme de consensus synchrone tolérant aux pannes (pseudo-code suivant)</a:t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ynchronousConsensus.pdf" id="175" name="Google Shape;17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180" l="-142" r="1711" t="-5152"/>
          <a:stretch/>
        </p:blipFill>
        <p:spPr>
          <a:xfrm>
            <a:off x="0" y="2010119"/>
            <a:ext cx="8915400" cy="340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Exécution de l'algorithme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33400" y="1516075"/>
            <a:ext cx="68892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9087" lvl="0" marL="3190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round 1 : 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4480" lvl="1" marL="6397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envoyer mon entrée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4480" lvl="1" marL="6397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❏"/>
            </a:pPr>
            <a: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recevoir les messages du 1er t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</a:t>
            </a:r>
            <a:r>
              <a:rPr lang="en-US" sz="1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5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calculer la valeur de 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endParaRPr i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9407" lvl="0" marL="319087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❏"/>
            </a:pP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round 2 :</a:t>
            </a: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940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❏"/>
            </a:pP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envoyer </a:t>
            </a:r>
            <a:r>
              <a:rPr i="1"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 </a:t>
            </a:r>
            <a:r>
              <a:rPr lang="en-US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(si c'est une nouvelle valeur) </a:t>
            </a:r>
            <a:endParaRPr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5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recevoir les messages de la deuxième série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5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calculer la valeur de 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calculer les événements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...</a:t>
            </a: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❏"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round </a:t>
            </a:r>
            <a:r>
              <a:rPr i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+ 1 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5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envoyer 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(si c'est une nouvelle valeur) 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5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recevoir le cycle 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+ 1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msgs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5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calculer la valeur de 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 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3050" lvl="1" marL="639762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❏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decide </a:t>
            </a:r>
            <a:r>
              <a:rPr i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endParaRPr sz="2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685800" y="2286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Validité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de l'algorithme de consensus </a:t>
            </a:r>
            <a:r>
              <a:rPr lang="en-US" sz="3600"/>
              <a:t>tolérant aux pannes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8" lvl="0" marL="319088" rtl="0" algn="l">
              <a:spcBef>
                <a:spcPts val="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Nous supposons que le graphe de communication est une clique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t/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Terminaison : 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Par le code, </a:t>
            </a:r>
            <a:r>
              <a:rPr lang="en-US"/>
              <a:t>il se termine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au tour </a:t>
            </a:r>
            <a:r>
              <a:rPr i="1" lang="en-US">
                <a:latin typeface="Twentieth Century"/>
                <a:ea typeface="Twentieth Century"/>
                <a:cs typeface="Twentieth Century"/>
                <a:sym typeface="Twentieth Century"/>
              </a:rPr>
              <a:t>f+1.</a:t>
            </a:r>
            <a:endParaRPr/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t/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8" lvl="0" marL="319088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 Validité : </a:t>
            </a:r>
            <a:r>
              <a:rPr lang="en-US"/>
              <a:t>elle</a:t>
            </a: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se maintient puisque les processeurs n'introduisent pas de messages parasites : seules les valeurs d'entrée circulent.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Median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