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</p:sldIdLst>
  <p:sldSz cy="5143500" cx="9144000"/>
  <p:notesSz cx="6858000" cy="9144000"/>
  <p:embeddedFontLst>
    <p:embeddedFont>
      <p:font typeface="Raleway"/>
      <p:regular r:id="rId115"/>
      <p:bold r:id="rId116"/>
      <p:italic r:id="rId117"/>
      <p:boldItalic r:id="rId118"/>
    </p:embeddedFont>
    <p:embeddedFont>
      <p:font typeface="Noto Sans Symbols"/>
      <p:regular r:id="rId119"/>
      <p:bold r:id="rId1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120" Type="http://schemas.openxmlformats.org/officeDocument/2006/relationships/font" Target="fonts/NotoSansSymbols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Raleway-boldItalic.fntdata"/><Relationship Id="rId117" Type="http://schemas.openxmlformats.org/officeDocument/2006/relationships/font" Target="fonts/Raleway-italic.fntdata"/><Relationship Id="rId116" Type="http://schemas.openxmlformats.org/officeDocument/2006/relationships/font" Target="fonts/Raleway-bold.fntdata"/><Relationship Id="rId115" Type="http://schemas.openxmlformats.org/officeDocument/2006/relationships/font" Target="fonts/Raleway-regular.fntdata"/><Relationship Id="rId119" Type="http://schemas.openxmlformats.org/officeDocument/2006/relationships/font" Target="fonts/NotoSansSymbols-regular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12270737_2_5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712270737_2_5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712270737_2_23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2712270737_2_23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12712270737_18_44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g12712270737_18_44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2712270737_18_46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g12712270737_18_46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12712270737_18_49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g12712270737_18_49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12712270737_18_51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g12712270737_18_51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12712270737_18_53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g12712270737_18_53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2712270737_18_54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g12712270737_18_54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2712270737_18_55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g12712270737_18_55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g12712270737_18_57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g12712270737_18_578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12712270737_18_59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g12712270737_18_59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712270737_2_29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2712270737_2_29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712270737_2_31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2712270737_2_31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712270737_2_33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2712270737_2_33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712270737_2_37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2712270737_2_37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712270737_2_42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2712270737_2_42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712270737_2_46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12712270737_2_46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712270737_2_51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2712270737_2_51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2712270737_2_57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12712270737_2_57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712270737_2_62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12712270737_2_62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12270737_2_5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712270737_2_5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2712270737_2_67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12712270737_2_67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2712270737_2_7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g12712270737_2_71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712270737_2_72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12712270737_2_72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2712270737_2_74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12712270737_2_74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2712270737_2_76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12712270737_2_76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2712270737_2_79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12712270737_2_79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712270737_2_84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12712270737_2_84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2712270737_2_86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g12712270737_2_86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2712270737_2_87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12712270737_2_87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2712270737_2_89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12712270737_2_89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12270737_2_7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2712270737_2_7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2712270737_2_92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12712270737_2_92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2712270737_2_95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g12712270737_2_95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2712270737_2_99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g12712270737_2_99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2712270737_2_103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g12712270737_2_103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712270737_2_105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12712270737_2_105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2712270737_2_107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g12712270737_2_107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2712270737_11_1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g12712270737_11_18:notes"/>
          <p:cNvSpPr/>
          <p:nvPr>
            <p:ph idx="2" type="sldImg"/>
          </p:nvPr>
        </p:nvSpPr>
        <p:spPr>
          <a:xfrm>
            <a:off x="381524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2712270737_13_7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g12712270737_13_7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2712270737_13_8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g12712270737_13_8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2712270737_13_10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g12712270737_13_10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12270737_2_9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712270737_2_9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2712270737_13_12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g12712270737_13_12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2712270737_13_19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g12712270737_13_19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2712270737_13_24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g12712270737_13_24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2712270737_13_26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g12712270737_13_268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2712270737_13_29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g12712270737_13_29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2712270737_13_31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g12712270737_13_31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2712270737_13_36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g12712270737_13_36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2712270737_13_39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g12712270737_13_39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2712270737_13_41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g12712270737_13_41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2712270737_13_43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g12712270737_13_43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712270737_2_11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2712270737_2_11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2712270737_13_45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g12712270737_13_45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2712270737_13_48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g12712270737_13_48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2712270737_13_49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g12712270737_13_49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2712270737_13_50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g12712270737_13_50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2712270737_13_52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g12712270737_13_52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712270737_13_54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12712270737_13_54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2712270737_13_55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g12712270737_13_55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12712270737_13_57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g12712270737_13_57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2712270737_13_59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g12712270737_13_59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2712270737_13_61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g12712270737_13_61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12270737_2_13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712270737_2_13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2712270737_13_61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g12712270737_13_61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12712270737_13_63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g12712270737_13_63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2712270737_13_65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g12712270737_13_65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12712270737_13_67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g12712270737_13_67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2712270737_13_72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g12712270737_13_72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2712270737_13_77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g12712270737_13_77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2712270737_13_82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g12712270737_13_82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2712270737_13_84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g12712270737_13_84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2712270737_13_86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g12712270737_13_86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2712270737_13_87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g12712270737_13_87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12270737_2_15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712270737_2_15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2712270737_13_89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g12712270737_13_898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12712270737_13_91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g12712270737_13_91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2712270737_13_93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g12712270737_13_93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2712270737_13_94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g12712270737_13_94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12712270737_13_96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g12712270737_13_96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2712270737_13_97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g12712270737_13_97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12712270737_13_98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g12712270737_13_988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12712270737_13_99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g12712270737_13_99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12712270737_11_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g12712270737_11_3:notes"/>
          <p:cNvSpPr/>
          <p:nvPr>
            <p:ph idx="2" type="sldImg"/>
          </p:nvPr>
        </p:nvSpPr>
        <p:spPr>
          <a:xfrm>
            <a:off x="381524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2712270737_18_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g12712270737_18_8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12270737_2_16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2712270737_2_16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12712270737_18_5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g12712270737_18_5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12712270737_18_7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g12712270737_18_73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12712270737_18_8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g12712270737_18_8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12712270737_18_11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g12712270737_18_110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2712270737_18_12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g12712270737_18_12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12712270737_18_14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g12712270737_18_14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12712270737_18_15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g12712270737_18_15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12712270737_18_17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g12712270737_18_17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712270737_18_19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g12712270737_18_194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12712270737_18_2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g12712270737_18_212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712270737_2_21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2712270737_2_21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12712270737_18_22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g12712270737_18_227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12712270737_18_24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g12712270737_18_24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2712270737_18_25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g12712270737_18_25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12712270737_18_26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g12712270737_18_269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12712270737_18_28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g12712270737_18_28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g12712270737_18_30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g12712270737_18_305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12712270737_18_32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g12712270737_18_32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2712270737_18_33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g12712270737_18_336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12712270737_18_35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g12712270737_18_351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12712270737_18_36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g12712270737_18_368:notes"/>
          <p:cNvSpPr/>
          <p:nvPr>
            <p:ph idx="2" type="sldImg"/>
          </p:nvPr>
        </p:nvSpPr>
        <p:spPr>
          <a:xfrm>
            <a:off x="381524" y="685791"/>
            <a:ext cx="6095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457150" y="1078000"/>
            <a:ext cx="8227993" cy="267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57150" y="1078000"/>
            <a:ext cx="8227993" cy="267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457150" y="1078000"/>
            <a:ext cx="4015066" cy="267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673649" y="1078000"/>
            <a:ext cx="4015066" cy="267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457150" y="183774"/>
            <a:ext cx="8227993" cy="356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150" y="107800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673649" y="1078000"/>
            <a:ext cx="4015066" cy="267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457150" y="247372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457150" y="1078000"/>
            <a:ext cx="4015066" cy="267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673649" y="107800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3" type="body"/>
          </p:nvPr>
        </p:nvSpPr>
        <p:spPr>
          <a:xfrm>
            <a:off x="4673649" y="247372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457150" y="107800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4673649" y="107800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457150" y="2473720"/>
            <a:ext cx="8227993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457150" y="1078000"/>
            <a:ext cx="8227993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457150" y="2473720"/>
            <a:ext cx="8227993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150" y="107800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673649" y="107800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57150" y="247372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4" type="body"/>
          </p:nvPr>
        </p:nvSpPr>
        <p:spPr>
          <a:xfrm>
            <a:off x="4673649" y="2473720"/>
            <a:ext cx="4015066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150" y="102871"/>
            <a:ext cx="8227993" cy="930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150" y="1078000"/>
            <a:ext cx="2648615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3238625" y="1078000"/>
            <a:ext cx="2648615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6020814" y="1078000"/>
            <a:ext cx="2648615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57150" y="2473720"/>
            <a:ext cx="2648615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5" type="body"/>
          </p:nvPr>
        </p:nvSpPr>
        <p:spPr>
          <a:xfrm>
            <a:off x="3238625" y="2473720"/>
            <a:ext cx="2648615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6" type="body"/>
          </p:nvPr>
        </p:nvSpPr>
        <p:spPr>
          <a:xfrm>
            <a:off x="6020814" y="2473720"/>
            <a:ext cx="2648615" cy="127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50" y="183774"/>
            <a:ext cx="8227993" cy="768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50" y="1078000"/>
            <a:ext cx="8227993" cy="267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06" name="Google Shape;106;p26"/>
          <p:cNvSpPr/>
          <p:nvPr/>
        </p:nvSpPr>
        <p:spPr>
          <a:xfrm>
            <a:off x="713583" y="2729289"/>
            <a:ext cx="7715842" cy="8037"/>
          </a:xfrm>
          <a:custGeom>
            <a:rect b="b" l="l" r="r" t="t"/>
            <a:pathLst>
              <a:path extrusionOk="0" h="16" w="10803">
                <a:moveTo>
                  <a:pt x="0" y="15"/>
                </a:moveTo>
                <a:lnTo>
                  <a:pt x="0" y="0"/>
                </a:lnTo>
                <a:lnTo>
                  <a:pt x="10802" y="0"/>
                </a:lnTo>
                <a:lnTo>
                  <a:pt x="10802" y="15"/>
                </a:lnTo>
                <a:lnTo>
                  <a:pt x="0" y="15"/>
                </a:lnTo>
                <a:close/>
              </a:path>
            </a:pathLst>
          </a:custGeom>
          <a:solidFill>
            <a:srgbClr val="EB811B"/>
          </a:solidFill>
          <a:ln>
            <a:noFill/>
          </a:ln>
        </p:spPr>
      </p:sp>
      <p:sp>
        <p:nvSpPr>
          <p:cNvPr id="107" name="Google Shape;107;p26"/>
          <p:cNvSpPr txBox="1"/>
          <p:nvPr/>
        </p:nvSpPr>
        <p:spPr>
          <a:xfrm>
            <a:off x="714297" y="1942221"/>
            <a:ext cx="7086545" cy="3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3100" u="none" cap="none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3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714300" y="2840200"/>
            <a:ext cx="31587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23373B"/>
                </a:solidFill>
              </a:rPr>
              <a:t>Rohan Fossé - 09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000">
                <a:solidFill>
                  <a:srgbClr val="23373B"/>
                </a:solidFill>
              </a:rPr>
              <a:t>Mai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fr" sz="2000">
                <a:solidFill>
                  <a:srgbClr val="23373B"/>
                </a:solidFill>
              </a:rPr>
              <a:t>2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/>
          <p:nvPr/>
        </p:nvSpPr>
        <p:spPr>
          <a:xfrm>
            <a:off x="0" y="0"/>
            <a:ext cx="9143732" cy="5144079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87" name="Google Shape;287;p3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88" name="Google Shape;288;p35"/>
          <p:cNvSpPr txBox="1"/>
          <p:nvPr/>
        </p:nvSpPr>
        <p:spPr>
          <a:xfrm>
            <a:off x="294291" y="157521"/>
            <a:ext cx="4325786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Application d’un bloc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1203591" y="1405900"/>
            <a:ext cx="2878619" cy="2158142"/>
          </a:xfrm>
          <a:custGeom>
            <a:rect b="b" l="l" r="r" t="t"/>
            <a:pathLst>
              <a:path extrusionOk="0" h="4029" w="4031">
                <a:moveTo>
                  <a:pt x="3889" y="0"/>
                </a:moveTo>
                <a:lnTo>
                  <a:pt x="141" y="0"/>
                </a:lnTo>
                <a:cubicBezTo>
                  <a:pt x="63" y="0"/>
                  <a:pt x="0" y="63"/>
                  <a:pt x="0" y="141"/>
                </a:cubicBezTo>
                <a:lnTo>
                  <a:pt x="0" y="3888"/>
                </a:lnTo>
                <a:cubicBezTo>
                  <a:pt x="0" y="3965"/>
                  <a:pt x="63" y="4028"/>
                  <a:pt x="141" y="4028"/>
                </a:cubicBezTo>
                <a:lnTo>
                  <a:pt x="3889" y="4028"/>
                </a:lnTo>
                <a:cubicBezTo>
                  <a:pt x="3967" y="4028"/>
                  <a:pt x="4030" y="3965"/>
                  <a:pt x="4030" y="3888"/>
                </a:cubicBezTo>
                <a:lnTo>
                  <a:pt x="4030" y="141"/>
                </a:lnTo>
                <a:cubicBezTo>
                  <a:pt x="4030" y="63"/>
                  <a:pt x="3967" y="0"/>
                  <a:pt x="3889" y="0"/>
                </a:cubicBezTo>
                <a:moveTo>
                  <a:pt x="4030" y="1377"/>
                </a:moveTo>
                <a:lnTo>
                  <a:pt x="0" y="1377"/>
                </a:lnTo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2385039" y="1077464"/>
            <a:ext cx="58501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1446452" y="1495376"/>
            <a:ext cx="89358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Pred. 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2525756" y="1495376"/>
            <a:ext cx="156502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380f004f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1446452" y="1790058"/>
            <a:ext cx="73286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2123606" y="1790058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2525756" y="1790058"/>
            <a:ext cx="52786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345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1695742" y="2233152"/>
            <a:ext cx="169788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Opérations 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1695742" y="2558910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2411468" y="2497294"/>
            <a:ext cx="380006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2346467" y="2558910"/>
            <a:ext cx="131073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1695742" y="2884131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2315752" y="2822516"/>
            <a:ext cx="25286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2250037" y="2884131"/>
            <a:ext cx="108073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−→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1695742" y="3209889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2315752" y="3148273"/>
            <a:ext cx="25286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2250037" y="3209889"/>
            <a:ext cx="158574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−→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Charles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6" name="Google Shape;306;p35"/>
          <p:cNvCxnSpPr/>
          <p:nvPr/>
        </p:nvCxnSpPr>
        <p:spPr>
          <a:xfrm>
            <a:off x="5393660" y="1219983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7" name="Google Shape;307;p35"/>
          <p:cNvCxnSpPr/>
          <p:nvPr/>
        </p:nvCxnSpPr>
        <p:spPr>
          <a:xfrm rot="10800000">
            <a:off x="5398660" y="1223733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8" name="Google Shape;308;p35"/>
          <p:cNvSpPr txBox="1"/>
          <p:nvPr/>
        </p:nvSpPr>
        <p:spPr>
          <a:xfrm>
            <a:off x="5888669" y="949411"/>
            <a:ext cx="140430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État initial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p35"/>
          <p:cNvCxnSpPr/>
          <p:nvPr/>
        </p:nvCxnSpPr>
        <p:spPr>
          <a:xfrm rot="10800000">
            <a:off x="6539394" y="1223733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0" name="Google Shape;310;p35"/>
          <p:cNvSpPr txBox="1"/>
          <p:nvPr/>
        </p:nvSpPr>
        <p:spPr>
          <a:xfrm>
            <a:off x="5555092" y="1238735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1" name="Google Shape;311;p35"/>
          <p:cNvCxnSpPr/>
          <p:nvPr/>
        </p:nvCxnSpPr>
        <p:spPr>
          <a:xfrm rot="10800000">
            <a:off x="7600840" y="1223733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2" name="Google Shape;312;p35"/>
          <p:cNvCxnSpPr/>
          <p:nvPr/>
        </p:nvCxnSpPr>
        <p:spPr>
          <a:xfrm>
            <a:off x="5393660" y="1521630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3" name="Google Shape;313;p35"/>
          <p:cNvCxnSpPr/>
          <p:nvPr/>
        </p:nvCxnSpPr>
        <p:spPr>
          <a:xfrm rot="10800000">
            <a:off x="5398660" y="1525380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4" name="Google Shape;314;p35"/>
          <p:cNvSpPr txBox="1"/>
          <p:nvPr/>
        </p:nvSpPr>
        <p:spPr>
          <a:xfrm>
            <a:off x="6695825" y="1238735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fr" sz="2000">
                <a:solidFill>
                  <a:srgbClr val="23373B"/>
                </a:solidFill>
              </a:rPr>
              <a:t>93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5" name="Google Shape;315;p35"/>
          <p:cNvCxnSpPr/>
          <p:nvPr/>
        </p:nvCxnSpPr>
        <p:spPr>
          <a:xfrm rot="10800000">
            <a:off x="6539394" y="1525380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6" name="Google Shape;316;p35"/>
          <p:cNvSpPr txBox="1"/>
          <p:nvPr/>
        </p:nvSpPr>
        <p:spPr>
          <a:xfrm>
            <a:off x="5555092" y="1540382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Google Shape;317;p35"/>
          <p:cNvCxnSpPr/>
          <p:nvPr/>
        </p:nvCxnSpPr>
        <p:spPr>
          <a:xfrm rot="10800000">
            <a:off x="7600840" y="1525380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8" name="Google Shape;318;p35"/>
          <p:cNvCxnSpPr/>
          <p:nvPr/>
        </p:nvCxnSpPr>
        <p:spPr>
          <a:xfrm>
            <a:off x="5393660" y="1823813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9" name="Google Shape;319;p35"/>
          <p:cNvCxnSpPr/>
          <p:nvPr/>
        </p:nvCxnSpPr>
        <p:spPr>
          <a:xfrm rot="10800000">
            <a:off x="5398660" y="182756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0" name="Google Shape;320;p35"/>
          <p:cNvSpPr txBox="1"/>
          <p:nvPr/>
        </p:nvSpPr>
        <p:spPr>
          <a:xfrm>
            <a:off x="6695825" y="1540382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5432e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p35"/>
          <p:cNvCxnSpPr/>
          <p:nvPr/>
        </p:nvCxnSpPr>
        <p:spPr>
          <a:xfrm rot="10800000">
            <a:off x="6539394" y="182756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2" name="Google Shape;322;p35"/>
          <p:cNvSpPr txBox="1"/>
          <p:nvPr/>
        </p:nvSpPr>
        <p:spPr>
          <a:xfrm>
            <a:off x="5555092" y="1842565"/>
            <a:ext cx="103858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3" name="Google Shape;323;p35"/>
          <p:cNvCxnSpPr/>
          <p:nvPr/>
        </p:nvCxnSpPr>
        <p:spPr>
          <a:xfrm rot="10800000">
            <a:off x="7600840" y="182756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4" name="Google Shape;324;p35"/>
          <p:cNvCxnSpPr/>
          <p:nvPr/>
        </p:nvCxnSpPr>
        <p:spPr>
          <a:xfrm>
            <a:off x="5393660" y="2125995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5" name="Google Shape;325;p35"/>
          <p:cNvSpPr txBox="1"/>
          <p:nvPr/>
        </p:nvSpPr>
        <p:spPr>
          <a:xfrm>
            <a:off x="6695825" y="1842565"/>
            <a:ext cx="6971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543e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6" name="Google Shape;326;p35"/>
          <p:cNvCxnSpPr/>
          <p:nvPr/>
        </p:nvCxnSpPr>
        <p:spPr>
          <a:xfrm>
            <a:off x="5393660" y="2821980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7" name="Google Shape;327;p35"/>
          <p:cNvCxnSpPr/>
          <p:nvPr/>
        </p:nvCxnSpPr>
        <p:spPr>
          <a:xfrm rot="10800000">
            <a:off x="5398660" y="2825731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8" name="Google Shape;328;p35"/>
          <p:cNvSpPr txBox="1"/>
          <p:nvPr/>
        </p:nvSpPr>
        <p:spPr>
          <a:xfrm>
            <a:off x="4772936" y="2511761"/>
            <a:ext cx="41229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État après application du bloc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9" name="Google Shape;329;p35"/>
          <p:cNvCxnSpPr/>
          <p:nvPr/>
        </p:nvCxnSpPr>
        <p:spPr>
          <a:xfrm rot="10800000">
            <a:off x="6539394" y="2825731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0" name="Google Shape;330;p35"/>
          <p:cNvSpPr txBox="1"/>
          <p:nvPr/>
        </p:nvSpPr>
        <p:spPr>
          <a:xfrm>
            <a:off x="5555092" y="2840733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p35"/>
          <p:cNvCxnSpPr/>
          <p:nvPr/>
        </p:nvCxnSpPr>
        <p:spPr>
          <a:xfrm rot="10800000">
            <a:off x="7600840" y="2825731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2" name="Google Shape;332;p35"/>
          <p:cNvCxnSpPr/>
          <p:nvPr/>
        </p:nvCxnSpPr>
        <p:spPr>
          <a:xfrm>
            <a:off x="5393660" y="3124163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3" name="Google Shape;333;p35"/>
          <p:cNvCxnSpPr/>
          <p:nvPr/>
        </p:nvCxnSpPr>
        <p:spPr>
          <a:xfrm rot="10800000">
            <a:off x="5398660" y="3127914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4" name="Google Shape;334;p35"/>
          <p:cNvSpPr txBox="1"/>
          <p:nvPr/>
        </p:nvSpPr>
        <p:spPr>
          <a:xfrm>
            <a:off x="6695825" y="2840733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1220e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5" name="Google Shape;335;p35"/>
          <p:cNvCxnSpPr/>
          <p:nvPr/>
        </p:nvCxnSpPr>
        <p:spPr>
          <a:xfrm rot="10800000">
            <a:off x="6539394" y="3127914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6" name="Google Shape;336;p35"/>
          <p:cNvSpPr txBox="1"/>
          <p:nvPr/>
        </p:nvSpPr>
        <p:spPr>
          <a:xfrm>
            <a:off x="5555092" y="3142916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35"/>
          <p:cNvCxnSpPr/>
          <p:nvPr/>
        </p:nvCxnSpPr>
        <p:spPr>
          <a:xfrm rot="10800000">
            <a:off x="7600840" y="3127914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8" name="Google Shape;338;p35"/>
          <p:cNvCxnSpPr/>
          <p:nvPr/>
        </p:nvCxnSpPr>
        <p:spPr>
          <a:xfrm>
            <a:off x="5393660" y="3426346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9" name="Google Shape;339;p35"/>
          <p:cNvCxnSpPr/>
          <p:nvPr/>
        </p:nvCxnSpPr>
        <p:spPr>
          <a:xfrm rot="10800000">
            <a:off x="5398660" y="343009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0" name="Google Shape;340;p35"/>
          <p:cNvSpPr txBox="1"/>
          <p:nvPr/>
        </p:nvSpPr>
        <p:spPr>
          <a:xfrm>
            <a:off x="6695825" y="3142916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5440e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1" name="Google Shape;341;p35"/>
          <p:cNvCxnSpPr/>
          <p:nvPr/>
        </p:nvCxnSpPr>
        <p:spPr>
          <a:xfrm rot="10800000">
            <a:off x="6539394" y="343009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2" name="Google Shape;342;p35"/>
          <p:cNvSpPr txBox="1"/>
          <p:nvPr/>
        </p:nvSpPr>
        <p:spPr>
          <a:xfrm>
            <a:off x="5555092" y="3445098"/>
            <a:ext cx="103858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 rot="10800000">
            <a:off x="7600840" y="343009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4" name="Google Shape;344;p35"/>
          <p:cNvCxnSpPr/>
          <p:nvPr/>
        </p:nvCxnSpPr>
        <p:spPr>
          <a:xfrm>
            <a:off x="5393660" y="3727993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5" name="Google Shape;345;p35"/>
          <p:cNvSpPr txBox="1"/>
          <p:nvPr/>
        </p:nvSpPr>
        <p:spPr>
          <a:xfrm>
            <a:off x="6695825" y="3445098"/>
            <a:ext cx="6971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545e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2288609" y="4373614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348" name="Google Shape;348;p35"/>
          <p:cNvSpPr txBox="1"/>
          <p:nvPr/>
        </p:nvSpPr>
        <p:spPr>
          <a:xfrm>
            <a:off x="2575042" y="4373614"/>
            <a:ext cx="535366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faut vérifier ce que l’on reçoit !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12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543" name="Google Shape;2543;p12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544" name="Google Shape;2544;p125"/>
          <p:cNvSpPr txBox="1"/>
          <p:nvPr/>
        </p:nvSpPr>
        <p:spPr>
          <a:xfrm>
            <a:off x="294291" y="157521"/>
            <a:ext cx="1232163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Calcul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5" name="Google Shape;2545;p125"/>
          <p:cNvSpPr txBox="1"/>
          <p:nvPr/>
        </p:nvSpPr>
        <p:spPr>
          <a:xfrm>
            <a:off x="1435738" y="157521"/>
            <a:ext cx="4192212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des droits de baking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6" name="Google Shape;2546;p125"/>
          <p:cNvSpPr txBox="1"/>
          <p:nvPr/>
        </p:nvSpPr>
        <p:spPr>
          <a:xfrm>
            <a:off x="714297" y="857792"/>
            <a:ext cx="711368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montant de jetons varie dans le temps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7" name="Google Shape;2547;p125"/>
          <p:cNvSpPr txBox="1"/>
          <p:nvPr/>
        </p:nvSpPr>
        <p:spPr>
          <a:xfrm>
            <a:off x="927158" y="1238735"/>
            <a:ext cx="82472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“Snapshots” régulier de la distribution d’argents des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8" name="Google Shape;2548;p125"/>
          <p:cNvSpPr txBox="1"/>
          <p:nvPr/>
        </p:nvSpPr>
        <p:spPr>
          <a:xfrm>
            <a:off x="1304307" y="1552705"/>
            <a:ext cx="179431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participants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9" name="Google Shape;2549;p125"/>
          <p:cNvSpPr txBox="1"/>
          <p:nvPr/>
        </p:nvSpPr>
        <p:spPr>
          <a:xfrm>
            <a:off x="714297" y="2100278"/>
            <a:ext cx="913015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Les droits de baking ne doivent pas être manipulable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0" name="Google Shape;2550;p125"/>
          <p:cNvSpPr txBox="1"/>
          <p:nvPr/>
        </p:nvSpPr>
        <p:spPr>
          <a:xfrm>
            <a:off x="927158" y="2480685"/>
            <a:ext cx="855585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Tous les 32 blocs, le baker désigné doit fournir le hash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1" name="Google Shape;2551;p125"/>
          <p:cNvSpPr txBox="1"/>
          <p:nvPr/>
        </p:nvSpPr>
        <p:spPr>
          <a:xfrm>
            <a:off x="1304307" y="2794655"/>
            <a:ext cx="43107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d’une </a:t>
            </a:r>
            <a:r>
              <a:rPr lang="fr" sz="2200">
                <a:solidFill>
                  <a:srgbClr val="23373B"/>
                </a:solidFill>
              </a:rPr>
              <a:t>graine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d’aléa (secret).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2" name="Google Shape;2552;p125"/>
          <p:cNvSpPr txBox="1"/>
          <p:nvPr/>
        </p:nvSpPr>
        <p:spPr>
          <a:xfrm>
            <a:off x="927158" y="3164883"/>
            <a:ext cx="912800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Après un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cycle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(4096 blocs), tous les bakers ayant injecté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3" name="Google Shape;2553;p125"/>
          <p:cNvSpPr txBox="1"/>
          <p:nvPr/>
        </p:nvSpPr>
        <p:spPr>
          <a:xfrm>
            <a:off x="1304307" y="3478853"/>
            <a:ext cx="77579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des hashs de gra</a:t>
            </a:r>
            <a:r>
              <a:rPr lang="fr" sz="2200">
                <a:solidFill>
                  <a:srgbClr val="23373B"/>
                </a:solidFill>
              </a:rPr>
              <a:t>i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nes doivent </a:t>
            </a:r>
            <a:r>
              <a:rPr lang="fr" sz="2200">
                <a:solidFill>
                  <a:srgbClr val="23373B"/>
                </a:solidFill>
              </a:rPr>
              <a:t>révéler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leurs gra</a:t>
            </a:r>
            <a:r>
              <a:rPr lang="fr" sz="2200">
                <a:solidFill>
                  <a:srgbClr val="23373B"/>
                </a:solidFill>
              </a:rPr>
              <a:t>i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nes.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4" name="Google Shape;2554;p125"/>
          <p:cNvSpPr txBox="1"/>
          <p:nvPr/>
        </p:nvSpPr>
        <p:spPr>
          <a:xfrm>
            <a:off x="927158" y="3849616"/>
            <a:ext cx="80629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Toutes les gra</a:t>
            </a:r>
            <a:r>
              <a:rPr lang="fr" sz="2200">
                <a:solidFill>
                  <a:srgbClr val="23373B"/>
                </a:solidFill>
              </a:rPr>
              <a:t>i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nes sont rassemblées pour former la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5" name="Google Shape;2555;p125"/>
          <p:cNvSpPr txBox="1"/>
          <p:nvPr/>
        </p:nvSpPr>
        <p:spPr>
          <a:xfrm>
            <a:off x="1304307" y="4163586"/>
            <a:ext cx="415006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prochaine gra</a:t>
            </a:r>
            <a:r>
              <a:rPr lang="fr" sz="2200">
                <a:solidFill>
                  <a:srgbClr val="23373B"/>
                </a:solidFill>
              </a:rPr>
              <a:t>i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ne d’aléa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6" name="Google Shape;2556;p125"/>
          <p:cNvSpPr txBox="1"/>
          <p:nvPr/>
        </p:nvSpPr>
        <p:spPr>
          <a:xfrm>
            <a:off x="4700792" y="4163586"/>
            <a:ext cx="32643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permettra de tirer 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7" name="Google Shape;2557;p12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558" name="Google Shape;2558;p125"/>
          <p:cNvSpPr txBox="1"/>
          <p:nvPr/>
        </p:nvSpPr>
        <p:spPr>
          <a:xfrm>
            <a:off x="1304307" y="4477556"/>
            <a:ext cx="76486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nouveaux droits (à partir d’un snapshot aléatoire).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9" name="Google Shape;2559;p125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12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565" name="Google Shape;2565;p12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566" name="Google Shape;2566;p126"/>
          <p:cNvSpPr txBox="1"/>
          <p:nvPr/>
        </p:nvSpPr>
        <p:spPr>
          <a:xfrm>
            <a:off x="294291" y="157521"/>
            <a:ext cx="371506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AFAFA"/>
                </a:solidFill>
              </a:rPr>
              <a:t>Dépôt</a:t>
            </a: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de garantie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7" name="Google Shape;2567;p126"/>
          <p:cNvSpPr txBox="1"/>
          <p:nvPr/>
        </p:nvSpPr>
        <p:spPr>
          <a:xfrm>
            <a:off x="714297" y="1046388"/>
            <a:ext cx="762155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Pour résoudre le problème de “Nothing at stake”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8" name="Google Shape;2568;p126"/>
          <p:cNvSpPr txBox="1"/>
          <p:nvPr/>
        </p:nvSpPr>
        <p:spPr>
          <a:xfrm>
            <a:off x="927158" y="1527523"/>
            <a:ext cx="895514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Dès qu’un bloc est produit, un </a:t>
            </a:r>
            <a:r>
              <a:rPr lang="fr" sz="2200">
                <a:solidFill>
                  <a:srgbClr val="23373B"/>
                </a:solidFill>
              </a:rPr>
              <a:t>dépôt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de garantie est gelé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9" name="Google Shape;2569;p126"/>
          <p:cNvSpPr txBox="1"/>
          <p:nvPr/>
        </p:nvSpPr>
        <p:spPr>
          <a:xfrm>
            <a:off x="1304307" y="1841493"/>
            <a:ext cx="7000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(640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0" name="Google Shape;2570;p126"/>
          <p:cNvSpPr txBox="1"/>
          <p:nvPr/>
        </p:nvSpPr>
        <p:spPr>
          <a:xfrm>
            <a:off x="1861459" y="1945436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tz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1" name="Google Shape;2571;p126"/>
          <p:cNvSpPr txBox="1"/>
          <p:nvPr/>
        </p:nvSpPr>
        <p:spPr>
          <a:xfrm>
            <a:off x="2159321" y="1841493"/>
            <a:ext cx="14378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par bloc).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2" name="Google Shape;2572;p126"/>
          <p:cNvSpPr txBox="1"/>
          <p:nvPr/>
        </p:nvSpPr>
        <p:spPr>
          <a:xfrm>
            <a:off x="927158" y="2211721"/>
            <a:ext cx="5514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3" name="Google Shape;2573;p126"/>
          <p:cNvSpPr txBox="1"/>
          <p:nvPr/>
        </p:nvSpPr>
        <p:spPr>
          <a:xfrm>
            <a:off x="1635741" y="2211721"/>
            <a:ext cx="77694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 “baker” produit deux blocs au même niveau, 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4" name="Google Shape;2574;p126"/>
          <p:cNvSpPr txBox="1"/>
          <p:nvPr/>
        </p:nvSpPr>
        <p:spPr>
          <a:xfrm>
            <a:off x="1304307" y="2525691"/>
            <a:ext cx="555294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enlève tous les </a:t>
            </a:r>
            <a:r>
              <a:rPr lang="fr" sz="2200">
                <a:solidFill>
                  <a:srgbClr val="23373B"/>
                </a:solidFill>
              </a:rPr>
              <a:t>dépôts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encore gelés.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5" name="Google Shape;2575;p126"/>
          <p:cNvSpPr txBox="1"/>
          <p:nvPr/>
        </p:nvSpPr>
        <p:spPr>
          <a:xfrm>
            <a:off x="927158" y="2896454"/>
            <a:ext cx="822299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dépôts sont rendus au fur et à mesure, après un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6" name="Google Shape;2576;p126"/>
          <p:cNvSpPr txBox="1"/>
          <p:nvPr/>
        </p:nvSpPr>
        <p:spPr>
          <a:xfrm>
            <a:off x="1304307" y="3210424"/>
            <a:ext cx="253575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certain temps,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7" name="Google Shape;2577;p126"/>
          <p:cNvSpPr txBox="1"/>
          <p:nvPr/>
        </p:nvSpPr>
        <p:spPr>
          <a:xfrm>
            <a:off x="3430057" y="3210424"/>
            <a:ext cx="38086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“baker” n’a pas triché.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8" name="Google Shape;2578;p126"/>
          <p:cNvSpPr txBox="1"/>
          <p:nvPr/>
        </p:nvSpPr>
        <p:spPr>
          <a:xfrm>
            <a:off x="927158" y="3581188"/>
            <a:ext cx="792370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Relation entre le stake et la somme des dépôts 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9" name="Google Shape;2579;p126"/>
          <p:cNvSpPr txBox="1"/>
          <p:nvPr/>
        </p:nvSpPr>
        <p:spPr>
          <a:xfrm>
            <a:off x="1304307" y="3895158"/>
            <a:ext cx="136216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garantie.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0" name="Google Shape;2580;p12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581" name="Google Shape;2581;p126"/>
          <p:cNvSpPr txBox="1"/>
          <p:nvPr/>
        </p:nvSpPr>
        <p:spPr>
          <a:xfrm>
            <a:off x="714297" y="4376293"/>
            <a:ext cx="59886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Incitation économique à rester honnête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2" name="Google Shape;2582;p126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12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588" name="Google Shape;2588;p12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589" name="Google Shape;2589;p127"/>
          <p:cNvSpPr txBox="1"/>
          <p:nvPr/>
        </p:nvSpPr>
        <p:spPr>
          <a:xfrm>
            <a:off x="294291" y="157521"/>
            <a:ext cx="5147942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Delegated Proof of Stake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0" name="Google Shape;2590;p127"/>
          <p:cNvSpPr txBox="1"/>
          <p:nvPr/>
        </p:nvSpPr>
        <p:spPr>
          <a:xfrm>
            <a:off x="927158" y="1153010"/>
            <a:ext cx="74129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Pour avoir des droits de production de bloc, 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1" name="Google Shape;2591;p127"/>
          <p:cNvSpPr txBox="1"/>
          <p:nvPr/>
        </p:nvSpPr>
        <p:spPr>
          <a:xfrm>
            <a:off x="1304307" y="1466980"/>
            <a:ext cx="484579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participants doivent avoir 8,000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2" name="Google Shape;2592;p127"/>
          <p:cNvSpPr txBox="1"/>
          <p:nvPr/>
        </p:nvSpPr>
        <p:spPr>
          <a:xfrm>
            <a:off x="5180800" y="1570922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tz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3" name="Google Shape;2593;p127"/>
          <p:cNvSpPr txBox="1"/>
          <p:nvPr/>
        </p:nvSpPr>
        <p:spPr>
          <a:xfrm>
            <a:off x="5478662" y="1466980"/>
            <a:ext cx="19850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 un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rouleau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4" name="Google Shape;2594;p127"/>
          <p:cNvSpPr txBox="1"/>
          <p:nvPr/>
        </p:nvSpPr>
        <p:spPr>
          <a:xfrm>
            <a:off x="927158" y="1837743"/>
            <a:ext cx="786298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On détermine les droits en fonction du nombre 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5" name="Google Shape;2595;p127"/>
          <p:cNvSpPr txBox="1"/>
          <p:nvPr/>
        </p:nvSpPr>
        <p:spPr>
          <a:xfrm>
            <a:off x="1304307" y="2151713"/>
            <a:ext cx="14228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rouleaux.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6" name="Google Shape;2596;p127"/>
          <p:cNvSpPr txBox="1"/>
          <p:nvPr/>
        </p:nvSpPr>
        <p:spPr>
          <a:xfrm>
            <a:off x="714297" y="2632848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7" name="Google Shape;2597;p127"/>
          <p:cNvSpPr txBox="1"/>
          <p:nvPr/>
        </p:nvSpPr>
        <p:spPr>
          <a:xfrm>
            <a:off x="1045732" y="2632848"/>
            <a:ext cx="89130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 participant n’</a:t>
            </a:r>
            <a:r>
              <a:rPr lang="fr" sz="2200">
                <a:solidFill>
                  <a:srgbClr val="23373B"/>
                </a:solidFill>
              </a:rPr>
              <a:t>a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pas assez de jetons pour participer (et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8" name="Google Shape;2598;p127"/>
          <p:cNvSpPr txBox="1"/>
          <p:nvPr/>
        </p:nvSpPr>
        <p:spPr>
          <a:xfrm>
            <a:off x="714297" y="2946818"/>
            <a:ext cx="51450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donc obtenir des récompenses),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9" name="Google Shape;2599;p127"/>
          <p:cNvSpPr txBox="1"/>
          <p:nvPr/>
        </p:nvSpPr>
        <p:spPr>
          <a:xfrm>
            <a:off x="4984363" y="2946818"/>
            <a:ext cx="4331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peut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déléguer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son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stake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ou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0" name="Google Shape;2600;p127"/>
          <p:cNvSpPr txBox="1"/>
          <p:nvPr/>
        </p:nvSpPr>
        <p:spPr>
          <a:xfrm>
            <a:off x="714297" y="3260788"/>
            <a:ext cx="617938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encore l’associer à d’autres participants.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1" name="Google Shape;2601;p127"/>
          <p:cNvSpPr txBox="1"/>
          <p:nvPr/>
        </p:nvSpPr>
        <p:spPr>
          <a:xfrm>
            <a:off x="714297" y="3685130"/>
            <a:ext cx="30286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À l’heure actuelle,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2" name="Google Shape;2602;p127"/>
          <p:cNvSpPr txBox="1"/>
          <p:nvPr/>
        </p:nvSpPr>
        <p:spPr>
          <a:xfrm>
            <a:off x="3270768" y="3685130"/>
            <a:ext cx="609438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existe des “services de délégations”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3" name="Google Shape;2603;p127"/>
          <p:cNvSpPr txBox="1"/>
          <p:nvPr/>
        </p:nvSpPr>
        <p:spPr>
          <a:xfrm>
            <a:off x="714297" y="3999100"/>
            <a:ext cx="88430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acceptent les délégations et gardent une petite partie des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4" name="Google Shape;2604;p12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05" name="Google Shape;2605;p127"/>
          <p:cNvSpPr txBox="1"/>
          <p:nvPr/>
        </p:nvSpPr>
        <p:spPr>
          <a:xfrm>
            <a:off x="714297" y="4313070"/>
            <a:ext cx="85437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récompenses (entre 5% et 15%) en échange du service.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6" name="Google Shape;2606;p127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12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612" name="Google Shape;2612;p12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13" name="Google Shape;2613;p128"/>
          <p:cNvSpPr txBox="1"/>
          <p:nvPr/>
        </p:nvSpPr>
        <p:spPr>
          <a:xfrm>
            <a:off x="294291" y="157521"/>
            <a:ext cx="4304357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Liquid Proof of Stake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4" name="Google Shape;2614;p128"/>
          <p:cNvSpPr txBox="1"/>
          <p:nvPr/>
        </p:nvSpPr>
        <p:spPr>
          <a:xfrm>
            <a:off x="714297" y="1936863"/>
            <a:ext cx="32336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Delegated PoS mais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5" name="Google Shape;2615;p128"/>
          <p:cNvSpPr txBox="1"/>
          <p:nvPr/>
        </p:nvSpPr>
        <p:spPr>
          <a:xfrm>
            <a:off x="927158" y="2417998"/>
            <a:ext cx="889157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déléguants peuvent utiliser leurs jetons (pas de gel).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6" name="Google Shape;2616;p128"/>
          <p:cNvSpPr txBox="1"/>
          <p:nvPr/>
        </p:nvSpPr>
        <p:spPr>
          <a:xfrm>
            <a:off x="927158" y="2788226"/>
            <a:ext cx="890657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“bakers” ne peuvent pas utiliser les jetons délégués.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7" name="Google Shape;2617;p128"/>
          <p:cNvSpPr txBox="1"/>
          <p:nvPr/>
        </p:nvSpPr>
        <p:spPr>
          <a:xfrm>
            <a:off x="927158" y="3158989"/>
            <a:ext cx="81744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déléguants peuvent changer de délégués à tout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8" name="Google Shape;2618;p12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19" name="Google Shape;2619;p128"/>
          <p:cNvSpPr txBox="1"/>
          <p:nvPr/>
        </p:nvSpPr>
        <p:spPr>
          <a:xfrm>
            <a:off x="1304307" y="3472959"/>
            <a:ext cx="136502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moment.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0" name="Google Shape;2620;p128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12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626" name="Google Shape;2626;p12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27" name="Google Shape;2627;p129"/>
          <p:cNvSpPr txBox="1"/>
          <p:nvPr/>
        </p:nvSpPr>
        <p:spPr>
          <a:xfrm>
            <a:off x="294291" y="157521"/>
            <a:ext cx="157074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Activité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8" name="Google Shape;2628;p129"/>
          <p:cNvSpPr txBox="1"/>
          <p:nvPr/>
        </p:nvSpPr>
        <p:spPr>
          <a:xfrm>
            <a:off x="927158" y="2368706"/>
            <a:ext cx="520508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baker devient inactif lorsqu’il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9" name="Google Shape;2629;p129"/>
          <p:cNvSpPr txBox="1"/>
          <p:nvPr/>
        </p:nvSpPr>
        <p:spPr>
          <a:xfrm>
            <a:off x="5387232" y="2368706"/>
            <a:ext cx="347862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n’a pas produit de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0" name="Google Shape;2630;p129"/>
          <p:cNvSpPr txBox="1"/>
          <p:nvPr/>
        </p:nvSpPr>
        <p:spPr>
          <a:xfrm>
            <a:off x="1304307" y="2682676"/>
            <a:ext cx="377220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depuis un certain temps.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1" name="Google Shape;2631;p12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32" name="Google Shape;2632;p129"/>
          <p:cNvSpPr txBox="1"/>
          <p:nvPr/>
        </p:nvSpPr>
        <p:spPr>
          <a:xfrm>
            <a:off x="927158" y="3053439"/>
            <a:ext cx="881586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Seuls les bakers actifs sont </a:t>
            </a:r>
            <a:r>
              <a:rPr lang="fr" sz="2200">
                <a:solidFill>
                  <a:srgbClr val="23373B"/>
                </a:solidFill>
              </a:rPr>
              <a:t>sélectionnés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pour participer.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3" name="Google Shape;2633;p129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13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639" name="Google Shape;2639;p13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40" name="Google Shape;2640;p130"/>
          <p:cNvSpPr txBox="1"/>
          <p:nvPr/>
        </p:nvSpPr>
        <p:spPr>
          <a:xfrm>
            <a:off x="294291" y="157521"/>
            <a:ext cx="1710028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Inflation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1" name="Google Shape;2641;p130"/>
          <p:cNvSpPr txBox="1"/>
          <p:nvPr/>
        </p:nvSpPr>
        <p:spPr>
          <a:xfrm>
            <a:off x="714297" y="2093848"/>
            <a:ext cx="86980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Chaque participant peut gagner jusqu’à 6% de ses jetons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2" name="Google Shape;2642;p130"/>
          <p:cNvSpPr txBox="1"/>
          <p:nvPr/>
        </p:nvSpPr>
        <p:spPr>
          <a:xfrm>
            <a:off x="714297" y="2407818"/>
            <a:ext cx="23478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chaque année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3" name="Google Shape;2643;p130"/>
          <p:cNvSpPr txBox="1"/>
          <p:nvPr/>
        </p:nvSpPr>
        <p:spPr>
          <a:xfrm>
            <a:off x="927158" y="2888953"/>
            <a:ext cx="896729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Dès qu’un bloc est produit, la récompense est distribuée.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4" name="Google Shape;2644;p13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45" name="Google Shape;2645;p130"/>
          <p:cNvSpPr txBox="1"/>
          <p:nvPr/>
        </p:nvSpPr>
        <p:spPr>
          <a:xfrm>
            <a:off x="927158" y="3259717"/>
            <a:ext cx="85737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L’inflation est maximisé à 6% (constante de protocole)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6" name="Google Shape;2646;p130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13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652" name="Google Shape;2652;p13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53" name="Google Shape;2653;p131"/>
          <p:cNvSpPr txBox="1"/>
          <p:nvPr/>
        </p:nvSpPr>
        <p:spPr>
          <a:xfrm>
            <a:off x="294291" y="157521"/>
            <a:ext cx="412292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Finalité probabiliste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4" name="Google Shape;2654;p131"/>
          <p:cNvSpPr txBox="1"/>
          <p:nvPr/>
        </p:nvSpPr>
        <p:spPr>
          <a:xfrm>
            <a:off x="714297" y="1093537"/>
            <a:ext cx="244146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 bloc est final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5" name="Google Shape;2655;p131"/>
          <p:cNvSpPr txBox="1"/>
          <p:nvPr/>
        </p:nvSpPr>
        <p:spPr>
          <a:xfrm>
            <a:off x="2837190" y="1093537"/>
            <a:ext cx="119859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lorsqu’il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6" name="Google Shape;2656;p131"/>
          <p:cNvSpPr txBox="1"/>
          <p:nvPr/>
        </p:nvSpPr>
        <p:spPr>
          <a:xfrm>
            <a:off x="3880778" y="1093537"/>
            <a:ext cx="526865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 +99% de chances de faire partie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7" name="Google Shape;2657;p131"/>
          <p:cNvSpPr txBox="1"/>
          <p:nvPr/>
        </p:nvSpPr>
        <p:spPr>
          <a:xfrm>
            <a:off x="714297" y="1407508"/>
            <a:ext cx="28771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la chaîne finale.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8" name="Google Shape;2658;p131"/>
          <p:cNvSpPr txBox="1"/>
          <p:nvPr/>
        </p:nvSpPr>
        <p:spPr>
          <a:xfrm>
            <a:off x="714297" y="1831849"/>
            <a:ext cx="708654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Pour augmenter rapidement cette probabilité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9" name="Google Shape;2659;p131"/>
          <p:cNvSpPr txBox="1"/>
          <p:nvPr/>
        </p:nvSpPr>
        <p:spPr>
          <a:xfrm>
            <a:off x="927158" y="2312984"/>
            <a:ext cx="895800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On demande aux participants de désigner les blocs qu’ils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0" name="Google Shape;2660;p131"/>
          <p:cNvSpPr txBox="1"/>
          <p:nvPr/>
        </p:nvSpPr>
        <p:spPr>
          <a:xfrm>
            <a:off x="1304307" y="2626954"/>
            <a:ext cx="785155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souhaitent finaliser via des votes :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endorsements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1" name="Google Shape;2661;p131"/>
          <p:cNvSpPr txBox="1"/>
          <p:nvPr/>
        </p:nvSpPr>
        <p:spPr>
          <a:xfrm>
            <a:off x="927158" y="2997718"/>
            <a:ext cx="887014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Plus un bloc est “endorsé”, plus sa probabilité de finalité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2" name="Google Shape;2662;p131"/>
          <p:cNvSpPr txBox="1"/>
          <p:nvPr/>
        </p:nvSpPr>
        <p:spPr>
          <a:xfrm>
            <a:off x="1304307" y="3311688"/>
            <a:ext cx="182788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est grande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3" name="Google Shape;2663;p131"/>
          <p:cNvSpPr txBox="1"/>
          <p:nvPr/>
        </p:nvSpPr>
        <p:spPr>
          <a:xfrm>
            <a:off x="1455024" y="3594047"/>
            <a:ext cx="255075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fitness de bloc =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4" name="Google Shape;2664;p131"/>
          <p:cNvSpPr txBox="1"/>
          <p:nvPr/>
        </p:nvSpPr>
        <p:spPr>
          <a:xfrm>
            <a:off x="3842921" y="3594047"/>
            <a:ext cx="36272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fitness du prédecesseur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5" name="Google Shape;2665;p131"/>
          <p:cNvSpPr txBox="1"/>
          <p:nvPr/>
        </p:nvSpPr>
        <p:spPr>
          <a:xfrm>
            <a:off x="3842921" y="3908017"/>
            <a:ext cx="54572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+ 1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6" name="Google Shape;2666;p13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67" name="Google Shape;2667;p131"/>
          <p:cNvSpPr txBox="1"/>
          <p:nvPr/>
        </p:nvSpPr>
        <p:spPr>
          <a:xfrm>
            <a:off x="3842921" y="4221987"/>
            <a:ext cx="407435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+ nombre d’endorsements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8" name="Google Shape;2668;p131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13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674" name="Google Shape;2674;p13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75" name="Google Shape;2675;p132"/>
          <p:cNvSpPr txBox="1"/>
          <p:nvPr/>
        </p:nvSpPr>
        <p:spPr>
          <a:xfrm>
            <a:off x="294291" y="157521"/>
            <a:ext cx="483365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Finalité probabiliste (2)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6" name="Google Shape;2676;p132"/>
          <p:cNvSpPr txBox="1"/>
          <p:nvPr/>
        </p:nvSpPr>
        <p:spPr>
          <a:xfrm>
            <a:off x="714297" y="1736480"/>
            <a:ext cx="244146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 bloc est final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7" name="Google Shape;2677;p132"/>
          <p:cNvSpPr txBox="1"/>
          <p:nvPr/>
        </p:nvSpPr>
        <p:spPr>
          <a:xfrm>
            <a:off x="2837190" y="1736480"/>
            <a:ext cx="119859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lorsqu’il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8" name="Google Shape;2678;p132"/>
          <p:cNvSpPr txBox="1"/>
          <p:nvPr/>
        </p:nvSpPr>
        <p:spPr>
          <a:xfrm>
            <a:off x="3880778" y="1736480"/>
            <a:ext cx="526865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 +99% de chances de faire partie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9" name="Google Shape;2679;p132"/>
          <p:cNvSpPr txBox="1"/>
          <p:nvPr/>
        </p:nvSpPr>
        <p:spPr>
          <a:xfrm>
            <a:off x="714297" y="2050450"/>
            <a:ext cx="28771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la chaîne finale.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0" name="Google Shape;2680;p132"/>
          <p:cNvSpPr txBox="1"/>
          <p:nvPr/>
        </p:nvSpPr>
        <p:spPr>
          <a:xfrm>
            <a:off x="714297" y="2475327"/>
            <a:ext cx="934801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Plus une séquence de blocs possède d’endorsements, plus sa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1" name="Google Shape;2681;p132"/>
          <p:cNvSpPr txBox="1"/>
          <p:nvPr/>
        </p:nvSpPr>
        <p:spPr>
          <a:xfrm>
            <a:off x="714297" y="2789297"/>
            <a:ext cx="53808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probabilité d’être finale est grande.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2" name="Google Shape;2682;p132"/>
          <p:cNvSpPr txBox="1"/>
          <p:nvPr/>
        </p:nvSpPr>
        <p:spPr>
          <a:xfrm>
            <a:off x="714297" y="3216318"/>
            <a:ext cx="46279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Hypothèse Nakamato-style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3" name="Google Shape;2683;p13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84" name="Google Shape;2684;p132"/>
          <p:cNvSpPr txBox="1"/>
          <p:nvPr/>
        </p:nvSpPr>
        <p:spPr>
          <a:xfrm>
            <a:off x="927158" y="3609049"/>
            <a:ext cx="607295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+50% des participants sont honnêtes.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5" name="Google Shape;2685;p132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13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691" name="Google Shape;2691;p13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92" name="Google Shape;2692;p133"/>
          <p:cNvSpPr txBox="1"/>
          <p:nvPr/>
        </p:nvSpPr>
        <p:spPr>
          <a:xfrm>
            <a:off x="294291" y="157521"/>
            <a:ext cx="291933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Endorsements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3" name="Google Shape;2693;p133"/>
          <p:cNvSpPr txBox="1"/>
          <p:nvPr/>
        </p:nvSpPr>
        <p:spPr>
          <a:xfrm>
            <a:off x="927158" y="1313745"/>
            <a:ext cx="876157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droits d’endorsements sont déterminés de la même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4" name="Google Shape;2694;p133"/>
          <p:cNvSpPr txBox="1"/>
          <p:nvPr/>
        </p:nvSpPr>
        <p:spPr>
          <a:xfrm>
            <a:off x="1304307" y="1627715"/>
            <a:ext cx="50843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manière que les droits de baking.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5" name="Google Shape;2695;p133"/>
          <p:cNvSpPr txBox="1"/>
          <p:nvPr/>
        </p:nvSpPr>
        <p:spPr>
          <a:xfrm>
            <a:off x="927158" y="1998479"/>
            <a:ext cx="86165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endorsement pour un bloc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doit être inclus dans 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6" name="Google Shape;2696;p133"/>
          <p:cNvSpPr txBox="1"/>
          <p:nvPr/>
        </p:nvSpPr>
        <p:spPr>
          <a:xfrm>
            <a:off x="1304307" y="2312449"/>
            <a:ext cx="16521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+ 1.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7" name="Google Shape;2697;p133"/>
          <p:cNvSpPr txBox="1"/>
          <p:nvPr/>
        </p:nvSpPr>
        <p:spPr>
          <a:xfrm>
            <a:off x="927158" y="2682676"/>
            <a:ext cx="743726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On récompense égalements les endorsements.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8" name="Google Shape;2698;p133"/>
          <p:cNvSpPr txBox="1"/>
          <p:nvPr/>
        </p:nvSpPr>
        <p:spPr>
          <a:xfrm>
            <a:off x="927158" y="3053439"/>
            <a:ext cx="678368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On prend également un dépôt de garantie.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9" name="Google Shape;2699;p133"/>
          <p:cNvSpPr txBox="1"/>
          <p:nvPr/>
        </p:nvSpPr>
        <p:spPr>
          <a:xfrm>
            <a:off x="927158" y="3423667"/>
            <a:ext cx="877014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Deux endorsements à un même niveau pour deux blocs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0" name="Google Shape;2700;p133"/>
          <p:cNvSpPr txBox="1"/>
          <p:nvPr/>
        </p:nvSpPr>
        <p:spPr>
          <a:xfrm>
            <a:off x="1304307" y="3738173"/>
            <a:ext cx="313148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différents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punition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1" name="Google Shape;2701;p13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702" name="Google Shape;2702;p133"/>
          <p:cNvSpPr txBox="1"/>
          <p:nvPr/>
        </p:nvSpPr>
        <p:spPr>
          <a:xfrm>
            <a:off x="927158" y="4108400"/>
            <a:ext cx="68351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Seuls les délégués actifs sont </a:t>
            </a:r>
            <a:r>
              <a:rPr lang="fr" sz="2200">
                <a:solidFill>
                  <a:srgbClr val="23373B"/>
                </a:solidFill>
              </a:rPr>
              <a:t>sélectionnés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3" name="Google Shape;2703;p133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355" name="Google Shape;355;p3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356" name="Google Shape;356;p36"/>
          <p:cNvSpPr txBox="1"/>
          <p:nvPr/>
        </p:nvSpPr>
        <p:spPr>
          <a:xfrm>
            <a:off x="294291" y="157521"/>
            <a:ext cx="531723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Base de donnée répliquée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927158" y="1891857"/>
            <a:ext cx="916943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Chaque utilisateur possède une copie locale de l’état de la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1304307" y="2205827"/>
            <a:ext cx="16193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927158" y="2576055"/>
            <a:ext cx="826870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Cela permet de vérifier localement ce que les autres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1304307" y="2890025"/>
            <a:ext cx="310076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utilisateurs envoient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927158" y="3260788"/>
            <a:ext cx="781155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Cela permet également de créer des transactions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1304307" y="3574758"/>
            <a:ext cx="442221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cohérentes avec l’état actuel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364" name="Google Shape;364;p36"/>
          <p:cNvSpPr txBox="1"/>
          <p:nvPr/>
        </p:nvSpPr>
        <p:spPr>
          <a:xfrm>
            <a:off x="4897938" y="3574758"/>
            <a:ext cx="184574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la </a:t>
            </a:r>
            <a:r>
              <a:rPr lang="fr" sz="2200">
                <a:solidFill>
                  <a:srgbClr val="23373B"/>
                </a:solidFill>
              </a:rPr>
              <a:t>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371" name="Google Shape;371;p3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372" name="Google Shape;372;p37"/>
          <p:cNvSpPr txBox="1"/>
          <p:nvPr/>
        </p:nvSpPr>
        <p:spPr>
          <a:xfrm>
            <a:off x="294291" y="157521"/>
            <a:ext cx="3775062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Réseau pair-à-pair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927158" y="1841493"/>
            <a:ext cx="841656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utilisateurs doivent rester synchronisés entre eux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927158" y="2211721"/>
            <a:ext cx="906086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Ils communiquent via un réseau pair-à-pair en utilisant un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1304307" y="2525691"/>
            <a:ext cx="97787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nœud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927158" y="2896454"/>
            <a:ext cx="819299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Chaque participant se connecte à un nœud agissant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1304307" y="3210424"/>
            <a:ext cx="419864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 un client pair-à-pair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927158" y="3581188"/>
            <a:ext cx="115644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Plus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380" name="Google Shape;380;p37"/>
          <p:cNvSpPr txBox="1"/>
          <p:nvPr/>
        </p:nvSpPr>
        <p:spPr>
          <a:xfrm>
            <a:off x="2160750" y="3581188"/>
            <a:ext cx="782727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 a de nœuds dans le réseau, plus le réseau est sûr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387" name="Google Shape;387;p3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cxnSp>
        <p:nvCxnSpPr>
          <p:cNvPr id="388" name="Google Shape;388;p38"/>
          <p:cNvCxnSpPr/>
          <p:nvPr/>
        </p:nvCxnSpPr>
        <p:spPr>
          <a:xfrm flipH="1" rot="10800000">
            <a:off x="2433612" y="1623965"/>
            <a:ext cx="997159" cy="1181942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89" name="Google Shape;389;p38"/>
          <p:cNvCxnSpPr/>
          <p:nvPr/>
        </p:nvCxnSpPr>
        <p:spPr>
          <a:xfrm>
            <a:off x="2433612" y="2805371"/>
            <a:ext cx="1495739" cy="832074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90" name="Google Shape;390;p38"/>
          <p:cNvCxnSpPr/>
          <p:nvPr/>
        </p:nvCxnSpPr>
        <p:spPr>
          <a:xfrm>
            <a:off x="3430057" y="1623965"/>
            <a:ext cx="4404358" cy="229316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91" name="Google Shape;391;p38"/>
          <p:cNvCxnSpPr/>
          <p:nvPr/>
        </p:nvCxnSpPr>
        <p:spPr>
          <a:xfrm flipH="1">
            <a:off x="2433612" y="2600165"/>
            <a:ext cx="2106463" cy="205741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92" name="Google Shape;392;p38"/>
          <p:cNvCxnSpPr/>
          <p:nvPr/>
        </p:nvCxnSpPr>
        <p:spPr>
          <a:xfrm flipH="1">
            <a:off x="3928636" y="2600165"/>
            <a:ext cx="611439" cy="103728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93" name="Google Shape;393;p38"/>
          <p:cNvCxnSpPr/>
          <p:nvPr/>
        </p:nvCxnSpPr>
        <p:spPr>
          <a:xfrm>
            <a:off x="4539361" y="2600165"/>
            <a:ext cx="1222163" cy="916728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94" name="Google Shape;394;p38"/>
          <p:cNvCxnSpPr/>
          <p:nvPr/>
        </p:nvCxnSpPr>
        <p:spPr>
          <a:xfrm flipH="1" rot="10800000">
            <a:off x="3928636" y="3516358"/>
            <a:ext cx="1832887" cy="1210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95" name="Google Shape;395;p38"/>
          <p:cNvCxnSpPr/>
          <p:nvPr/>
        </p:nvCxnSpPr>
        <p:spPr>
          <a:xfrm flipH="1" rot="10800000">
            <a:off x="5760809" y="1852745"/>
            <a:ext cx="2073606" cy="1664149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96" name="Google Shape;396;p38"/>
          <p:cNvCxnSpPr/>
          <p:nvPr/>
        </p:nvCxnSpPr>
        <p:spPr>
          <a:xfrm flipH="1">
            <a:off x="4539361" y="1852745"/>
            <a:ext cx="3295054" cy="747956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397" name="Google Shape;397;p38"/>
          <p:cNvSpPr/>
          <p:nvPr/>
        </p:nvSpPr>
        <p:spPr>
          <a:xfrm>
            <a:off x="3189338" y="144286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398" name="Google Shape;398;p38"/>
          <p:cNvSpPr txBox="1"/>
          <p:nvPr/>
        </p:nvSpPr>
        <p:spPr>
          <a:xfrm>
            <a:off x="294291" y="157521"/>
            <a:ext cx="561652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Propagation dans le réseau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>
            <a:off x="3270054" y="1150331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4297928" y="2431393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01" name="Google Shape;401;p38"/>
          <p:cNvSpPr txBox="1"/>
          <p:nvPr/>
        </p:nvSpPr>
        <p:spPr>
          <a:xfrm>
            <a:off x="3270054" y="1283205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4378644" y="2138854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192893" y="2624276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04" name="Google Shape;404;p38"/>
          <p:cNvSpPr txBox="1"/>
          <p:nvPr/>
        </p:nvSpPr>
        <p:spPr>
          <a:xfrm>
            <a:off x="4378644" y="2271729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2273609" y="233173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3687204" y="3456350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07" name="Google Shape;407;p38"/>
          <p:cNvSpPr txBox="1"/>
          <p:nvPr/>
        </p:nvSpPr>
        <p:spPr>
          <a:xfrm>
            <a:off x="2273609" y="2464612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8"/>
          <p:cNvSpPr txBox="1"/>
          <p:nvPr/>
        </p:nvSpPr>
        <p:spPr>
          <a:xfrm>
            <a:off x="3767919" y="3163811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5503662" y="334758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10" name="Google Shape;410;p38"/>
          <p:cNvSpPr txBox="1"/>
          <p:nvPr/>
        </p:nvSpPr>
        <p:spPr>
          <a:xfrm>
            <a:off x="3767919" y="3296686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5584378" y="305504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7592982" y="167218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13" name="Google Shape;413;p38"/>
          <p:cNvSpPr txBox="1"/>
          <p:nvPr/>
        </p:nvSpPr>
        <p:spPr>
          <a:xfrm>
            <a:off x="5584378" y="318792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8"/>
          <p:cNvSpPr txBox="1"/>
          <p:nvPr/>
        </p:nvSpPr>
        <p:spPr>
          <a:xfrm>
            <a:off x="7673698" y="137964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1019303" y="2744827"/>
            <a:ext cx="290005" cy="133410"/>
          </a:xfrm>
          <a:custGeom>
            <a:rect b="b" l="l" r="r" t="t"/>
            <a:pathLst>
              <a:path extrusionOk="0" h="250" w="407">
                <a:moveTo>
                  <a:pt x="45" y="0"/>
                </a:moveTo>
                <a:lnTo>
                  <a:pt x="360" y="0"/>
                </a:lnTo>
                <a:cubicBezTo>
                  <a:pt x="385" y="0"/>
                  <a:pt x="406" y="20"/>
                  <a:pt x="406" y="45"/>
                </a:cubicBezTo>
                <a:lnTo>
                  <a:pt x="406" y="204"/>
                </a:lnTo>
                <a:cubicBezTo>
                  <a:pt x="406" y="229"/>
                  <a:pt x="385" y="249"/>
                  <a:pt x="360" y="249"/>
                </a:cubicBezTo>
                <a:lnTo>
                  <a:pt x="45" y="249"/>
                </a:lnTo>
                <a:cubicBezTo>
                  <a:pt x="20" y="249"/>
                  <a:pt x="0" y="229"/>
                  <a:pt x="0" y="204"/>
                </a:cubicBezTo>
                <a:lnTo>
                  <a:pt x="0" y="45"/>
                </a:lnTo>
                <a:cubicBezTo>
                  <a:pt x="0" y="20"/>
                  <a:pt x="20" y="0"/>
                  <a:pt x="45" y="0"/>
                </a:cubicBezTo>
                <a:close/>
              </a:path>
            </a:pathLst>
          </a:custGeom>
          <a:noFill/>
          <a:ln cap="flat" cmpd="sng" w="16200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8"/>
          <p:cNvCxnSpPr/>
          <p:nvPr/>
        </p:nvCxnSpPr>
        <p:spPr>
          <a:xfrm>
            <a:off x="1164305" y="2877702"/>
            <a:ext cx="0" cy="4232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7" name="Google Shape;417;p38"/>
          <p:cNvCxnSpPr/>
          <p:nvPr/>
        </p:nvCxnSpPr>
        <p:spPr>
          <a:xfrm>
            <a:off x="1075732" y="2920029"/>
            <a:ext cx="160717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8" name="Google Shape;418;p38"/>
          <p:cNvSpPr/>
          <p:nvPr/>
        </p:nvSpPr>
        <p:spPr>
          <a:xfrm>
            <a:off x="1284307" y="2703036"/>
            <a:ext cx="1013588" cy="229316"/>
          </a:xfrm>
          <a:custGeom>
            <a:rect b="b" l="l" r="r" t="t"/>
            <a:pathLst>
              <a:path extrusionOk="0" h="429" w="1420">
                <a:moveTo>
                  <a:pt x="0" y="0"/>
                </a:moveTo>
                <a:lnTo>
                  <a:pt x="1419" y="0"/>
                </a:lnTo>
                <a:lnTo>
                  <a:pt x="1419" y="428"/>
                </a:lnTo>
                <a:lnTo>
                  <a:pt x="0" y="428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419" name="Google Shape;419;p38"/>
          <p:cNvSpPr txBox="1"/>
          <p:nvPr/>
        </p:nvSpPr>
        <p:spPr>
          <a:xfrm>
            <a:off x="7673698" y="1511986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1020017" y="2996646"/>
            <a:ext cx="19457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T: Alice -&gt; Bob 10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422" name="Google Shape;422;p38"/>
          <p:cNvSpPr txBox="1"/>
          <p:nvPr/>
        </p:nvSpPr>
        <p:spPr>
          <a:xfrm>
            <a:off x="1409309" y="4013031"/>
            <a:ext cx="7675841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L’utilisateur crée et envoie une transaction à son nœud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429" name="Google Shape;429;p3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430" name="Google Shape;430;p39"/>
          <p:cNvSpPr/>
          <p:nvPr/>
        </p:nvSpPr>
        <p:spPr>
          <a:xfrm>
            <a:off x="2342181" y="1525916"/>
            <a:ext cx="1085018" cy="1201230"/>
          </a:xfrm>
          <a:custGeom>
            <a:rect b="b" l="l" r="r" t="t"/>
            <a:pathLst>
              <a:path extrusionOk="0" h="2243" w="1520">
                <a:moveTo>
                  <a:pt x="0" y="0"/>
                </a:moveTo>
                <a:lnTo>
                  <a:pt x="1519" y="0"/>
                </a:lnTo>
                <a:lnTo>
                  <a:pt x="1519" y="2242"/>
                </a:lnTo>
                <a:lnTo>
                  <a:pt x="0" y="2242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431" name="Google Shape;431;p39"/>
          <p:cNvSpPr/>
          <p:nvPr/>
        </p:nvSpPr>
        <p:spPr>
          <a:xfrm>
            <a:off x="2342181" y="2589450"/>
            <a:ext cx="1537168" cy="904405"/>
          </a:xfrm>
          <a:custGeom>
            <a:rect b="b" l="l" r="r" t="t"/>
            <a:pathLst>
              <a:path extrusionOk="0" h="1689" w="2153">
                <a:moveTo>
                  <a:pt x="0" y="0"/>
                </a:moveTo>
                <a:lnTo>
                  <a:pt x="2152" y="0"/>
                </a:lnTo>
                <a:lnTo>
                  <a:pt x="2152" y="1688"/>
                </a:lnTo>
                <a:lnTo>
                  <a:pt x="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cxnSp>
        <p:nvCxnSpPr>
          <p:cNvPr id="432" name="Google Shape;432;p39"/>
          <p:cNvCxnSpPr/>
          <p:nvPr/>
        </p:nvCxnSpPr>
        <p:spPr>
          <a:xfrm>
            <a:off x="3430057" y="1476624"/>
            <a:ext cx="4404358" cy="229316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433" name="Google Shape;433;p39"/>
          <p:cNvSpPr/>
          <p:nvPr/>
        </p:nvSpPr>
        <p:spPr>
          <a:xfrm>
            <a:off x="2344324" y="2353168"/>
            <a:ext cx="2115035" cy="372371"/>
          </a:xfrm>
          <a:custGeom>
            <a:rect b="b" l="l" r="r" t="t"/>
            <a:pathLst>
              <a:path extrusionOk="0" h="696" w="2962">
                <a:moveTo>
                  <a:pt x="0" y="0"/>
                </a:moveTo>
                <a:lnTo>
                  <a:pt x="2961" y="0"/>
                </a:lnTo>
                <a:lnTo>
                  <a:pt x="2961" y="695"/>
                </a:lnTo>
                <a:lnTo>
                  <a:pt x="0" y="695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cxnSp>
        <p:nvCxnSpPr>
          <p:cNvPr id="434" name="Google Shape;434;p39"/>
          <p:cNvCxnSpPr/>
          <p:nvPr/>
        </p:nvCxnSpPr>
        <p:spPr>
          <a:xfrm flipH="1">
            <a:off x="3928636" y="2452824"/>
            <a:ext cx="611439" cy="103728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435" name="Google Shape;435;p39"/>
          <p:cNvCxnSpPr/>
          <p:nvPr/>
        </p:nvCxnSpPr>
        <p:spPr>
          <a:xfrm>
            <a:off x="4539361" y="2452824"/>
            <a:ext cx="1222163" cy="916728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436" name="Google Shape;436;p39"/>
          <p:cNvCxnSpPr/>
          <p:nvPr/>
        </p:nvCxnSpPr>
        <p:spPr>
          <a:xfrm flipH="1" rot="10800000">
            <a:off x="3928636" y="3369017"/>
            <a:ext cx="1832887" cy="1210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437" name="Google Shape;437;p39"/>
          <p:cNvCxnSpPr/>
          <p:nvPr/>
        </p:nvCxnSpPr>
        <p:spPr>
          <a:xfrm flipH="1" rot="10800000">
            <a:off x="5760809" y="1705404"/>
            <a:ext cx="2073606" cy="1664149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438" name="Google Shape;438;p39"/>
          <p:cNvCxnSpPr/>
          <p:nvPr/>
        </p:nvCxnSpPr>
        <p:spPr>
          <a:xfrm flipH="1">
            <a:off x="4539361" y="1705404"/>
            <a:ext cx="3295054" cy="747956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439" name="Google Shape;439;p39"/>
          <p:cNvSpPr/>
          <p:nvPr/>
        </p:nvSpPr>
        <p:spPr>
          <a:xfrm>
            <a:off x="3189338" y="1295528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40" name="Google Shape;440;p39"/>
          <p:cNvSpPr txBox="1"/>
          <p:nvPr/>
        </p:nvSpPr>
        <p:spPr>
          <a:xfrm>
            <a:off x="294291" y="157521"/>
            <a:ext cx="561652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Propagation dans le réseau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3270054" y="1003526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4297928" y="2284052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43" name="Google Shape;443;p39"/>
          <p:cNvSpPr txBox="1"/>
          <p:nvPr/>
        </p:nvSpPr>
        <p:spPr>
          <a:xfrm>
            <a:off x="3270054" y="1135864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4378644" y="1992049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92893" y="247693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46" name="Google Shape;446;p39"/>
          <p:cNvSpPr txBox="1"/>
          <p:nvPr/>
        </p:nvSpPr>
        <p:spPr>
          <a:xfrm>
            <a:off x="4378644" y="2124388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2273609" y="2184932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3687204" y="330900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49" name="Google Shape;449;p39"/>
          <p:cNvSpPr txBox="1"/>
          <p:nvPr/>
        </p:nvSpPr>
        <p:spPr>
          <a:xfrm>
            <a:off x="2273609" y="231727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3767919" y="3016470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5503662" y="320024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52" name="Google Shape;452;p39"/>
          <p:cNvSpPr txBox="1"/>
          <p:nvPr/>
        </p:nvSpPr>
        <p:spPr>
          <a:xfrm>
            <a:off x="3767919" y="3149345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9"/>
          <p:cNvSpPr txBox="1"/>
          <p:nvPr/>
        </p:nvSpPr>
        <p:spPr>
          <a:xfrm>
            <a:off x="5584378" y="2908242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7592982" y="1524844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55" name="Google Shape;455;p39"/>
          <p:cNvSpPr txBox="1"/>
          <p:nvPr/>
        </p:nvSpPr>
        <p:spPr>
          <a:xfrm>
            <a:off x="5584378" y="304058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7673698" y="1232306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1019303" y="2597486"/>
            <a:ext cx="290005" cy="133410"/>
          </a:xfrm>
          <a:custGeom>
            <a:rect b="b" l="l" r="r" t="t"/>
            <a:pathLst>
              <a:path extrusionOk="0" h="250" w="407">
                <a:moveTo>
                  <a:pt x="45" y="0"/>
                </a:moveTo>
                <a:lnTo>
                  <a:pt x="360" y="0"/>
                </a:lnTo>
                <a:cubicBezTo>
                  <a:pt x="385" y="0"/>
                  <a:pt x="406" y="21"/>
                  <a:pt x="406" y="45"/>
                </a:cubicBezTo>
                <a:lnTo>
                  <a:pt x="406" y="203"/>
                </a:lnTo>
                <a:cubicBezTo>
                  <a:pt x="406" y="229"/>
                  <a:pt x="385" y="249"/>
                  <a:pt x="360" y="249"/>
                </a:cubicBezTo>
                <a:lnTo>
                  <a:pt x="45" y="249"/>
                </a:lnTo>
                <a:cubicBezTo>
                  <a:pt x="20" y="249"/>
                  <a:pt x="0" y="229"/>
                  <a:pt x="0" y="203"/>
                </a:cubicBezTo>
                <a:lnTo>
                  <a:pt x="0" y="45"/>
                </a:lnTo>
                <a:cubicBezTo>
                  <a:pt x="0" y="21"/>
                  <a:pt x="20" y="0"/>
                  <a:pt x="45" y="0"/>
                </a:cubicBezTo>
                <a:close/>
              </a:path>
            </a:pathLst>
          </a:custGeom>
          <a:noFill/>
          <a:ln cap="flat" cmpd="sng" w="16200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39"/>
          <p:cNvCxnSpPr/>
          <p:nvPr/>
        </p:nvCxnSpPr>
        <p:spPr>
          <a:xfrm>
            <a:off x="1164305" y="2730361"/>
            <a:ext cx="0" cy="4232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9" name="Google Shape;459;p39"/>
          <p:cNvCxnSpPr/>
          <p:nvPr/>
        </p:nvCxnSpPr>
        <p:spPr>
          <a:xfrm>
            <a:off x="1075732" y="2772688"/>
            <a:ext cx="160717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0" name="Google Shape;460;p39"/>
          <p:cNvCxnSpPr/>
          <p:nvPr/>
        </p:nvCxnSpPr>
        <p:spPr>
          <a:xfrm>
            <a:off x="1372880" y="2669817"/>
            <a:ext cx="835728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1" name="Google Shape;461;p39"/>
          <p:cNvSpPr txBox="1"/>
          <p:nvPr/>
        </p:nvSpPr>
        <p:spPr>
          <a:xfrm>
            <a:off x="7673698" y="136518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9"/>
          <p:cNvSpPr txBox="1"/>
          <p:nvPr/>
        </p:nvSpPr>
        <p:spPr>
          <a:xfrm>
            <a:off x="2370039" y="2584092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3012907" y="1523237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3977208" y="2234760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39"/>
          <p:cNvSpPr txBox="1"/>
          <p:nvPr/>
        </p:nvSpPr>
        <p:spPr>
          <a:xfrm>
            <a:off x="3430771" y="3440276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9"/>
          <p:cNvSpPr txBox="1"/>
          <p:nvPr/>
        </p:nvSpPr>
        <p:spPr>
          <a:xfrm>
            <a:off x="714297" y="3865690"/>
            <a:ext cx="650582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nœud propage la transaction à ses pairs qui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6172245" y="3865690"/>
            <a:ext cx="252932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mette dans leur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469" name="Google Shape;469;p39"/>
          <p:cNvSpPr txBox="1"/>
          <p:nvPr/>
        </p:nvSpPr>
        <p:spPr>
          <a:xfrm>
            <a:off x="714297" y="4160372"/>
            <a:ext cx="279218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liste de transactions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39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476" name="Google Shape;476;p4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cxnSp>
        <p:nvCxnSpPr>
          <p:cNvPr id="477" name="Google Shape;477;p40"/>
          <p:cNvCxnSpPr/>
          <p:nvPr/>
        </p:nvCxnSpPr>
        <p:spPr>
          <a:xfrm flipH="1" rot="10800000">
            <a:off x="2433612" y="1738087"/>
            <a:ext cx="908586" cy="1067820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478" name="Google Shape;478;p40"/>
          <p:cNvCxnSpPr/>
          <p:nvPr/>
        </p:nvCxnSpPr>
        <p:spPr>
          <a:xfrm>
            <a:off x="2433612" y="2805371"/>
            <a:ext cx="1358594" cy="772066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479" name="Google Shape;479;p40"/>
          <p:cNvSpPr/>
          <p:nvPr/>
        </p:nvSpPr>
        <p:spPr>
          <a:xfrm>
            <a:off x="3341484" y="1556992"/>
            <a:ext cx="4428644" cy="374514"/>
          </a:xfrm>
          <a:custGeom>
            <a:rect b="b" l="l" r="r" t="t"/>
            <a:pathLst>
              <a:path extrusionOk="0" h="700" w="6201">
                <a:moveTo>
                  <a:pt x="0" y="0"/>
                </a:moveTo>
                <a:lnTo>
                  <a:pt x="6200" y="0"/>
                </a:lnTo>
                <a:lnTo>
                  <a:pt x="6200" y="699"/>
                </a:lnTo>
                <a:lnTo>
                  <a:pt x="0" y="699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cxnSp>
        <p:nvCxnSpPr>
          <p:cNvPr id="480" name="Google Shape;480;p40"/>
          <p:cNvCxnSpPr/>
          <p:nvPr/>
        </p:nvCxnSpPr>
        <p:spPr>
          <a:xfrm flipH="1">
            <a:off x="2433612" y="2600165"/>
            <a:ext cx="1937175" cy="205741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481" name="Google Shape;481;p40"/>
          <p:cNvCxnSpPr/>
          <p:nvPr/>
        </p:nvCxnSpPr>
        <p:spPr>
          <a:xfrm flipH="1">
            <a:off x="3928636" y="2600165"/>
            <a:ext cx="611439" cy="1037280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482" name="Google Shape;482;p40"/>
          <p:cNvSpPr/>
          <p:nvPr/>
        </p:nvSpPr>
        <p:spPr>
          <a:xfrm>
            <a:off x="4447216" y="2531585"/>
            <a:ext cx="1279307" cy="971914"/>
          </a:xfrm>
          <a:custGeom>
            <a:rect b="b" l="l" r="r" t="t"/>
            <a:pathLst>
              <a:path extrusionOk="0" h="1815" w="1792">
                <a:moveTo>
                  <a:pt x="0" y="0"/>
                </a:moveTo>
                <a:lnTo>
                  <a:pt x="1791" y="0"/>
                </a:lnTo>
                <a:lnTo>
                  <a:pt x="1791" y="1814"/>
                </a:lnTo>
                <a:lnTo>
                  <a:pt x="0" y="1814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cxnSp>
        <p:nvCxnSpPr>
          <p:cNvPr id="483" name="Google Shape;483;p40"/>
          <p:cNvCxnSpPr/>
          <p:nvPr/>
        </p:nvCxnSpPr>
        <p:spPr>
          <a:xfrm flipH="1" rot="10800000">
            <a:off x="3928636" y="3516358"/>
            <a:ext cx="1832887" cy="1210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484" name="Google Shape;484;p40"/>
          <p:cNvCxnSpPr/>
          <p:nvPr/>
        </p:nvCxnSpPr>
        <p:spPr>
          <a:xfrm flipH="1" rot="10800000">
            <a:off x="5760809" y="1852745"/>
            <a:ext cx="2073606" cy="1664149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485" name="Google Shape;485;p40"/>
          <p:cNvSpPr/>
          <p:nvPr/>
        </p:nvSpPr>
        <p:spPr>
          <a:xfrm>
            <a:off x="4448645" y="1812025"/>
            <a:ext cx="3321483" cy="856720"/>
          </a:xfrm>
          <a:custGeom>
            <a:rect b="b" l="l" r="r" t="t"/>
            <a:pathLst>
              <a:path extrusionOk="0" h="1600" w="4651">
                <a:moveTo>
                  <a:pt x="0" y="0"/>
                </a:moveTo>
                <a:lnTo>
                  <a:pt x="4650" y="0"/>
                </a:lnTo>
                <a:lnTo>
                  <a:pt x="4650" y="1599"/>
                </a:lnTo>
                <a:lnTo>
                  <a:pt x="0" y="1599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486" name="Google Shape;486;p40"/>
          <p:cNvSpPr/>
          <p:nvPr/>
        </p:nvSpPr>
        <p:spPr>
          <a:xfrm>
            <a:off x="3189338" y="144286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87" name="Google Shape;487;p40"/>
          <p:cNvSpPr txBox="1"/>
          <p:nvPr/>
        </p:nvSpPr>
        <p:spPr>
          <a:xfrm>
            <a:off x="294291" y="157521"/>
            <a:ext cx="561652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Propagation dans le réseau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3270054" y="1150331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4297928" y="2431393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90" name="Google Shape;490;p40"/>
          <p:cNvSpPr txBox="1"/>
          <p:nvPr/>
        </p:nvSpPr>
        <p:spPr>
          <a:xfrm>
            <a:off x="3270054" y="1283205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4378644" y="2138854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2192893" y="2624276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93" name="Google Shape;493;p40"/>
          <p:cNvSpPr txBox="1"/>
          <p:nvPr/>
        </p:nvSpPr>
        <p:spPr>
          <a:xfrm>
            <a:off x="4378644" y="2271729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2273609" y="233173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3687204" y="3456350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96" name="Google Shape;496;p40"/>
          <p:cNvSpPr txBox="1"/>
          <p:nvPr/>
        </p:nvSpPr>
        <p:spPr>
          <a:xfrm>
            <a:off x="2273609" y="2464612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3767919" y="3163811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5503662" y="334758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499" name="Google Shape;499;p40"/>
          <p:cNvSpPr txBox="1"/>
          <p:nvPr/>
        </p:nvSpPr>
        <p:spPr>
          <a:xfrm>
            <a:off x="3767919" y="3296686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40"/>
          <p:cNvSpPr txBox="1"/>
          <p:nvPr/>
        </p:nvSpPr>
        <p:spPr>
          <a:xfrm>
            <a:off x="5584378" y="305504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7592982" y="167218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02" name="Google Shape;502;p40"/>
          <p:cNvSpPr txBox="1"/>
          <p:nvPr/>
        </p:nvSpPr>
        <p:spPr>
          <a:xfrm>
            <a:off x="5584378" y="318792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7673698" y="137964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1019303" y="2744827"/>
            <a:ext cx="290005" cy="133410"/>
          </a:xfrm>
          <a:custGeom>
            <a:rect b="b" l="l" r="r" t="t"/>
            <a:pathLst>
              <a:path extrusionOk="0" h="250" w="407">
                <a:moveTo>
                  <a:pt x="45" y="0"/>
                </a:moveTo>
                <a:lnTo>
                  <a:pt x="360" y="0"/>
                </a:lnTo>
                <a:cubicBezTo>
                  <a:pt x="385" y="0"/>
                  <a:pt x="406" y="20"/>
                  <a:pt x="406" y="45"/>
                </a:cubicBezTo>
                <a:lnTo>
                  <a:pt x="406" y="204"/>
                </a:lnTo>
                <a:cubicBezTo>
                  <a:pt x="406" y="229"/>
                  <a:pt x="385" y="249"/>
                  <a:pt x="360" y="249"/>
                </a:cubicBezTo>
                <a:lnTo>
                  <a:pt x="45" y="249"/>
                </a:lnTo>
                <a:cubicBezTo>
                  <a:pt x="20" y="249"/>
                  <a:pt x="0" y="229"/>
                  <a:pt x="0" y="204"/>
                </a:cubicBezTo>
                <a:lnTo>
                  <a:pt x="0" y="45"/>
                </a:lnTo>
                <a:cubicBezTo>
                  <a:pt x="0" y="20"/>
                  <a:pt x="20" y="0"/>
                  <a:pt x="45" y="0"/>
                </a:cubicBezTo>
                <a:close/>
              </a:path>
            </a:pathLst>
          </a:custGeom>
          <a:noFill/>
          <a:ln cap="flat" cmpd="sng" w="16200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0"/>
          <p:cNvCxnSpPr/>
          <p:nvPr/>
        </p:nvCxnSpPr>
        <p:spPr>
          <a:xfrm>
            <a:off x="1164305" y="2877702"/>
            <a:ext cx="0" cy="4232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6" name="Google Shape;506;p40"/>
          <p:cNvCxnSpPr/>
          <p:nvPr/>
        </p:nvCxnSpPr>
        <p:spPr>
          <a:xfrm>
            <a:off x="1075732" y="2920029"/>
            <a:ext cx="160717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7" name="Google Shape;507;p40"/>
          <p:cNvCxnSpPr/>
          <p:nvPr/>
        </p:nvCxnSpPr>
        <p:spPr>
          <a:xfrm>
            <a:off x="1372880" y="2817158"/>
            <a:ext cx="835728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8" name="Google Shape;508;p40"/>
          <p:cNvSpPr txBox="1"/>
          <p:nvPr/>
        </p:nvSpPr>
        <p:spPr>
          <a:xfrm>
            <a:off x="7673698" y="1511986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40"/>
          <p:cNvSpPr txBox="1"/>
          <p:nvPr/>
        </p:nvSpPr>
        <p:spPr>
          <a:xfrm>
            <a:off x="2370039" y="2731433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40"/>
          <p:cNvSpPr txBox="1"/>
          <p:nvPr/>
        </p:nvSpPr>
        <p:spPr>
          <a:xfrm>
            <a:off x="3366484" y="1538239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4475074" y="2526763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40"/>
          <p:cNvSpPr txBox="1"/>
          <p:nvPr/>
        </p:nvSpPr>
        <p:spPr>
          <a:xfrm>
            <a:off x="7335835" y="1562349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40"/>
          <p:cNvSpPr txBox="1"/>
          <p:nvPr/>
        </p:nvSpPr>
        <p:spPr>
          <a:xfrm>
            <a:off x="5246515" y="3310081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40"/>
          <p:cNvSpPr txBox="1"/>
          <p:nvPr/>
        </p:nvSpPr>
        <p:spPr>
          <a:xfrm>
            <a:off x="3864349" y="3551184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0" y="4961370"/>
            <a:ext cx="2743620" cy="182702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516" name="Google Shape;516;p40"/>
          <p:cNvSpPr txBox="1"/>
          <p:nvPr/>
        </p:nvSpPr>
        <p:spPr>
          <a:xfrm>
            <a:off x="1637884" y="4013031"/>
            <a:ext cx="708297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Les autres nœuds informent à leur tour leur pairs...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40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523" name="Google Shape;523;p4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cxnSp>
        <p:nvCxnSpPr>
          <p:cNvPr id="524" name="Google Shape;524;p41"/>
          <p:cNvCxnSpPr/>
          <p:nvPr/>
        </p:nvCxnSpPr>
        <p:spPr>
          <a:xfrm flipH="1" rot="10800000">
            <a:off x="2433612" y="1738087"/>
            <a:ext cx="908586" cy="1067820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25" name="Google Shape;525;p41"/>
          <p:cNvCxnSpPr/>
          <p:nvPr/>
        </p:nvCxnSpPr>
        <p:spPr>
          <a:xfrm>
            <a:off x="2433612" y="2805371"/>
            <a:ext cx="1358594" cy="772066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26" name="Google Shape;526;p41"/>
          <p:cNvCxnSpPr/>
          <p:nvPr/>
        </p:nvCxnSpPr>
        <p:spPr>
          <a:xfrm>
            <a:off x="3430057" y="1623965"/>
            <a:ext cx="4252213" cy="199312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27" name="Google Shape;527;p41"/>
          <p:cNvCxnSpPr/>
          <p:nvPr/>
        </p:nvCxnSpPr>
        <p:spPr>
          <a:xfrm flipH="1">
            <a:off x="2433612" y="2600165"/>
            <a:ext cx="1937175" cy="205741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28" name="Google Shape;528;p41"/>
          <p:cNvCxnSpPr/>
          <p:nvPr/>
        </p:nvCxnSpPr>
        <p:spPr>
          <a:xfrm flipH="1">
            <a:off x="3928636" y="2600165"/>
            <a:ext cx="611439" cy="1037280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29" name="Google Shape;529;p41"/>
          <p:cNvCxnSpPr/>
          <p:nvPr/>
        </p:nvCxnSpPr>
        <p:spPr>
          <a:xfrm>
            <a:off x="4539361" y="2600165"/>
            <a:ext cx="1101447" cy="838504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30" name="Google Shape;530;p41"/>
          <p:cNvCxnSpPr/>
          <p:nvPr/>
        </p:nvCxnSpPr>
        <p:spPr>
          <a:xfrm flipH="1" rot="10800000">
            <a:off x="3928636" y="3516358"/>
            <a:ext cx="1832887" cy="1210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31" name="Google Shape;531;p41"/>
          <p:cNvCxnSpPr/>
          <p:nvPr/>
        </p:nvCxnSpPr>
        <p:spPr>
          <a:xfrm flipH="1" rot="10800000">
            <a:off x="5760809" y="1852745"/>
            <a:ext cx="2073606" cy="1664149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32" name="Google Shape;532;p41"/>
          <p:cNvCxnSpPr/>
          <p:nvPr/>
        </p:nvCxnSpPr>
        <p:spPr>
          <a:xfrm flipH="1">
            <a:off x="4539361" y="1895072"/>
            <a:ext cx="3142909" cy="705629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533" name="Google Shape;533;p41"/>
          <p:cNvSpPr/>
          <p:nvPr/>
        </p:nvSpPr>
        <p:spPr>
          <a:xfrm>
            <a:off x="3189338" y="144286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34" name="Google Shape;534;p41"/>
          <p:cNvSpPr txBox="1"/>
          <p:nvPr/>
        </p:nvSpPr>
        <p:spPr>
          <a:xfrm>
            <a:off x="294291" y="157521"/>
            <a:ext cx="561652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Propagation dans le réseau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3270054" y="1150331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41"/>
          <p:cNvSpPr/>
          <p:nvPr/>
        </p:nvSpPr>
        <p:spPr>
          <a:xfrm>
            <a:off x="4297928" y="2431393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37" name="Google Shape;537;p41"/>
          <p:cNvSpPr txBox="1"/>
          <p:nvPr/>
        </p:nvSpPr>
        <p:spPr>
          <a:xfrm>
            <a:off x="3270054" y="1283205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41"/>
          <p:cNvSpPr txBox="1"/>
          <p:nvPr/>
        </p:nvSpPr>
        <p:spPr>
          <a:xfrm>
            <a:off x="4378644" y="2138854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41"/>
          <p:cNvSpPr/>
          <p:nvPr/>
        </p:nvSpPr>
        <p:spPr>
          <a:xfrm>
            <a:off x="2192893" y="2624276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40" name="Google Shape;540;p41"/>
          <p:cNvSpPr txBox="1"/>
          <p:nvPr/>
        </p:nvSpPr>
        <p:spPr>
          <a:xfrm>
            <a:off x="4378644" y="2271729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41"/>
          <p:cNvSpPr txBox="1"/>
          <p:nvPr/>
        </p:nvSpPr>
        <p:spPr>
          <a:xfrm>
            <a:off x="2273609" y="233173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3687204" y="3456350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43" name="Google Shape;543;p41"/>
          <p:cNvSpPr txBox="1"/>
          <p:nvPr/>
        </p:nvSpPr>
        <p:spPr>
          <a:xfrm>
            <a:off x="2273609" y="2464612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41"/>
          <p:cNvSpPr txBox="1"/>
          <p:nvPr/>
        </p:nvSpPr>
        <p:spPr>
          <a:xfrm>
            <a:off x="3767919" y="3163811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1"/>
          <p:cNvSpPr/>
          <p:nvPr/>
        </p:nvSpPr>
        <p:spPr>
          <a:xfrm>
            <a:off x="5503662" y="334758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46" name="Google Shape;546;p41"/>
          <p:cNvSpPr txBox="1"/>
          <p:nvPr/>
        </p:nvSpPr>
        <p:spPr>
          <a:xfrm>
            <a:off x="3767919" y="3296686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41"/>
          <p:cNvSpPr txBox="1"/>
          <p:nvPr/>
        </p:nvSpPr>
        <p:spPr>
          <a:xfrm>
            <a:off x="5584378" y="305504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41"/>
          <p:cNvSpPr/>
          <p:nvPr/>
        </p:nvSpPr>
        <p:spPr>
          <a:xfrm>
            <a:off x="7592982" y="167218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49" name="Google Shape;549;p41"/>
          <p:cNvSpPr txBox="1"/>
          <p:nvPr/>
        </p:nvSpPr>
        <p:spPr>
          <a:xfrm>
            <a:off x="5584378" y="318792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7673698" y="137964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1019303" y="2744827"/>
            <a:ext cx="290005" cy="133410"/>
          </a:xfrm>
          <a:custGeom>
            <a:rect b="b" l="l" r="r" t="t"/>
            <a:pathLst>
              <a:path extrusionOk="0" h="250" w="407">
                <a:moveTo>
                  <a:pt x="45" y="0"/>
                </a:moveTo>
                <a:lnTo>
                  <a:pt x="360" y="0"/>
                </a:lnTo>
                <a:cubicBezTo>
                  <a:pt x="385" y="0"/>
                  <a:pt x="406" y="20"/>
                  <a:pt x="406" y="45"/>
                </a:cubicBezTo>
                <a:lnTo>
                  <a:pt x="406" y="204"/>
                </a:lnTo>
                <a:cubicBezTo>
                  <a:pt x="406" y="229"/>
                  <a:pt x="385" y="249"/>
                  <a:pt x="360" y="249"/>
                </a:cubicBezTo>
                <a:lnTo>
                  <a:pt x="45" y="249"/>
                </a:lnTo>
                <a:cubicBezTo>
                  <a:pt x="20" y="249"/>
                  <a:pt x="0" y="229"/>
                  <a:pt x="0" y="204"/>
                </a:cubicBezTo>
                <a:lnTo>
                  <a:pt x="0" y="45"/>
                </a:lnTo>
                <a:cubicBezTo>
                  <a:pt x="0" y="20"/>
                  <a:pt x="20" y="0"/>
                  <a:pt x="45" y="0"/>
                </a:cubicBezTo>
                <a:close/>
              </a:path>
            </a:pathLst>
          </a:custGeom>
          <a:noFill/>
          <a:ln cap="flat" cmpd="sng" w="16200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41"/>
          <p:cNvCxnSpPr/>
          <p:nvPr/>
        </p:nvCxnSpPr>
        <p:spPr>
          <a:xfrm>
            <a:off x="1164305" y="2877702"/>
            <a:ext cx="0" cy="4232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3" name="Google Shape;553;p41"/>
          <p:cNvCxnSpPr/>
          <p:nvPr/>
        </p:nvCxnSpPr>
        <p:spPr>
          <a:xfrm>
            <a:off x="1075732" y="2920029"/>
            <a:ext cx="160717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54" name="Google Shape;554;p41"/>
          <p:cNvCxnSpPr/>
          <p:nvPr/>
        </p:nvCxnSpPr>
        <p:spPr>
          <a:xfrm>
            <a:off x="1372880" y="2817158"/>
            <a:ext cx="835728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55" name="Google Shape;555;p41"/>
          <p:cNvSpPr txBox="1"/>
          <p:nvPr/>
        </p:nvSpPr>
        <p:spPr>
          <a:xfrm>
            <a:off x="7673698" y="1511986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41"/>
          <p:cNvSpPr txBox="1"/>
          <p:nvPr/>
        </p:nvSpPr>
        <p:spPr>
          <a:xfrm>
            <a:off x="2370039" y="2731433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41"/>
          <p:cNvSpPr txBox="1"/>
          <p:nvPr/>
        </p:nvSpPr>
        <p:spPr>
          <a:xfrm>
            <a:off x="3366484" y="1538239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4475074" y="2526763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41"/>
          <p:cNvSpPr txBox="1"/>
          <p:nvPr/>
        </p:nvSpPr>
        <p:spPr>
          <a:xfrm>
            <a:off x="7770128" y="1767019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41"/>
          <p:cNvSpPr txBox="1"/>
          <p:nvPr/>
        </p:nvSpPr>
        <p:spPr>
          <a:xfrm>
            <a:off x="5680808" y="3442955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3864349" y="3551184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563" name="Google Shape;563;p41"/>
          <p:cNvSpPr txBox="1"/>
          <p:nvPr/>
        </p:nvSpPr>
        <p:spPr>
          <a:xfrm>
            <a:off x="1839316" y="4013031"/>
            <a:ext cx="6653681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 jusqu’à la propagation globale dans le réseau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1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570" name="Google Shape;570;p4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cxnSp>
        <p:nvCxnSpPr>
          <p:cNvPr id="571" name="Google Shape;571;p42"/>
          <p:cNvCxnSpPr/>
          <p:nvPr/>
        </p:nvCxnSpPr>
        <p:spPr>
          <a:xfrm flipH="1" rot="10800000">
            <a:off x="2433612" y="1591282"/>
            <a:ext cx="908586" cy="1067284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72" name="Google Shape;572;p42"/>
          <p:cNvCxnSpPr/>
          <p:nvPr/>
        </p:nvCxnSpPr>
        <p:spPr>
          <a:xfrm>
            <a:off x="2433612" y="2658030"/>
            <a:ext cx="1358594" cy="772066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73" name="Google Shape;573;p42"/>
          <p:cNvCxnSpPr/>
          <p:nvPr/>
        </p:nvCxnSpPr>
        <p:spPr>
          <a:xfrm>
            <a:off x="3430057" y="1476624"/>
            <a:ext cx="4252213" cy="199312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74" name="Google Shape;574;p42"/>
          <p:cNvCxnSpPr/>
          <p:nvPr/>
        </p:nvCxnSpPr>
        <p:spPr>
          <a:xfrm flipH="1">
            <a:off x="2433612" y="2452824"/>
            <a:ext cx="1937175" cy="205741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75" name="Google Shape;575;p42"/>
          <p:cNvCxnSpPr/>
          <p:nvPr/>
        </p:nvCxnSpPr>
        <p:spPr>
          <a:xfrm flipH="1">
            <a:off x="3928636" y="2452824"/>
            <a:ext cx="611439" cy="1037280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76" name="Google Shape;576;p42"/>
          <p:cNvCxnSpPr/>
          <p:nvPr/>
        </p:nvCxnSpPr>
        <p:spPr>
          <a:xfrm>
            <a:off x="4539361" y="2452824"/>
            <a:ext cx="1101447" cy="838504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77" name="Google Shape;577;p42"/>
          <p:cNvCxnSpPr/>
          <p:nvPr/>
        </p:nvCxnSpPr>
        <p:spPr>
          <a:xfrm flipH="1" rot="10800000">
            <a:off x="3928636" y="3369017"/>
            <a:ext cx="1832887" cy="1210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78" name="Google Shape;578;p42"/>
          <p:cNvCxnSpPr/>
          <p:nvPr/>
        </p:nvCxnSpPr>
        <p:spPr>
          <a:xfrm flipH="1" rot="10800000">
            <a:off x="5760809" y="1705404"/>
            <a:ext cx="2073606" cy="1664149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579" name="Google Shape;579;p42"/>
          <p:cNvCxnSpPr/>
          <p:nvPr/>
        </p:nvCxnSpPr>
        <p:spPr>
          <a:xfrm flipH="1">
            <a:off x="4539361" y="1747731"/>
            <a:ext cx="3142909" cy="705629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580" name="Google Shape;580;p42"/>
          <p:cNvSpPr/>
          <p:nvPr/>
        </p:nvSpPr>
        <p:spPr>
          <a:xfrm>
            <a:off x="3189338" y="1295528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581" name="Google Shape;581;p42"/>
          <p:cNvSpPr txBox="1"/>
          <p:nvPr/>
        </p:nvSpPr>
        <p:spPr>
          <a:xfrm>
            <a:off x="294291" y="157521"/>
            <a:ext cx="561652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Propagation dans le réseau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2"/>
          <p:cNvSpPr txBox="1"/>
          <p:nvPr/>
        </p:nvSpPr>
        <p:spPr>
          <a:xfrm>
            <a:off x="3270054" y="1003526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42"/>
          <p:cNvSpPr/>
          <p:nvPr/>
        </p:nvSpPr>
        <p:spPr>
          <a:xfrm>
            <a:off x="4297928" y="2284052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84" name="Google Shape;584;p42"/>
          <p:cNvSpPr txBox="1"/>
          <p:nvPr/>
        </p:nvSpPr>
        <p:spPr>
          <a:xfrm>
            <a:off x="3270054" y="1135864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42"/>
          <p:cNvSpPr txBox="1"/>
          <p:nvPr/>
        </p:nvSpPr>
        <p:spPr>
          <a:xfrm>
            <a:off x="4378644" y="1992049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42"/>
          <p:cNvSpPr/>
          <p:nvPr/>
        </p:nvSpPr>
        <p:spPr>
          <a:xfrm>
            <a:off x="2192893" y="247693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87" name="Google Shape;587;p42"/>
          <p:cNvSpPr txBox="1"/>
          <p:nvPr/>
        </p:nvSpPr>
        <p:spPr>
          <a:xfrm>
            <a:off x="4378644" y="2124388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42"/>
          <p:cNvSpPr txBox="1"/>
          <p:nvPr/>
        </p:nvSpPr>
        <p:spPr>
          <a:xfrm>
            <a:off x="2273609" y="2184932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42"/>
          <p:cNvSpPr/>
          <p:nvPr/>
        </p:nvSpPr>
        <p:spPr>
          <a:xfrm>
            <a:off x="3687204" y="330900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90" name="Google Shape;590;p42"/>
          <p:cNvSpPr txBox="1"/>
          <p:nvPr/>
        </p:nvSpPr>
        <p:spPr>
          <a:xfrm>
            <a:off x="2273609" y="231727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42"/>
          <p:cNvSpPr txBox="1"/>
          <p:nvPr/>
        </p:nvSpPr>
        <p:spPr>
          <a:xfrm>
            <a:off x="3767919" y="3016470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42"/>
          <p:cNvSpPr/>
          <p:nvPr/>
        </p:nvSpPr>
        <p:spPr>
          <a:xfrm>
            <a:off x="5503662" y="320024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93" name="Google Shape;593;p42"/>
          <p:cNvSpPr txBox="1"/>
          <p:nvPr/>
        </p:nvSpPr>
        <p:spPr>
          <a:xfrm>
            <a:off x="3767919" y="3149345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5584378" y="2908242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42"/>
          <p:cNvSpPr/>
          <p:nvPr/>
        </p:nvSpPr>
        <p:spPr>
          <a:xfrm>
            <a:off x="7592982" y="1524844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596" name="Google Shape;596;p42"/>
          <p:cNvSpPr txBox="1"/>
          <p:nvPr/>
        </p:nvSpPr>
        <p:spPr>
          <a:xfrm>
            <a:off x="5584378" y="304058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7673698" y="1232306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42"/>
          <p:cNvSpPr/>
          <p:nvPr/>
        </p:nvSpPr>
        <p:spPr>
          <a:xfrm>
            <a:off x="1019303" y="2597486"/>
            <a:ext cx="290005" cy="133410"/>
          </a:xfrm>
          <a:custGeom>
            <a:rect b="b" l="l" r="r" t="t"/>
            <a:pathLst>
              <a:path extrusionOk="0" h="250" w="407">
                <a:moveTo>
                  <a:pt x="45" y="0"/>
                </a:moveTo>
                <a:lnTo>
                  <a:pt x="360" y="0"/>
                </a:lnTo>
                <a:cubicBezTo>
                  <a:pt x="385" y="0"/>
                  <a:pt x="406" y="21"/>
                  <a:pt x="406" y="45"/>
                </a:cubicBezTo>
                <a:lnTo>
                  <a:pt x="406" y="203"/>
                </a:lnTo>
                <a:cubicBezTo>
                  <a:pt x="406" y="229"/>
                  <a:pt x="385" y="249"/>
                  <a:pt x="360" y="249"/>
                </a:cubicBezTo>
                <a:lnTo>
                  <a:pt x="45" y="249"/>
                </a:lnTo>
                <a:cubicBezTo>
                  <a:pt x="20" y="249"/>
                  <a:pt x="0" y="229"/>
                  <a:pt x="0" y="203"/>
                </a:cubicBezTo>
                <a:lnTo>
                  <a:pt x="0" y="45"/>
                </a:lnTo>
                <a:cubicBezTo>
                  <a:pt x="0" y="21"/>
                  <a:pt x="20" y="0"/>
                  <a:pt x="45" y="0"/>
                </a:cubicBezTo>
                <a:close/>
              </a:path>
            </a:pathLst>
          </a:custGeom>
          <a:noFill/>
          <a:ln cap="flat" cmpd="sng" w="16200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9" name="Google Shape;599;p42"/>
          <p:cNvCxnSpPr/>
          <p:nvPr/>
        </p:nvCxnSpPr>
        <p:spPr>
          <a:xfrm>
            <a:off x="1164305" y="2730361"/>
            <a:ext cx="0" cy="4232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0" name="Google Shape;600;p42"/>
          <p:cNvCxnSpPr/>
          <p:nvPr/>
        </p:nvCxnSpPr>
        <p:spPr>
          <a:xfrm>
            <a:off x="1075732" y="2772688"/>
            <a:ext cx="160717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01" name="Google Shape;601;p42"/>
          <p:cNvCxnSpPr/>
          <p:nvPr/>
        </p:nvCxnSpPr>
        <p:spPr>
          <a:xfrm>
            <a:off x="1372880" y="2669817"/>
            <a:ext cx="835728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02" name="Google Shape;602;p42"/>
          <p:cNvSpPr txBox="1"/>
          <p:nvPr/>
        </p:nvSpPr>
        <p:spPr>
          <a:xfrm>
            <a:off x="7673698" y="136518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2370039" y="2584092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2884333" y="1396256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2B2B2B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3003621" y="1441262"/>
            <a:ext cx="127859" cy="114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 strike="noStrike">
                <a:solidFill>
                  <a:srgbClr val="2B2B2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0" sz="9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2659330" y="1396256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2370039" y="1396256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2B2B2B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42"/>
          <p:cNvSpPr txBox="1"/>
          <p:nvPr/>
        </p:nvSpPr>
        <p:spPr>
          <a:xfrm>
            <a:off x="2489327" y="1441262"/>
            <a:ext cx="127859" cy="114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 strike="noStrike">
                <a:solidFill>
                  <a:srgbClr val="2B2B2B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sz="9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42"/>
          <p:cNvSpPr txBox="1"/>
          <p:nvPr/>
        </p:nvSpPr>
        <p:spPr>
          <a:xfrm>
            <a:off x="2080749" y="1396256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2B2B2B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2000033" y="1367859"/>
            <a:ext cx="1141447" cy="241639"/>
          </a:xfrm>
          <a:custGeom>
            <a:rect b="b" l="l" r="r" t="t"/>
            <a:pathLst>
              <a:path extrusionOk="0" h="452" w="1599">
                <a:moveTo>
                  <a:pt x="90" y="0"/>
                </a:moveTo>
                <a:lnTo>
                  <a:pt x="1508" y="0"/>
                </a:lnTo>
                <a:cubicBezTo>
                  <a:pt x="1558" y="0"/>
                  <a:pt x="1598" y="41"/>
                  <a:pt x="1598" y="90"/>
                </a:cubicBezTo>
                <a:lnTo>
                  <a:pt x="1598" y="360"/>
                </a:lnTo>
                <a:cubicBezTo>
                  <a:pt x="1598" y="411"/>
                  <a:pt x="1558" y="451"/>
                  <a:pt x="1508" y="451"/>
                </a:cubicBezTo>
                <a:lnTo>
                  <a:pt x="90" y="451"/>
                </a:lnTo>
                <a:cubicBezTo>
                  <a:pt x="40" y="451"/>
                  <a:pt x="0" y="411"/>
                  <a:pt x="0" y="360"/>
                </a:cubicBezTo>
                <a:lnTo>
                  <a:pt x="0" y="90"/>
                </a:lnTo>
                <a:cubicBezTo>
                  <a:pt x="0" y="41"/>
                  <a:pt x="40" y="0"/>
                  <a:pt x="90" y="0"/>
                </a:cubicBezTo>
                <a:close/>
              </a:path>
            </a:pathLst>
          </a:custGeom>
          <a:noFill/>
          <a:ln cap="flat" cmpd="sng" w="16200">
            <a:solidFill>
              <a:srgbClr val="5B77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2"/>
          <p:cNvSpPr/>
          <p:nvPr/>
        </p:nvSpPr>
        <p:spPr>
          <a:xfrm>
            <a:off x="1357165" y="1367859"/>
            <a:ext cx="322148" cy="241639"/>
          </a:xfrm>
          <a:custGeom>
            <a:rect b="b" l="l" r="r" t="t"/>
            <a:pathLst>
              <a:path extrusionOk="0" h="452" w="452">
                <a:moveTo>
                  <a:pt x="90" y="0"/>
                </a:moveTo>
                <a:lnTo>
                  <a:pt x="361" y="0"/>
                </a:lnTo>
                <a:cubicBezTo>
                  <a:pt x="410" y="0"/>
                  <a:pt x="451" y="41"/>
                  <a:pt x="451" y="90"/>
                </a:cubicBezTo>
                <a:lnTo>
                  <a:pt x="451" y="360"/>
                </a:lnTo>
                <a:cubicBezTo>
                  <a:pt x="451" y="411"/>
                  <a:pt x="410" y="451"/>
                  <a:pt x="361" y="451"/>
                </a:cubicBezTo>
                <a:lnTo>
                  <a:pt x="90" y="451"/>
                </a:lnTo>
                <a:cubicBezTo>
                  <a:pt x="40" y="451"/>
                  <a:pt x="0" y="411"/>
                  <a:pt x="0" y="360"/>
                </a:cubicBezTo>
                <a:lnTo>
                  <a:pt x="0" y="90"/>
                </a:lnTo>
                <a:cubicBezTo>
                  <a:pt x="0" y="41"/>
                  <a:pt x="40" y="0"/>
                  <a:pt x="90" y="0"/>
                </a:cubicBezTo>
                <a:close/>
              </a:path>
            </a:pathLst>
          </a:custGeom>
          <a:noFill/>
          <a:ln cap="flat" cmpd="sng" w="16200">
            <a:solidFill>
              <a:srgbClr val="BF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2"/>
          <p:cNvSpPr/>
          <p:nvPr/>
        </p:nvSpPr>
        <p:spPr>
          <a:xfrm>
            <a:off x="713583" y="1367859"/>
            <a:ext cx="322862" cy="241639"/>
          </a:xfrm>
          <a:custGeom>
            <a:rect b="b" l="l" r="r" t="t"/>
            <a:pathLst>
              <a:path extrusionOk="0" h="452" w="453">
                <a:moveTo>
                  <a:pt x="90" y="0"/>
                </a:moveTo>
                <a:lnTo>
                  <a:pt x="361" y="0"/>
                </a:lnTo>
                <a:cubicBezTo>
                  <a:pt x="411" y="0"/>
                  <a:pt x="452" y="41"/>
                  <a:pt x="452" y="90"/>
                </a:cubicBezTo>
                <a:lnTo>
                  <a:pt x="452" y="360"/>
                </a:lnTo>
                <a:cubicBezTo>
                  <a:pt x="452" y="411"/>
                  <a:pt x="411" y="451"/>
                  <a:pt x="361" y="451"/>
                </a:cubicBezTo>
                <a:lnTo>
                  <a:pt x="90" y="451"/>
                </a:lnTo>
                <a:cubicBezTo>
                  <a:pt x="41" y="451"/>
                  <a:pt x="0" y="411"/>
                  <a:pt x="0" y="360"/>
                </a:cubicBezTo>
                <a:lnTo>
                  <a:pt x="0" y="90"/>
                </a:lnTo>
                <a:cubicBezTo>
                  <a:pt x="0" y="41"/>
                  <a:pt x="41" y="0"/>
                  <a:pt x="90" y="0"/>
                </a:cubicBezTo>
                <a:close/>
              </a:path>
            </a:pathLst>
          </a:custGeom>
          <a:noFill/>
          <a:ln cap="flat" cmpd="sng" w="16200">
            <a:solidFill>
              <a:srgbClr val="BFBE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2"/>
          <p:cNvSpPr txBox="1"/>
          <p:nvPr/>
        </p:nvSpPr>
        <p:spPr>
          <a:xfrm>
            <a:off x="2200036" y="1441262"/>
            <a:ext cx="127859" cy="114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 strike="noStrike">
                <a:solidFill>
                  <a:srgbClr val="2B2B2B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sz="9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42"/>
          <p:cNvSpPr txBox="1"/>
          <p:nvPr/>
        </p:nvSpPr>
        <p:spPr>
          <a:xfrm>
            <a:off x="4475074" y="2379422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42"/>
          <p:cNvSpPr txBox="1"/>
          <p:nvPr/>
        </p:nvSpPr>
        <p:spPr>
          <a:xfrm>
            <a:off x="7770128" y="1619678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42"/>
          <p:cNvSpPr txBox="1"/>
          <p:nvPr/>
        </p:nvSpPr>
        <p:spPr>
          <a:xfrm>
            <a:off x="5680808" y="3295614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1590026" y="1374289"/>
            <a:ext cx="498580" cy="229316"/>
          </a:xfrm>
          <a:custGeom>
            <a:rect b="b" l="l" r="r" t="t"/>
            <a:pathLst>
              <a:path extrusionOk="0" h="429" w="699">
                <a:moveTo>
                  <a:pt x="0" y="0"/>
                </a:moveTo>
                <a:lnTo>
                  <a:pt x="698" y="0"/>
                </a:lnTo>
                <a:lnTo>
                  <a:pt x="698" y="428"/>
                </a:lnTo>
                <a:lnTo>
                  <a:pt x="0" y="428"/>
                </a:lnTo>
                <a:lnTo>
                  <a:pt x="0" y="0"/>
                </a:lnTo>
                <a:close/>
              </a:path>
            </a:pathLst>
          </a:custGeom>
          <a:solidFill>
            <a:srgbClr val="BFBEBE"/>
          </a:solidFill>
          <a:ln>
            <a:noFill/>
          </a:ln>
        </p:spPr>
      </p:sp>
      <p:sp>
        <p:nvSpPr>
          <p:cNvPr id="618" name="Google Shape;618;p42"/>
          <p:cNvSpPr/>
          <p:nvPr/>
        </p:nvSpPr>
        <p:spPr>
          <a:xfrm>
            <a:off x="947158" y="1374289"/>
            <a:ext cx="498580" cy="229316"/>
          </a:xfrm>
          <a:custGeom>
            <a:rect b="b" l="l" r="r" t="t"/>
            <a:pathLst>
              <a:path extrusionOk="0" h="429" w="699">
                <a:moveTo>
                  <a:pt x="0" y="0"/>
                </a:moveTo>
                <a:lnTo>
                  <a:pt x="698" y="0"/>
                </a:lnTo>
                <a:lnTo>
                  <a:pt x="698" y="428"/>
                </a:lnTo>
                <a:lnTo>
                  <a:pt x="0" y="428"/>
                </a:lnTo>
                <a:lnTo>
                  <a:pt x="0" y="0"/>
                </a:lnTo>
                <a:close/>
              </a:path>
            </a:pathLst>
          </a:custGeom>
          <a:solidFill>
            <a:srgbClr val="BFBEBE"/>
          </a:solidFill>
          <a:ln>
            <a:noFill/>
          </a:ln>
        </p:spPr>
      </p:sp>
      <p:sp>
        <p:nvSpPr>
          <p:cNvPr id="619" name="Google Shape;619;p42"/>
          <p:cNvSpPr txBox="1"/>
          <p:nvPr/>
        </p:nvSpPr>
        <p:spPr>
          <a:xfrm>
            <a:off x="3864349" y="3403843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2"/>
          <p:cNvSpPr txBox="1"/>
          <p:nvPr/>
        </p:nvSpPr>
        <p:spPr>
          <a:xfrm>
            <a:off x="714297" y="3865690"/>
            <a:ext cx="838085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À un moment, un nœud va décider de créer un bloc avec 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622" name="Google Shape;622;p42"/>
          <p:cNvSpPr txBox="1"/>
          <p:nvPr/>
        </p:nvSpPr>
        <p:spPr>
          <a:xfrm>
            <a:off x="714297" y="4160372"/>
            <a:ext cx="270790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transactions reçues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42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629" name="Google Shape;629;p4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630" name="Google Shape;630;p43"/>
          <p:cNvSpPr/>
          <p:nvPr/>
        </p:nvSpPr>
        <p:spPr>
          <a:xfrm>
            <a:off x="2421469" y="1654504"/>
            <a:ext cx="996445" cy="1114433"/>
          </a:xfrm>
          <a:custGeom>
            <a:rect b="b" l="l" r="r" t="t"/>
            <a:pathLst>
              <a:path extrusionOk="0" h="2081" w="1396">
                <a:moveTo>
                  <a:pt x="0" y="0"/>
                </a:moveTo>
                <a:lnTo>
                  <a:pt x="1395" y="0"/>
                </a:lnTo>
                <a:lnTo>
                  <a:pt x="1395" y="2080"/>
                </a:lnTo>
                <a:lnTo>
                  <a:pt x="0" y="2080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cxnSp>
        <p:nvCxnSpPr>
          <p:cNvPr id="631" name="Google Shape;631;p43"/>
          <p:cNvCxnSpPr/>
          <p:nvPr/>
        </p:nvCxnSpPr>
        <p:spPr>
          <a:xfrm>
            <a:off x="2433612" y="2805371"/>
            <a:ext cx="1358594" cy="772066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632" name="Google Shape;632;p43"/>
          <p:cNvSpPr/>
          <p:nvPr/>
        </p:nvSpPr>
        <p:spPr>
          <a:xfrm>
            <a:off x="3341484" y="1556992"/>
            <a:ext cx="4428644" cy="374514"/>
          </a:xfrm>
          <a:custGeom>
            <a:rect b="b" l="l" r="r" t="t"/>
            <a:pathLst>
              <a:path extrusionOk="0" h="700" w="6201">
                <a:moveTo>
                  <a:pt x="0" y="0"/>
                </a:moveTo>
                <a:lnTo>
                  <a:pt x="6200" y="0"/>
                </a:lnTo>
                <a:lnTo>
                  <a:pt x="6200" y="699"/>
                </a:lnTo>
                <a:lnTo>
                  <a:pt x="0" y="699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cxnSp>
        <p:nvCxnSpPr>
          <p:cNvPr id="633" name="Google Shape;633;p43"/>
          <p:cNvCxnSpPr/>
          <p:nvPr/>
        </p:nvCxnSpPr>
        <p:spPr>
          <a:xfrm flipH="1">
            <a:off x="2433612" y="2600165"/>
            <a:ext cx="1937175" cy="205741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634" name="Google Shape;634;p43"/>
          <p:cNvCxnSpPr/>
          <p:nvPr/>
        </p:nvCxnSpPr>
        <p:spPr>
          <a:xfrm flipH="1">
            <a:off x="3928636" y="2600165"/>
            <a:ext cx="611439" cy="1037280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635" name="Google Shape;635;p43"/>
          <p:cNvCxnSpPr/>
          <p:nvPr/>
        </p:nvCxnSpPr>
        <p:spPr>
          <a:xfrm>
            <a:off x="4539361" y="2600165"/>
            <a:ext cx="1101447" cy="838504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636" name="Google Shape;636;p43"/>
          <p:cNvCxnSpPr/>
          <p:nvPr/>
        </p:nvCxnSpPr>
        <p:spPr>
          <a:xfrm flipH="1" rot="10800000">
            <a:off x="3928636" y="3516358"/>
            <a:ext cx="1832887" cy="1210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637" name="Google Shape;637;p43"/>
          <p:cNvCxnSpPr/>
          <p:nvPr/>
        </p:nvCxnSpPr>
        <p:spPr>
          <a:xfrm flipH="1" rot="10800000">
            <a:off x="5760809" y="1852745"/>
            <a:ext cx="2073606" cy="1664149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638" name="Google Shape;638;p43"/>
          <p:cNvCxnSpPr/>
          <p:nvPr/>
        </p:nvCxnSpPr>
        <p:spPr>
          <a:xfrm flipH="1">
            <a:off x="4539361" y="1895072"/>
            <a:ext cx="3142909" cy="705629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639" name="Google Shape;639;p43"/>
          <p:cNvSpPr/>
          <p:nvPr/>
        </p:nvSpPr>
        <p:spPr>
          <a:xfrm>
            <a:off x="3189338" y="144286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40" name="Google Shape;640;p43"/>
          <p:cNvSpPr txBox="1"/>
          <p:nvPr/>
        </p:nvSpPr>
        <p:spPr>
          <a:xfrm>
            <a:off x="294291" y="157521"/>
            <a:ext cx="561652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Propagation dans le réseau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43"/>
          <p:cNvSpPr txBox="1"/>
          <p:nvPr/>
        </p:nvSpPr>
        <p:spPr>
          <a:xfrm>
            <a:off x="3270054" y="1150331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4297928" y="2431393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43" name="Google Shape;643;p43"/>
          <p:cNvSpPr txBox="1"/>
          <p:nvPr/>
        </p:nvSpPr>
        <p:spPr>
          <a:xfrm>
            <a:off x="3270054" y="1283205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43"/>
          <p:cNvSpPr txBox="1"/>
          <p:nvPr/>
        </p:nvSpPr>
        <p:spPr>
          <a:xfrm>
            <a:off x="4378644" y="2138854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2192893" y="2624276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46" name="Google Shape;646;p43"/>
          <p:cNvSpPr txBox="1"/>
          <p:nvPr/>
        </p:nvSpPr>
        <p:spPr>
          <a:xfrm>
            <a:off x="4378644" y="2271729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43"/>
          <p:cNvSpPr txBox="1"/>
          <p:nvPr/>
        </p:nvSpPr>
        <p:spPr>
          <a:xfrm>
            <a:off x="2273609" y="233173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43"/>
          <p:cNvSpPr/>
          <p:nvPr/>
        </p:nvSpPr>
        <p:spPr>
          <a:xfrm>
            <a:off x="3687204" y="3456350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49" name="Google Shape;649;p43"/>
          <p:cNvSpPr txBox="1"/>
          <p:nvPr/>
        </p:nvSpPr>
        <p:spPr>
          <a:xfrm>
            <a:off x="2273609" y="2464612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3"/>
          <p:cNvSpPr txBox="1"/>
          <p:nvPr/>
        </p:nvSpPr>
        <p:spPr>
          <a:xfrm>
            <a:off x="3767919" y="3163811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43"/>
          <p:cNvSpPr/>
          <p:nvPr/>
        </p:nvSpPr>
        <p:spPr>
          <a:xfrm>
            <a:off x="5503662" y="334758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52" name="Google Shape;652;p43"/>
          <p:cNvSpPr txBox="1"/>
          <p:nvPr/>
        </p:nvSpPr>
        <p:spPr>
          <a:xfrm>
            <a:off x="3767919" y="3296686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43"/>
          <p:cNvSpPr txBox="1"/>
          <p:nvPr/>
        </p:nvSpPr>
        <p:spPr>
          <a:xfrm>
            <a:off x="5584378" y="305504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43"/>
          <p:cNvSpPr/>
          <p:nvPr/>
        </p:nvSpPr>
        <p:spPr>
          <a:xfrm>
            <a:off x="7592982" y="167218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55" name="Google Shape;655;p43"/>
          <p:cNvSpPr txBox="1"/>
          <p:nvPr/>
        </p:nvSpPr>
        <p:spPr>
          <a:xfrm>
            <a:off x="5584378" y="318792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43"/>
          <p:cNvSpPr txBox="1"/>
          <p:nvPr/>
        </p:nvSpPr>
        <p:spPr>
          <a:xfrm>
            <a:off x="7673698" y="1379647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43"/>
          <p:cNvSpPr/>
          <p:nvPr/>
        </p:nvSpPr>
        <p:spPr>
          <a:xfrm>
            <a:off x="1019303" y="2744827"/>
            <a:ext cx="290005" cy="133410"/>
          </a:xfrm>
          <a:custGeom>
            <a:rect b="b" l="l" r="r" t="t"/>
            <a:pathLst>
              <a:path extrusionOk="0" h="250" w="407">
                <a:moveTo>
                  <a:pt x="45" y="0"/>
                </a:moveTo>
                <a:lnTo>
                  <a:pt x="360" y="0"/>
                </a:lnTo>
                <a:cubicBezTo>
                  <a:pt x="385" y="0"/>
                  <a:pt x="406" y="20"/>
                  <a:pt x="406" y="45"/>
                </a:cubicBezTo>
                <a:lnTo>
                  <a:pt x="406" y="204"/>
                </a:lnTo>
                <a:cubicBezTo>
                  <a:pt x="406" y="229"/>
                  <a:pt x="385" y="249"/>
                  <a:pt x="360" y="249"/>
                </a:cubicBezTo>
                <a:lnTo>
                  <a:pt x="45" y="249"/>
                </a:lnTo>
                <a:cubicBezTo>
                  <a:pt x="20" y="249"/>
                  <a:pt x="0" y="229"/>
                  <a:pt x="0" y="204"/>
                </a:cubicBezTo>
                <a:lnTo>
                  <a:pt x="0" y="45"/>
                </a:lnTo>
                <a:cubicBezTo>
                  <a:pt x="0" y="20"/>
                  <a:pt x="20" y="0"/>
                  <a:pt x="45" y="0"/>
                </a:cubicBezTo>
                <a:close/>
              </a:path>
            </a:pathLst>
          </a:custGeom>
          <a:noFill/>
          <a:ln cap="flat" cmpd="sng" w="16200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43"/>
          <p:cNvCxnSpPr/>
          <p:nvPr/>
        </p:nvCxnSpPr>
        <p:spPr>
          <a:xfrm>
            <a:off x="1164305" y="2877702"/>
            <a:ext cx="0" cy="4232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9" name="Google Shape;659;p43"/>
          <p:cNvCxnSpPr/>
          <p:nvPr/>
        </p:nvCxnSpPr>
        <p:spPr>
          <a:xfrm>
            <a:off x="1075732" y="2920029"/>
            <a:ext cx="160717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0" name="Google Shape;660;p43"/>
          <p:cNvCxnSpPr/>
          <p:nvPr/>
        </p:nvCxnSpPr>
        <p:spPr>
          <a:xfrm>
            <a:off x="1372880" y="2817158"/>
            <a:ext cx="835728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61" name="Google Shape;661;p43"/>
          <p:cNvSpPr txBox="1"/>
          <p:nvPr/>
        </p:nvSpPr>
        <p:spPr>
          <a:xfrm>
            <a:off x="7673698" y="1511986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43"/>
          <p:cNvSpPr/>
          <p:nvPr/>
        </p:nvSpPr>
        <p:spPr>
          <a:xfrm>
            <a:off x="2915762" y="2310841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663" name="Google Shape;663;p43"/>
          <p:cNvSpPr/>
          <p:nvPr/>
        </p:nvSpPr>
        <p:spPr>
          <a:xfrm>
            <a:off x="7014401" y="139464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664" name="Google Shape;664;p43"/>
          <p:cNvSpPr txBox="1"/>
          <p:nvPr/>
        </p:nvSpPr>
        <p:spPr>
          <a:xfrm>
            <a:off x="2370039" y="2731433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4475074" y="2526763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7770128" y="1767019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43"/>
          <p:cNvSpPr txBox="1"/>
          <p:nvPr/>
        </p:nvSpPr>
        <p:spPr>
          <a:xfrm>
            <a:off x="5680808" y="3442955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43"/>
          <p:cNvSpPr txBox="1"/>
          <p:nvPr/>
        </p:nvSpPr>
        <p:spPr>
          <a:xfrm>
            <a:off x="3864349" y="3551184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4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670" name="Google Shape;670;p43"/>
          <p:cNvSpPr txBox="1"/>
          <p:nvPr/>
        </p:nvSpPr>
        <p:spPr>
          <a:xfrm>
            <a:off x="1386451" y="4013031"/>
            <a:ext cx="780298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Ce nouveau bloc est propagé et appliqué dans le réseau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Google Shape;671;p43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677" name="Google Shape;677;p4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cxnSp>
        <p:nvCxnSpPr>
          <p:cNvPr id="678" name="Google Shape;678;p44"/>
          <p:cNvCxnSpPr/>
          <p:nvPr/>
        </p:nvCxnSpPr>
        <p:spPr>
          <a:xfrm flipH="1" rot="10800000">
            <a:off x="2505756" y="1575744"/>
            <a:ext cx="820728" cy="9804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679" name="Google Shape;679;p44"/>
          <p:cNvSpPr/>
          <p:nvPr/>
        </p:nvSpPr>
        <p:spPr>
          <a:xfrm>
            <a:off x="2342181" y="2589450"/>
            <a:ext cx="1537168" cy="904405"/>
          </a:xfrm>
          <a:custGeom>
            <a:rect b="b" l="l" r="r" t="t"/>
            <a:pathLst>
              <a:path extrusionOk="0" h="1689" w="2153">
                <a:moveTo>
                  <a:pt x="0" y="0"/>
                </a:moveTo>
                <a:lnTo>
                  <a:pt x="2152" y="0"/>
                </a:lnTo>
                <a:lnTo>
                  <a:pt x="2152" y="1688"/>
                </a:lnTo>
                <a:lnTo>
                  <a:pt x="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cxnSp>
        <p:nvCxnSpPr>
          <p:cNvPr id="680" name="Google Shape;680;p44"/>
          <p:cNvCxnSpPr/>
          <p:nvPr/>
        </p:nvCxnSpPr>
        <p:spPr>
          <a:xfrm>
            <a:off x="3430057" y="1476624"/>
            <a:ext cx="4252213" cy="199312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681" name="Google Shape;681;p44"/>
          <p:cNvSpPr/>
          <p:nvPr/>
        </p:nvSpPr>
        <p:spPr>
          <a:xfrm>
            <a:off x="2344324" y="2353168"/>
            <a:ext cx="2115035" cy="372371"/>
          </a:xfrm>
          <a:custGeom>
            <a:rect b="b" l="l" r="r" t="t"/>
            <a:pathLst>
              <a:path extrusionOk="0" h="696" w="2962">
                <a:moveTo>
                  <a:pt x="0" y="0"/>
                </a:moveTo>
                <a:lnTo>
                  <a:pt x="2961" y="0"/>
                </a:lnTo>
                <a:lnTo>
                  <a:pt x="2961" y="695"/>
                </a:lnTo>
                <a:lnTo>
                  <a:pt x="0" y="695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cxnSp>
        <p:nvCxnSpPr>
          <p:cNvPr id="682" name="Google Shape;682;p44"/>
          <p:cNvCxnSpPr/>
          <p:nvPr/>
        </p:nvCxnSpPr>
        <p:spPr>
          <a:xfrm flipH="1">
            <a:off x="3928636" y="2452824"/>
            <a:ext cx="611439" cy="1037280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683" name="Google Shape;683;p44"/>
          <p:cNvCxnSpPr/>
          <p:nvPr/>
        </p:nvCxnSpPr>
        <p:spPr>
          <a:xfrm>
            <a:off x="4539361" y="2452824"/>
            <a:ext cx="1101447" cy="838504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684" name="Google Shape;684;p44"/>
          <p:cNvCxnSpPr/>
          <p:nvPr/>
        </p:nvCxnSpPr>
        <p:spPr>
          <a:xfrm flipH="1" rot="10800000">
            <a:off x="3928636" y="3369017"/>
            <a:ext cx="1832887" cy="1210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685" name="Google Shape;685;p44"/>
          <p:cNvSpPr/>
          <p:nvPr/>
        </p:nvSpPr>
        <p:spPr>
          <a:xfrm>
            <a:off x="5779381" y="1636824"/>
            <a:ext cx="2147178" cy="1719334"/>
          </a:xfrm>
          <a:custGeom>
            <a:rect b="b" l="l" r="r" t="t"/>
            <a:pathLst>
              <a:path extrusionOk="0" h="3210" w="3007">
                <a:moveTo>
                  <a:pt x="0" y="0"/>
                </a:moveTo>
                <a:lnTo>
                  <a:pt x="3006" y="0"/>
                </a:lnTo>
                <a:lnTo>
                  <a:pt x="3006" y="3209"/>
                </a:lnTo>
                <a:lnTo>
                  <a:pt x="0" y="3209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686" name="Google Shape;686;p44"/>
          <p:cNvSpPr/>
          <p:nvPr/>
        </p:nvSpPr>
        <p:spPr>
          <a:xfrm>
            <a:off x="4620076" y="1679686"/>
            <a:ext cx="3152195" cy="855113"/>
          </a:xfrm>
          <a:custGeom>
            <a:rect b="b" l="l" r="r" t="t"/>
            <a:pathLst>
              <a:path extrusionOk="0" h="1597" w="4414">
                <a:moveTo>
                  <a:pt x="0" y="0"/>
                </a:moveTo>
                <a:lnTo>
                  <a:pt x="4413" y="0"/>
                </a:lnTo>
                <a:lnTo>
                  <a:pt x="4413" y="1596"/>
                </a:lnTo>
                <a:lnTo>
                  <a:pt x="0" y="1596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687" name="Google Shape;687;p44"/>
          <p:cNvSpPr/>
          <p:nvPr/>
        </p:nvSpPr>
        <p:spPr>
          <a:xfrm>
            <a:off x="3189338" y="1295528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88" name="Google Shape;688;p44"/>
          <p:cNvSpPr txBox="1"/>
          <p:nvPr/>
        </p:nvSpPr>
        <p:spPr>
          <a:xfrm>
            <a:off x="294291" y="157521"/>
            <a:ext cx="561652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Propagation dans le réseau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44"/>
          <p:cNvSpPr txBox="1"/>
          <p:nvPr/>
        </p:nvSpPr>
        <p:spPr>
          <a:xfrm>
            <a:off x="3270054" y="1003526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44"/>
          <p:cNvSpPr/>
          <p:nvPr/>
        </p:nvSpPr>
        <p:spPr>
          <a:xfrm>
            <a:off x="4297928" y="2284052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91" name="Google Shape;691;p44"/>
          <p:cNvSpPr txBox="1"/>
          <p:nvPr/>
        </p:nvSpPr>
        <p:spPr>
          <a:xfrm>
            <a:off x="3270054" y="1135864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44"/>
          <p:cNvSpPr txBox="1"/>
          <p:nvPr/>
        </p:nvSpPr>
        <p:spPr>
          <a:xfrm>
            <a:off x="4378644" y="1992049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4"/>
          <p:cNvSpPr/>
          <p:nvPr/>
        </p:nvSpPr>
        <p:spPr>
          <a:xfrm>
            <a:off x="2192893" y="247693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94" name="Google Shape;694;p44"/>
          <p:cNvSpPr txBox="1"/>
          <p:nvPr/>
        </p:nvSpPr>
        <p:spPr>
          <a:xfrm>
            <a:off x="4378644" y="2124388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44"/>
          <p:cNvSpPr txBox="1"/>
          <p:nvPr/>
        </p:nvSpPr>
        <p:spPr>
          <a:xfrm>
            <a:off x="2273609" y="2184932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44"/>
          <p:cNvSpPr/>
          <p:nvPr/>
        </p:nvSpPr>
        <p:spPr>
          <a:xfrm>
            <a:off x="3687204" y="330900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697" name="Google Shape;697;p44"/>
          <p:cNvSpPr txBox="1"/>
          <p:nvPr/>
        </p:nvSpPr>
        <p:spPr>
          <a:xfrm>
            <a:off x="2273609" y="2317271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44"/>
          <p:cNvSpPr txBox="1"/>
          <p:nvPr/>
        </p:nvSpPr>
        <p:spPr>
          <a:xfrm>
            <a:off x="3767919" y="3016470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44"/>
          <p:cNvSpPr/>
          <p:nvPr/>
        </p:nvSpPr>
        <p:spPr>
          <a:xfrm>
            <a:off x="5503662" y="320024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700" name="Google Shape;700;p44"/>
          <p:cNvSpPr txBox="1"/>
          <p:nvPr/>
        </p:nvSpPr>
        <p:spPr>
          <a:xfrm>
            <a:off x="3767919" y="3149345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4"/>
          <p:cNvSpPr txBox="1"/>
          <p:nvPr/>
        </p:nvSpPr>
        <p:spPr>
          <a:xfrm>
            <a:off x="5584378" y="2908242"/>
            <a:ext cx="800013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20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44"/>
          <p:cNvSpPr/>
          <p:nvPr/>
        </p:nvSpPr>
        <p:spPr>
          <a:xfrm>
            <a:off x="7592982" y="1524844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703" name="Google Shape;703;p44"/>
          <p:cNvSpPr txBox="1"/>
          <p:nvPr/>
        </p:nvSpPr>
        <p:spPr>
          <a:xfrm>
            <a:off x="5584378" y="3040581"/>
            <a:ext cx="606439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44"/>
          <p:cNvSpPr txBox="1"/>
          <p:nvPr/>
        </p:nvSpPr>
        <p:spPr>
          <a:xfrm>
            <a:off x="7673698" y="1232306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44"/>
          <p:cNvSpPr/>
          <p:nvPr/>
        </p:nvSpPr>
        <p:spPr>
          <a:xfrm>
            <a:off x="1019303" y="2597486"/>
            <a:ext cx="290005" cy="133410"/>
          </a:xfrm>
          <a:custGeom>
            <a:rect b="b" l="l" r="r" t="t"/>
            <a:pathLst>
              <a:path extrusionOk="0" h="250" w="407">
                <a:moveTo>
                  <a:pt x="45" y="0"/>
                </a:moveTo>
                <a:lnTo>
                  <a:pt x="360" y="0"/>
                </a:lnTo>
                <a:cubicBezTo>
                  <a:pt x="385" y="0"/>
                  <a:pt x="406" y="21"/>
                  <a:pt x="406" y="45"/>
                </a:cubicBezTo>
                <a:lnTo>
                  <a:pt x="406" y="203"/>
                </a:lnTo>
                <a:cubicBezTo>
                  <a:pt x="406" y="229"/>
                  <a:pt x="385" y="249"/>
                  <a:pt x="360" y="249"/>
                </a:cubicBezTo>
                <a:lnTo>
                  <a:pt x="45" y="249"/>
                </a:lnTo>
                <a:cubicBezTo>
                  <a:pt x="20" y="249"/>
                  <a:pt x="0" y="229"/>
                  <a:pt x="0" y="203"/>
                </a:cubicBezTo>
                <a:lnTo>
                  <a:pt x="0" y="45"/>
                </a:lnTo>
                <a:cubicBezTo>
                  <a:pt x="0" y="21"/>
                  <a:pt x="20" y="0"/>
                  <a:pt x="45" y="0"/>
                </a:cubicBezTo>
                <a:close/>
              </a:path>
            </a:pathLst>
          </a:custGeom>
          <a:noFill/>
          <a:ln cap="flat" cmpd="sng" w="16200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6" name="Google Shape;706;p44"/>
          <p:cNvCxnSpPr/>
          <p:nvPr/>
        </p:nvCxnSpPr>
        <p:spPr>
          <a:xfrm>
            <a:off x="1164305" y="2730361"/>
            <a:ext cx="0" cy="4232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7" name="Google Shape;707;p44"/>
          <p:cNvCxnSpPr/>
          <p:nvPr/>
        </p:nvCxnSpPr>
        <p:spPr>
          <a:xfrm>
            <a:off x="1075732" y="2772688"/>
            <a:ext cx="160717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8" name="Google Shape;708;p44"/>
          <p:cNvCxnSpPr/>
          <p:nvPr/>
        </p:nvCxnSpPr>
        <p:spPr>
          <a:xfrm>
            <a:off x="1372880" y="2669817"/>
            <a:ext cx="835728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09" name="Google Shape;709;p44"/>
          <p:cNvSpPr/>
          <p:nvPr/>
        </p:nvSpPr>
        <p:spPr>
          <a:xfrm>
            <a:off x="3832206" y="204294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710" name="Google Shape;710;p44"/>
          <p:cNvSpPr/>
          <p:nvPr/>
        </p:nvSpPr>
        <p:spPr>
          <a:xfrm>
            <a:off x="3076479" y="3369017"/>
            <a:ext cx="482865" cy="362727"/>
          </a:xfrm>
          <a:custGeom>
            <a:rect b="b" l="l" r="r" t="t"/>
            <a:pathLst>
              <a:path extrusionOk="0" h="678" w="677">
                <a:moveTo>
                  <a:pt x="0" y="0"/>
                </a:moveTo>
                <a:lnTo>
                  <a:pt x="676" y="0"/>
                </a:lnTo>
                <a:lnTo>
                  <a:pt x="676" y="677"/>
                </a:lnTo>
                <a:lnTo>
                  <a:pt x="0" y="677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711" name="Google Shape;711;p44"/>
          <p:cNvSpPr/>
          <p:nvPr/>
        </p:nvSpPr>
        <p:spPr>
          <a:xfrm>
            <a:off x="5021511" y="2368706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712" name="Google Shape;712;p44"/>
          <p:cNvSpPr/>
          <p:nvPr/>
        </p:nvSpPr>
        <p:spPr>
          <a:xfrm>
            <a:off x="6114387" y="3212568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5B77F4"/>
          </a:solidFill>
          <a:ln>
            <a:noFill/>
          </a:ln>
        </p:spPr>
      </p:sp>
      <p:sp>
        <p:nvSpPr>
          <p:cNvPr id="713" name="Google Shape;713;p44"/>
          <p:cNvSpPr txBox="1"/>
          <p:nvPr/>
        </p:nvSpPr>
        <p:spPr>
          <a:xfrm>
            <a:off x="7673698" y="1365181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44"/>
          <p:cNvSpPr txBox="1"/>
          <p:nvPr/>
        </p:nvSpPr>
        <p:spPr>
          <a:xfrm>
            <a:off x="4475074" y="2379422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44"/>
          <p:cNvSpPr txBox="1"/>
          <p:nvPr/>
        </p:nvSpPr>
        <p:spPr>
          <a:xfrm>
            <a:off x="5680808" y="3295614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44"/>
          <p:cNvSpPr txBox="1"/>
          <p:nvPr/>
        </p:nvSpPr>
        <p:spPr>
          <a:xfrm>
            <a:off x="3864349" y="3403843"/>
            <a:ext cx="192146" cy="16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44"/>
          <p:cNvSpPr txBox="1"/>
          <p:nvPr/>
        </p:nvSpPr>
        <p:spPr>
          <a:xfrm>
            <a:off x="714297" y="3865690"/>
            <a:ext cx="932729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Chaque participant vérifie et applique localement ce bloc à sa base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4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719" name="Google Shape;719;p44"/>
          <p:cNvSpPr txBox="1"/>
          <p:nvPr/>
        </p:nvSpPr>
        <p:spPr>
          <a:xfrm>
            <a:off x="714297" y="4160372"/>
            <a:ext cx="161002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données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44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5" name="Google Shape;115;p27"/>
          <p:cNvSpPr txBox="1"/>
          <p:nvPr/>
        </p:nvSpPr>
        <p:spPr>
          <a:xfrm>
            <a:off x="294291" y="157521"/>
            <a:ext cx="592795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Domaines dans la blockchain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927158" y="1963652"/>
            <a:ext cx="243575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Cryptographie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927158" y="2334416"/>
            <a:ext cx="139216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Réseau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927158" y="2704643"/>
            <a:ext cx="30314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Bases de données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927158" y="3075407"/>
            <a:ext cx="33271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Systèmes distribués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21" name="Google Shape;121;p27"/>
          <p:cNvSpPr txBox="1"/>
          <p:nvPr/>
        </p:nvSpPr>
        <p:spPr>
          <a:xfrm>
            <a:off x="927158" y="3445634"/>
            <a:ext cx="801441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Langages de programmation / Vérification formelle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726" name="Google Shape;726;p4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cxnSp>
        <p:nvCxnSpPr>
          <p:cNvPr id="727" name="Google Shape;727;p45"/>
          <p:cNvCxnSpPr/>
          <p:nvPr/>
        </p:nvCxnSpPr>
        <p:spPr>
          <a:xfrm flipH="1" rot="10800000">
            <a:off x="2505756" y="1575744"/>
            <a:ext cx="820728" cy="9804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728" name="Google Shape;728;p45"/>
          <p:cNvCxnSpPr/>
          <p:nvPr/>
        </p:nvCxnSpPr>
        <p:spPr>
          <a:xfrm>
            <a:off x="2433612" y="2658030"/>
            <a:ext cx="1358594" cy="772066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729" name="Google Shape;729;p45"/>
          <p:cNvCxnSpPr/>
          <p:nvPr/>
        </p:nvCxnSpPr>
        <p:spPr>
          <a:xfrm>
            <a:off x="3430057" y="1476624"/>
            <a:ext cx="4252213" cy="199312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730" name="Google Shape;730;p45"/>
          <p:cNvCxnSpPr/>
          <p:nvPr/>
        </p:nvCxnSpPr>
        <p:spPr>
          <a:xfrm flipH="1">
            <a:off x="2433612" y="2452824"/>
            <a:ext cx="1937175" cy="205741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731" name="Google Shape;731;p45"/>
          <p:cNvCxnSpPr/>
          <p:nvPr/>
        </p:nvCxnSpPr>
        <p:spPr>
          <a:xfrm flipH="1">
            <a:off x="3928636" y="2452824"/>
            <a:ext cx="611439" cy="1037280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732" name="Google Shape;732;p45"/>
          <p:cNvCxnSpPr/>
          <p:nvPr/>
        </p:nvCxnSpPr>
        <p:spPr>
          <a:xfrm>
            <a:off x="4539361" y="2452824"/>
            <a:ext cx="1101447" cy="838504"/>
          </a:xfrm>
          <a:prstGeom prst="straightConnector1">
            <a:avLst/>
          </a:prstGeom>
          <a:noFill/>
          <a:ln cap="sq" cmpd="sng" w="9525">
            <a:solidFill>
              <a:srgbClr val="969696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733" name="Google Shape;733;p45"/>
          <p:cNvCxnSpPr/>
          <p:nvPr/>
        </p:nvCxnSpPr>
        <p:spPr>
          <a:xfrm flipH="1" rot="10800000">
            <a:off x="3928636" y="3369017"/>
            <a:ext cx="1832887" cy="12108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734" name="Google Shape;734;p45"/>
          <p:cNvCxnSpPr/>
          <p:nvPr/>
        </p:nvCxnSpPr>
        <p:spPr>
          <a:xfrm flipH="1" rot="10800000">
            <a:off x="5865097" y="1705404"/>
            <a:ext cx="1969318" cy="1585924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735" name="Google Shape;735;p45"/>
          <p:cNvCxnSpPr/>
          <p:nvPr/>
        </p:nvCxnSpPr>
        <p:spPr>
          <a:xfrm flipH="1">
            <a:off x="4707935" y="1747731"/>
            <a:ext cx="2974335" cy="705629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736" name="Google Shape;736;p45"/>
          <p:cNvSpPr/>
          <p:nvPr/>
        </p:nvSpPr>
        <p:spPr>
          <a:xfrm>
            <a:off x="3189338" y="1295528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737" name="Google Shape;737;p45"/>
          <p:cNvSpPr txBox="1"/>
          <p:nvPr/>
        </p:nvSpPr>
        <p:spPr>
          <a:xfrm>
            <a:off x="294291" y="157521"/>
            <a:ext cx="561652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Propagation dans le réseau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8" name="Google Shape;738;p45"/>
          <p:cNvSpPr txBox="1"/>
          <p:nvPr/>
        </p:nvSpPr>
        <p:spPr>
          <a:xfrm>
            <a:off x="3270054" y="1003526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45"/>
          <p:cNvSpPr/>
          <p:nvPr/>
        </p:nvSpPr>
        <p:spPr>
          <a:xfrm>
            <a:off x="4297928" y="2284052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740" name="Google Shape;740;p45"/>
          <p:cNvSpPr txBox="1"/>
          <p:nvPr/>
        </p:nvSpPr>
        <p:spPr>
          <a:xfrm>
            <a:off x="3270054" y="1135864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45"/>
          <p:cNvSpPr txBox="1"/>
          <p:nvPr/>
        </p:nvSpPr>
        <p:spPr>
          <a:xfrm>
            <a:off x="4378644" y="1992049"/>
            <a:ext cx="76644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45"/>
          <p:cNvSpPr/>
          <p:nvPr/>
        </p:nvSpPr>
        <p:spPr>
          <a:xfrm>
            <a:off x="2192893" y="247693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743" name="Google Shape;743;p45"/>
          <p:cNvSpPr txBox="1"/>
          <p:nvPr/>
        </p:nvSpPr>
        <p:spPr>
          <a:xfrm>
            <a:off x="4378644" y="2124388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Google Shape;744;p45"/>
          <p:cNvSpPr txBox="1"/>
          <p:nvPr/>
        </p:nvSpPr>
        <p:spPr>
          <a:xfrm>
            <a:off x="2273609" y="2184932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45"/>
          <p:cNvSpPr/>
          <p:nvPr/>
        </p:nvSpPr>
        <p:spPr>
          <a:xfrm>
            <a:off x="3687204" y="3309009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746" name="Google Shape;746;p45"/>
          <p:cNvSpPr txBox="1"/>
          <p:nvPr/>
        </p:nvSpPr>
        <p:spPr>
          <a:xfrm>
            <a:off x="2273609" y="2317271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45"/>
          <p:cNvSpPr txBox="1"/>
          <p:nvPr/>
        </p:nvSpPr>
        <p:spPr>
          <a:xfrm>
            <a:off x="3767919" y="3016470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45"/>
          <p:cNvSpPr/>
          <p:nvPr/>
        </p:nvSpPr>
        <p:spPr>
          <a:xfrm>
            <a:off x="5503662" y="3200245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749" name="Google Shape;749;p45"/>
          <p:cNvSpPr txBox="1"/>
          <p:nvPr/>
        </p:nvSpPr>
        <p:spPr>
          <a:xfrm>
            <a:off x="3767919" y="3149345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0" name="Google Shape;750;p45"/>
          <p:cNvSpPr txBox="1"/>
          <p:nvPr/>
        </p:nvSpPr>
        <p:spPr>
          <a:xfrm>
            <a:off x="5584378" y="2908242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45"/>
          <p:cNvSpPr/>
          <p:nvPr/>
        </p:nvSpPr>
        <p:spPr>
          <a:xfrm>
            <a:off x="7592982" y="1524844"/>
            <a:ext cx="482865" cy="362191"/>
          </a:xfrm>
          <a:custGeom>
            <a:rect b="b" l="l" r="r" t="t"/>
            <a:pathLst>
              <a:path extrusionOk="0" h="677" w="677">
                <a:moveTo>
                  <a:pt x="0" y="0"/>
                </a:moveTo>
                <a:lnTo>
                  <a:pt x="676" y="0"/>
                </a:lnTo>
                <a:lnTo>
                  <a:pt x="676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</p:sp>
      <p:sp>
        <p:nvSpPr>
          <p:cNvPr id="752" name="Google Shape;752;p45"/>
          <p:cNvSpPr txBox="1"/>
          <p:nvPr/>
        </p:nvSpPr>
        <p:spPr>
          <a:xfrm>
            <a:off x="5584378" y="3040581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45"/>
          <p:cNvSpPr txBox="1"/>
          <p:nvPr/>
        </p:nvSpPr>
        <p:spPr>
          <a:xfrm>
            <a:off x="7673698" y="1232306"/>
            <a:ext cx="817871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Alice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45"/>
          <p:cNvSpPr/>
          <p:nvPr/>
        </p:nvSpPr>
        <p:spPr>
          <a:xfrm>
            <a:off x="1019303" y="2597486"/>
            <a:ext cx="290005" cy="133410"/>
          </a:xfrm>
          <a:custGeom>
            <a:rect b="b" l="l" r="r" t="t"/>
            <a:pathLst>
              <a:path extrusionOk="0" h="250" w="407">
                <a:moveTo>
                  <a:pt x="45" y="0"/>
                </a:moveTo>
                <a:lnTo>
                  <a:pt x="360" y="0"/>
                </a:lnTo>
                <a:cubicBezTo>
                  <a:pt x="385" y="0"/>
                  <a:pt x="406" y="21"/>
                  <a:pt x="406" y="45"/>
                </a:cubicBezTo>
                <a:lnTo>
                  <a:pt x="406" y="203"/>
                </a:lnTo>
                <a:cubicBezTo>
                  <a:pt x="406" y="229"/>
                  <a:pt x="385" y="249"/>
                  <a:pt x="360" y="249"/>
                </a:cubicBezTo>
                <a:lnTo>
                  <a:pt x="45" y="249"/>
                </a:lnTo>
                <a:cubicBezTo>
                  <a:pt x="20" y="249"/>
                  <a:pt x="0" y="229"/>
                  <a:pt x="0" y="203"/>
                </a:cubicBezTo>
                <a:lnTo>
                  <a:pt x="0" y="45"/>
                </a:lnTo>
                <a:cubicBezTo>
                  <a:pt x="0" y="21"/>
                  <a:pt x="20" y="0"/>
                  <a:pt x="45" y="0"/>
                </a:cubicBezTo>
                <a:close/>
              </a:path>
            </a:pathLst>
          </a:custGeom>
          <a:noFill/>
          <a:ln cap="flat" cmpd="sng" w="16200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45"/>
          <p:cNvCxnSpPr/>
          <p:nvPr/>
        </p:nvCxnSpPr>
        <p:spPr>
          <a:xfrm>
            <a:off x="1164305" y="2730361"/>
            <a:ext cx="0" cy="42327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6" name="Google Shape;756;p45"/>
          <p:cNvCxnSpPr/>
          <p:nvPr/>
        </p:nvCxnSpPr>
        <p:spPr>
          <a:xfrm>
            <a:off x="1075732" y="2772688"/>
            <a:ext cx="160717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7" name="Google Shape;757;p45"/>
          <p:cNvCxnSpPr/>
          <p:nvPr/>
        </p:nvCxnSpPr>
        <p:spPr>
          <a:xfrm>
            <a:off x="1372880" y="2669817"/>
            <a:ext cx="835728" cy="0"/>
          </a:xfrm>
          <a:prstGeom prst="straightConnector1">
            <a:avLst/>
          </a:prstGeom>
          <a:noFill/>
          <a:ln cap="sq" cmpd="sng" w="9525">
            <a:solidFill>
              <a:srgbClr val="97979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58" name="Google Shape;758;p45"/>
          <p:cNvSpPr txBox="1"/>
          <p:nvPr/>
        </p:nvSpPr>
        <p:spPr>
          <a:xfrm>
            <a:off x="7673698" y="1365181"/>
            <a:ext cx="727155" cy="138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Bob</a:t>
            </a:r>
            <a:r>
              <a:rPr b="0" lang="fr" sz="1200" strike="noStrike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fr" sz="1200" strike="noStrike">
                <a:solidFill>
                  <a:srgbClr val="5B77F4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45"/>
          <p:cNvSpPr txBox="1"/>
          <p:nvPr/>
        </p:nvSpPr>
        <p:spPr>
          <a:xfrm>
            <a:off x="714297" y="3865690"/>
            <a:ext cx="845013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Au bout d’un moment, chaque participant a reçu le bloc et la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761" name="Google Shape;761;p45"/>
          <p:cNvSpPr txBox="1"/>
          <p:nvPr/>
        </p:nvSpPr>
        <p:spPr>
          <a:xfrm>
            <a:off x="714297" y="4160372"/>
            <a:ext cx="399863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majorité du réseau est à jour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45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768" name="Google Shape;768;p4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769" name="Google Shape;769;p46"/>
          <p:cNvSpPr txBox="1"/>
          <p:nvPr/>
        </p:nvSpPr>
        <p:spPr>
          <a:xfrm>
            <a:off x="294291" y="157521"/>
            <a:ext cx="501794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Architecture du système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46"/>
          <p:cNvSpPr txBox="1"/>
          <p:nvPr/>
        </p:nvSpPr>
        <p:spPr>
          <a:xfrm>
            <a:off x="714297" y="2257263"/>
            <a:ext cx="881014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Une blockchain a besoin de deux composants principaux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46"/>
          <p:cNvSpPr txBox="1"/>
          <p:nvPr/>
        </p:nvSpPr>
        <p:spPr>
          <a:xfrm>
            <a:off x="927158" y="2738398"/>
            <a:ext cx="177074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nœud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4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773" name="Google Shape;773;p46"/>
          <p:cNvSpPr txBox="1"/>
          <p:nvPr/>
        </p:nvSpPr>
        <p:spPr>
          <a:xfrm>
            <a:off x="927158" y="3108625"/>
            <a:ext cx="459436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protocole économique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46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780" name="Google Shape;780;p4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781" name="Google Shape;781;p47"/>
          <p:cNvSpPr txBox="1"/>
          <p:nvPr/>
        </p:nvSpPr>
        <p:spPr>
          <a:xfrm>
            <a:off x="294291" y="157521"/>
            <a:ext cx="5299373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Caractéristiques du nœud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47"/>
          <p:cNvSpPr txBox="1"/>
          <p:nvPr/>
        </p:nvSpPr>
        <p:spPr>
          <a:xfrm>
            <a:off x="714297" y="1261774"/>
            <a:ext cx="58765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Une couche réseau et un stockage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47"/>
          <p:cNvSpPr txBox="1"/>
          <p:nvPr/>
        </p:nvSpPr>
        <p:spPr>
          <a:xfrm>
            <a:off x="927158" y="1642181"/>
            <a:ext cx="44915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Couche réseau P2P :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Gossip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47"/>
          <p:cNvSpPr txBox="1"/>
          <p:nvPr/>
        </p:nvSpPr>
        <p:spPr>
          <a:xfrm>
            <a:off x="1532882" y="1993121"/>
            <a:ext cx="404721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Propagation des opérations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47"/>
          <p:cNvSpPr txBox="1"/>
          <p:nvPr/>
        </p:nvSpPr>
        <p:spPr>
          <a:xfrm>
            <a:off x="1532882" y="2287267"/>
            <a:ext cx="329434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Propagation des blocs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47"/>
          <p:cNvSpPr txBox="1"/>
          <p:nvPr/>
        </p:nvSpPr>
        <p:spPr>
          <a:xfrm>
            <a:off x="1532882" y="2581949"/>
            <a:ext cx="407149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Découverte de pairs réseau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47"/>
          <p:cNvSpPr txBox="1"/>
          <p:nvPr/>
        </p:nvSpPr>
        <p:spPr>
          <a:xfrm>
            <a:off x="927158" y="2914671"/>
            <a:ext cx="187288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Stockage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47"/>
          <p:cNvSpPr txBox="1"/>
          <p:nvPr/>
        </p:nvSpPr>
        <p:spPr>
          <a:xfrm>
            <a:off x="1532882" y="3265075"/>
            <a:ext cx="769369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Stocke les blocs et les opérations pour les envoyer au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47"/>
          <p:cNvSpPr txBox="1"/>
          <p:nvPr/>
        </p:nvSpPr>
        <p:spPr>
          <a:xfrm>
            <a:off x="1894317" y="3559756"/>
            <a:ext cx="4195783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besoin aux autres participants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47"/>
          <p:cNvSpPr txBox="1"/>
          <p:nvPr/>
        </p:nvSpPr>
        <p:spPr>
          <a:xfrm>
            <a:off x="1532882" y="3853902"/>
            <a:ext cx="814727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Maintient les états passés de la chaîne pour être capable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4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792" name="Google Shape;792;p47"/>
          <p:cNvSpPr txBox="1"/>
          <p:nvPr/>
        </p:nvSpPr>
        <p:spPr>
          <a:xfrm>
            <a:off x="1894317" y="4148584"/>
            <a:ext cx="4277213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revenir en arrière au besoin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47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799" name="Google Shape;799;p4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800" name="Google Shape;800;p48"/>
          <p:cNvSpPr txBox="1"/>
          <p:nvPr/>
        </p:nvSpPr>
        <p:spPr>
          <a:xfrm>
            <a:off x="294291" y="157521"/>
            <a:ext cx="454936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Protocole économique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1" name="Google Shape;801;p48"/>
          <p:cNvSpPr txBox="1"/>
          <p:nvPr/>
        </p:nvSpPr>
        <p:spPr>
          <a:xfrm>
            <a:off x="714297" y="1141758"/>
            <a:ext cx="97537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protocole économique est l’ensemble des règles de la 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48"/>
          <p:cNvSpPr txBox="1"/>
          <p:nvPr/>
        </p:nvSpPr>
        <p:spPr>
          <a:xfrm>
            <a:off x="714297" y="1566100"/>
            <a:ext cx="964730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Chaque participant accepte de suivre ses règles pour maintenir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" name="Google Shape;803;p48"/>
          <p:cNvSpPr txBox="1"/>
          <p:nvPr/>
        </p:nvSpPr>
        <p:spPr>
          <a:xfrm>
            <a:off x="714297" y="1880606"/>
            <a:ext cx="48757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bon comportement du réseau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48"/>
          <p:cNvSpPr txBox="1"/>
          <p:nvPr/>
        </p:nvSpPr>
        <p:spPr>
          <a:xfrm>
            <a:off x="714297" y="2304948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48"/>
          <p:cNvSpPr txBox="1"/>
          <p:nvPr/>
        </p:nvSpPr>
        <p:spPr>
          <a:xfrm>
            <a:off x="962159" y="2304948"/>
            <a:ext cx="36207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détermine notamment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" name="Google Shape;806;p48"/>
          <p:cNvSpPr txBox="1"/>
          <p:nvPr/>
        </p:nvSpPr>
        <p:spPr>
          <a:xfrm>
            <a:off x="927158" y="2786083"/>
            <a:ext cx="434364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validité des transactions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7" name="Google Shape;807;p48"/>
          <p:cNvSpPr txBox="1"/>
          <p:nvPr/>
        </p:nvSpPr>
        <p:spPr>
          <a:xfrm>
            <a:off x="927158" y="3156846"/>
            <a:ext cx="326719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validité des blocs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8" name="Google Shape;808;p48"/>
          <p:cNvSpPr txBox="1"/>
          <p:nvPr/>
        </p:nvSpPr>
        <p:spPr>
          <a:xfrm>
            <a:off x="927158" y="3527073"/>
            <a:ext cx="59550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attribue un score aux blocs appliqués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48"/>
          <p:cNvSpPr txBox="1"/>
          <p:nvPr/>
        </p:nvSpPr>
        <p:spPr>
          <a:xfrm>
            <a:off x="927158" y="3897837"/>
            <a:ext cx="54772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récompenses à la participation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p4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811" name="Google Shape;811;p48"/>
          <p:cNvSpPr txBox="1"/>
          <p:nvPr/>
        </p:nvSpPr>
        <p:spPr>
          <a:xfrm>
            <a:off x="927158" y="4268064"/>
            <a:ext cx="5664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2" name="Google Shape;812;p48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818" name="Google Shape;818;p4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819" name="Google Shape;819;p49"/>
          <p:cNvSpPr txBox="1"/>
          <p:nvPr/>
        </p:nvSpPr>
        <p:spPr>
          <a:xfrm>
            <a:off x="294291" y="157521"/>
            <a:ext cx="837442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Interaction entre le nœud et le protocole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49"/>
          <p:cNvSpPr txBox="1"/>
          <p:nvPr/>
        </p:nvSpPr>
        <p:spPr>
          <a:xfrm>
            <a:off x="927158" y="960127"/>
            <a:ext cx="719797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protocole valide les blocs et les opérations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49"/>
          <p:cNvSpPr txBox="1"/>
          <p:nvPr/>
        </p:nvSpPr>
        <p:spPr>
          <a:xfrm>
            <a:off x="927158" y="1330890"/>
            <a:ext cx="783298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nœud stocke les blocs et les états de la 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49"/>
          <p:cNvSpPr txBox="1"/>
          <p:nvPr/>
        </p:nvSpPr>
        <p:spPr>
          <a:xfrm>
            <a:off x="714297" y="1814168"/>
            <a:ext cx="75308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Scénario : un nouveau bloc arrive du réseau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49"/>
          <p:cNvSpPr txBox="1"/>
          <p:nvPr/>
        </p:nvSpPr>
        <p:spPr>
          <a:xfrm>
            <a:off x="927158" y="2194576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49"/>
          <p:cNvSpPr txBox="1"/>
          <p:nvPr/>
        </p:nvSpPr>
        <p:spPr>
          <a:xfrm>
            <a:off x="1304307" y="2194576"/>
            <a:ext cx="782727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nœud demande au protocole de valider ce bloc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49"/>
          <p:cNvSpPr txBox="1"/>
          <p:nvPr/>
        </p:nvSpPr>
        <p:spPr>
          <a:xfrm>
            <a:off x="927158" y="2565339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49"/>
          <p:cNvSpPr txBox="1"/>
          <p:nvPr/>
        </p:nvSpPr>
        <p:spPr>
          <a:xfrm>
            <a:off x="1304295" y="2565002"/>
            <a:ext cx="7988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protocole valide le bloc et retourne un</a:t>
            </a:r>
            <a:r>
              <a:rPr b="0" lang="fr" sz="2200" strike="noStrike">
                <a:solidFill>
                  <a:srgbClr val="EB811B"/>
                </a:solidFill>
                <a:latin typeface="Arial"/>
                <a:ea typeface="Arial"/>
                <a:cs typeface="Arial"/>
                <a:sym typeface="Arial"/>
              </a:rPr>
              <a:t> score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200" u="sng">
                <a:solidFill>
                  <a:srgbClr val="23373B"/>
                </a:solidFill>
              </a:rPr>
              <a:t>ou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49"/>
          <p:cNvSpPr txBox="1"/>
          <p:nvPr/>
        </p:nvSpPr>
        <p:spPr>
          <a:xfrm>
            <a:off x="7869415" y="2565339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49"/>
          <p:cNvSpPr txBox="1"/>
          <p:nvPr/>
        </p:nvSpPr>
        <p:spPr>
          <a:xfrm>
            <a:off x="1304307" y="2879309"/>
            <a:ext cx="857728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 est invalide rejette le bloc et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kick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au besoin le pair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49"/>
          <p:cNvSpPr txBox="1"/>
          <p:nvPr/>
        </p:nvSpPr>
        <p:spPr>
          <a:xfrm>
            <a:off x="927158" y="3230249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49"/>
          <p:cNvSpPr txBox="1"/>
          <p:nvPr/>
        </p:nvSpPr>
        <p:spPr>
          <a:xfrm>
            <a:off x="1304307" y="3230249"/>
            <a:ext cx="25386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nœud teste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49"/>
          <p:cNvSpPr txBox="1"/>
          <p:nvPr/>
        </p:nvSpPr>
        <p:spPr>
          <a:xfrm>
            <a:off x="3442200" y="3230249"/>
            <a:ext cx="552009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nouveau</a:t>
            </a:r>
            <a:r>
              <a:rPr b="0" lang="fr" sz="2200" strike="noStrike">
                <a:solidFill>
                  <a:srgbClr val="EB811B"/>
                </a:solidFill>
                <a:latin typeface="Arial"/>
                <a:ea typeface="Arial"/>
                <a:cs typeface="Arial"/>
                <a:sym typeface="Arial"/>
              </a:rPr>
              <a:t> score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est meilleur que 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49"/>
          <p:cNvSpPr txBox="1"/>
          <p:nvPr/>
        </p:nvSpPr>
        <p:spPr>
          <a:xfrm>
            <a:off x="1304307" y="3524930"/>
            <a:ext cx="67358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score du bloc résultant de son état courant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49"/>
          <p:cNvSpPr txBox="1"/>
          <p:nvPr/>
        </p:nvSpPr>
        <p:spPr>
          <a:xfrm>
            <a:off x="1532882" y="3875334"/>
            <a:ext cx="50286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Si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49"/>
          <p:cNvSpPr txBox="1"/>
          <p:nvPr/>
        </p:nvSpPr>
        <p:spPr>
          <a:xfrm>
            <a:off x="2127535" y="3861146"/>
            <a:ext cx="421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oui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5" name="Google Shape;835;p49"/>
          <p:cNvSpPr txBox="1"/>
          <p:nvPr/>
        </p:nvSpPr>
        <p:spPr>
          <a:xfrm>
            <a:off x="2640758" y="3875334"/>
            <a:ext cx="67172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 le bloc est sélectionné comme nouvelle tête de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49"/>
          <p:cNvSpPr txBox="1"/>
          <p:nvPr/>
        </p:nvSpPr>
        <p:spPr>
          <a:xfrm>
            <a:off x="1894317" y="4170016"/>
            <a:ext cx="471293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chaîne et propagé dans le réseau,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4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838" name="Google Shape;838;p49"/>
          <p:cNvSpPr txBox="1"/>
          <p:nvPr/>
        </p:nvSpPr>
        <p:spPr>
          <a:xfrm>
            <a:off x="1532882" y="4464162"/>
            <a:ext cx="3756491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Sinon : le bloc est ignoré.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49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0"/>
          <p:cNvSpPr/>
          <p:nvPr/>
        </p:nvSpPr>
        <p:spPr>
          <a:xfrm>
            <a:off x="0" y="0"/>
            <a:ext cx="9143732" cy="5144079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845" name="Google Shape;845;p5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846" name="Google Shape;846;p50"/>
          <p:cNvSpPr txBox="1"/>
          <p:nvPr/>
        </p:nvSpPr>
        <p:spPr>
          <a:xfrm>
            <a:off x="294291" y="157521"/>
            <a:ext cx="728583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Problème des chaînes concurrentes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50"/>
          <p:cNvSpPr txBox="1"/>
          <p:nvPr/>
        </p:nvSpPr>
        <p:spPr>
          <a:xfrm>
            <a:off x="714297" y="1284813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50"/>
          <p:cNvSpPr txBox="1"/>
          <p:nvPr/>
        </p:nvSpPr>
        <p:spPr>
          <a:xfrm>
            <a:off x="962159" y="1284813"/>
            <a:ext cx="913015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est possible qu’à un moment le réseau ne soit plus d’accord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50"/>
          <p:cNvSpPr txBox="1"/>
          <p:nvPr/>
        </p:nvSpPr>
        <p:spPr>
          <a:xfrm>
            <a:off x="714297" y="1599319"/>
            <a:ext cx="42500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sur l’état de la chaîne : quel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50"/>
          <p:cNvSpPr/>
          <p:nvPr/>
        </p:nvSpPr>
        <p:spPr>
          <a:xfrm>
            <a:off x="2240037" y="2368706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BFBEBE"/>
          </a:solidFill>
          <a:ln>
            <a:noFill/>
          </a:ln>
        </p:spPr>
      </p:sp>
      <p:sp>
        <p:nvSpPr>
          <p:cNvPr id="851" name="Google Shape;851;p50"/>
          <p:cNvSpPr/>
          <p:nvPr/>
        </p:nvSpPr>
        <p:spPr>
          <a:xfrm>
            <a:off x="3247911" y="2122781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852" name="Google Shape;852;p50"/>
          <p:cNvSpPr/>
          <p:nvPr/>
        </p:nvSpPr>
        <p:spPr>
          <a:xfrm>
            <a:off x="4004352" y="2122781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853" name="Google Shape;853;p50"/>
          <p:cNvSpPr/>
          <p:nvPr/>
        </p:nvSpPr>
        <p:spPr>
          <a:xfrm>
            <a:off x="4760078" y="2122781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854" name="Google Shape;854;p50"/>
          <p:cNvSpPr/>
          <p:nvPr/>
        </p:nvSpPr>
        <p:spPr>
          <a:xfrm>
            <a:off x="3247911" y="2680533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</p:sp>
      <p:sp>
        <p:nvSpPr>
          <p:cNvPr id="855" name="Google Shape;855;p50"/>
          <p:cNvSpPr/>
          <p:nvPr/>
        </p:nvSpPr>
        <p:spPr>
          <a:xfrm>
            <a:off x="4004352" y="2680533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</p:sp>
      <p:sp>
        <p:nvSpPr>
          <p:cNvPr id="856" name="Google Shape;856;p50"/>
          <p:cNvSpPr/>
          <p:nvPr/>
        </p:nvSpPr>
        <p:spPr>
          <a:xfrm>
            <a:off x="4760078" y="2680533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</p:sp>
      <p:sp>
        <p:nvSpPr>
          <p:cNvPr id="857" name="Google Shape;857;p50"/>
          <p:cNvSpPr/>
          <p:nvPr/>
        </p:nvSpPr>
        <p:spPr>
          <a:xfrm>
            <a:off x="5515805" y="2680533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</p:sp>
      <p:sp>
        <p:nvSpPr>
          <p:cNvPr id="858" name="Google Shape;858;p50"/>
          <p:cNvSpPr/>
          <p:nvPr/>
        </p:nvSpPr>
        <p:spPr>
          <a:xfrm>
            <a:off x="5515805" y="2122781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859" name="Google Shape;859;p50"/>
          <p:cNvSpPr/>
          <p:nvPr/>
        </p:nvSpPr>
        <p:spPr>
          <a:xfrm>
            <a:off x="6272246" y="2122781"/>
            <a:ext cx="630725" cy="473098"/>
          </a:xfrm>
          <a:custGeom>
            <a:rect b="b" l="l" r="r" t="t"/>
            <a:pathLst>
              <a:path extrusionOk="0" h="884" w="884">
                <a:moveTo>
                  <a:pt x="0" y="0"/>
                </a:moveTo>
                <a:lnTo>
                  <a:pt x="883" y="0"/>
                </a:lnTo>
                <a:lnTo>
                  <a:pt x="883" y="883"/>
                </a:lnTo>
                <a:lnTo>
                  <a:pt x="0" y="883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860" name="Google Shape;860;p50"/>
          <p:cNvSpPr txBox="1"/>
          <p:nvPr/>
        </p:nvSpPr>
        <p:spPr>
          <a:xfrm>
            <a:off x="4257213" y="1599319"/>
            <a:ext cx="262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 est en tête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Google Shape;861;p50"/>
          <p:cNvSpPr txBox="1"/>
          <p:nvPr/>
        </p:nvSpPr>
        <p:spPr>
          <a:xfrm>
            <a:off x="3412199" y="2772688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2" name="Google Shape;862;p50"/>
          <p:cNvSpPr txBox="1"/>
          <p:nvPr/>
        </p:nvSpPr>
        <p:spPr>
          <a:xfrm>
            <a:off x="3562916" y="2842876"/>
            <a:ext cx="219289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1’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p50"/>
          <p:cNvSpPr txBox="1"/>
          <p:nvPr/>
        </p:nvSpPr>
        <p:spPr>
          <a:xfrm>
            <a:off x="4168640" y="2772688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p50"/>
          <p:cNvSpPr txBox="1"/>
          <p:nvPr/>
        </p:nvSpPr>
        <p:spPr>
          <a:xfrm>
            <a:off x="4318643" y="2842876"/>
            <a:ext cx="219289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2’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50"/>
          <p:cNvSpPr txBox="1"/>
          <p:nvPr/>
        </p:nvSpPr>
        <p:spPr>
          <a:xfrm>
            <a:off x="4949367" y="2772688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50"/>
          <p:cNvSpPr txBox="1"/>
          <p:nvPr/>
        </p:nvSpPr>
        <p:spPr>
          <a:xfrm>
            <a:off x="5100084" y="2842876"/>
            <a:ext cx="219289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3’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50"/>
          <p:cNvSpPr txBox="1"/>
          <p:nvPr/>
        </p:nvSpPr>
        <p:spPr>
          <a:xfrm>
            <a:off x="5692951" y="2772688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Google Shape;868;p50"/>
          <p:cNvSpPr txBox="1"/>
          <p:nvPr/>
        </p:nvSpPr>
        <p:spPr>
          <a:xfrm>
            <a:off x="5842953" y="2842876"/>
            <a:ext cx="219289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4’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9" name="Google Shape;869;p50"/>
          <p:cNvSpPr txBox="1"/>
          <p:nvPr/>
        </p:nvSpPr>
        <p:spPr>
          <a:xfrm>
            <a:off x="4168640" y="2196183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50"/>
          <p:cNvSpPr txBox="1"/>
          <p:nvPr/>
        </p:nvSpPr>
        <p:spPr>
          <a:xfrm>
            <a:off x="4318643" y="2266371"/>
            <a:ext cx="200718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50"/>
          <p:cNvSpPr txBox="1"/>
          <p:nvPr/>
        </p:nvSpPr>
        <p:spPr>
          <a:xfrm>
            <a:off x="4949367" y="2196183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Google Shape;872;p50"/>
          <p:cNvSpPr txBox="1"/>
          <p:nvPr/>
        </p:nvSpPr>
        <p:spPr>
          <a:xfrm>
            <a:off x="5100084" y="2266371"/>
            <a:ext cx="200718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50"/>
          <p:cNvSpPr txBox="1"/>
          <p:nvPr/>
        </p:nvSpPr>
        <p:spPr>
          <a:xfrm>
            <a:off x="5692951" y="2196183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50"/>
          <p:cNvSpPr txBox="1"/>
          <p:nvPr/>
        </p:nvSpPr>
        <p:spPr>
          <a:xfrm>
            <a:off x="5842953" y="2266371"/>
            <a:ext cx="200718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50"/>
          <p:cNvSpPr txBox="1"/>
          <p:nvPr/>
        </p:nvSpPr>
        <p:spPr>
          <a:xfrm>
            <a:off x="6473678" y="2196183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6" name="Google Shape;876;p50"/>
          <p:cNvSpPr txBox="1"/>
          <p:nvPr/>
        </p:nvSpPr>
        <p:spPr>
          <a:xfrm>
            <a:off x="6624395" y="2266371"/>
            <a:ext cx="200718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50"/>
          <p:cNvSpPr txBox="1"/>
          <p:nvPr/>
        </p:nvSpPr>
        <p:spPr>
          <a:xfrm>
            <a:off x="3412199" y="2196183"/>
            <a:ext cx="301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50"/>
          <p:cNvSpPr/>
          <p:nvPr/>
        </p:nvSpPr>
        <p:spPr>
          <a:xfrm>
            <a:off x="2738617" y="2305483"/>
            <a:ext cx="638582" cy="325757"/>
          </a:xfrm>
          <a:custGeom>
            <a:rect b="b" l="l" r="r" t="t"/>
            <a:pathLst>
              <a:path extrusionOk="0" h="609" w="895">
                <a:moveTo>
                  <a:pt x="0" y="0"/>
                </a:moveTo>
                <a:lnTo>
                  <a:pt x="894" y="0"/>
                </a:lnTo>
                <a:lnTo>
                  <a:pt x="894" y="608"/>
                </a:lnTo>
                <a:lnTo>
                  <a:pt x="0" y="608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79" name="Google Shape;879;p50"/>
          <p:cNvSpPr/>
          <p:nvPr/>
        </p:nvSpPr>
        <p:spPr>
          <a:xfrm>
            <a:off x="2739331" y="2559446"/>
            <a:ext cx="637868" cy="412019"/>
          </a:xfrm>
          <a:custGeom>
            <a:rect b="b" l="l" r="r" t="t"/>
            <a:pathLst>
              <a:path extrusionOk="0" h="770" w="894">
                <a:moveTo>
                  <a:pt x="0" y="0"/>
                </a:moveTo>
                <a:lnTo>
                  <a:pt x="893" y="0"/>
                </a:lnTo>
                <a:lnTo>
                  <a:pt x="893" y="769"/>
                </a:lnTo>
                <a:lnTo>
                  <a:pt x="0" y="769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80" name="Google Shape;880;p50"/>
          <p:cNvSpPr/>
          <p:nvPr/>
        </p:nvSpPr>
        <p:spPr>
          <a:xfrm>
            <a:off x="3739347" y="2269586"/>
            <a:ext cx="391435" cy="180024"/>
          </a:xfrm>
          <a:custGeom>
            <a:rect b="b" l="l" r="r" t="t"/>
            <a:pathLst>
              <a:path extrusionOk="0" h="337" w="549">
                <a:moveTo>
                  <a:pt x="0" y="0"/>
                </a:moveTo>
                <a:lnTo>
                  <a:pt x="548" y="0"/>
                </a:lnTo>
                <a:lnTo>
                  <a:pt x="548" y="336"/>
                </a:lnTo>
                <a:lnTo>
                  <a:pt x="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81" name="Google Shape;881;p50"/>
          <p:cNvSpPr/>
          <p:nvPr/>
        </p:nvSpPr>
        <p:spPr>
          <a:xfrm>
            <a:off x="4495788" y="2269586"/>
            <a:ext cx="390721" cy="180024"/>
          </a:xfrm>
          <a:custGeom>
            <a:rect b="b" l="l" r="r" t="t"/>
            <a:pathLst>
              <a:path extrusionOk="0" h="337" w="548">
                <a:moveTo>
                  <a:pt x="0" y="0"/>
                </a:moveTo>
                <a:lnTo>
                  <a:pt x="547" y="0"/>
                </a:lnTo>
                <a:lnTo>
                  <a:pt x="547" y="336"/>
                </a:lnTo>
                <a:lnTo>
                  <a:pt x="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82" name="Google Shape;882;p50"/>
          <p:cNvSpPr/>
          <p:nvPr/>
        </p:nvSpPr>
        <p:spPr>
          <a:xfrm>
            <a:off x="5251515" y="2269586"/>
            <a:ext cx="391435" cy="180024"/>
          </a:xfrm>
          <a:custGeom>
            <a:rect b="b" l="l" r="r" t="t"/>
            <a:pathLst>
              <a:path extrusionOk="0" h="337" w="549">
                <a:moveTo>
                  <a:pt x="0" y="0"/>
                </a:moveTo>
                <a:lnTo>
                  <a:pt x="548" y="0"/>
                </a:lnTo>
                <a:lnTo>
                  <a:pt x="548" y="336"/>
                </a:lnTo>
                <a:lnTo>
                  <a:pt x="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83" name="Google Shape;883;p50"/>
          <p:cNvSpPr/>
          <p:nvPr/>
        </p:nvSpPr>
        <p:spPr>
          <a:xfrm>
            <a:off x="3739347" y="2826802"/>
            <a:ext cx="391435" cy="180560"/>
          </a:xfrm>
          <a:custGeom>
            <a:rect b="b" l="l" r="r" t="t"/>
            <a:pathLst>
              <a:path extrusionOk="0" h="338" w="549">
                <a:moveTo>
                  <a:pt x="0" y="0"/>
                </a:moveTo>
                <a:lnTo>
                  <a:pt x="548" y="0"/>
                </a:lnTo>
                <a:lnTo>
                  <a:pt x="548" y="337"/>
                </a:lnTo>
                <a:lnTo>
                  <a:pt x="0" y="337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84" name="Google Shape;884;p50"/>
          <p:cNvSpPr/>
          <p:nvPr/>
        </p:nvSpPr>
        <p:spPr>
          <a:xfrm>
            <a:off x="4495788" y="2826802"/>
            <a:ext cx="390721" cy="180560"/>
          </a:xfrm>
          <a:custGeom>
            <a:rect b="b" l="l" r="r" t="t"/>
            <a:pathLst>
              <a:path extrusionOk="0" h="338" w="548">
                <a:moveTo>
                  <a:pt x="0" y="0"/>
                </a:moveTo>
                <a:lnTo>
                  <a:pt x="547" y="0"/>
                </a:lnTo>
                <a:lnTo>
                  <a:pt x="547" y="337"/>
                </a:lnTo>
                <a:lnTo>
                  <a:pt x="0" y="337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85" name="Google Shape;885;p50"/>
          <p:cNvSpPr/>
          <p:nvPr/>
        </p:nvSpPr>
        <p:spPr>
          <a:xfrm>
            <a:off x="5251515" y="2826802"/>
            <a:ext cx="391435" cy="180560"/>
          </a:xfrm>
          <a:custGeom>
            <a:rect b="b" l="l" r="r" t="t"/>
            <a:pathLst>
              <a:path extrusionOk="0" h="338" w="549">
                <a:moveTo>
                  <a:pt x="0" y="0"/>
                </a:moveTo>
                <a:lnTo>
                  <a:pt x="548" y="0"/>
                </a:lnTo>
                <a:lnTo>
                  <a:pt x="548" y="337"/>
                </a:lnTo>
                <a:lnTo>
                  <a:pt x="0" y="337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86" name="Google Shape;886;p50"/>
          <p:cNvSpPr/>
          <p:nvPr/>
        </p:nvSpPr>
        <p:spPr>
          <a:xfrm>
            <a:off x="6007242" y="2269586"/>
            <a:ext cx="391435" cy="180024"/>
          </a:xfrm>
          <a:custGeom>
            <a:rect b="b" l="l" r="r" t="t"/>
            <a:pathLst>
              <a:path extrusionOk="0" h="337" w="549">
                <a:moveTo>
                  <a:pt x="0" y="0"/>
                </a:moveTo>
                <a:lnTo>
                  <a:pt x="548" y="0"/>
                </a:lnTo>
                <a:lnTo>
                  <a:pt x="548" y="336"/>
                </a:lnTo>
                <a:lnTo>
                  <a:pt x="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887" name="Google Shape;887;p50"/>
          <p:cNvSpPr txBox="1"/>
          <p:nvPr/>
        </p:nvSpPr>
        <p:spPr>
          <a:xfrm>
            <a:off x="3562916" y="2266371"/>
            <a:ext cx="200718" cy="17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50"/>
          <p:cNvSpPr txBox="1"/>
          <p:nvPr/>
        </p:nvSpPr>
        <p:spPr>
          <a:xfrm>
            <a:off x="714297" y="3509393"/>
            <a:ext cx="447650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Pour résoudre ce problème,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9" name="Google Shape;889;p50"/>
          <p:cNvSpPr txBox="1"/>
          <p:nvPr/>
        </p:nvSpPr>
        <p:spPr>
          <a:xfrm>
            <a:off x="4400073" y="3509393"/>
            <a:ext cx="402292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est nécessaire d’établir un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0" name="Google Shape;890;p50"/>
          <p:cNvSpPr txBox="1"/>
          <p:nvPr/>
        </p:nvSpPr>
        <p:spPr>
          <a:xfrm>
            <a:off x="714297" y="3823363"/>
            <a:ext cx="885514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 de consensus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que tous les participants sont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1" name="Google Shape;891;p5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892" name="Google Shape;892;p50"/>
          <p:cNvSpPr txBox="1"/>
          <p:nvPr/>
        </p:nvSpPr>
        <p:spPr>
          <a:xfrm>
            <a:off x="714297" y="4137333"/>
            <a:ext cx="957801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encouragés à appliquer pour le bon fonctionnement du réseau.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50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899" name="Google Shape;899;p5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00" name="Google Shape;900;p51"/>
          <p:cNvSpPr txBox="1"/>
          <p:nvPr/>
        </p:nvSpPr>
        <p:spPr>
          <a:xfrm>
            <a:off x="294291" y="157521"/>
            <a:ext cx="5150799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Algorithme de consensus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1" name="Google Shape;901;p51"/>
          <p:cNvSpPr txBox="1"/>
          <p:nvPr/>
        </p:nvSpPr>
        <p:spPr>
          <a:xfrm>
            <a:off x="714297" y="1668971"/>
            <a:ext cx="898514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 algorithme de consensus doit définir deux notions clés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Google Shape;902;p51"/>
          <p:cNvSpPr txBox="1"/>
          <p:nvPr/>
        </p:nvSpPr>
        <p:spPr>
          <a:xfrm>
            <a:off x="927158" y="2150106"/>
            <a:ext cx="485793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Établir un score à chaque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>
            <a:off x="927158" y="2520869"/>
            <a:ext cx="506936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Déterminer la validité d’un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51"/>
          <p:cNvSpPr txBox="1"/>
          <p:nvPr/>
        </p:nvSpPr>
        <p:spPr>
          <a:xfrm>
            <a:off x="714297" y="3002004"/>
            <a:ext cx="21243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Mais pourquoi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p51"/>
          <p:cNvSpPr txBox="1"/>
          <p:nvPr/>
        </p:nvSpPr>
        <p:spPr>
          <a:xfrm>
            <a:off x="2568614" y="3002004"/>
            <a:ext cx="50757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avoir envie de publier des blocs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51"/>
          <p:cNvSpPr txBox="1"/>
          <p:nvPr/>
        </p:nvSpPr>
        <p:spPr>
          <a:xfrm>
            <a:off x="714297" y="3426346"/>
            <a:ext cx="95873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Incitation économique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: chaque personne participant au bon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5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08" name="Google Shape;908;p51"/>
          <p:cNvSpPr txBox="1"/>
          <p:nvPr/>
        </p:nvSpPr>
        <p:spPr>
          <a:xfrm>
            <a:off x="714297" y="3740316"/>
            <a:ext cx="944158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fonctionnement de la chaîne (vivacité) reçoit une récompense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Google Shape;909;p51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915" name="Google Shape;915;p5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16" name="Google Shape;916;p52"/>
          <p:cNvSpPr txBox="1"/>
          <p:nvPr/>
        </p:nvSpPr>
        <p:spPr>
          <a:xfrm>
            <a:off x="294291" y="157521"/>
            <a:ext cx="2874333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Proof-of-Work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7" name="Google Shape;917;p52"/>
          <p:cNvSpPr txBox="1"/>
          <p:nvPr/>
        </p:nvSpPr>
        <p:spPr>
          <a:xfrm>
            <a:off x="714297" y="1786308"/>
            <a:ext cx="879514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majorité des implémentations de blockchains actuelles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8" name="Google Shape;918;p52"/>
          <p:cNvSpPr txBox="1"/>
          <p:nvPr/>
        </p:nvSpPr>
        <p:spPr>
          <a:xfrm>
            <a:off x="714297" y="2100278"/>
            <a:ext cx="75644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dispose d’un algorithme de consensus basé sur 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9" name="Google Shape;919;p52"/>
          <p:cNvSpPr txBox="1"/>
          <p:nvPr/>
        </p:nvSpPr>
        <p:spPr>
          <a:xfrm>
            <a:off x="714297" y="2414248"/>
            <a:ext cx="235075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proof-of-work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0" name="Google Shape;920;p52"/>
          <p:cNvSpPr txBox="1"/>
          <p:nvPr/>
        </p:nvSpPr>
        <p:spPr>
          <a:xfrm>
            <a:off x="927158" y="2895383"/>
            <a:ext cx="24836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premier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52"/>
          <p:cNvSpPr txBox="1"/>
          <p:nvPr/>
        </p:nvSpPr>
        <p:spPr>
          <a:xfrm>
            <a:off x="3170052" y="2895383"/>
            <a:ext cx="415006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arrive à résoudre un puzzle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p52"/>
          <p:cNvSpPr txBox="1"/>
          <p:nvPr/>
        </p:nvSpPr>
        <p:spPr>
          <a:xfrm>
            <a:off x="1304307" y="3209353"/>
            <a:ext cx="70829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“cryptographique” a le droit de publier un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3" name="Google Shape;923;p5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24" name="Google Shape;924;p52"/>
          <p:cNvSpPr txBox="1"/>
          <p:nvPr/>
        </p:nvSpPr>
        <p:spPr>
          <a:xfrm>
            <a:off x="927158" y="3579580"/>
            <a:ext cx="83529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Bonnes propriétés : dur de tricher, facile à vérifier,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52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931" name="Google Shape;931;p5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32" name="Google Shape;932;p53"/>
          <p:cNvSpPr txBox="1"/>
          <p:nvPr/>
        </p:nvSpPr>
        <p:spPr>
          <a:xfrm>
            <a:off x="294291" y="157521"/>
            <a:ext cx="7990132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Fonctions de hachage cryptographique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3" name="Google Shape;933;p53"/>
          <p:cNvSpPr txBox="1"/>
          <p:nvPr/>
        </p:nvSpPr>
        <p:spPr>
          <a:xfrm>
            <a:off x="714297" y="993346"/>
            <a:ext cx="913372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Une fonction de hachage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prend une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donnée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en entrée 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4" name="Google Shape;934;p53"/>
          <p:cNvSpPr txBox="1"/>
          <p:nvPr/>
        </p:nvSpPr>
        <p:spPr>
          <a:xfrm>
            <a:off x="714297" y="1307316"/>
            <a:ext cx="94658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taille arbitraire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et produit une image de taille constante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p53"/>
          <p:cNvSpPr txBox="1"/>
          <p:nvPr/>
        </p:nvSpPr>
        <p:spPr>
          <a:xfrm>
            <a:off x="714297" y="1621286"/>
            <a:ext cx="24536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sortie : un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hash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p53"/>
          <p:cNvSpPr txBox="1"/>
          <p:nvPr/>
        </p:nvSpPr>
        <p:spPr>
          <a:xfrm>
            <a:off x="3280768" y="2359598"/>
            <a:ext cx="14550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{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}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p53"/>
          <p:cNvSpPr txBox="1"/>
          <p:nvPr/>
        </p:nvSpPr>
        <p:spPr>
          <a:xfrm>
            <a:off x="4416501" y="2336559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8" name="Google Shape;938;p53"/>
          <p:cNvSpPr txBox="1"/>
          <p:nvPr/>
        </p:nvSpPr>
        <p:spPr>
          <a:xfrm>
            <a:off x="4625076" y="2359598"/>
            <a:ext cx="15128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 {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}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53"/>
          <p:cNvSpPr txBox="1"/>
          <p:nvPr/>
        </p:nvSpPr>
        <p:spPr>
          <a:xfrm>
            <a:off x="5740891" y="2340834"/>
            <a:ext cx="2001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0" name="Google Shape;940;p53"/>
          <p:cNvSpPr txBox="1"/>
          <p:nvPr/>
        </p:nvSpPr>
        <p:spPr>
          <a:xfrm>
            <a:off x="714297" y="2906634"/>
            <a:ext cx="33607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Propriétés attendues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53"/>
          <p:cNvSpPr txBox="1"/>
          <p:nvPr/>
        </p:nvSpPr>
        <p:spPr>
          <a:xfrm>
            <a:off x="942873" y="3386698"/>
            <a:ext cx="529865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Déterminisme :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) =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Google Shape;942;p53"/>
          <p:cNvSpPr txBox="1"/>
          <p:nvPr/>
        </p:nvSpPr>
        <p:spPr>
          <a:xfrm>
            <a:off x="942873" y="3737637"/>
            <a:ext cx="861228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Uniformité :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=</a:t>
            </a:r>
            <a:r>
              <a:rPr i="1" lang="fr" sz="2000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r>
              <a:rPr lang="fr" sz="2000">
                <a:solidFill>
                  <a:srgbClr val="23373B"/>
                </a:solidFill>
              </a:rPr>
              <a:t> =/=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) (impossible en pratique)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Google Shape;943;p53"/>
          <p:cNvSpPr txBox="1"/>
          <p:nvPr/>
        </p:nvSpPr>
        <p:spPr>
          <a:xfrm>
            <a:off x="942873" y="4089112"/>
            <a:ext cx="841371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Non-inversibilité : pour un hash donné, aucune information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4" name="Google Shape;944;p5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45" name="Google Shape;945;p53"/>
          <p:cNvSpPr txBox="1"/>
          <p:nvPr/>
        </p:nvSpPr>
        <p:spPr>
          <a:xfrm>
            <a:off x="1304307" y="4383258"/>
            <a:ext cx="778512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sur l’entrée ne doit pouvoir être déduite (cryptographie)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Google Shape;946;p53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952" name="Google Shape;952;p5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53" name="Google Shape;953;p54"/>
          <p:cNvSpPr txBox="1"/>
          <p:nvPr/>
        </p:nvSpPr>
        <p:spPr>
          <a:xfrm>
            <a:off x="294291" y="157521"/>
            <a:ext cx="8486569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Fonction de hachage cryptographique (2)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Google Shape;954;p54"/>
          <p:cNvSpPr txBox="1"/>
          <p:nvPr/>
        </p:nvSpPr>
        <p:spPr>
          <a:xfrm>
            <a:off x="714297" y="1475016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Google Shape;955;p54"/>
          <p:cNvSpPr txBox="1"/>
          <p:nvPr/>
        </p:nvSpPr>
        <p:spPr>
          <a:xfrm>
            <a:off x="962159" y="1475016"/>
            <a:ext cx="768512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existe un grand nombre d’algorithmes de hachage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54"/>
          <p:cNvSpPr txBox="1"/>
          <p:nvPr/>
        </p:nvSpPr>
        <p:spPr>
          <a:xfrm>
            <a:off x="714297" y="1788987"/>
            <a:ext cx="75401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cryptographiques : SHA, Blake2, HMAC, MD5, etc.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54"/>
          <p:cNvSpPr txBox="1"/>
          <p:nvPr/>
        </p:nvSpPr>
        <p:spPr>
          <a:xfrm>
            <a:off x="714297" y="2216007"/>
            <a:ext cx="890371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Exemple de hash avec SHA (Secure Hash Algorithm)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54"/>
          <p:cNvSpPr txBox="1"/>
          <p:nvPr/>
        </p:nvSpPr>
        <p:spPr>
          <a:xfrm>
            <a:off x="727869" y="2609809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54"/>
          <p:cNvSpPr txBox="1"/>
          <p:nvPr/>
        </p:nvSpPr>
        <p:spPr>
          <a:xfrm>
            <a:off x="1060017" y="2609809"/>
            <a:ext cx="73929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54"/>
          <p:cNvSpPr txBox="1"/>
          <p:nvPr/>
        </p:nvSpPr>
        <p:spPr>
          <a:xfrm>
            <a:off x="1891460" y="2609809"/>
            <a:ext cx="102644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" b l a "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1" name="Google Shape;961;p54"/>
          <p:cNvSpPr txBox="1"/>
          <p:nvPr/>
        </p:nvSpPr>
        <p:spPr>
          <a:xfrm>
            <a:off x="2902905" y="2609809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2" name="Google Shape;962;p54"/>
          <p:cNvSpPr txBox="1"/>
          <p:nvPr/>
        </p:nvSpPr>
        <p:spPr>
          <a:xfrm>
            <a:off x="3210767" y="2609809"/>
            <a:ext cx="1600741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sha256sum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54"/>
          <p:cNvSpPr txBox="1"/>
          <p:nvPr/>
        </p:nvSpPr>
        <p:spPr>
          <a:xfrm>
            <a:off x="732869" y="2904491"/>
            <a:ext cx="861942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00 e 3 2 6 1 a 6 e 0 d 7 9 c 3 2 9 4 4 5 a c d 5 4 0 f b 2 b 0 . . 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4" name="Google Shape;964;p54"/>
          <p:cNvSpPr txBox="1"/>
          <p:nvPr/>
        </p:nvSpPr>
        <p:spPr>
          <a:xfrm>
            <a:off x="727869" y="3493855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54"/>
          <p:cNvSpPr txBox="1"/>
          <p:nvPr/>
        </p:nvSpPr>
        <p:spPr>
          <a:xfrm>
            <a:off x="1060017" y="3493855"/>
            <a:ext cx="73929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54"/>
          <p:cNvSpPr txBox="1"/>
          <p:nvPr/>
        </p:nvSpPr>
        <p:spPr>
          <a:xfrm>
            <a:off x="1891460" y="3493855"/>
            <a:ext cx="932873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" b l i "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54"/>
          <p:cNvSpPr txBox="1"/>
          <p:nvPr/>
        </p:nvSpPr>
        <p:spPr>
          <a:xfrm>
            <a:off x="2902905" y="3493855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54"/>
          <p:cNvSpPr txBox="1"/>
          <p:nvPr/>
        </p:nvSpPr>
        <p:spPr>
          <a:xfrm>
            <a:off x="3211482" y="3493855"/>
            <a:ext cx="1600741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sha256sum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9" name="Google Shape;969;p5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70" name="Google Shape;970;p54"/>
          <p:cNvSpPr txBox="1"/>
          <p:nvPr/>
        </p:nvSpPr>
        <p:spPr>
          <a:xfrm>
            <a:off x="727869" y="3788001"/>
            <a:ext cx="842871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 f 2 c 0 6 5 3 c 7 f 7 0 3 a b f 9 a c 2 b 0 8 3 c 2 5 6 a 7 f . . 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1" name="Google Shape;971;p54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28" name="Google Shape;128;p2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29" name="Google Shape;129;p28"/>
          <p:cNvSpPr txBox="1"/>
          <p:nvPr/>
        </p:nvSpPr>
        <p:spPr>
          <a:xfrm>
            <a:off x="294291" y="157521"/>
            <a:ext cx="4558647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Blockchain : définition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8"/>
          <p:cNvSpPr txBox="1"/>
          <p:nvPr/>
        </p:nvSpPr>
        <p:spPr>
          <a:xfrm>
            <a:off x="927158" y="1050139"/>
            <a:ext cx="88644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Base de données distribuée : chaque utilisateur possède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1304307" y="1364109"/>
            <a:ext cx="470364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une copie locale d’un registre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927158" y="1734872"/>
            <a:ext cx="75429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utilisateurs forment un réseau pair-à-pair et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1304307" y="2048842"/>
            <a:ext cx="87915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s’échangent des blocs (</a:t>
            </a:r>
            <a:r>
              <a:rPr lang="fr" sz="2200">
                <a:solidFill>
                  <a:srgbClr val="23373B"/>
                </a:solidFill>
              </a:rPr>
              <a:t>agrégats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d’opérations) pour faire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1304307" y="2362812"/>
            <a:ext cx="305862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évoluer ce registre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927158" y="2733040"/>
            <a:ext cx="911229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Chaîne de blocs: chaque nouveau bloc doit succéder à un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1304307" y="3047010"/>
            <a:ext cx="51693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 existant et connu du réseau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927158" y="3417773"/>
            <a:ext cx="844371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Protection contre la falsification: tous les participants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1304307" y="3731743"/>
            <a:ext cx="744940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sont tenus de vérifier la validité des blocs reçus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927158" y="4101971"/>
            <a:ext cx="83894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Implémentation connue : toute personne doit pouvoir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41" name="Google Shape;141;p28"/>
          <p:cNvSpPr txBox="1"/>
          <p:nvPr/>
        </p:nvSpPr>
        <p:spPr>
          <a:xfrm>
            <a:off x="1304307" y="4415941"/>
            <a:ext cx="403220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vérifier le fonctionnement.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977" name="Google Shape;977;p5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78" name="Google Shape;978;p55"/>
          <p:cNvSpPr txBox="1"/>
          <p:nvPr/>
        </p:nvSpPr>
        <p:spPr>
          <a:xfrm>
            <a:off x="294291" y="157521"/>
            <a:ext cx="700154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Bitcoin – Algorithme de consensus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Google Shape;979;p55"/>
          <p:cNvSpPr txBox="1"/>
          <p:nvPr/>
        </p:nvSpPr>
        <p:spPr>
          <a:xfrm>
            <a:off x="714297" y="1265524"/>
            <a:ext cx="559223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Dans Bitcoin, un bloc est dit valide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55"/>
          <p:cNvSpPr txBox="1"/>
          <p:nvPr/>
        </p:nvSpPr>
        <p:spPr>
          <a:xfrm>
            <a:off x="5439375" y="1265524"/>
            <a:ext cx="300076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les bits de son hash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55"/>
          <p:cNvSpPr/>
          <p:nvPr/>
        </p:nvSpPr>
        <p:spPr>
          <a:xfrm>
            <a:off x="812156" y="2067595"/>
            <a:ext cx="3245768" cy="1750946"/>
          </a:xfrm>
          <a:custGeom>
            <a:rect b="b" l="l" r="r" t="t"/>
            <a:pathLst>
              <a:path extrusionOk="0" h="3269" w="4545">
                <a:moveTo>
                  <a:pt x="0" y="3118"/>
                </a:moveTo>
                <a:lnTo>
                  <a:pt x="0" y="150"/>
                </a:lnTo>
                <a:cubicBezTo>
                  <a:pt x="0" y="67"/>
                  <a:pt x="67" y="0"/>
                  <a:pt x="150" y="0"/>
                </a:cubicBezTo>
                <a:lnTo>
                  <a:pt x="4394" y="0"/>
                </a:lnTo>
                <a:cubicBezTo>
                  <a:pt x="4477" y="0"/>
                  <a:pt x="4544" y="67"/>
                  <a:pt x="4544" y="150"/>
                </a:cubicBezTo>
                <a:lnTo>
                  <a:pt x="4544" y="3118"/>
                </a:lnTo>
                <a:cubicBezTo>
                  <a:pt x="4544" y="3200"/>
                  <a:pt x="4477" y="3268"/>
                  <a:pt x="4394" y="3268"/>
                </a:cubicBezTo>
                <a:lnTo>
                  <a:pt x="150" y="3268"/>
                </a:lnTo>
                <a:cubicBezTo>
                  <a:pt x="67" y="3268"/>
                  <a:pt x="0" y="3200"/>
                  <a:pt x="0" y="311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5"/>
          <p:cNvSpPr/>
          <p:nvPr/>
        </p:nvSpPr>
        <p:spPr>
          <a:xfrm>
            <a:off x="847871" y="2385315"/>
            <a:ext cx="3174338" cy="1406436"/>
          </a:xfrm>
          <a:custGeom>
            <a:rect b="b" l="l" r="r" t="t"/>
            <a:pathLst>
              <a:path extrusionOk="0" h="2626" w="4445">
                <a:moveTo>
                  <a:pt x="0" y="2525"/>
                </a:moveTo>
                <a:lnTo>
                  <a:pt x="0" y="0"/>
                </a:lnTo>
                <a:lnTo>
                  <a:pt x="4444" y="0"/>
                </a:lnTo>
                <a:lnTo>
                  <a:pt x="4444" y="2525"/>
                </a:lnTo>
                <a:cubicBezTo>
                  <a:pt x="4444" y="2580"/>
                  <a:pt x="4399" y="2625"/>
                  <a:pt x="4344" y="2625"/>
                </a:cubicBezTo>
                <a:lnTo>
                  <a:pt x="100" y="2625"/>
                </a:lnTo>
                <a:cubicBezTo>
                  <a:pt x="45" y="2625"/>
                  <a:pt x="0" y="2580"/>
                  <a:pt x="0" y="2525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55"/>
          <p:cNvSpPr txBox="1"/>
          <p:nvPr/>
        </p:nvSpPr>
        <p:spPr>
          <a:xfrm>
            <a:off x="714297" y="1579495"/>
            <a:ext cx="542651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commencent par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zéros (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difficulté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4" name="Google Shape;984;p55"/>
          <p:cNvSpPr txBox="1"/>
          <p:nvPr/>
        </p:nvSpPr>
        <p:spPr>
          <a:xfrm>
            <a:off x="1205734" y="2095456"/>
            <a:ext cx="11264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1" lang="fr" sz="2200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5" name="Google Shape;985;p55"/>
          <p:cNvSpPr txBox="1"/>
          <p:nvPr/>
        </p:nvSpPr>
        <p:spPr>
          <a:xfrm>
            <a:off x="1205734" y="2493544"/>
            <a:ext cx="186145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Opérations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6" name="Google Shape;986;p55"/>
          <p:cNvSpPr txBox="1"/>
          <p:nvPr/>
        </p:nvSpPr>
        <p:spPr>
          <a:xfrm>
            <a:off x="1356451" y="2800013"/>
            <a:ext cx="7300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55"/>
          <p:cNvSpPr txBox="1"/>
          <p:nvPr/>
        </p:nvSpPr>
        <p:spPr>
          <a:xfrm>
            <a:off x="2438612" y="2749649"/>
            <a:ext cx="36429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1bc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Google Shape;988;p55"/>
          <p:cNvSpPr txBox="1"/>
          <p:nvPr/>
        </p:nvSpPr>
        <p:spPr>
          <a:xfrm>
            <a:off x="2373611" y="2800013"/>
            <a:ext cx="14435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9" name="Google Shape;989;p55"/>
          <p:cNvSpPr txBox="1"/>
          <p:nvPr/>
        </p:nvSpPr>
        <p:spPr>
          <a:xfrm>
            <a:off x="1356451" y="3138629"/>
            <a:ext cx="89644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0" name="Google Shape;990;p55"/>
          <p:cNvSpPr txBox="1"/>
          <p:nvPr/>
        </p:nvSpPr>
        <p:spPr>
          <a:xfrm>
            <a:off x="2438612" y="3087730"/>
            <a:ext cx="36429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5bc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1" name="Google Shape;991;p55"/>
          <p:cNvSpPr txBox="1"/>
          <p:nvPr/>
        </p:nvSpPr>
        <p:spPr>
          <a:xfrm>
            <a:off x="2373611" y="3138629"/>
            <a:ext cx="15128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John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2" name="Google Shape;992;p55"/>
          <p:cNvSpPr txBox="1"/>
          <p:nvPr/>
        </p:nvSpPr>
        <p:spPr>
          <a:xfrm>
            <a:off x="4571504" y="2381565"/>
            <a:ext cx="427649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0" lang="fr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00</a:t>
            </a: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0111010101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3" name="Google Shape;993;p55"/>
          <p:cNvSpPr txBox="1"/>
          <p:nvPr/>
        </p:nvSpPr>
        <p:spPr>
          <a:xfrm>
            <a:off x="4571504" y="2921636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4" name="Google Shape;994;p55"/>
          <p:cNvSpPr txBox="1"/>
          <p:nvPr/>
        </p:nvSpPr>
        <p:spPr>
          <a:xfrm>
            <a:off x="4902938" y="2921636"/>
            <a:ext cx="267218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= 2 alors</a:t>
            </a:r>
            <a:r>
              <a:rPr b="0" lang="fr" sz="22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valide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5" name="Google Shape;995;p55"/>
          <p:cNvSpPr txBox="1"/>
          <p:nvPr/>
        </p:nvSpPr>
        <p:spPr>
          <a:xfrm>
            <a:off x="4571504" y="3235606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6" name="Google Shape;996;p55"/>
          <p:cNvSpPr txBox="1"/>
          <p:nvPr/>
        </p:nvSpPr>
        <p:spPr>
          <a:xfrm>
            <a:off x="4902938" y="3235606"/>
            <a:ext cx="294719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= 5 alors</a:t>
            </a: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 invalide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Google Shape;997;p5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998" name="Google Shape;998;p55"/>
          <p:cNvSpPr txBox="1"/>
          <p:nvPr/>
        </p:nvSpPr>
        <p:spPr>
          <a:xfrm>
            <a:off x="1720743" y="4156621"/>
            <a:ext cx="702868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Comment peut-on rendre ce bloc valide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9" name="Google Shape;999;p55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005" name="Google Shape;1005;p5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006" name="Google Shape;1006;p56"/>
          <p:cNvSpPr txBox="1"/>
          <p:nvPr/>
        </p:nvSpPr>
        <p:spPr>
          <a:xfrm>
            <a:off x="294291" y="157521"/>
            <a:ext cx="771227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Bitcoin – Algorithme de consensus (2)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56"/>
          <p:cNvSpPr/>
          <p:nvPr/>
        </p:nvSpPr>
        <p:spPr>
          <a:xfrm>
            <a:off x="812156" y="1461622"/>
            <a:ext cx="3540773" cy="2378886"/>
          </a:xfrm>
          <a:custGeom>
            <a:rect b="b" l="l" r="r" t="t"/>
            <a:pathLst>
              <a:path extrusionOk="0" h="4441" w="4958">
                <a:moveTo>
                  <a:pt x="0" y="4290"/>
                </a:moveTo>
                <a:lnTo>
                  <a:pt x="0" y="150"/>
                </a:lnTo>
                <a:cubicBezTo>
                  <a:pt x="0" y="67"/>
                  <a:pt x="67" y="0"/>
                  <a:pt x="150" y="0"/>
                </a:cubicBezTo>
                <a:lnTo>
                  <a:pt x="4807" y="0"/>
                </a:lnTo>
                <a:cubicBezTo>
                  <a:pt x="4890" y="0"/>
                  <a:pt x="4957" y="67"/>
                  <a:pt x="4957" y="150"/>
                </a:cubicBezTo>
                <a:lnTo>
                  <a:pt x="4957" y="4290"/>
                </a:lnTo>
                <a:cubicBezTo>
                  <a:pt x="4957" y="4372"/>
                  <a:pt x="4890" y="4440"/>
                  <a:pt x="4807" y="4440"/>
                </a:cubicBezTo>
                <a:lnTo>
                  <a:pt x="150" y="4440"/>
                </a:lnTo>
                <a:cubicBezTo>
                  <a:pt x="67" y="4440"/>
                  <a:pt x="0" y="4372"/>
                  <a:pt x="0" y="429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6"/>
          <p:cNvSpPr/>
          <p:nvPr/>
        </p:nvSpPr>
        <p:spPr>
          <a:xfrm>
            <a:off x="847871" y="1779342"/>
            <a:ext cx="3469343" cy="2034376"/>
          </a:xfrm>
          <a:custGeom>
            <a:rect b="b" l="l" r="r" t="t"/>
            <a:pathLst>
              <a:path extrusionOk="0" h="3798" w="4858">
                <a:moveTo>
                  <a:pt x="0" y="3697"/>
                </a:moveTo>
                <a:lnTo>
                  <a:pt x="0" y="0"/>
                </a:lnTo>
                <a:lnTo>
                  <a:pt x="4857" y="0"/>
                </a:lnTo>
                <a:lnTo>
                  <a:pt x="4857" y="3697"/>
                </a:lnTo>
                <a:cubicBezTo>
                  <a:pt x="4857" y="3752"/>
                  <a:pt x="4812" y="3797"/>
                  <a:pt x="4757" y="3797"/>
                </a:cubicBezTo>
                <a:lnTo>
                  <a:pt x="100" y="3797"/>
                </a:lnTo>
                <a:cubicBezTo>
                  <a:pt x="45" y="3797"/>
                  <a:pt x="0" y="3752"/>
                  <a:pt x="0" y="369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6"/>
          <p:cNvSpPr txBox="1"/>
          <p:nvPr/>
        </p:nvSpPr>
        <p:spPr>
          <a:xfrm>
            <a:off x="714297" y="973522"/>
            <a:ext cx="912443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au bloc une valeur (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facilement modifiable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Google Shape;1010;p56"/>
          <p:cNvSpPr txBox="1"/>
          <p:nvPr/>
        </p:nvSpPr>
        <p:spPr>
          <a:xfrm>
            <a:off x="1205734" y="1489483"/>
            <a:ext cx="11264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1" lang="fr" sz="2200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Google Shape;1011;p56"/>
          <p:cNvSpPr/>
          <p:nvPr/>
        </p:nvSpPr>
        <p:spPr>
          <a:xfrm>
            <a:off x="1205020" y="2389066"/>
            <a:ext cx="2755045" cy="21967"/>
          </a:xfrm>
          <a:custGeom>
            <a:rect b="b" l="l" r="r" t="t"/>
            <a:pathLst>
              <a:path extrusionOk="0" h="42" w="3858">
                <a:moveTo>
                  <a:pt x="0" y="41"/>
                </a:moveTo>
                <a:lnTo>
                  <a:pt x="3857" y="41"/>
                </a:lnTo>
                <a:lnTo>
                  <a:pt x="3857" y="0"/>
                </a:lnTo>
                <a:lnTo>
                  <a:pt x="0" y="0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012" name="Google Shape;1012;p56"/>
          <p:cNvSpPr txBox="1"/>
          <p:nvPr/>
        </p:nvSpPr>
        <p:spPr>
          <a:xfrm>
            <a:off x="1205734" y="1887571"/>
            <a:ext cx="265361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&lt;entier&gt;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3" name="Google Shape;1013;p56"/>
          <p:cNvSpPr txBox="1"/>
          <p:nvPr/>
        </p:nvSpPr>
        <p:spPr>
          <a:xfrm>
            <a:off x="1205734" y="2515511"/>
            <a:ext cx="186145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Opérations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Google Shape;1014;p56"/>
          <p:cNvSpPr txBox="1"/>
          <p:nvPr/>
        </p:nvSpPr>
        <p:spPr>
          <a:xfrm>
            <a:off x="1356451" y="2821980"/>
            <a:ext cx="7300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56"/>
          <p:cNvSpPr txBox="1"/>
          <p:nvPr/>
        </p:nvSpPr>
        <p:spPr>
          <a:xfrm>
            <a:off x="2438612" y="2771616"/>
            <a:ext cx="36429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1bc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56"/>
          <p:cNvSpPr txBox="1"/>
          <p:nvPr/>
        </p:nvSpPr>
        <p:spPr>
          <a:xfrm>
            <a:off x="2373611" y="2821980"/>
            <a:ext cx="14435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7" name="Google Shape;1017;p56"/>
          <p:cNvSpPr txBox="1"/>
          <p:nvPr/>
        </p:nvSpPr>
        <p:spPr>
          <a:xfrm>
            <a:off x="1356451" y="3160061"/>
            <a:ext cx="89644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56"/>
          <p:cNvSpPr txBox="1"/>
          <p:nvPr/>
        </p:nvSpPr>
        <p:spPr>
          <a:xfrm>
            <a:off x="2438612" y="3109697"/>
            <a:ext cx="36429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5bc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9" name="Google Shape;1019;p56"/>
          <p:cNvSpPr txBox="1"/>
          <p:nvPr/>
        </p:nvSpPr>
        <p:spPr>
          <a:xfrm>
            <a:off x="2373611" y="3160061"/>
            <a:ext cx="15128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John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0" name="Google Shape;1020;p56"/>
          <p:cNvSpPr txBox="1"/>
          <p:nvPr/>
        </p:nvSpPr>
        <p:spPr>
          <a:xfrm>
            <a:off x="4571504" y="1740766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1" name="Google Shape;1021;p56"/>
          <p:cNvSpPr txBox="1"/>
          <p:nvPr/>
        </p:nvSpPr>
        <p:spPr>
          <a:xfrm>
            <a:off x="4769364" y="1844708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2" name="Google Shape;1022;p56"/>
          <p:cNvSpPr txBox="1"/>
          <p:nvPr/>
        </p:nvSpPr>
        <p:spPr>
          <a:xfrm>
            <a:off x="4935081" y="1740766"/>
            <a:ext cx="22971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= Bloc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B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avec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3" name="Google Shape;1023;p56"/>
          <p:cNvSpPr txBox="1"/>
          <p:nvPr/>
        </p:nvSpPr>
        <p:spPr>
          <a:xfrm>
            <a:off x="7050831" y="1740766"/>
            <a:ext cx="14885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nonce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56"/>
          <p:cNvSpPr txBox="1"/>
          <p:nvPr/>
        </p:nvSpPr>
        <p:spPr>
          <a:xfrm>
            <a:off x="4784365" y="2111529"/>
            <a:ext cx="7935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56"/>
          <p:cNvSpPr txBox="1"/>
          <p:nvPr/>
        </p:nvSpPr>
        <p:spPr>
          <a:xfrm>
            <a:off x="5631521" y="2215471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6" name="Google Shape;1026;p56"/>
          <p:cNvSpPr txBox="1"/>
          <p:nvPr/>
        </p:nvSpPr>
        <p:spPr>
          <a:xfrm>
            <a:off x="5750809" y="2111529"/>
            <a:ext cx="275576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 10101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011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7" name="Google Shape;1027;p56"/>
          <p:cNvSpPr txBox="1"/>
          <p:nvPr/>
        </p:nvSpPr>
        <p:spPr>
          <a:xfrm>
            <a:off x="8171563" y="2082597"/>
            <a:ext cx="300719" cy="27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Google Shape;1028;p56"/>
          <p:cNvSpPr txBox="1"/>
          <p:nvPr/>
        </p:nvSpPr>
        <p:spPr>
          <a:xfrm>
            <a:off x="4784365" y="2481757"/>
            <a:ext cx="7935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56"/>
          <p:cNvSpPr txBox="1"/>
          <p:nvPr/>
        </p:nvSpPr>
        <p:spPr>
          <a:xfrm>
            <a:off x="5631521" y="2585699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56"/>
          <p:cNvSpPr txBox="1"/>
          <p:nvPr/>
        </p:nvSpPr>
        <p:spPr>
          <a:xfrm>
            <a:off x="5750809" y="2481757"/>
            <a:ext cx="275576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 00011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Google Shape;1031;p56"/>
          <p:cNvSpPr txBox="1"/>
          <p:nvPr/>
        </p:nvSpPr>
        <p:spPr>
          <a:xfrm>
            <a:off x="8171563" y="2452824"/>
            <a:ext cx="300719" cy="27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56"/>
          <p:cNvSpPr txBox="1"/>
          <p:nvPr/>
        </p:nvSpPr>
        <p:spPr>
          <a:xfrm>
            <a:off x="4784365" y="2852520"/>
            <a:ext cx="5664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56"/>
          <p:cNvSpPr txBox="1"/>
          <p:nvPr/>
        </p:nvSpPr>
        <p:spPr>
          <a:xfrm>
            <a:off x="4784365" y="3222748"/>
            <a:ext cx="7935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56"/>
          <p:cNvSpPr txBox="1"/>
          <p:nvPr/>
        </p:nvSpPr>
        <p:spPr>
          <a:xfrm>
            <a:off x="5631521" y="3326690"/>
            <a:ext cx="25571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5" name="Google Shape;1035;p56"/>
          <p:cNvSpPr txBox="1"/>
          <p:nvPr/>
        </p:nvSpPr>
        <p:spPr>
          <a:xfrm>
            <a:off x="5857239" y="3222748"/>
            <a:ext cx="28679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0" lang="fr" sz="22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00000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6" name="Google Shape;1036;p56"/>
          <p:cNvSpPr txBox="1"/>
          <p:nvPr/>
        </p:nvSpPr>
        <p:spPr>
          <a:xfrm>
            <a:off x="51395133" y="-33624267"/>
            <a:ext cx="400220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est grand, plus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7" name="Google Shape;1037;p56"/>
          <p:cNvSpPr txBox="1"/>
          <p:nvPr/>
        </p:nvSpPr>
        <p:spPr>
          <a:xfrm>
            <a:off x="54765189" y="-33624267"/>
            <a:ext cx="472436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est “difficile” de trouver un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8" name="Google Shape;1038;p5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039" name="Google Shape;1039;p56"/>
          <p:cNvSpPr txBox="1"/>
          <p:nvPr/>
        </p:nvSpPr>
        <p:spPr>
          <a:xfrm>
            <a:off x="54237323" y="-33310297"/>
            <a:ext cx="184288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 valide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0" name="Google Shape;1040;p56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046" name="Google Shape;1046;p5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047" name="Google Shape;1047;p57"/>
          <p:cNvSpPr txBox="1"/>
          <p:nvPr/>
        </p:nvSpPr>
        <p:spPr>
          <a:xfrm>
            <a:off x="294291" y="157521"/>
            <a:ext cx="771227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Bitcoin – Algorithme de consensus (2)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57"/>
          <p:cNvSpPr/>
          <p:nvPr/>
        </p:nvSpPr>
        <p:spPr>
          <a:xfrm>
            <a:off x="812156" y="1461622"/>
            <a:ext cx="3540773" cy="2378886"/>
          </a:xfrm>
          <a:custGeom>
            <a:rect b="b" l="l" r="r" t="t"/>
            <a:pathLst>
              <a:path extrusionOk="0" h="4441" w="4958">
                <a:moveTo>
                  <a:pt x="0" y="4290"/>
                </a:moveTo>
                <a:lnTo>
                  <a:pt x="0" y="150"/>
                </a:lnTo>
                <a:cubicBezTo>
                  <a:pt x="0" y="67"/>
                  <a:pt x="67" y="0"/>
                  <a:pt x="150" y="0"/>
                </a:cubicBezTo>
                <a:lnTo>
                  <a:pt x="4807" y="0"/>
                </a:lnTo>
                <a:cubicBezTo>
                  <a:pt x="4890" y="0"/>
                  <a:pt x="4957" y="67"/>
                  <a:pt x="4957" y="150"/>
                </a:cubicBezTo>
                <a:lnTo>
                  <a:pt x="4957" y="4290"/>
                </a:lnTo>
                <a:cubicBezTo>
                  <a:pt x="4957" y="4372"/>
                  <a:pt x="4890" y="4440"/>
                  <a:pt x="4807" y="4440"/>
                </a:cubicBezTo>
                <a:lnTo>
                  <a:pt x="150" y="4440"/>
                </a:lnTo>
                <a:cubicBezTo>
                  <a:pt x="67" y="4440"/>
                  <a:pt x="0" y="4372"/>
                  <a:pt x="0" y="429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7"/>
          <p:cNvSpPr/>
          <p:nvPr/>
        </p:nvSpPr>
        <p:spPr>
          <a:xfrm>
            <a:off x="847871" y="1779342"/>
            <a:ext cx="3469343" cy="2034376"/>
          </a:xfrm>
          <a:custGeom>
            <a:rect b="b" l="l" r="r" t="t"/>
            <a:pathLst>
              <a:path extrusionOk="0" h="3798" w="4858">
                <a:moveTo>
                  <a:pt x="0" y="3697"/>
                </a:moveTo>
                <a:lnTo>
                  <a:pt x="0" y="0"/>
                </a:lnTo>
                <a:lnTo>
                  <a:pt x="4857" y="0"/>
                </a:lnTo>
                <a:lnTo>
                  <a:pt x="4857" y="3697"/>
                </a:lnTo>
                <a:cubicBezTo>
                  <a:pt x="4857" y="3752"/>
                  <a:pt x="4812" y="3797"/>
                  <a:pt x="4757" y="3797"/>
                </a:cubicBezTo>
                <a:lnTo>
                  <a:pt x="100" y="3797"/>
                </a:lnTo>
                <a:cubicBezTo>
                  <a:pt x="45" y="3797"/>
                  <a:pt x="0" y="3752"/>
                  <a:pt x="0" y="369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7"/>
          <p:cNvSpPr txBox="1"/>
          <p:nvPr/>
        </p:nvSpPr>
        <p:spPr>
          <a:xfrm>
            <a:off x="714297" y="973522"/>
            <a:ext cx="912443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au bloc une valeur (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facilement modifiable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57"/>
          <p:cNvSpPr txBox="1"/>
          <p:nvPr/>
        </p:nvSpPr>
        <p:spPr>
          <a:xfrm>
            <a:off x="1205734" y="1489483"/>
            <a:ext cx="11264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1" lang="fr" sz="2200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57"/>
          <p:cNvSpPr/>
          <p:nvPr/>
        </p:nvSpPr>
        <p:spPr>
          <a:xfrm>
            <a:off x="1205020" y="2389066"/>
            <a:ext cx="2755045" cy="21967"/>
          </a:xfrm>
          <a:custGeom>
            <a:rect b="b" l="l" r="r" t="t"/>
            <a:pathLst>
              <a:path extrusionOk="0" h="42" w="3858">
                <a:moveTo>
                  <a:pt x="0" y="41"/>
                </a:moveTo>
                <a:lnTo>
                  <a:pt x="3857" y="41"/>
                </a:lnTo>
                <a:lnTo>
                  <a:pt x="3857" y="0"/>
                </a:lnTo>
                <a:lnTo>
                  <a:pt x="0" y="0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053" name="Google Shape;1053;p57"/>
          <p:cNvSpPr txBox="1"/>
          <p:nvPr/>
        </p:nvSpPr>
        <p:spPr>
          <a:xfrm>
            <a:off x="1205734" y="1887571"/>
            <a:ext cx="265361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Nonce</a:t>
            </a: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&lt;entier&gt;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4" name="Google Shape;1054;p57"/>
          <p:cNvSpPr txBox="1"/>
          <p:nvPr/>
        </p:nvSpPr>
        <p:spPr>
          <a:xfrm>
            <a:off x="1205734" y="2515511"/>
            <a:ext cx="186145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Opérations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57"/>
          <p:cNvSpPr txBox="1"/>
          <p:nvPr/>
        </p:nvSpPr>
        <p:spPr>
          <a:xfrm>
            <a:off x="1356451" y="2821980"/>
            <a:ext cx="7300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6" name="Google Shape;1056;p57"/>
          <p:cNvSpPr txBox="1"/>
          <p:nvPr/>
        </p:nvSpPr>
        <p:spPr>
          <a:xfrm>
            <a:off x="2438612" y="2771616"/>
            <a:ext cx="36429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1bc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7" name="Google Shape;1057;p57"/>
          <p:cNvSpPr txBox="1"/>
          <p:nvPr/>
        </p:nvSpPr>
        <p:spPr>
          <a:xfrm>
            <a:off x="2373611" y="2821980"/>
            <a:ext cx="14435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8" name="Google Shape;1058;p57"/>
          <p:cNvSpPr txBox="1"/>
          <p:nvPr/>
        </p:nvSpPr>
        <p:spPr>
          <a:xfrm>
            <a:off x="1356451" y="3160061"/>
            <a:ext cx="89644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9" name="Google Shape;1059;p57"/>
          <p:cNvSpPr txBox="1"/>
          <p:nvPr/>
        </p:nvSpPr>
        <p:spPr>
          <a:xfrm>
            <a:off x="2438612" y="3109697"/>
            <a:ext cx="36429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5bc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57"/>
          <p:cNvSpPr txBox="1"/>
          <p:nvPr/>
        </p:nvSpPr>
        <p:spPr>
          <a:xfrm>
            <a:off x="2373611" y="3160061"/>
            <a:ext cx="15128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John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57"/>
          <p:cNvSpPr txBox="1"/>
          <p:nvPr/>
        </p:nvSpPr>
        <p:spPr>
          <a:xfrm>
            <a:off x="4571504" y="1740766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57"/>
          <p:cNvSpPr txBox="1"/>
          <p:nvPr/>
        </p:nvSpPr>
        <p:spPr>
          <a:xfrm>
            <a:off x="4769364" y="1844708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3" name="Google Shape;1063;p57"/>
          <p:cNvSpPr txBox="1"/>
          <p:nvPr/>
        </p:nvSpPr>
        <p:spPr>
          <a:xfrm>
            <a:off x="4935081" y="1740766"/>
            <a:ext cx="22971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= Bloc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B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avec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57"/>
          <p:cNvSpPr txBox="1"/>
          <p:nvPr/>
        </p:nvSpPr>
        <p:spPr>
          <a:xfrm>
            <a:off x="7050831" y="1740766"/>
            <a:ext cx="14885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nonce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5" name="Google Shape;1065;p57"/>
          <p:cNvSpPr txBox="1"/>
          <p:nvPr/>
        </p:nvSpPr>
        <p:spPr>
          <a:xfrm>
            <a:off x="4784365" y="2111529"/>
            <a:ext cx="7935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6" name="Google Shape;1066;p57"/>
          <p:cNvSpPr txBox="1"/>
          <p:nvPr/>
        </p:nvSpPr>
        <p:spPr>
          <a:xfrm>
            <a:off x="5631521" y="2215471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7" name="Google Shape;1067;p57"/>
          <p:cNvSpPr txBox="1"/>
          <p:nvPr/>
        </p:nvSpPr>
        <p:spPr>
          <a:xfrm>
            <a:off x="5750809" y="2111529"/>
            <a:ext cx="275576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 10101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011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8" name="Google Shape;1068;p57"/>
          <p:cNvSpPr txBox="1"/>
          <p:nvPr/>
        </p:nvSpPr>
        <p:spPr>
          <a:xfrm>
            <a:off x="8171563" y="2082597"/>
            <a:ext cx="300719" cy="27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9" name="Google Shape;1069;p57"/>
          <p:cNvSpPr txBox="1"/>
          <p:nvPr/>
        </p:nvSpPr>
        <p:spPr>
          <a:xfrm>
            <a:off x="4784365" y="2481757"/>
            <a:ext cx="7935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0" name="Google Shape;1070;p57"/>
          <p:cNvSpPr txBox="1"/>
          <p:nvPr/>
        </p:nvSpPr>
        <p:spPr>
          <a:xfrm>
            <a:off x="5631521" y="2585699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1" name="Google Shape;1071;p57"/>
          <p:cNvSpPr txBox="1"/>
          <p:nvPr/>
        </p:nvSpPr>
        <p:spPr>
          <a:xfrm>
            <a:off x="5750809" y="2481757"/>
            <a:ext cx="275576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 00011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57"/>
          <p:cNvSpPr txBox="1"/>
          <p:nvPr/>
        </p:nvSpPr>
        <p:spPr>
          <a:xfrm>
            <a:off x="8171563" y="2452824"/>
            <a:ext cx="300719" cy="27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3" name="Google Shape;1073;p57"/>
          <p:cNvSpPr txBox="1"/>
          <p:nvPr/>
        </p:nvSpPr>
        <p:spPr>
          <a:xfrm>
            <a:off x="4784365" y="2852520"/>
            <a:ext cx="5664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4" name="Google Shape;1074;p57"/>
          <p:cNvSpPr txBox="1"/>
          <p:nvPr/>
        </p:nvSpPr>
        <p:spPr>
          <a:xfrm>
            <a:off x="4784365" y="3222748"/>
            <a:ext cx="7935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5" name="Google Shape;1075;p57"/>
          <p:cNvSpPr txBox="1"/>
          <p:nvPr/>
        </p:nvSpPr>
        <p:spPr>
          <a:xfrm>
            <a:off x="5631521" y="3326690"/>
            <a:ext cx="25571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6" name="Google Shape;1076;p57"/>
          <p:cNvSpPr txBox="1"/>
          <p:nvPr/>
        </p:nvSpPr>
        <p:spPr>
          <a:xfrm>
            <a:off x="5857239" y="3222748"/>
            <a:ext cx="28679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0" lang="fr" sz="22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00000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7" name="Google Shape;1077;p57"/>
          <p:cNvSpPr txBox="1"/>
          <p:nvPr/>
        </p:nvSpPr>
        <p:spPr>
          <a:xfrm>
            <a:off x="996445" y="4178588"/>
            <a:ext cx="400220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est grand, plus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8" name="Google Shape;1078;p57"/>
          <p:cNvSpPr txBox="1"/>
          <p:nvPr/>
        </p:nvSpPr>
        <p:spPr>
          <a:xfrm>
            <a:off x="4366501" y="4178588"/>
            <a:ext cx="472436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est “difficile” de trouver un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9" name="Google Shape;1079;p5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080" name="Google Shape;1080;p57"/>
          <p:cNvSpPr txBox="1"/>
          <p:nvPr/>
        </p:nvSpPr>
        <p:spPr>
          <a:xfrm>
            <a:off x="3839349" y="4492558"/>
            <a:ext cx="184288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 valide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1" name="Google Shape;1081;p57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087" name="Google Shape;1087;p5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088" name="Google Shape;1088;p58"/>
          <p:cNvSpPr txBox="1"/>
          <p:nvPr/>
        </p:nvSpPr>
        <p:spPr>
          <a:xfrm>
            <a:off x="294291" y="157521"/>
            <a:ext cx="771227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Bitcoin – Algorithme de consensus (3)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9" name="Google Shape;1089;p58"/>
          <p:cNvSpPr txBox="1"/>
          <p:nvPr/>
        </p:nvSpPr>
        <p:spPr>
          <a:xfrm>
            <a:off x="714297" y="1308923"/>
            <a:ext cx="94358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Bitcoin vise à ce que le réseau dispose d’un bloc toutes les 10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0" name="Google Shape;1090;p58"/>
          <p:cNvSpPr txBox="1"/>
          <p:nvPr/>
        </p:nvSpPr>
        <p:spPr>
          <a:xfrm>
            <a:off x="714297" y="1622893"/>
            <a:ext cx="830228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minutes. Pour arriver à ce but, la difficulté est adaptée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1" name="Google Shape;1091;p58"/>
          <p:cNvSpPr txBox="1"/>
          <p:nvPr/>
        </p:nvSpPr>
        <p:spPr>
          <a:xfrm>
            <a:off x="714297" y="1936863"/>
            <a:ext cx="268075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dynamiquement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2" name="Google Shape;1092;p58"/>
          <p:cNvSpPr txBox="1"/>
          <p:nvPr/>
        </p:nvSpPr>
        <p:spPr>
          <a:xfrm>
            <a:off x="927158" y="2417998"/>
            <a:ext cx="85137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Après la publication d’un bloc, la difficulté pour le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3" name="Google Shape;1093;p58"/>
          <p:cNvSpPr txBox="1"/>
          <p:nvPr/>
        </p:nvSpPr>
        <p:spPr>
          <a:xfrm>
            <a:off x="1304307" y="2731968"/>
            <a:ext cx="80779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suivant démarre très haut et décroit chaque minute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4" name="Google Shape;1094;p58"/>
          <p:cNvSpPr txBox="1"/>
          <p:nvPr/>
        </p:nvSpPr>
        <p:spPr>
          <a:xfrm>
            <a:off x="927158" y="3102732"/>
            <a:ext cx="5514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5" name="Google Shape;1095;p58"/>
          <p:cNvSpPr txBox="1"/>
          <p:nvPr/>
        </p:nvSpPr>
        <p:spPr>
          <a:xfrm>
            <a:off x="1635741" y="3102732"/>
            <a:ext cx="828656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 bloc valide est trouvé en dessous de 10 minutes, la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58"/>
          <p:cNvSpPr txBox="1"/>
          <p:nvPr/>
        </p:nvSpPr>
        <p:spPr>
          <a:xfrm>
            <a:off x="1304307" y="3416702"/>
            <a:ext cx="655725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difficulté sera accrue pour les blocs futurs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7" name="Google Shape;1097;p58"/>
          <p:cNvSpPr txBox="1"/>
          <p:nvPr/>
        </p:nvSpPr>
        <p:spPr>
          <a:xfrm>
            <a:off x="927158" y="3786929"/>
            <a:ext cx="25686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Au contraire,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8" name="Google Shape;1098;p58"/>
          <p:cNvSpPr txBox="1"/>
          <p:nvPr/>
        </p:nvSpPr>
        <p:spPr>
          <a:xfrm>
            <a:off x="3280054" y="3786929"/>
            <a:ext cx="629081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 bloc est publié au-delà de 10 minutes,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9" name="Google Shape;1099;p5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00" name="Google Shape;1100;p58"/>
          <p:cNvSpPr txBox="1"/>
          <p:nvPr/>
        </p:nvSpPr>
        <p:spPr>
          <a:xfrm>
            <a:off x="1304307" y="4100899"/>
            <a:ext cx="37086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difficulté sera réduite.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58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5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107" name="Google Shape;1107;p5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08" name="Google Shape;1108;p59"/>
          <p:cNvSpPr txBox="1"/>
          <p:nvPr/>
        </p:nvSpPr>
        <p:spPr>
          <a:xfrm>
            <a:off x="294291" y="157521"/>
            <a:ext cx="771227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Bitcoin – Algorithme de consensus (4)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9" name="Google Shape;1109;p59"/>
          <p:cNvSpPr txBox="1"/>
          <p:nvPr/>
        </p:nvSpPr>
        <p:spPr>
          <a:xfrm>
            <a:off x="714297" y="1300351"/>
            <a:ext cx="15407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Critiques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0" name="Google Shape;1110;p59"/>
          <p:cNvSpPr txBox="1"/>
          <p:nvPr/>
        </p:nvSpPr>
        <p:spPr>
          <a:xfrm>
            <a:off x="927158" y="1680758"/>
            <a:ext cx="277718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Course au calcul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1" name="Google Shape;1111;p59"/>
          <p:cNvSpPr txBox="1"/>
          <p:nvPr/>
        </p:nvSpPr>
        <p:spPr>
          <a:xfrm>
            <a:off x="3417199" y="1680758"/>
            <a:ext cx="45857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 premier arrivé, premier servi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2" name="Google Shape;1112;p59"/>
          <p:cNvSpPr txBox="1"/>
          <p:nvPr/>
        </p:nvSpPr>
        <p:spPr>
          <a:xfrm>
            <a:off x="927158" y="2051521"/>
            <a:ext cx="742512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Favorise les personnes disposant d’un matériel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3" name="Google Shape;1113;p59"/>
          <p:cNvSpPr txBox="1"/>
          <p:nvPr/>
        </p:nvSpPr>
        <p:spPr>
          <a:xfrm>
            <a:off x="7065831" y="2051521"/>
            <a:ext cx="84215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dédié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4" name="Google Shape;1114;p59"/>
          <p:cNvSpPr txBox="1"/>
          <p:nvPr/>
        </p:nvSpPr>
        <p:spPr>
          <a:xfrm>
            <a:off x="927158" y="2421749"/>
            <a:ext cx="556794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Consomme énormément d’énergie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5" name="Google Shape;1115;p59"/>
          <p:cNvSpPr txBox="1"/>
          <p:nvPr/>
        </p:nvSpPr>
        <p:spPr>
          <a:xfrm>
            <a:off x="927158" y="2792512"/>
            <a:ext cx="59736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Entraîne une centralisation du réseau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6" name="Google Shape;1116;p59"/>
          <p:cNvSpPr txBox="1"/>
          <p:nvPr/>
        </p:nvSpPr>
        <p:spPr>
          <a:xfrm>
            <a:off x="714297" y="3296150"/>
            <a:ext cx="298290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Quelques chiffres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7" name="Google Shape;1117;p59"/>
          <p:cNvSpPr txBox="1"/>
          <p:nvPr/>
        </p:nvSpPr>
        <p:spPr>
          <a:xfrm>
            <a:off x="927158" y="3677093"/>
            <a:ext cx="330219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1 Bitcoin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≈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200">
                <a:solidFill>
                  <a:srgbClr val="23373B"/>
                </a:solidFill>
              </a:rPr>
              <a:t>32800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8" name="Google Shape;1118;p5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19" name="Google Shape;1119;p59"/>
          <p:cNvSpPr txBox="1"/>
          <p:nvPr/>
        </p:nvSpPr>
        <p:spPr>
          <a:xfrm>
            <a:off x="927158" y="4047857"/>
            <a:ext cx="913943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récompense pour un bloc est actuellement 6.25 Bitcoin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0" name="Google Shape;1120;p59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126" name="Google Shape;1126;p6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27" name="Google Shape;1127;p60"/>
          <p:cNvSpPr txBox="1"/>
          <p:nvPr/>
        </p:nvSpPr>
        <p:spPr>
          <a:xfrm>
            <a:off x="294291" y="157521"/>
            <a:ext cx="748869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Différents algorithmes de consensus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8" name="Google Shape;1128;p60"/>
          <p:cNvSpPr txBox="1"/>
          <p:nvPr/>
        </p:nvSpPr>
        <p:spPr>
          <a:xfrm>
            <a:off x="714297" y="1388755"/>
            <a:ext cx="714654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Proof-of-Work : coûteux mais simple et robuste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9" name="Google Shape;1129;p60"/>
          <p:cNvSpPr txBox="1"/>
          <p:nvPr/>
        </p:nvSpPr>
        <p:spPr>
          <a:xfrm>
            <a:off x="714297" y="1813097"/>
            <a:ext cx="685939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D’autres algorithmes de consensus existent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0" name="Google Shape;1130;p60"/>
          <p:cNvSpPr txBox="1"/>
          <p:nvPr/>
        </p:nvSpPr>
        <p:spPr>
          <a:xfrm>
            <a:off x="927158" y="2294232"/>
            <a:ext cx="688082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Proof-of-Stake : droit de créer un bloc selon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1" name="Google Shape;1131;p60"/>
          <p:cNvSpPr txBox="1"/>
          <p:nvPr/>
        </p:nvSpPr>
        <p:spPr>
          <a:xfrm>
            <a:off x="1304307" y="2608202"/>
            <a:ext cx="48850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l’investissement des utilisateurs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2" name="Google Shape;1132;p60"/>
          <p:cNvSpPr txBox="1"/>
          <p:nvPr/>
        </p:nvSpPr>
        <p:spPr>
          <a:xfrm>
            <a:off x="927158" y="2978965"/>
            <a:ext cx="83837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Proof-of-Space : similaire au PoW mais espace disque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3" name="Google Shape;1133;p60"/>
          <p:cNvSpPr txBox="1"/>
          <p:nvPr/>
        </p:nvSpPr>
        <p:spPr>
          <a:xfrm>
            <a:off x="1304307" y="3292935"/>
            <a:ext cx="25264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plutôt que calcul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4" name="Google Shape;1134;p60"/>
          <p:cNvSpPr txBox="1"/>
          <p:nvPr/>
        </p:nvSpPr>
        <p:spPr>
          <a:xfrm>
            <a:off x="927158" y="3663163"/>
            <a:ext cx="826870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Proof-of-Authority : droit de créer un bloc basé sur la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5" name="Google Shape;1135;p6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36" name="Google Shape;1136;p60"/>
          <p:cNvSpPr txBox="1"/>
          <p:nvPr/>
        </p:nvSpPr>
        <p:spPr>
          <a:xfrm>
            <a:off x="1304307" y="3977133"/>
            <a:ext cx="157359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réputation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7" name="Google Shape;1137;p60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1"/>
          <p:cNvSpPr/>
          <p:nvPr/>
        </p:nvSpPr>
        <p:spPr>
          <a:xfrm>
            <a:off x="0" y="0"/>
            <a:ext cx="9143732" cy="5144079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143" name="Google Shape;1143;p61"/>
          <p:cNvSpPr/>
          <p:nvPr/>
        </p:nvSpPr>
        <p:spPr>
          <a:xfrm>
            <a:off x="713583" y="2319414"/>
            <a:ext cx="7715139" cy="377193"/>
          </a:xfrm>
          <a:custGeom>
            <a:rect b="b" l="l" r="r" t="t"/>
            <a:pathLst>
              <a:path extrusionOk="0" h="705" w="10802">
                <a:moveTo>
                  <a:pt x="0" y="704"/>
                </a:moveTo>
                <a:lnTo>
                  <a:pt x="10801" y="704"/>
                </a:lnTo>
                <a:lnTo>
                  <a:pt x="10801" y="0"/>
                </a:lnTo>
                <a:lnTo>
                  <a:pt x="0" y="0"/>
                </a:lnTo>
                <a:lnTo>
                  <a:pt x="0" y="704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144" name="Google Shape;1144;p61"/>
          <p:cNvSpPr txBox="1"/>
          <p:nvPr/>
        </p:nvSpPr>
        <p:spPr>
          <a:xfrm>
            <a:off x="2957203" y="1940228"/>
            <a:ext cx="3944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23373B"/>
                </a:solidFill>
              </a:rPr>
              <a:t>Protocoles </a:t>
            </a:r>
            <a:r>
              <a:rPr b="1" lang="fr" sz="3100">
                <a:solidFill>
                  <a:srgbClr val="23373B"/>
                </a:solidFill>
              </a:rPr>
              <a:t>Économiques</a:t>
            </a:r>
            <a:endParaRPr b="0" sz="3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5" name="Google Shape;1145;p61"/>
          <p:cNvSpPr txBox="1"/>
          <p:nvPr/>
        </p:nvSpPr>
        <p:spPr>
          <a:xfrm>
            <a:off x="2957192" y="4982266"/>
            <a:ext cx="33393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151" name="Google Shape;1151;p6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52" name="Google Shape;1152;p62"/>
          <p:cNvSpPr txBox="1"/>
          <p:nvPr/>
        </p:nvSpPr>
        <p:spPr>
          <a:xfrm>
            <a:off x="294291" y="157521"/>
            <a:ext cx="4552218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Protocole Économique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3" name="Google Shape;1153;p62"/>
          <p:cNvSpPr txBox="1"/>
          <p:nvPr/>
        </p:nvSpPr>
        <p:spPr>
          <a:xfrm>
            <a:off x="714297" y="1550026"/>
            <a:ext cx="949015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 (code) exécuté par tous les participants de la 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62"/>
          <p:cNvSpPr txBox="1"/>
          <p:nvPr/>
        </p:nvSpPr>
        <p:spPr>
          <a:xfrm>
            <a:off x="714297" y="1977047"/>
            <a:ext cx="74736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Contient l’ensemble des règles de la 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62"/>
          <p:cNvSpPr txBox="1"/>
          <p:nvPr/>
        </p:nvSpPr>
        <p:spPr>
          <a:xfrm>
            <a:off x="927158" y="2357455"/>
            <a:ext cx="40922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Algorithme de consensus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6" name="Google Shape;1156;p62"/>
          <p:cNvSpPr txBox="1"/>
          <p:nvPr/>
        </p:nvSpPr>
        <p:spPr>
          <a:xfrm>
            <a:off x="927158" y="2728218"/>
            <a:ext cx="57650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Représentation des données (+ API)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7" name="Google Shape;1157;p62"/>
          <p:cNvSpPr txBox="1"/>
          <p:nvPr/>
        </p:nvSpPr>
        <p:spPr>
          <a:xfrm>
            <a:off x="927158" y="3098445"/>
            <a:ext cx="695582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Validité et applications des opérations/blocs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8" name="Google Shape;1158;p62"/>
          <p:cNvSpPr txBox="1"/>
          <p:nvPr/>
        </p:nvSpPr>
        <p:spPr>
          <a:xfrm>
            <a:off x="927158" y="3469209"/>
            <a:ext cx="270433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9" name="Google Shape;1159;p6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60" name="Google Shape;1160;p62"/>
          <p:cNvSpPr txBox="1"/>
          <p:nvPr/>
        </p:nvSpPr>
        <p:spPr>
          <a:xfrm>
            <a:off x="927158" y="3839436"/>
            <a:ext cx="5664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1" name="Google Shape;1161;p62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6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167" name="Google Shape;1167;p6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68" name="Google Shape;1168;p63"/>
          <p:cNvSpPr txBox="1"/>
          <p:nvPr/>
        </p:nvSpPr>
        <p:spPr>
          <a:xfrm>
            <a:off x="294291" y="157521"/>
            <a:ext cx="5843668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Représentation des données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9" name="Google Shape;1169;p63"/>
          <p:cNvSpPr txBox="1"/>
          <p:nvPr/>
        </p:nvSpPr>
        <p:spPr>
          <a:xfrm>
            <a:off x="714297" y="834753"/>
            <a:ext cx="943015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protocole doit définir le format de l’état de la chaîne et des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0" name="Google Shape;1170;p63"/>
          <p:cNvSpPr txBox="1"/>
          <p:nvPr/>
        </p:nvSpPr>
        <p:spPr>
          <a:xfrm>
            <a:off x="714297" y="1148723"/>
            <a:ext cx="736440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structures de données (e.g. opérations, blocs, ..)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1" name="Google Shape;1171;p63"/>
          <p:cNvSpPr txBox="1"/>
          <p:nvPr/>
        </p:nvSpPr>
        <p:spPr>
          <a:xfrm>
            <a:off x="714297" y="1575744"/>
            <a:ext cx="51815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Exemple : un</a:t>
            </a:r>
            <a:r>
              <a:rPr b="1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état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de la 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2" name="Google Shape;1172;p63"/>
          <p:cNvSpPr txBox="1"/>
          <p:nvPr/>
        </p:nvSpPr>
        <p:spPr>
          <a:xfrm>
            <a:off x="714297" y="1960974"/>
            <a:ext cx="143145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/accounts: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63"/>
          <p:cNvSpPr txBox="1"/>
          <p:nvPr/>
        </p:nvSpPr>
        <p:spPr>
          <a:xfrm>
            <a:off x="1147162" y="2255655"/>
            <a:ext cx="232361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{id =&gt; balance}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4" name="Google Shape;1174;p63"/>
          <p:cNvSpPr txBox="1"/>
          <p:nvPr/>
        </p:nvSpPr>
        <p:spPr>
          <a:xfrm>
            <a:off x="714297" y="2549801"/>
            <a:ext cx="15314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/constants: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5" name="Google Shape;1175;p63"/>
          <p:cNvSpPr txBox="1"/>
          <p:nvPr/>
        </p:nvSpPr>
        <p:spPr>
          <a:xfrm>
            <a:off x="1147162" y="2844483"/>
            <a:ext cx="249289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rewards-per-block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6" name="Google Shape;1176;p63"/>
          <p:cNvSpPr txBox="1"/>
          <p:nvPr/>
        </p:nvSpPr>
        <p:spPr>
          <a:xfrm>
            <a:off x="1147162" y="3139165"/>
            <a:ext cx="350934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min-time-between-blocks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7" name="Google Shape;1177;p63"/>
          <p:cNvSpPr txBox="1"/>
          <p:nvPr/>
        </p:nvSpPr>
        <p:spPr>
          <a:xfrm>
            <a:off x="1147162" y="3433311"/>
            <a:ext cx="24357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max-op-per-block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8" name="Google Shape;1178;p63"/>
          <p:cNvSpPr txBox="1"/>
          <p:nvPr/>
        </p:nvSpPr>
        <p:spPr>
          <a:xfrm>
            <a:off x="1147162" y="3727993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9" name="Google Shape;1179;p6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80" name="Google Shape;1180;p63"/>
          <p:cNvSpPr txBox="1"/>
          <p:nvPr/>
        </p:nvSpPr>
        <p:spPr>
          <a:xfrm>
            <a:off x="54248752" y="-33404059"/>
            <a:ext cx="18186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Pourquoi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1" name="Google Shape;1181;p63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187" name="Google Shape;1187;p6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188" name="Google Shape;1188;p64"/>
          <p:cNvSpPr txBox="1"/>
          <p:nvPr/>
        </p:nvSpPr>
        <p:spPr>
          <a:xfrm>
            <a:off x="294291" y="157521"/>
            <a:ext cx="5843668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Représentation des données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9" name="Google Shape;1189;p64"/>
          <p:cNvSpPr txBox="1"/>
          <p:nvPr/>
        </p:nvSpPr>
        <p:spPr>
          <a:xfrm>
            <a:off x="714297" y="834753"/>
            <a:ext cx="943015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protocole doit définir le format de l’état de la chaîne et des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0" name="Google Shape;1190;p64"/>
          <p:cNvSpPr txBox="1"/>
          <p:nvPr/>
        </p:nvSpPr>
        <p:spPr>
          <a:xfrm>
            <a:off x="714297" y="1148723"/>
            <a:ext cx="736440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structures de données (e.g. opérations, blocs, ..)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1" name="Google Shape;1191;p64"/>
          <p:cNvSpPr txBox="1"/>
          <p:nvPr/>
        </p:nvSpPr>
        <p:spPr>
          <a:xfrm>
            <a:off x="714297" y="1575744"/>
            <a:ext cx="51815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Exemple : un</a:t>
            </a:r>
            <a:r>
              <a:rPr b="1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état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de la 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2" name="Google Shape;1192;p64"/>
          <p:cNvSpPr txBox="1"/>
          <p:nvPr/>
        </p:nvSpPr>
        <p:spPr>
          <a:xfrm>
            <a:off x="714297" y="1960974"/>
            <a:ext cx="143145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/accounts: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3" name="Google Shape;1193;p64"/>
          <p:cNvSpPr txBox="1"/>
          <p:nvPr/>
        </p:nvSpPr>
        <p:spPr>
          <a:xfrm>
            <a:off x="1147162" y="2255655"/>
            <a:ext cx="232361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{id =&gt; balance}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4" name="Google Shape;1194;p64"/>
          <p:cNvSpPr txBox="1"/>
          <p:nvPr/>
        </p:nvSpPr>
        <p:spPr>
          <a:xfrm>
            <a:off x="714297" y="2549801"/>
            <a:ext cx="15314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/constants: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5" name="Google Shape;1195;p64"/>
          <p:cNvSpPr txBox="1"/>
          <p:nvPr/>
        </p:nvSpPr>
        <p:spPr>
          <a:xfrm>
            <a:off x="1147162" y="2844483"/>
            <a:ext cx="249289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rewards-per-block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6" name="Google Shape;1196;p64"/>
          <p:cNvSpPr txBox="1"/>
          <p:nvPr/>
        </p:nvSpPr>
        <p:spPr>
          <a:xfrm>
            <a:off x="1147162" y="3139165"/>
            <a:ext cx="350934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min-time-between-blocks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7" name="Google Shape;1197;p64"/>
          <p:cNvSpPr txBox="1"/>
          <p:nvPr/>
        </p:nvSpPr>
        <p:spPr>
          <a:xfrm>
            <a:off x="1147162" y="3433311"/>
            <a:ext cx="24357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max-op-per-block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8" name="Google Shape;1198;p64"/>
          <p:cNvSpPr txBox="1"/>
          <p:nvPr/>
        </p:nvSpPr>
        <p:spPr>
          <a:xfrm>
            <a:off x="1147162" y="3727993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9" name="Google Shape;1199;p6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200" name="Google Shape;1200;p64"/>
          <p:cNvSpPr txBox="1"/>
          <p:nvPr/>
        </p:nvSpPr>
        <p:spPr>
          <a:xfrm>
            <a:off x="3850778" y="4399332"/>
            <a:ext cx="18186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Pourquoi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1" name="Google Shape;1201;p64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48" name="Google Shape;148;p2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49" name="Google Shape;149;p29"/>
          <p:cNvSpPr txBox="1"/>
          <p:nvPr/>
        </p:nvSpPr>
        <p:spPr>
          <a:xfrm>
            <a:off x="294291" y="157521"/>
            <a:ext cx="883086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Une application : les crypto-monnaies (1/3)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714297" y="862078"/>
            <a:ext cx="485150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Monnaie digitale décentralisée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927158" y="1343213"/>
            <a:ext cx="812084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registre de la blockchain est un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livre de comptes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1304307" y="1657183"/>
            <a:ext cx="69229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associant une adresse à un solde en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jetons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927158" y="2027947"/>
            <a:ext cx="913943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comptes sont des objets cryptographiques permettant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1304307" y="2341917"/>
            <a:ext cx="832585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signer des transactions et d’en vérifier leur validité.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927158" y="2712144"/>
            <a:ext cx="811727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participants ont une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incitation économique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à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1304307" y="3026114"/>
            <a:ext cx="86372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participer au réseau : e.g. récompense à la création d’un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1304307" y="3340620"/>
            <a:ext cx="82715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714297" y="3821220"/>
            <a:ext cx="953230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Hypothèse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: les participants accordent une valeur aux jetons.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714297" y="4246097"/>
            <a:ext cx="930586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Les actions nuisibles au réseau doivent se traduire par une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1" name="Google Shape;161;p29"/>
          <p:cNvSpPr txBox="1"/>
          <p:nvPr/>
        </p:nvSpPr>
        <p:spPr>
          <a:xfrm>
            <a:off x="714297" y="4560067"/>
            <a:ext cx="28621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perte économique.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6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207" name="Google Shape;1207;p6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208" name="Google Shape;1208;p65"/>
          <p:cNvSpPr txBox="1"/>
          <p:nvPr/>
        </p:nvSpPr>
        <p:spPr>
          <a:xfrm>
            <a:off x="294291" y="157521"/>
            <a:ext cx="4857937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Cohérence des données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65"/>
          <p:cNvSpPr txBox="1"/>
          <p:nvPr/>
        </p:nvSpPr>
        <p:spPr>
          <a:xfrm>
            <a:off x="714297" y="994417"/>
            <a:ext cx="83594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validité d’un bloc et des opérations dépendent de la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65"/>
          <p:cNvSpPr txBox="1"/>
          <p:nvPr/>
        </p:nvSpPr>
        <p:spPr>
          <a:xfrm>
            <a:off x="714297" y="1308387"/>
            <a:ext cx="36993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cohérence des données.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1" name="Google Shape;1211;p65"/>
          <p:cNvSpPr txBox="1"/>
          <p:nvPr/>
        </p:nvSpPr>
        <p:spPr>
          <a:xfrm>
            <a:off x="714297" y="1713441"/>
            <a:ext cx="36872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Comment s’en assurer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65"/>
          <p:cNvSpPr/>
          <p:nvPr/>
        </p:nvSpPr>
        <p:spPr>
          <a:xfrm>
            <a:off x="1203591" y="2359598"/>
            <a:ext cx="2878619" cy="2158142"/>
          </a:xfrm>
          <a:custGeom>
            <a:rect b="b" l="l" r="r" t="t"/>
            <a:pathLst>
              <a:path extrusionOk="0" h="4029" w="4031">
                <a:moveTo>
                  <a:pt x="0" y="4028"/>
                </a:moveTo>
                <a:lnTo>
                  <a:pt x="4030" y="4028"/>
                </a:lnTo>
                <a:lnTo>
                  <a:pt x="4030" y="0"/>
                </a:lnTo>
                <a:lnTo>
                  <a:pt x="0" y="0"/>
                </a:lnTo>
                <a:lnTo>
                  <a:pt x="0" y="4028"/>
                </a:lnTo>
                <a:moveTo>
                  <a:pt x="4030" y="1377"/>
                </a:moveTo>
                <a:lnTo>
                  <a:pt x="0" y="1377"/>
                </a:lnTo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13" name="Google Shape;1213;p65"/>
          <p:cNvSpPr txBox="1"/>
          <p:nvPr/>
        </p:nvSpPr>
        <p:spPr>
          <a:xfrm>
            <a:off x="2548613" y="2031161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4" name="Google Shape;1214;p65"/>
          <p:cNvSpPr txBox="1"/>
          <p:nvPr/>
        </p:nvSpPr>
        <p:spPr>
          <a:xfrm>
            <a:off x="1446452" y="2449074"/>
            <a:ext cx="89358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Pred. 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5" name="Google Shape;1215;p65"/>
          <p:cNvSpPr txBox="1"/>
          <p:nvPr/>
        </p:nvSpPr>
        <p:spPr>
          <a:xfrm>
            <a:off x="2525756" y="2449074"/>
            <a:ext cx="156502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380f004f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65"/>
          <p:cNvSpPr txBox="1"/>
          <p:nvPr/>
        </p:nvSpPr>
        <p:spPr>
          <a:xfrm>
            <a:off x="1446452" y="2743756"/>
            <a:ext cx="73286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65"/>
          <p:cNvSpPr txBox="1"/>
          <p:nvPr/>
        </p:nvSpPr>
        <p:spPr>
          <a:xfrm>
            <a:off x="2123606" y="2743756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65"/>
          <p:cNvSpPr txBox="1"/>
          <p:nvPr/>
        </p:nvSpPr>
        <p:spPr>
          <a:xfrm>
            <a:off x="2525756" y="2743756"/>
            <a:ext cx="52786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345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9" name="Google Shape;1219;p65"/>
          <p:cNvSpPr txBox="1"/>
          <p:nvPr/>
        </p:nvSpPr>
        <p:spPr>
          <a:xfrm>
            <a:off x="1695742" y="3186850"/>
            <a:ext cx="169788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Opérations 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0" name="Google Shape;1220;p65"/>
          <p:cNvSpPr txBox="1"/>
          <p:nvPr/>
        </p:nvSpPr>
        <p:spPr>
          <a:xfrm>
            <a:off x="1695742" y="3512607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1" name="Google Shape;1221;p65"/>
          <p:cNvSpPr txBox="1"/>
          <p:nvPr/>
        </p:nvSpPr>
        <p:spPr>
          <a:xfrm>
            <a:off x="2411468" y="3450456"/>
            <a:ext cx="380006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2" name="Google Shape;1222;p65"/>
          <p:cNvSpPr txBox="1"/>
          <p:nvPr/>
        </p:nvSpPr>
        <p:spPr>
          <a:xfrm>
            <a:off x="2346467" y="3512607"/>
            <a:ext cx="131073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65"/>
          <p:cNvSpPr txBox="1"/>
          <p:nvPr/>
        </p:nvSpPr>
        <p:spPr>
          <a:xfrm>
            <a:off x="1695742" y="3837829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4" name="Google Shape;1224;p65"/>
          <p:cNvSpPr txBox="1"/>
          <p:nvPr/>
        </p:nvSpPr>
        <p:spPr>
          <a:xfrm>
            <a:off x="2315752" y="3776214"/>
            <a:ext cx="25286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5" name="Google Shape;1225;p65"/>
          <p:cNvSpPr txBox="1"/>
          <p:nvPr/>
        </p:nvSpPr>
        <p:spPr>
          <a:xfrm>
            <a:off x="2250037" y="3837829"/>
            <a:ext cx="108073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−→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6" name="Google Shape;1226;p65"/>
          <p:cNvSpPr txBox="1"/>
          <p:nvPr/>
        </p:nvSpPr>
        <p:spPr>
          <a:xfrm>
            <a:off x="1695742" y="4163586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7" name="Google Shape;1227;p65"/>
          <p:cNvSpPr txBox="1"/>
          <p:nvPr/>
        </p:nvSpPr>
        <p:spPr>
          <a:xfrm>
            <a:off x="2315752" y="4101435"/>
            <a:ext cx="25286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8" name="Google Shape;1228;p65"/>
          <p:cNvSpPr txBox="1"/>
          <p:nvPr/>
        </p:nvSpPr>
        <p:spPr>
          <a:xfrm>
            <a:off x="2250037" y="4163586"/>
            <a:ext cx="158574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−→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Charles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9" name="Google Shape;1229;p65"/>
          <p:cNvCxnSpPr/>
          <p:nvPr/>
        </p:nvCxnSpPr>
        <p:spPr>
          <a:xfrm>
            <a:off x="5393660" y="2161893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0" name="Google Shape;1230;p65"/>
          <p:cNvCxnSpPr/>
          <p:nvPr/>
        </p:nvCxnSpPr>
        <p:spPr>
          <a:xfrm rot="10800000">
            <a:off x="5398660" y="216564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31" name="Google Shape;1231;p65"/>
          <p:cNvSpPr txBox="1"/>
          <p:nvPr/>
        </p:nvSpPr>
        <p:spPr>
          <a:xfrm>
            <a:off x="6406534" y="1891857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2" name="Google Shape;1232;p65"/>
          <p:cNvCxnSpPr/>
          <p:nvPr/>
        </p:nvCxnSpPr>
        <p:spPr>
          <a:xfrm rot="10800000">
            <a:off x="6539394" y="216564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33" name="Google Shape;1233;p65"/>
          <p:cNvSpPr txBox="1"/>
          <p:nvPr/>
        </p:nvSpPr>
        <p:spPr>
          <a:xfrm>
            <a:off x="5555092" y="2180645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4" name="Google Shape;1234;p65"/>
          <p:cNvCxnSpPr/>
          <p:nvPr/>
        </p:nvCxnSpPr>
        <p:spPr>
          <a:xfrm rot="10800000">
            <a:off x="7600840" y="216564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5" name="Google Shape;1235;p65"/>
          <p:cNvCxnSpPr/>
          <p:nvPr/>
        </p:nvCxnSpPr>
        <p:spPr>
          <a:xfrm>
            <a:off x="5393660" y="2464076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36" name="Google Shape;1236;p65"/>
          <p:cNvCxnSpPr/>
          <p:nvPr/>
        </p:nvCxnSpPr>
        <p:spPr>
          <a:xfrm rot="10800000">
            <a:off x="5398660" y="246782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37" name="Google Shape;1237;p65"/>
          <p:cNvSpPr txBox="1"/>
          <p:nvPr/>
        </p:nvSpPr>
        <p:spPr>
          <a:xfrm>
            <a:off x="6695825" y="2180645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fr" sz="2000">
                <a:solidFill>
                  <a:srgbClr val="23373B"/>
                </a:solidFill>
              </a:rPr>
              <a:t>93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8" name="Google Shape;1238;p65"/>
          <p:cNvCxnSpPr/>
          <p:nvPr/>
        </p:nvCxnSpPr>
        <p:spPr>
          <a:xfrm rot="10800000">
            <a:off x="6539394" y="246782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39" name="Google Shape;1239;p65"/>
          <p:cNvSpPr txBox="1"/>
          <p:nvPr/>
        </p:nvSpPr>
        <p:spPr>
          <a:xfrm>
            <a:off x="5555092" y="2482828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0" name="Google Shape;1240;p65"/>
          <p:cNvCxnSpPr/>
          <p:nvPr/>
        </p:nvCxnSpPr>
        <p:spPr>
          <a:xfrm rot="10800000">
            <a:off x="7600840" y="246782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1" name="Google Shape;1241;p65"/>
          <p:cNvCxnSpPr/>
          <p:nvPr/>
        </p:nvCxnSpPr>
        <p:spPr>
          <a:xfrm>
            <a:off x="5393660" y="2765723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2" name="Google Shape;1242;p65"/>
          <p:cNvCxnSpPr/>
          <p:nvPr/>
        </p:nvCxnSpPr>
        <p:spPr>
          <a:xfrm rot="10800000">
            <a:off x="5398660" y="2770009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43" name="Google Shape;1243;p65"/>
          <p:cNvSpPr txBox="1"/>
          <p:nvPr/>
        </p:nvSpPr>
        <p:spPr>
          <a:xfrm>
            <a:off x="6695825" y="2482828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5432e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4" name="Google Shape;1244;p65"/>
          <p:cNvCxnSpPr/>
          <p:nvPr/>
        </p:nvCxnSpPr>
        <p:spPr>
          <a:xfrm rot="10800000">
            <a:off x="6539394" y="2770009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45" name="Google Shape;1245;p65"/>
          <p:cNvSpPr txBox="1"/>
          <p:nvPr/>
        </p:nvSpPr>
        <p:spPr>
          <a:xfrm>
            <a:off x="5555092" y="2785011"/>
            <a:ext cx="103858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6" name="Google Shape;1246;p65"/>
          <p:cNvCxnSpPr/>
          <p:nvPr/>
        </p:nvCxnSpPr>
        <p:spPr>
          <a:xfrm rot="10800000">
            <a:off x="7600840" y="2770009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47" name="Google Shape;1247;p65"/>
          <p:cNvCxnSpPr/>
          <p:nvPr/>
        </p:nvCxnSpPr>
        <p:spPr>
          <a:xfrm>
            <a:off x="5393660" y="3067906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48" name="Google Shape;1248;p65"/>
          <p:cNvSpPr txBox="1"/>
          <p:nvPr/>
        </p:nvSpPr>
        <p:spPr>
          <a:xfrm>
            <a:off x="6695825" y="2785011"/>
            <a:ext cx="6971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543e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9" name="Google Shape;1249;p65"/>
          <p:cNvCxnSpPr/>
          <p:nvPr/>
        </p:nvCxnSpPr>
        <p:spPr>
          <a:xfrm>
            <a:off x="5393660" y="3752639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0" name="Google Shape;1250;p65"/>
          <p:cNvCxnSpPr/>
          <p:nvPr/>
        </p:nvCxnSpPr>
        <p:spPr>
          <a:xfrm rot="10800000">
            <a:off x="5398660" y="3756390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51" name="Google Shape;1251;p65"/>
          <p:cNvSpPr txBox="1"/>
          <p:nvPr/>
        </p:nvSpPr>
        <p:spPr>
          <a:xfrm>
            <a:off x="6205102" y="3430632"/>
            <a:ext cx="58143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2" name="Google Shape;1252;p65"/>
          <p:cNvCxnSpPr/>
          <p:nvPr/>
        </p:nvCxnSpPr>
        <p:spPr>
          <a:xfrm rot="10800000">
            <a:off x="6539394" y="3756390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53" name="Google Shape;1253;p65"/>
          <p:cNvSpPr txBox="1"/>
          <p:nvPr/>
        </p:nvSpPr>
        <p:spPr>
          <a:xfrm>
            <a:off x="5555092" y="3771392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4" name="Google Shape;1254;p65"/>
          <p:cNvCxnSpPr/>
          <p:nvPr/>
        </p:nvCxnSpPr>
        <p:spPr>
          <a:xfrm rot="10800000">
            <a:off x="7600840" y="3756390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5" name="Google Shape;1255;p65"/>
          <p:cNvCxnSpPr/>
          <p:nvPr/>
        </p:nvCxnSpPr>
        <p:spPr>
          <a:xfrm>
            <a:off x="5393660" y="4054822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6" name="Google Shape;1256;p65"/>
          <p:cNvCxnSpPr/>
          <p:nvPr/>
        </p:nvCxnSpPr>
        <p:spPr>
          <a:xfrm rot="10800000">
            <a:off x="5398660" y="4058572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57" name="Google Shape;1257;p65"/>
          <p:cNvSpPr txBox="1"/>
          <p:nvPr/>
        </p:nvSpPr>
        <p:spPr>
          <a:xfrm>
            <a:off x="6695825" y="3771392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1220e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8" name="Google Shape;1258;p65"/>
          <p:cNvCxnSpPr/>
          <p:nvPr/>
        </p:nvCxnSpPr>
        <p:spPr>
          <a:xfrm rot="10800000">
            <a:off x="6539394" y="4058572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59" name="Google Shape;1259;p65"/>
          <p:cNvSpPr txBox="1"/>
          <p:nvPr/>
        </p:nvSpPr>
        <p:spPr>
          <a:xfrm>
            <a:off x="5555092" y="4073574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0" name="Google Shape;1260;p65"/>
          <p:cNvCxnSpPr/>
          <p:nvPr/>
        </p:nvCxnSpPr>
        <p:spPr>
          <a:xfrm rot="10800000">
            <a:off x="7600840" y="4058572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1" name="Google Shape;1261;p65"/>
          <p:cNvCxnSpPr/>
          <p:nvPr/>
        </p:nvCxnSpPr>
        <p:spPr>
          <a:xfrm>
            <a:off x="5393660" y="4356469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2" name="Google Shape;1262;p65"/>
          <p:cNvCxnSpPr/>
          <p:nvPr/>
        </p:nvCxnSpPr>
        <p:spPr>
          <a:xfrm rot="10800000">
            <a:off x="5398660" y="4360219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3" name="Google Shape;1263;p65"/>
          <p:cNvSpPr txBox="1"/>
          <p:nvPr/>
        </p:nvSpPr>
        <p:spPr>
          <a:xfrm>
            <a:off x="6695825" y="4073574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5440e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4" name="Google Shape;1264;p65"/>
          <p:cNvCxnSpPr/>
          <p:nvPr/>
        </p:nvCxnSpPr>
        <p:spPr>
          <a:xfrm rot="10800000">
            <a:off x="6539394" y="4360219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5" name="Google Shape;1265;p65"/>
          <p:cNvSpPr txBox="1"/>
          <p:nvPr/>
        </p:nvSpPr>
        <p:spPr>
          <a:xfrm>
            <a:off x="5555092" y="4375221"/>
            <a:ext cx="103858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6" name="Google Shape;1266;p65"/>
          <p:cNvCxnSpPr/>
          <p:nvPr/>
        </p:nvCxnSpPr>
        <p:spPr>
          <a:xfrm rot="10800000">
            <a:off x="7600840" y="4360219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67" name="Google Shape;1267;p65"/>
          <p:cNvCxnSpPr/>
          <p:nvPr/>
        </p:nvCxnSpPr>
        <p:spPr>
          <a:xfrm>
            <a:off x="5393660" y="4658652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8" name="Google Shape;1268;p6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269" name="Google Shape;1269;p65"/>
          <p:cNvSpPr txBox="1"/>
          <p:nvPr/>
        </p:nvSpPr>
        <p:spPr>
          <a:xfrm>
            <a:off x="6695825" y="4375221"/>
            <a:ext cx="6971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545e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0" name="Google Shape;1270;p65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276" name="Google Shape;1276;p6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277" name="Google Shape;1277;p66"/>
          <p:cNvSpPr txBox="1"/>
          <p:nvPr/>
        </p:nvSpPr>
        <p:spPr>
          <a:xfrm>
            <a:off x="294291" y="157521"/>
            <a:ext cx="4857937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Cohérence des données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8" name="Google Shape;1278;p66"/>
          <p:cNvSpPr txBox="1"/>
          <p:nvPr/>
        </p:nvSpPr>
        <p:spPr>
          <a:xfrm>
            <a:off x="714297" y="1089251"/>
            <a:ext cx="83594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validité d’un bloc et des opérations dépendent de la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9" name="Google Shape;1279;p66"/>
          <p:cNvSpPr txBox="1"/>
          <p:nvPr/>
        </p:nvSpPr>
        <p:spPr>
          <a:xfrm>
            <a:off x="714297" y="1403221"/>
            <a:ext cx="36993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cohérence des données.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0" name="Google Shape;1280;p66"/>
          <p:cNvSpPr txBox="1"/>
          <p:nvPr/>
        </p:nvSpPr>
        <p:spPr>
          <a:xfrm>
            <a:off x="927158" y="1884356"/>
            <a:ext cx="386220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On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hash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l’état résultant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1" name="Google Shape;1281;p66"/>
          <p:cNvSpPr txBox="1"/>
          <p:nvPr/>
        </p:nvSpPr>
        <p:spPr>
          <a:xfrm>
            <a:off x="927158" y="2254584"/>
            <a:ext cx="49365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Ce hash est inclus dans le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2" name="Google Shape;1282;p66"/>
          <p:cNvSpPr/>
          <p:nvPr/>
        </p:nvSpPr>
        <p:spPr>
          <a:xfrm>
            <a:off x="1109304" y="2928601"/>
            <a:ext cx="3067193" cy="1476088"/>
          </a:xfrm>
          <a:custGeom>
            <a:rect b="b" l="l" r="r" t="t"/>
            <a:pathLst>
              <a:path extrusionOk="0" h="2756" w="4295">
                <a:moveTo>
                  <a:pt x="0" y="2755"/>
                </a:moveTo>
                <a:lnTo>
                  <a:pt x="4294" y="2755"/>
                </a:lnTo>
                <a:lnTo>
                  <a:pt x="4294" y="0"/>
                </a:lnTo>
                <a:lnTo>
                  <a:pt x="0" y="0"/>
                </a:lnTo>
                <a:lnTo>
                  <a:pt x="0" y="2755"/>
                </a:lnTo>
                <a:moveTo>
                  <a:pt x="4294" y="1927"/>
                </a:moveTo>
                <a:lnTo>
                  <a:pt x="0" y="1927"/>
                </a:lnTo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83" name="Google Shape;1283;p66"/>
          <p:cNvSpPr txBox="1"/>
          <p:nvPr/>
        </p:nvSpPr>
        <p:spPr>
          <a:xfrm>
            <a:off x="2548613" y="2600165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4" name="Google Shape;1284;p66"/>
          <p:cNvSpPr txBox="1"/>
          <p:nvPr/>
        </p:nvSpPr>
        <p:spPr>
          <a:xfrm>
            <a:off x="1351451" y="3018078"/>
            <a:ext cx="89358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Pred. 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66"/>
          <p:cNvSpPr txBox="1"/>
          <p:nvPr/>
        </p:nvSpPr>
        <p:spPr>
          <a:xfrm>
            <a:off x="2620758" y="3018078"/>
            <a:ext cx="156502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380f004f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6" name="Google Shape;1286;p66"/>
          <p:cNvSpPr txBox="1"/>
          <p:nvPr/>
        </p:nvSpPr>
        <p:spPr>
          <a:xfrm>
            <a:off x="1351451" y="3312224"/>
            <a:ext cx="73286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66"/>
          <p:cNvSpPr txBox="1"/>
          <p:nvPr/>
        </p:nvSpPr>
        <p:spPr>
          <a:xfrm>
            <a:off x="2028605" y="3312224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Google Shape;1288;p66"/>
          <p:cNvSpPr txBox="1"/>
          <p:nvPr/>
        </p:nvSpPr>
        <p:spPr>
          <a:xfrm>
            <a:off x="2620758" y="3312224"/>
            <a:ext cx="52786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345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9" name="Google Shape;1289;p66"/>
          <p:cNvSpPr txBox="1"/>
          <p:nvPr/>
        </p:nvSpPr>
        <p:spPr>
          <a:xfrm>
            <a:off x="1351451" y="3606905"/>
            <a:ext cx="73286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0" name="Google Shape;1290;p66"/>
          <p:cNvSpPr txBox="1"/>
          <p:nvPr/>
        </p:nvSpPr>
        <p:spPr>
          <a:xfrm>
            <a:off x="1957175" y="3690488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1" name="Google Shape;1291;p66"/>
          <p:cNvSpPr txBox="1"/>
          <p:nvPr/>
        </p:nvSpPr>
        <p:spPr>
          <a:xfrm>
            <a:off x="2242894" y="3606905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2" name="Google Shape;1292;p66"/>
          <p:cNvSpPr txBox="1"/>
          <p:nvPr/>
        </p:nvSpPr>
        <p:spPr>
          <a:xfrm>
            <a:off x="2620758" y="3606905"/>
            <a:ext cx="100501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</a:t>
            </a:r>
            <a:r>
              <a:rPr b="0" lang="fr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r>
              <a:rPr b="0" lang="fr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</a:t>
            </a:r>
            <a:r>
              <a:rPr b="0" lang="fr" sz="20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3" name="Google Shape;1293;p66"/>
          <p:cNvSpPr txBox="1"/>
          <p:nvPr/>
        </p:nvSpPr>
        <p:spPr>
          <a:xfrm>
            <a:off x="1773601" y="4050000"/>
            <a:ext cx="204860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Opérations : ...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4" name="Google Shape;1294;p66"/>
          <p:cNvCxnSpPr/>
          <p:nvPr/>
        </p:nvCxnSpPr>
        <p:spPr>
          <a:xfrm>
            <a:off x="5393660" y="3217390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5" name="Google Shape;1295;p66"/>
          <p:cNvCxnSpPr/>
          <p:nvPr/>
        </p:nvCxnSpPr>
        <p:spPr>
          <a:xfrm rot="10800000">
            <a:off x="5398660" y="3221140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96" name="Google Shape;1296;p66"/>
          <p:cNvSpPr txBox="1"/>
          <p:nvPr/>
        </p:nvSpPr>
        <p:spPr>
          <a:xfrm>
            <a:off x="6205102" y="2895919"/>
            <a:ext cx="58143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7" name="Google Shape;1297;p66"/>
          <p:cNvCxnSpPr/>
          <p:nvPr/>
        </p:nvCxnSpPr>
        <p:spPr>
          <a:xfrm rot="10800000">
            <a:off x="6539394" y="3221140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98" name="Google Shape;1298;p66"/>
          <p:cNvSpPr txBox="1"/>
          <p:nvPr/>
        </p:nvSpPr>
        <p:spPr>
          <a:xfrm>
            <a:off x="5555092" y="3236142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9" name="Google Shape;1299;p66"/>
          <p:cNvCxnSpPr/>
          <p:nvPr/>
        </p:nvCxnSpPr>
        <p:spPr>
          <a:xfrm rot="10800000">
            <a:off x="7600840" y="3221140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00" name="Google Shape;1300;p66"/>
          <p:cNvCxnSpPr/>
          <p:nvPr/>
        </p:nvCxnSpPr>
        <p:spPr>
          <a:xfrm>
            <a:off x="5393660" y="3519572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01" name="Google Shape;1301;p66"/>
          <p:cNvCxnSpPr/>
          <p:nvPr/>
        </p:nvCxnSpPr>
        <p:spPr>
          <a:xfrm rot="10800000">
            <a:off x="5398660" y="352332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2" name="Google Shape;1302;p66"/>
          <p:cNvSpPr txBox="1"/>
          <p:nvPr/>
        </p:nvSpPr>
        <p:spPr>
          <a:xfrm>
            <a:off x="6695825" y="3236142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1220e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3" name="Google Shape;1303;p66"/>
          <p:cNvCxnSpPr/>
          <p:nvPr/>
        </p:nvCxnSpPr>
        <p:spPr>
          <a:xfrm rot="10800000">
            <a:off x="6539394" y="352332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4" name="Google Shape;1304;p66"/>
          <p:cNvSpPr txBox="1"/>
          <p:nvPr/>
        </p:nvSpPr>
        <p:spPr>
          <a:xfrm>
            <a:off x="5555092" y="3538325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5" name="Google Shape;1305;p66"/>
          <p:cNvCxnSpPr/>
          <p:nvPr/>
        </p:nvCxnSpPr>
        <p:spPr>
          <a:xfrm rot="10800000">
            <a:off x="7600840" y="352332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06" name="Google Shape;1306;p66"/>
          <p:cNvCxnSpPr/>
          <p:nvPr/>
        </p:nvCxnSpPr>
        <p:spPr>
          <a:xfrm>
            <a:off x="5393660" y="3821755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07" name="Google Shape;1307;p66"/>
          <p:cNvCxnSpPr/>
          <p:nvPr/>
        </p:nvCxnSpPr>
        <p:spPr>
          <a:xfrm rot="10800000">
            <a:off x="5398660" y="382550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8" name="Google Shape;1308;p66"/>
          <p:cNvSpPr txBox="1"/>
          <p:nvPr/>
        </p:nvSpPr>
        <p:spPr>
          <a:xfrm>
            <a:off x="6695825" y="3538325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5440e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9" name="Google Shape;1309;p66"/>
          <p:cNvCxnSpPr/>
          <p:nvPr/>
        </p:nvCxnSpPr>
        <p:spPr>
          <a:xfrm rot="10800000">
            <a:off x="6539394" y="382550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10" name="Google Shape;1310;p66"/>
          <p:cNvSpPr txBox="1"/>
          <p:nvPr/>
        </p:nvSpPr>
        <p:spPr>
          <a:xfrm>
            <a:off x="5555092" y="3840508"/>
            <a:ext cx="103858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1" name="Google Shape;1311;p66"/>
          <p:cNvCxnSpPr/>
          <p:nvPr/>
        </p:nvCxnSpPr>
        <p:spPr>
          <a:xfrm rot="10800000">
            <a:off x="7600840" y="3825506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12" name="Google Shape;1312;p66"/>
          <p:cNvCxnSpPr/>
          <p:nvPr/>
        </p:nvCxnSpPr>
        <p:spPr>
          <a:xfrm>
            <a:off x="5393660" y="4123938"/>
            <a:ext cx="2212179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13" name="Google Shape;1313;p66"/>
          <p:cNvSpPr txBox="1"/>
          <p:nvPr/>
        </p:nvSpPr>
        <p:spPr>
          <a:xfrm>
            <a:off x="6695825" y="3840508"/>
            <a:ext cx="6971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545e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4" name="Google Shape;1314;p6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315" name="Google Shape;1315;p66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321" name="Google Shape;1321;p6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322" name="Google Shape;1322;p67"/>
          <p:cNvSpPr txBox="1"/>
          <p:nvPr/>
        </p:nvSpPr>
        <p:spPr>
          <a:xfrm>
            <a:off x="294291" y="157521"/>
            <a:ext cx="474293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Validité des opérations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3" name="Google Shape;1323;p67"/>
          <p:cNvSpPr txBox="1"/>
          <p:nvPr/>
        </p:nvSpPr>
        <p:spPr>
          <a:xfrm>
            <a:off x="714297" y="1230163"/>
            <a:ext cx="428649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Format d’une opération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4" name="Google Shape;1324;p67"/>
          <p:cNvSpPr txBox="1"/>
          <p:nvPr/>
        </p:nvSpPr>
        <p:spPr>
          <a:xfrm>
            <a:off x="2818618" y="160039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5" name="Google Shape;1325;p67"/>
          <p:cNvSpPr txBox="1"/>
          <p:nvPr/>
        </p:nvSpPr>
        <p:spPr>
          <a:xfrm>
            <a:off x="3198624" y="1550026"/>
            <a:ext cx="1180734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&lt;montant&gt;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6" name="Google Shape;1326;p67"/>
          <p:cNvSpPr txBox="1"/>
          <p:nvPr/>
        </p:nvSpPr>
        <p:spPr>
          <a:xfrm>
            <a:off x="3133623" y="1600390"/>
            <a:ext cx="180645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−−−−−→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7" name="Google Shape;1327;p67"/>
          <p:cNvSpPr txBox="1"/>
          <p:nvPr/>
        </p:nvSpPr>
        <p:spPr>
          <a:xfrm>
            <a:off x="4885081" y="1600390"/>
            <a:ext cx="177931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+ signature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8" name="Google Shape;1328;p67"/>
          <p:cNvSpPr txBox="1"/>
          <p:nvPr/>
        </p:nvSpPr>
        <p:spPr>
          <a:xfrm>
            <a:off x="714297" y="2213864"/>
            <a:ext cx="701654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Propriétés que le protocole doit vérifier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9" name="Google Shape;1329;p67"/>
          <p:cNvSpPr txBox="1"/>
          <p:nvPr/>
        </p:nvSpPr>
        <p:spPr>
          <a:xfrm>
            <a:off x="927158" y="2594272"/>
            <a:ext cx="320076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existe dans l’état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0" name="Google Shape;1330;p67"/>
          <p:cNvSpPr txBox="1"/>
          <p:nvPr/>
        </p:nvSpPr>
        <p:spPr>
          <a:xfrm>
            <a:off x="927158" y="2965035"/>
            <a:ext cx="78837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possède au moins &lt;montant&gt; dans son compte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1" name="Google Shape;1331;p67"/>
          <p:cNvSpPr txBox="1"/>
          <p:nvPr/>
        </p:nvSpPr>
        <p:spPr>
          <a:xfrm>
            <a:off x="927158" y="3335262"/>
            <a:ext cx="50515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signature est bien celle de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2" name="Google Shape;1332;p67"/>
          <p:cNvSpPr txBox="1"/>
          <p:nvPr/>
        </p:nvSpPr>
        <p:spPr>
          <a:xfrm>
            <a:off x="51112271" y="-33922699"/>
            <a:ext cx="25386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3" name="Google Shape;1333;p67"/>
          <p:cNvSpPr txBox="1"/>
          <p:nvPr/>
        </p:nvSpPr>
        <p:spPr>
          <a:xfrm>
            <a:off x="53243735" y="-33922699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4" name="Google Shape;1334;p67"/>
          <p:cNvSpPr txBox="1"/>
          <p:nvPr/>
        </p:nvSpPr>
        <p:spPr>
          <a:xfrm>
            <a:off x="53524454" y="-33922699"/>
            <a:ext cx="23686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n’existe pas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5" name="Google Shape;1335;p67"/>
          <p:cNvSpPr txBox="1"/>
          <p:nvPr/>
        </p:nvSpPr>
        <p:spPr>
          <a:xfrm>
            <a:off x="51112271" y="-33608194"/>
            <a:ext cx="25386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6" name="Google Shape;1336;p67"/>
          <p:cNvSpPr txBox="1"/>
          <p:nvPr/>
        </p:nvSpPr>
        <p:spPr>
          <a:xfrm>
            <a:off x="53243735" y="-33608194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7" name="Google Shape;1337;p6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338" name="Google Shape;1338;p67"/>
          <p:cNvSpPr txBox="1"/>
          <p:nvPr/>
        </p:nvSpPr>
        <p:spPr>
          <a:xfrm>
            <a:off x="53524454" y="-33608194"/>
            <a:ext cx="608224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ré-injecte à nouveau cette opération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9" name="Google Shape;1339;p67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8"/>
          <p:cNvSpPr/>
          <p:nvPr/>
        </p:nvSpPr>
        <p:spPr>
          <a:xfrm>
            <a:off x="0" y="-76200"/>
            <a:ext cx="9143732" cy="5144079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345" name="Google Shape;1345;p6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346" name="Google Shape;1346;p68"/>
          <p:cNvSpPr txBox="1"/>
          <p:nvPr/>
        </p:nvSpPr>
        <p:spPr>
          <a:xfrm>
            <a:off x="294291" y="157521"/>
            <a:ext cx="474293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Validité des opérations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7" name="Google Shape;1347;p68"/>
          <p:cNvSpPr txBox="1"/>
          <p:nvPr/>
        </p:nvSpPr>
        <p:spPr>
          <a:xfrm>
            <a:off x="714297" y="1230163"/>
            <a:ext cx="428649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Format d’une opération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8" name="Google Shape;1348;p68"/>
          <p:cNvSpPr txBox="1"/>
          <p:nvPr/>
        </p:nvSpPr>
        <p:spPr>
          <a:xfrm>
            <a:off x="2818618" y="160039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9" name="Google Shape;1349;p68"/>
          <p:cNvSpPr txBox="1"/>
          <p:nvPr/>
        </p:nvSpPr>
        <p:spPr>
          <a:xfrm>
            <a:off x="3198624" y="1550026"/>
            <a:ext cx="1180734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&lt;montant&gt;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0" name="Google Shape;1350;p68"/>
          <p:cNvSpPr txBox="1"/>
          <p:nvPr/>
        </p:nvSpPr>
        <p:spPr>
          <a:xfrm>
            <a:off x="3133623" y="1600390"/>
            <a:ext cx="180645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−−−−−→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1" name="Google Shape;1351;p68"/>
          <p:cNvSpPr txBox="1"/>
          <p:nvPr/>
        </p:nvSpPr>
        <p:spPr>
          <a:xfrm>
            <a:off x="4885081" y="1600390"/>
            <a:ext cx="177931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+ signature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2" name="Google Shape;1352;p68"/>
          <p:cNvSpPr txBox="1"/>
          <p:nvPr/>
        </p:nvSpPr>
        <p:spPr>
          <a:xfrm>
            <a:off x="714297" y="2213864"/>
            <a:ext cx="701654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Propriétés que le protocole doit vérifier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3" name="Google Shape;1353;p68"/>
          <p:cNvSpPr txBox="1"/>
          <p:nvPr/>
        </p:nvSpPr>
        <p:spPr>
          <a:xfrm>
            <a:off x="927158" y="2594272"/>
            <a:ext cx="320076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existe dans l’état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4" name="Google Shape;1354;p68"/>
          <p:cNvSpPr txBox="1"/>
          <p:nvPr/>
        </p:nvSpPr>
        <p:spPr>
          <a:xfrm>
            <a:off x="927158" y="2965035"/>
            <a:ext cx="78837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possède au moins &lt;montant&gt; dans son compte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5" name="Google Shape;1355;p68"/>
          <p:cNvSpPr txBox="1"/>
          <p:nvPr/>
        </p:nvSpPr>
        <p:spPr>
          <a:xfrm>
            <a:off x="927158" y="3335262"/>
            <a:ext cx="50515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signature est bien celle de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6" name="Google Shape;1356;p68"/>
          <p:cNvSpPr txBox="1"/>
          <p:nvPr/>
        </p:nvSpPr>
        <p:spPr>
          <a:xfrm>
            <a:off x="714297" y="3880692"/>
            <a:ext cx="25386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7" name="Google Shape;1357;p68"/>
          <p:cNvSpPr txBox="1"/>
          <p:nvPr/>
        </p:nvSpPr>
        <p:spPr>
          <a:xfrm>
            <a:off x="2845047" y="3880692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8" name="Google Shape;1358;p68"/>
          <p:cNvSpPr txBox="1"/>
          <p:nvPr/>
        </p:nvSpPr>
        <p:spPr>
          <a:xfrm>
            <a:off x="3125766" y="3880692"/>
            <a:ext cx="23686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n’existe pas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9" name="Google Shape;1359;p68"/>
          <p:cNvSpPr txBox="1"/>
          <p:nvPr/>
        </p:nvSpPr>
        <p:spPr>
          <a:xfrm>
            <a:off x="51112271" y="-33608194"/>
            <a:ext cx="25386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0" name="Google Shape;1360;p68"/>
          <p:cNvSpPr txBox="1"/>
          <p:nvPr/>
        </p:nvSpPr>
        <p:spPr>
          <a:xfrm>
            <a:off x="53243735" y="-33608194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1" name="Google Shape;1361;p6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362" name="Google Shape;1362;p68"/>
          <p:cNvSpPr txBox="1"/>
          <p:nvPr/>
        </p:nvSpPr>
        <p:spPr>
          <a:xfrm>
            <a:off x="53524454" y="-33608194"/>
            <a:ext cx="608224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ré-injecte à nouveau cette opération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3" name="Google Shape;1363;p68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6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369" name="Google Shape;1369;p6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370" name="Google Shape;1370;p69"/>
          <p:cNvSpPr txBox="1"/>
          <p:nvPr/>
        </p:nvSpPr>
        <p:spPr>
          <a:xfrm>
            <a:off x="294291" y="157521"/>
            <a:ext cx="474293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Validité des opérations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1" name="Google Shape;1371;p69"/>
          <p:cNvSpPr txBox="1"/>
          <p:nvPr/>
        </p:nvSpPr>
        <p:spPr>
          <a:xfrm>
            <a:off x="714297" y="1230163"/>
            <a:ext cx="428649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Format d’une opération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2" name="Google Shape;1372;p69"/>
          <p:cNvSpPr txBox="1"/>
          <p:nvPr/>
        </p:nvSpPr>
        <p:spPr>
          <a:xfrm>
            <a:off x="2818618" y="160039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3" name="Google Shape;1373;p69"/>
          <p:cNvSpPr txBox="1"/>
          <p:nvPr/>
        </p:nvSpPr>
        <p:spPr>
          <a:xfrm>
            <a:off x="3198624" y="1550026"/>
            <a:ext cx="1180734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&lt;montant&gt;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4" name="Google Shape;1374;p69"/>
          <p:cNvSpPr txBox="1"/>
          <p:nvPr/>
        </p:nvSpPr>
        <p:spPr>
          <a:xfrm>
            <a:off x="3133623" y="1600390"/>
            <a:ext cx="180645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−−−−−→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5" name="Google Shape;1375;p69"/>
          <p:cNvSpPr txBox="1"/>
          <p:nvPr/>
        </p:nvSpPr>
        <p:spPr>
          <a:xfrm>
            <a:off x="4885081" y="1600390"/>
            <a:ext cx="177931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+ signature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6" name="Google Shape;1376;p69"/>
          <p:cNvSpPr txBox="1"/>
          <p:nvPr/>
        </p:nvSpPr>
        <p:spPr>
          <a:xfrm>
            <a:off x="714297" y="2213864"/>
            <a:ext cx="701654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Propriétés que le protocole doit vérifier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7" name="Google Shape;1377;p69"/>
          <p:cNvSpPr txBox="1"/>
          <p:nvPr/>
        </p:nvSpPr>
        <p:spPr>
          <a:xfrm>
            <a:off x="927158" y="2594272"/>
            <a:ext cx="320076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existe dans l’état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8" name="Google Shape;1378;p69"/>
          <p:cNvSpPr txBox="1"/>
          <p:nvPr/>
        </p:nvSpPr>
        <p:spPr>
          <a:xfrm>
            <a:off x="927158" y="2965035"/>
            <a:ext cx="78837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possède au moins &lt;montant&gt; dans son compte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9" name="Google Shape;1379;p69"/>
          <p:cNvSpPr txBox="1"/>
          <p:nvPr/>
        </p:nvSpPr>
        <p:spPr>
          <a:xfrm>
            <a:off x="927158" y="3335262"/>
            <a:ext cx="50515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signature est bien celle de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0" name="Google Shape;1380;p69"/>
          <p:cNvSpPr txBox="1"/>
          <p:nvPr/>
        </p:nvSpPr>
        <p:spPr>
          <a:xfrm>
            <a:off x="714297" y="3880692"/>
            <a:ext cx="25386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1" name="Google Shape;1381;p69"/>
          <p:cNvSpPr txBox="1"/>
          <p:nvPr/>
        </p:nvSpPr>
        <p:spPr>
          <a:xfrm>
            <a:off x="2845047" y="3880692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2" name="Google Shape;1382;p69"/>
          <p:cNvSpPr txBox="1"/>
          <p:nvPr/>
        </p:nvSpPr>
        <p:spPr>
          <a:xfrm>
            <a:off x="3125766" y="3880692"/>
            <a:ext cx="23686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n’existe pas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3" name="Google Shape;1383;p69"/>
          <p:cNvSpPr txBox="1"/>
          <p:nvPr/>
        </p:nvSpPr>
        <p:spPr>
          <a:xfrm>
            <a:off x="714297" y="4194662"/>
            <a:ext cx="25386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4" name="Google Shape;1384;p69"/>
          <p:cNvSpPr txBox="1"/>
          <p:nvPr/>
        </p:nvSpPr>
        <p:spPr>
          <a:xfrm>
            <a:off x="2845047" y="4194662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5" name="Google Shape;1385;p6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386" name="Google Shape;1386;p69"/>
          <p:cNvSpPr txBox="1"/>
          <p:nvPr/>
        </p:nvSpPr>
        <p:spPr>
          <a:xfrm>
            <a:off x="3125766" y="4194662"/>
            <a:ext cx="608224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ré-injecte à nouveau cette opération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7" name="Google Shape;1387;p69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393" name="Google Shape;1393;p7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394" name="Google Shape;1394;p70"/>
          <p:cNvSpPr txBox="1"/>
          <p:nvPr/>
        </p:nvSpPr>
        <p:spPr>
          <a:xfrm>
            <a:off x="294291" y="157521"/>
            <a:ext cx="526294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Mécanismes d’</a:t>
            </a:r>
            <a:r>
              <a:rPr b="1" i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anti-replay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5" name="Google Shape;1395;p70"/>
          <p:cNvSpPr txBox="1"/>
          <p:nvPr/>
        </p:nvSpPr>
        <p:spPr>
          <a:xfrm>
            <a:off x="714297" y="929587"/>
            <a:ext cx="713797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associe un compteur à chaque compte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6" name="Google Shape;1396;p70"/>
          <p:cNvSpPr txBox="1"/>
          <p:nvPr/>
        </p:nvSpPr>
        <p:spPr>
          <a:xfrm>
            <a:off x="927158" y="1347500"/>
            <a:ext cx="86737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À chaque débit, le compteur du compte est incrémenté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7" name="Google Shape;1397;p70"/>
          <p:cNvSpPr txBox="1"/>
          <p:nvPr/>
        </p:nvSpPr>
        <p:spPr>
          <a:xfrm>
            <a:off x="927158" y="1718263"/>
            <a:ext cx="660510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opérations doivent déclarer pour quel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8" name="Google Shape;1398;p70"/>
          <p:cNvSpPr txBox="1"/>
          <p:nvPr/>
        </p:nvSpPr>
        <p:spPr>
          <a:xfrm>
            <a:off x="6466535" y="1718263"/>
            <a:ext cx="225432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compteur elles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9" name="Google Shape;1399;p70"/>
          <p:cNvSpPr txBox="1"/>
          <p:nvPr/>
        </p:nvSpPr>
        <p:spPr>
          <a:xfrm>
            <a:off x="1304307" y="2032233"/>
            <a:ext cx="34457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supposent être valides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70"/>
          <p:cNvSpPr txBox="1"/>
          <p:nvPr/>
        </p:nvSpPr>
        <p:spPr>
          <a:xfrm>
            <a:off x="927158" y="2402996"/>
            <a:ext cx="900657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Pour être valide, l’opération doit avoir le même compteur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1" name="Google Shape;1401;p70"/>
          <p:cNvSpPr txBox="1"/>
          <p:nvPr/>
        </p:nvSpPr>
        <p:spPr>
          <a:xfrm>
            <a:off x="1304307" y="2716966"/>
            <a:ext cx="138002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celui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2" name="Google Shape;1402;p70"/>
          <p:cNvSpPr txBox="1"/>
          <p:nvPr/>
        </p:nvSpPr>
        <p:spPr>
          <a:xfrm>
            <a:off x="2487184" y="2716966"/>
            <a:ext cx="332434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du compte dans l’état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3" name="Google Shape;1403;p70"/>
          <p:cNvSpPr txBox="1"/>
          <p:nvPr/>
        </p:nvSpPr>
        <p:spPr>
          <a:xfrm>
            <a:off x="927158" y="3087194"/>
            <a:ext cx="670511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entier par compte à stocker dans l’état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4" name="Google Shape;1404;p70"/>
          <p:cNvSpPr txBox="1"/>
          <p:nvPr/>
        </p:nvSpPr>
        <p:spPr>
          <a:xfrm>
            <a:off x="1489310" y="3848545"/>
            <a:ext cx="13528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Alice(</a:t>
            </a:r>
            <a:r>
              <a:rPr b="0" lang="fr" sz="2200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5" name="Google Shape;1405;p70"/>
          <p:cNvSpPr txBox="1"/>
          <p:nvPr/>
        </p:nvSpPr>
        <p:spPr>
          <a:xfrm>
            <a:off x="2758617" y="3798181"/>
            <a:ext cx="380006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6" name="Google Shape;1406;p70"/>
          <p:cNvSpPr txBox="1"/>
          <p:nvPr/>
        </p:nvSpPr>
        <p:spPr>
          <a:xfrm>
            <a:off x="2692902" y="3848545"/>
            <a:ext cx="14435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7" name="Google Shape;1407;p70"/>
          <p:cNvSpPr txBox="1"/>
          <p:nvPr/>
        </p:nvSpPr>
        <p:spPr>
          <a:xfrm>
            <a:off x="1489310" y="4285209"/>
            <a:ext cx="13528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Alice(</a:t>
            </a:r>
            <a:r>
              <a:rPr b="0" lang="fr" sz="2200" strike="noStrike">
                <a:solidFill>
                  <a:srgbClr val="B2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8" name="Google Shape;1408;p70"/>
          <p:cNvSpPr txBox="1"/>
          <p:nvPr/>
        </p:nvSpPr>
        <p:spPr>
          <a:xfrm>
            <a:off x="2758617" y="4234310"/>
            <a:ext cx="380006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9" name="Google Shape;1409;p70"/>
          <p:cNvSpPr txBox="1"/>
          <p:nvPr/>
        </p:nvSpPr>
        <p:spPr>
          <a:xfrm>
            <a:off x="2692902" y="4285209"/>
            <a:ext cx="144359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0" name="Google Shape;1410;p70"/>
          <p:cNvCxnSpPr/>
          <p:nvPr/>
        </p:nvCxnSpPr>
        <p:spPr>
          <a:xfrm>
            <a:off x="4914367" y="3779964"/>
            <a:ext cx="3170767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11" name="Google Shape;1411;p70"/>
          <p:cNvCxnSpPr/>
          <p:nvPr/>
        </p:nvCxnSpPr>
        <p:spPr>
          <a:xfrm rot="10800000">
            <a:off x="4919367" y="3783715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12" name="Google Shape;1412;p70"/>
          <p:cNvSpPr txBox="1"/>
          <p:nvPr/>
        </p:nvSpPr>
        <p:spPr>
          <a:xfrm>
            <a:off x="6397248" y="3491712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3" name="Google Shape;1413;p70"/>
          <p:cNvSpPr txBox="1"/>
          <p:nvPr/>
        </p:nvSpPr>
        <p:spPr>
          <a:xfrm>
            <a:off x="5075798" y="3794430"/>
            <a:ext cx="7300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4" name="Google Shape;1414;p70"/>
          <p:cNvCxnSpPr/>
          <p:nvPr/>
        </p:nvCxnSpPr>
        <p:spPr>
          <a:xfrm rot="10800000">
            <a:off x="6959400" y="3783715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15" name="Google Shape;1415;p70"/>
          <p:cNvSpPr txBox="1"/>
          <p:nvPr/>
        </p:nvSpPr>
        <p:spPr>
          <a:xfrm>
            <a:off x="6263675" y="3794430"/>
            <a:ext cx="64215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#25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6" name="Google Shape;1416;p70"/>
          <p:cNvCxnSpPr/>
          <p:nvPr/>
        </p:nvCxnSpPr>
        <p:spPr>
          <a:xfrm rot="10800000">
            <a:off x="8080133" y="3783715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17" name="Google Shape;1417;p70"/>
          <p:cNvCxnSpPr/>
          <p:nvPr/>
        </p:nvCxnSpPr>
        <p:spPr>
          <a:xfrm>
            <a:off x="4914367" y="4101435"/>
            <a:ext cx="3170767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18" name="Google Shape;1418;p70"/>
          <p:cNvCxnSpPr/>
          <p:nvPr/>
        </p:nvCxnSpPr>
        <p:spPr>
          <a:xfrm rot="10800000">
            <a:off x="4919367" y="4105186"/>
            <a:ext cx="0" cy="3145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19" name="Google Shape;1419;p70"/>
          <p:cNvSpPr txBox="1"/>
          <p:nvPr/>
        </p:nvSpPr>
        <p:spPr>
          <a:xfrm>
            <a:off x="7115832" y="3794430"/>
            <a:ext cx="96287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fr" sz="2200">
                <a:solidFill>
                  <a:srgbClr val="23373B"/>
                </a:solidFill>
              </a:rPr>
              <a:t>93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0" name="Google Shape;1420;p70"/>
          <p:cNvSpPr txBox="1"/>
          <p:nvPr/>
        </p:nvSpPr>
        <p:spPr>
          <a:xfrm>
            <a:off x="5075798" y="4115901"/>
            <a:ext cx="5850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1" name="Google Shape;1421;p70"/>
          <p:cNvCxnSpPr/>
          <p:nvPr/>
        </p:nvCxnSpPr>
        <p:spPr>
          <a:xfrm rot="10800000">
            <a:off x="6959400" y="4105186"/>
            <a:ext cx="0" cy="3145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22" name="Google Shape;1422;p70"/>
          <p:cNvSpPr txBox="1"/>
          <p:nvPr/>
        </p:nvSpPr>
        <p:spPr>
          <a:xfrm>
            <a:off x="6263675" y="4115901"/>
            <a:ext cx="64215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#32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3" name="Google Shape;1423;p70"/>
          <p:cNvCxnSpPr/>
          <p:nvPr/>
        </p:nvCxnSpPr>
        <p:spPr>
          <a:xfrm rot="10800000">
            <a:off x="8080133" y="4105186"/>
            <a:ext cx="0" cy="3145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24" name="Google Shape;1424;p70"/>
          <p:cNvCxnSpPr/>
          <p:nvPr/>
        </p:nvCxnSpPr>
        <p:spPr>
          <a:xfrm>
            <a:off x="4914367" y="4423442"/>
            <a:ext cx="3170767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25" name="Google Shape;1425;p70"/>
          <p:cNvCxnSpPr/>
          <p:nvPr/>
        </p:nvCxnSpPr>
        <p:spPr>
          <a:xfrm rot="10800000">
            <a:off x="4919367" y="4427192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26" name="Google Shape;1426;p70"/>
          <p:cNvSpPr txBox="1"/>
          <p:nvPr/>
        </p:nvSpPr>
        <p:spPr>
          <a:xfrm>
            <a:off x="7115832" y="4115901"/>
            <a:ext cx="96287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5432e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7" name="Google Shape;1427;p70"/>
          <p:cNvSpPr txBox="1"/>
          <p:nvPr/>
        </p:nvSpPr>
        <p:spPr>
          <a:xfrm>
            <a:off x="5075798" y="4437372"/>
            <a:ext cx="11414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8" name="Google Shape;1428;p70"/>
          <p:cNvCxnSpPr/>
          <p:nvPr/>
        </p:nvCxnSpPr>
        <p:spPr>
          <a:xfrm rot="10800000">
            <a:off x="6959400" y="4427192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29" name="Google Shape;1429;p70"/>
          <p:cNvSpPr txBox="1"/>
          <p:nvPr/>
        </p:nvSpPr>
        <p:spPr>
          <a:xfrm>
            <a:off x="6263675" y="4437372"/>
            <a:ext cx="64215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#10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0" name="Google Shape;1430;p70"/>
          <p:cNvCxnSpPr/>
          <p:nvPr/>
        </p:nvCxnSpPr>
        <p:spPr>
          <a:xfrm rot="10800000">
            <a:off x="8080133" y="4427192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31" name="Google Shape;1431;p70"/>
          <p:cNvCxnSpPr/>
          <p:nvPr/>
        </p:nvCxnSpPr>
        <p:spPr>
          <a:xfrm>
            <a:off x="4914367" y="4744913"/>
            <a:ext cx="3170767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32" name="Google Shape;1432;p7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433" name="Google Shape;1433;p70"/>
          <p:cNvSpPr txBox="1"/>
          <p:nvPr/>
        </p:nvSpPr>
        <p:spPr>
          <a:xfrm>
            <a:off x="7115832" y="4437372"/>
            <a:ext cx="7692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543e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4" name="Google Shape;1434;p70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7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440" name="Google Shape;1440;p7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441" name="Google Shape;1441;p71"/>
          <p:cNvSpPr txBox="1"/>
          <p:nvPr/>
        </p:nvSpPr>
        <p:spPr>
          <a:xfrm>
            <a:off x="294291" y="157521"/>
            <a:ext cx="3612202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Validité des blocs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2" name="Google Shape;1442;p71"/>
          <p:cNvSpPr/>
          <p:nvPr/>
        </p:nvSpPr>
        <p:spPr>
          <a:xfrm>
            <a:off x="978588" y="1694153"/>
            <a:ext cx="3328626" cy="1888107"/>
          </a:xfrm>
          <a:custGeom>
            <a:rect b="b" l="l" r="r" t="t"/>
            <a:pathLst>
              <a:path extrusionOk="0" h="3525" w="4661">
                <a:moveTo>
                  <a:pt x="0" y="3524"/>
                </a:moveTo>
                <a:lnTo>
                  <a:pt x="4660" y="3524"/>
                </a:lnTo>
                <a:lnTo>
                  <a:pt x="4660" y="0"/>
                </a:lnTo>
                <a:lnTo>
                  <a:pt x="0" y="0"/>
                </a:lnTo>
                <a:lnTo>
                  <a:pt x="0" y="3524"/>
                </a:lnTo>
                <a:moveTo>
                  <a:pt x="4660" y="2054"/>
                </a:moveTo>
                <a:lnTo>
                  <a:pt x="0" y="2054"/>
                </a:lnTo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43" name="Google Shape;1443;p71"/>
          <p:cNvSpPr txBox="1"/>
          <p:nvPr/>
        </p:nvSpPr>
        <p:spPr>
          <a:xfrm>
            <a:off x="2539328" y="134750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4" name="Google Shape;1444;p71"/>
          <p:cNvSpPr txBox="1"/>
          <p:nvPr/>
        </p:nvSpPr>
        <p:spPr>
          <a:xfrm>
            <a:off x="1227877" y="1784164"/>
            <a:ext cx="98144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Pred.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5" name="Google Shape;1445;p71"/>
          <p:cNvSpPr txBox="1"/>
          <p:nvPr/>
        </p:nvSpPr>
        <p:spPr>
          <a:xfrm>
            <a:off x="2552899" y="1784164"/>
            <a:ext cx="172502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380f004f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6" name="Google Shape;1446;p71"/>
          <p:cNvSpPr txBox="1"/>
          <p:nvPr/>
        </p:nvSpPr>
        <p:spPr>
          <a:xfrm>
            <a:off x="1227877" y="2098135"/>
            <a:ext cx="8085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7" name="Google Shape;1447;p71"/>
          <p:cNvSpPr txBox="1"/>
          <p:nvPr/>
        </p:nvSpPr>
        <p:spPr>
          <a:xfrm>
            <a:off x="1951461" y="2098135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8" name="Google Shape;1448;p71"/>
          <p:cNvSpPr txBox="1"/>
          <p:nvPr/>
        </p:nvSpPr>
        <p:spPr>
          <a:xfrm>
            <a:off x="2552899" y="2098135"/>
            <a:ext cx="58215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345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9" name="Google Shape;1449;p71"/>
          <p:cNvSpPr txBox="1"/>
          <p:nvPr/>
        </p:nvSpPr>
        <p:spPr>
          <a:xfrm>
            <a:off x="1227877" y="2412105"/>
            <a:ext cx="8000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0" name="Google Shape;1450;p71"/>
          <p:cNvSpPr txBox="1"/>
          <p:nvPr/>
        </p:nvSpPr>
        <p:spPr>
          <a:xfrm>
            <a:off x="1877174" y="2515511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1" name="Google Shape;1451;p71"/>
          <p:cNvSpPr txBox="1"/>
          <p:nvPr/>
        </p:nvSpPr>
        <p:spPr>
          <a:xfrm>
            <a:off x="2169321" y="2412105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2" name="Google Shape;1452;p71"/>
          <p:cNvSpPr txBox="1"/>
          <p:nvPr/>
        </p:nvSpPr>
        <p:spPr>
          <a:xfrm>
            <a:off x="2552899" y="2412105"/>
            <a:ext cx="186145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9932c2ad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3" name="Google Shape;1453;p71"/>
          <p:cNvSpPr txBox="1"/>
          <p:nvPr/>
        </p:nvSpPr>
        <p:spPr>
          <a:xfrm>
            <a:off x="1884317" y="2884667"/>
            <a:ext cx="186145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4" name="Google Shape;1454;p71"/>
          <p:cNvSpPr txBox="1"/>
          <p:nvPr/>
        </p:nvSpPr>
        <p:spPr>
          <a:xfrm>
            <a:off x="1884317" y="3198637"/>
            <a:ext cx="37643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5" name="Google Shape;1455;p71"/>
          <p:cNvSpPr txBox="1"/>
          <p:nvPr/>
        </p:nvSpPr>
        <p:spPr>
          <a:xfrm>
            <a:off x="2182893" y="3302580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6" name="Google Shape;1456;p71"/>
          <p:cNvSpPr txBox="1"/>
          <p:nvPr/>
        </p:nvSpPr>
        <p:spPr>
          <a:xfrm>
            <a:off x="2302181" y="3198637"/>
            <a:ext cx="6664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...op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7" name="Google Shape;1457;p71"/>
          <p:cNvSpPr txBox="1"/>
          <p:nvPr/>
        </p:nvSpPr>
        <p:spPr>
          <a:xfrm>
            <a:off x="2846476" y="3302580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8" name="Google Shape;1458;p71"/>
          <p:cNvSpPr txBox="1"/>
          <p:nvPr/>
        </p:nvSpPr>
        <p:spPr>
          <a:xfrm>
            <a:off x="4571504" y="1510914"/>
            <a:ext cx="36572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Propriétés à vérifier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9" name="Google Shape;1459;p71"/>
          <p:cNvSpPr txBox="1"/>
          <p:nvPr/>
        </p:nvSpPr>
        <p:spPr>
          <a:xfrm>
            <a:off x="4784365" y="1837207"/>
            <a:ext cx="43222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Prédécesseur est cohérent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0" name="Google Shape;1460;p71"/>
          <p:cNvSpPr txBox="1"/>
          <p:nvPr/>
        </p:nvSpPr>
        <p:spPr>
          <a:xfrm>
            <a:off x="4784365" y="2207971"/>
            <a:ext cx="375077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niveau est cohérent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1" name="Google Shape;1461;p71"/>
          <p:cNvSpPr txBox="1"/>
          <p:nvPr/>
        </p:nvSpPr>
        <p:spPr>
          <a:xfrm>
            <a:off x="4784365" y="2578198"/>
            <a:ext cx="440435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opérations sont valides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2" name="Google Shape;1462;p71"/>
          <p:cNvSpPr txBox="1"/>
          <p:nvPr/>
        </p:nvSpPr>
        <p:spPr>
          <a:xfrm>
            <a:off x="4784365" y="2948961"/>
            <a:ext cx="31614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L’état résultant est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3" name="Google Shape;1463;p71"/>
          <p:cNvSpPr txBox="1"/>
          <p:nvPr/>
        </p:nvSpPr>
        <p:spPr>
          <a:xfrm>
            <a:off x="7322214" y="2948431"/>
            <a:ext cx="1350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cohérent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4" name="Google Shape;1464;p7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465" name="Google Shape;1465;p71"/>
          <p:cNvSpPr txBox="1"/>
          <p:nvPr/>
        </p:nvSpPr>
        <p:spPr>
          <a:xfrm>
            <a:off x="714297" y="3934270"/>
            <a:ext cx="760941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On doit stocker le bloc prédécesseur dans l’état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6" name="Google Shape;1466;p71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472" name="Google Shape;1472;p7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473" name="Google Shape;1473;p72"/>
          <p:cNvSpPr txBox="1"/>
          <p:nvPr/>
        </p:nvSpPr>
        <p:spPr>
          <a:xfrm>
            <a:off x="294291" y="157521"/>
            <a:ext cx="434650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Application des blocs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4" name="Google Shape;1474;p72"/>
          <p:cNvSpPr txBox="1"/>
          <p:nvPr/>
        </p:nvSpPr>
        <p:spPr>
          <a:xfrm>
            <a:off x="714297" y="1647003"/>
            <a:ext cx="930301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 général, on distribue une récompense au créateur du bloc.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5" name="Google Shape;1475;p72"/>
          <p:cNvSpPr txBox="1"/>
          <p:nvPr/>
        </p:nvSpPr>
        <p:spPr>
          <a:xfrm>
            <a:off x="714297" y="2071881"/>
            <a:ext cx="642439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Comment peut-on implémenter cela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6" name="Google Shape;1476;p72"/>
          <p:cNvSpPr txBox="1"/>
          <p:nvPr/>
        </p:nvSpPr>
        <p:spPr>
          <a:xfrm>
            <a:off x="51325846" y="-35249839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7" name="Google Shape;1477;p72"/>
          <p:cNvSpPr txBox="1"/>
          <p:nvPr/>
        </p:nvSpPr>
        <p:spPr>
          <a:xfrm>
            <a:off x="51702995" y="-35249839"/>
            <a:ext cx="66808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aux blocs l’identifiant du créateur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8" name="Google Shape;1478;p72"/>
          <p:cNvSpPr txBox="1"/>
          <p:nvPr/>
        </p:nvSpPr>
        <p:spPr>
          <a:xfrm>
            <a:off x="51325846" y="-34879612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9" name="Google Shape;1479;p72"/>
          <p:cNvSpPr txBox="1"/>
          <p:nvPr/>
        </p:nvSpPr>
        <p:spPr>
          <a:xfrm>
            <a:off x="51702995" y="-34879612"/>
            <a:ext cx="84079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fonction d’application de bloc crédite la récompense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0" name="Google Shape;1480;p72"/>
          <p:cNvSpPr txBox="1"/>
          <p:nvPr/>
        </p:nvSpPr>
        <p:spPr>
          <a:xfrm>
            <a:off x="51325846" y="-34509384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1" name="Google Shape;1481;p72"/>
          <p:cNvSpPr txBox="1"/>
          <p:nvPr/>
        </p:nvSpPr>
        <p:spPr>
          <a:xfrm>
            <a:off x="51702995" y="-34509384"/>
            <a:ext cx="56015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L’état doit également être mis-à-jour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2" name="Google Shape;1482;p72"/>
          <p:cNvSpPr txBox="1"/>
          <p:nvPr/>
        </p:nvSpPr>
        <p:spPr>
          <a:xfrm>
            <a:off x="51112271" y="-34028249"/>
            <a:ext cx="10478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Rappel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3" name="Google Shape;1483;p7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484" name="Google Shape;1484;p72"/>
          <p:cNvSpPr txBox="1"/>
          <p:nvPr/>
        </p:nvSpPr>
        <p:spPr>
          <a:xfrm>
            <a:off x="52053716" y="-34028249"/>
            <a:ext cx="48150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 Création monétaire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Inflation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5" name="Google Shape;1485;p72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491" name="Google Shape;1491;p7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492" name="Google Shape;1492;p73"/>
          <p:cNvSpPr txBox="1"/>
          <p:nvPr/>
        </p:nvSpPr>
        <p:spPr>
          <a:xfrm>
            <a:off x="294291" y="157521"/>
            <a:ext cx="434650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Application des blocs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3" name="Google Shape;1493;p73"/>
          <p:cNvSpPr txBox="1"/>
          <p:nvPr/>
        </p:nvSpPr>
        <p:spPr>
          <a:xfrm>
            <a:off x="714297" y="1647003"/>
            <a:ext cx="930301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 général, on distribue une récompense au créateur du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4" name="Google Shape;1494;p73"/>
          <p:cNvSpPr txBox="1"/>
          <p:nvPr/>
        </p:nvSpPr>
        <p:spPr>
          <a:xfrm>
            <a:off x="714297" y="2071881"/>
            <a:ext cx="642439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Comment peut-on implémenter cela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5" name="Google Shape;1495;p73"/>
          <p:cNvSpPr txBox="1"/>
          <p:nvPr/>
        </p:nvSpPr>
        <p:spPr>
          <a:xfrm>
            <a:off x="927158" y="2553016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6" name="Google Shape;1496;p73"/>
          <p:cNvSpPr txBox="1"/>
          <p:nvPr/>
        </p:nvSpPr>
        <p:spPr>
          <a:xfrm>
            <a:off x="1304307" y="2553016"/>
            <a:ext cx="66808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aux blocs l’identifiant du créateur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7" name="Google Shape;1497;p73"/>
          <p:cNvSpPr txBox="1"/>
          <p:nvPr/>
        </p:nvSpPr>
        <p:spPr>
          <a:xfrm>
            <a:off x="927158" y="2923244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8" name="Google Shape;1498;p73"/>
          <p:cNvSpPr txBox="1"/>
          <p:nvPr/>
        </p:nvSpPr>
        <p:spPr>
          <a:xfrm>
            <a:off x="1304307" y="2923244"/>
            <a:ext cx="84079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fonction d’application de bloc crédite la récompense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9" name="Google Shape;1499;p73"/>
          <p:cNvSpPr txBox="1"/>
          <p:nvPr/>
        </p:nvSpPr>
        <p:spPr>
          <a:xfrm>
            <a:off x="927158" y="3294007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0" name="Google Shape;1500;p73"/>
          <p:cNvSpPr txBox="1"/>
          <p:nvPr/>
        </p:nvSpPr>
        <p:spPr>
          <a:xfrm>
            <a:off x="1304307" y="3294007"/>
            <a:ext cx="56015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L’état doit également être mis-à-jour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73"/>
          <p:cNvSpPr txBox="1"/>
          <p:nvPr/>
        </p:nvSpPr>
        <p:spPr>
          <a:xfrm>
            <a:off x="714297" y="3775142"/>
            <a:ext cx="10478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Rappel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2" name="Google Shape;1502;p7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03" name="Google Shape;1503;p73"/>
          <p:cNvSpPr txBox="1"/>
          <p:nvPr/>
        </p:nvSpPr>
        <p:spPr>
          <a:xfrm>
            <a:off x="1655027" y="3775142"/>
            <a:ext cx="48150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 Création monétaire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Inflation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4" name="Google Shape;1504;p73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7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510" name="Google Shape;1510;p7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11" name="Google Shape;1511;p74"/>
          <p:cNvSpPr txBox="1"/>
          <p:nvPr/>
        </p:nvSpPr>
        <p:spPr>
          <a:xfrm>
            <a:off x="294291" y="157521"/>
            <a:ext cx="348791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Protocole Bitcoin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2" name="Google Shape;1512;p74"/>
          <p:cNvSpPr txBox="1"/>
          <p:nvPr/>
        </p:nvSpPr>
        <p:spPr>
          <a:xfrm>
            <a:off x="714297" y="1078000"/>
            <a:ext cx="10478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Rappel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3" name="Google Shape;1513;p74"/>
          <p:cNvSpPr txBox="1"/>
          <p:nvPr/>
        </p:nvSpPr>
        <p:spPr>
          <a:xfrm>
            <a:off x="1655027" y="1078000"/>
            <a:ext cx="773012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 le protocole Bitcoin veut un bloc toutes les 10min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74"/>
          <p:cNvSpPr txBox="1"/>
          <p:nvPr/>
        </p:nvSpPr>
        <p:spPr>
          <a:xfrm>
            <a:off x="714297" y="1502877"/>
            <a:ext cx="28043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Comment faire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5" name="Google Shape;1515;p74"/>
          <p:cNvSpPr txBox="1"/>
          <p:nvPr/>
        </p:nvSpPr>
        <p:spPr>
          <a:xfrm>
            <a:off x="51325846" y="-35819379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6" name="Google Shape;1516;p74"/>
          <p:cNvSpPr txBox="1"/>
          <p:nvPr/>
        </p:nvSpPr>
        <p:spPr>
          <a:xfrm>
            <a:off x="51702995" y="-35819379"/>
            <a:ext cx="572223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à l’état la difficulté actuelle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7" name="Google Shape;1517;p74"/>
          <p:cNvSpPr txBox="1"/>
          <p:nvPr/>
        </p:nvSpPr>
        <p:spPr>
          <a:xfrm>
            <a:off x="51325846" y="-35448615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8" name="Google Shape;1518;p74"/>
          <p:cNvSpPr txBox="1"/>
          <p:nvPr/>
        </p:nvSpPr>
        <p:spPr>
          <a:xfrm>
            <a:off x="51702995" y="-35448615"/>
            <a:ext cx="63393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aux blocs un temps de création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9" name="Google Shape;1519;p74"/>
          <p:cNvSpPr txBox="1"/>
          <p:nvPr/>
        </p:nvSpPr>
        <p:spPr>
          <a:xfrm>
            <a:off x="51325846" y="-35078388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0" name="Google Shape;1520;p74"/>
          <p:cNvSpPr txBox="1"/>
          <p:nvPr/>
        </p:nvSpPr>
        <p:spPr>
          <a:xfrm>
            <a:off x="51702995" y="-35078388"/>
            <a:ext cx="64936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à l’état une moyenne des temps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1" name="Google Shape;1521;p74"/>
          <p:cNvSpPr txBox="1"/>
          <p:nvPr/>
        </p:nvSpPr>
        <p:spPr>
          <a:xfrm>
            <a:off x="51325846" y="-34727449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2" name="Google Shape;1522;p74"/>
          <p:cNvSpPr txBox="1"/>
          <p:nvPr/>
        </p:nvSpPr>
        <p:spPr>
          <a:xfrm>
            <a:off x="51702995" y="-34727449"/>
            <a:ext cx="45979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fonction d’application doit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3" name="Google Shape;1523;p74"/>
          <p:cNvSpPr txBox="1"/>
          <p:nvPr/>
        </p:nvSpPr>
        <p:spPr>
          <a:xfrm>
            <a:off x="51930856" y="-34376509"/>
            <a:ext cx="67472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Calculer le delta de temps entre les deux blocs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4" name="Google Shape;1524;p74"/>
          <p:cNvSpPr txBox="1"/>
          <p:nvPr/>
        </p:nvSpPr>
        <p:spPr>
          <a:xfrm>
            <a:off x="51930856" y="-34082363"/>
            <a:ext cx="487865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Vérifier que ce delta est cohérent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5" name="Google Shape;1525;p74"/>
          <p:cNvSpPr txBox="1"/>
          <p:nvPr/>
        </p:nvSpPr>
        <p:spPr>
          <a:xfrm>
            <a:off x="51930856" y="-33787682"/>
            <a:ext cx="735797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Vérifier le hash vis-à-vis de la difficulté et du temps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6" name="Google Shape;1526;p7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27" name="Google Shape;1527;p74"/>
          <p:cNvSpPr txBox="1"/>
          <p:nvPr/>
        </p:nvSpPr>
        <p:spPr>
          <a:xfrm>
            <a:off x="51930856" y="-33493000"/>
            <a:ext cx="724654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Mettre à jour la moyenne et, la difficulté au besoin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8" name="Google Shape;1528;p74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8" name="Google Shape;168;p3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9" name="Google Shape;169;p30"/>
          <p:cNvSpPr txBox="1"/>
          <p:nvPr/>
        </p:nvSpPr>
        <p:spPr>
          <a:xfrm>
            <a:off x="294291" y="157521"/>
            <a:ext cx="883086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Une application : les crypto-monnaies (2/3)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714297" y="964949"/>
            <a:ext cx="55472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Critique des systèmes bancaires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927158" y="1345356"/>
            <a:ext cx="54379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Centralisation: une seule autorité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927158" y="1715584"/>
            <a:ext cx="379292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Système en boîte noire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927158" y="2086347"/>
            <a:ext cx="446435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Aucune garantie de fiabilité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714297" y="2633920"/>
            <a:ext cx="467007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Avantages de la blockchain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927158" y="3014327"/>
            <a:ext cx="761512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Décentralisation : chacun participe au système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927158" y="3385090"/>
            <a:ext cx="79751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Sécurité : chaque participant valide localement 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304307" y="3699061"/>
            <a:ext cx="550794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changements et peut rejouer l’état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927158" y="4069288"/>
            <a:ext cx="854942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Transparence : chaque action effectuée est connue 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80" name="Google Shape;180;p30"/>
          <p:cNvSpPr txBox="1"/>
          <p:nvPr/>
        </p:nvSpPr>
        <p:spPr>
          <a:xfrm>
            <a:off x="1304307" y="4383258"/>
            <a:ext cx="31643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tous les participants.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7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534" name="Google Shape;1534;p7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35" name="Google Shape;1535;p75"/>
          <p:cNvSpPr txBox="1"/>
          <p:nvPr/>
        </p:nvSpPr>
        <p:spPr>
          <a:xfrm>
            <a:off x="294291" y="157521"/>
            <a:ext cx="348791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Protocole Bitcoin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6" name="Google Shape;1536;p75"/>
          <p:cNvSpPr txBox="1"/>
          <p:nvPr/>
        </p:nvSpPr>
        <p:spPr>
          <a:xfrm>
            <a:off x="714297" y="1078000"/>
            <a:ext cx="10478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Rappel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7" name="Google Shape;1537;p75"/>
          <p:cNvSpPr txBox="1"/>
          <p:nvPr/>
        </p:nvSpPr>
        <p:spPr>
          <a:xfrm>
            <a:off x="1655027" y="1078000"/>
            <a:ext cx="773012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 le protocole Bitcoin veut un bloc toutes les 10min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8" name="Google Shape;1538;p75"/>
          <p:cNvSpPr txBox="1"/>
          <p:nvPr/>
        </p:nvSpPr>
        <p:spPr>
          <a:xfrm>
            <a:off x="714297" y="1502877"/>
            <a:ext cx="28043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Comment faire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9" name="Google Shape;1539;p75"/>
          <p:cNvSpPr txBox="1"/>
          <p:nvPr/>
        </p:nvSpPr>
        <p:spPr>
          <a:xfrm>
            <a:off x="927158" y="1984012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0" name="Google Shape;1540;p75"/>
          <p:cNvSpPr txBox="1"/>
          <p:nvPr/>
        </p:nvSpPr>
        <p:spPr>
          <a:xfrm>
            <a:off x="1304307" y="1984012"/>
            <a:ext cx="572223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à l’état la difficulté actuelle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1" name="Google Shape;1541;p75"/>
          <p:cNvSpPr txBox="1"/>
          <p:nvPr/>
        </p:nvSpPr>
        <p:spPr>
          <a:xfrm>
            <a:off x="927158" y="235424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2" name="Google Shape;1542;p75"/>
          <p:cNvSpPr txBox="1"/>
          <p:nvPr/>
        </p:nvSpPr>
        <p:spPr>
          <a:xfrm>
            <a:off x="1304307" y="2354240"/>
            <a:ext cx="63393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aux blocs un temps de création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3" name="Google Shape;1543;p75"/>
          <p:cNvSpPr txBox="1"/>
          <p:nvPr/>
        </p:nvSpPr>
        <p:spPr>
          <a:xfrm>
            <a:off x="927158" y="2725003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4" name="Google Shape;1544;p75"/>
          <p:cNvSpPr txBox="1"/>
          <p:nvPr/>
        </p:nvSpPr>
        <p:spPr>
          <a:xfrm>
            <a:off x="1304307" y="2725003"/>
            <a:ext cx="64936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ajoute à l’état une moyenne des temps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5" name="Google Shape;1545;p75"/>
          <p:cNvSpPr txBox="1"/>
          <p:nvPr/>
        </p:nvSpPr>
        <p:spPr>
          <a:xfrm>
            <a:off x="927158" y="3075942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6" name="Google Shape;1546;p75"/>
          <p:cNvSpPr txBox="1"/>
          <p:nvPr/>
        </p:nvSpPr>
        <p:spPr>
          <a:xfrm>
            <a:off x="1304307" y="3075942"/>
            <a:ext cx="45979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 fonction d’application doit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7" name="Google Shape;1547;p75"/>
          <p:cNvSpPr txBox="1"/>
          <p:nvPr/>
        </p:nvSpPr>
        <p:spPr>
          <a:xfrm>
            <a:off x="1532882" y="3426346"/>
            <a:ext cx="67472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Calculer le delta de temps entre les deux blocs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8" name="Google Shape;1548;p75"/>
          <p:cNvSpPr txBox="1"/>
          <p:nvPr/>
        </p:nvSpPr>
        <p:spPr>
          <a:xfrm>
            <a:off x="1532882" y="3721028"/>
            <a:ext cx="487865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Vérifier que ce delta est cohérent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9" name="Google Shape;1549;p75"/>
          <p:cNvSpPr txBox="1"/>
          <p:nvPr/>
        </p:nvSpPr>
        <p:spPr>
          <a:xfrm>
            <a:off x="1532882" y="4015174"/>
            <a:ext cx="735797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Vérifier le hash vis-à-vis de la difficulté et du temps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0" name="Google Shape;1550;p7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51" name="Google Shape;1551;p75"/>
          <p:cNvSpPr txBox="1"/>
          <p:nvPr/>
        </p:nvSpPr>
        <p:spPr>
          <a:xfrm>
            <a:off x="1532882" y="4309856"/>
            <a:ext cx="724654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Mettre à jour la moyenne et, la difficulté au besoin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2" name="Google Shape;1552;p75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7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558" name="Google Shape;1558;p7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59" name="Google Shape;1559;p76"/>
          <p:cNvSpPr txBox="1"/>
          <p:nvPr/>
        </p:nvSpPr>
        <p:spPr>
          <a:xfrm>
            <a:off x="294291" y="157521"/>
            <a:ext cx="811442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Déterminer les constantes du protocole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0" name="Google Shape;1560;p76"/>
          <p:cNvSpPr txBox="1"/>
          <p:nvPr/>
        </p:nvSpPr>
        <p:spPr>
          <a:xfrm>
            <a:off x="714297" y="1984548"/>
            <a:ext cx="50029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Vitesse de création des blocs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1" name="Google Shape;1561;p76"/>
          <p:cNvSpPr txBox="1"/>
          <p:nvPr/>
        </p:nvSpPr>
        <p:spPr>
          <a:xfrm>
            <a:off x="927158" y="2364956"/>
            <a:ext cx="71708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Création d’un bloc toutes les heures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2" name="Google Shape;1562;p76"/>
          <p:cNvSpPr txBox="1"/>
          <p:nvPr/>
        </p:nvSpPr>
        <p:spPr>
          <a:xfrm>
            <a:off x="51702281" y="-35123930"/>
            <a:ext cx="58250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Lenteur d’inclusion des transactions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3" name="Google Shape;1563;p76"/>
          <p:cNvSpPr txBox="1"/>
          <p:nvPr/>
        </p:nvSpPr>
        <p:spPr>
          <a:xfrm>
            <a:off x="51325846" y="-34753702"/>
            <a:ext cx="75551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Création d’un bloc toutes les secondes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4" name="Google Shape;1564;p7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65" name="Google Shape;1565;p76"/>
          <p:cNvSpPr txBox="1"/>
          <p:nvPr/>
        </p:nvSpPr>
        <p:spPr>
          <a:xfrm>
            <a:off x="51702281" y="-34439732"/>
            <a:ext cx="69351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Latence réseau, synchronisation difficile,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6" name="Google Shape;1566;p76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7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572" name="Google Shape;1572;p7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73" name="Google Shape;1573;p77"/>
          <p:cNvSpPr txBox="1"/>
          <p:nvPr/>
        </p:nvSpPr>
        <p:spPr>
          <a:xfrm>
            <a:off x="294291" y="157521"/>
            <a:ext cx="811442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Déterminer les constantes du protocole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4" name="Google Shape;1574;p77"/>
          <p:cNvSpPr txBox="1"/>
          <p:nvPr/>
        </p:nvSpPr>
        <p:spPr>
          <a:xfrm>
            <a:off x="714297" y="1984548"/>
            <a:ext cx="50029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Vitesse de création des blocs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5" name="Google Shape;1575;p77"/>
          <p:cNvSpPr txBox="1"/>
          <p:nvPr/>
        </p:nvSpPr>
        <p:spPr>
          <a:xfrm>
            <a:off x="927158" y="2364956"/>
            <a:ext cx="71708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Création d’un bloc toutes les heures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6" name="Google Shape;1576;p77"/>
          <p:cNvSpPr txBox="1"/>
          <p:nvPr/>
        </p:nvSpPr>
        <p:spPr>
          <a:xfrm>
            <a:off x="1304307" y="2678926"/>
            <a:ext cx="58250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Lenteur d’inclusion des transactions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7" name="Google Shape;1577;p77"/>
          <p:cNvSpPr txBox="1"/>
          <p:nvPr/>
        </p:nvSpPr>
        <p:spPr>
          <a:xfrm>
            <a:off x="927158" y="3049689"/>
            <a:ext cx="75551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Création d’un bloc toutes les secondes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8" name="Google Shape;1578;p7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79" name="Google Shape;1579;p77"/>
          <p:cNvSpPr txBox="1"/>
          <p:nvPr/>
        </p:nvSpPr>
        <p:spPr>
          <a:xfrm>
            <a:off x="51702281" y="-34439732"/>
            <a:ext cx="69351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Latence réseau, synchronisation difficile,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0" name="Google Shape;1580;p77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7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586" name="Google Shape;1586;p7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87" name="Google Shape;1587;p78"/>
          <p:cNvSpPr txBox="1"/>
          <p:nvPr/>
        </p:nvSpPr>
        <p:spPr>
          <a:xfrm>
            <a:off x="294291" y="157521"/>
            <a:ext cx="811442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Déterminer les constantes du protocole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8" name="Google Shape;1588;p78"/>
          <p:cNvSpPr txBox="1"/>
          <p:nvPr/>
        </p:nvSpPr>
        <p:spPr>
          <a:xfrm>
            <a:off x="714297" y="1984548"/>
            <a:ext cx="50029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Vitesse de création des blocs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9" name="Google Shape;1589;p78"/>
          <p:cNvSpPr txBox="1"/>
          <p:nvPr/>
        </p:nvSpPr>
        <p:spPr>
          <a:xfrm>
            <a:off x="927158" y="2364956"/>
            <a:ext cx="71708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Création d’un bloc toutes les heures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0" name="Google Shape;1590;p78"/>
          <p:cNvSpPr txBox="1"/>
          <p:nvPr/>
        </p:nvSpPr>
        <p:spPr>
          <a:xfrm>
            <a:off x="1304307" y="2678926"/>
            <a:ext cx="58250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Lenteur d’inclusion des transactions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1" name="Google Shape;1591;p78"/>
          <p:cNvSpPr txBox="1"/>
          <p:nvPr/>
        </p:nvSpPr>
        <p:spPr>
          <a:xfrm>
            <a:off x="927158" y="3049689"/>
            <a:ext cx="75551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Création d’un bloc toutes les secondes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2" name="Google Shape;1592;p7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593" name="Google Shape;1593;p78"/>
          <p:cNvSpPr txBox="1"/>
          <p:nvPr/>
        </p:nvSpPr>
        <p:spPr>
          <a:xfrm>
            <a:off x="1304307" y="3363659"/>
            <a:ext cx="69351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Latence réseau, synchronisation difficile,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4" name="Google Shape;1594;p78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7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00" name="Google Shape;1600;p7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01" name="Google Shape;1601;p79"/>
          <p:cNvSpPr txBox="1"/>
          <p:nvPr/>
        </p:nvSpPr>
        <p:spPr>
          <a:xfrm>
            <a:off x="294291" y="157521"/>
            <a:ext cx="8825146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Déterminer les constantes du protocole (2)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2" name="Google Shape;1602;p79"/>
          <p:cNvSpPr txBox="1"/>
          <p:nvPr/>
        </p:nvSpPr>
        <p:spPr>
          <a:xfrm>
            <a:off x="714297" y="1627715"/>
            <a:ext cx="375720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Taille d’une opération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3" name="Google Shape;1603;p79"/>
          <p:cNvSpPr txBox="1"/>
          <p:nvPr/>
        </p:nvSpPr>
        <p:spPr>
          <a:xfrm>
            <a:off x="1395737" y="1903645"/>
            <a:ext cx="76486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 adresses (2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×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32 octets) + signature (32 octets)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4" name="Google Shape;1604;p79"/>
          <p:cNvSpPr txBox="1"/>
          <p:nvPr/>
        </p:nvSpPr>
        <p:spPr>
          <a:xfrm>
            <a:off x="1395737" y="2218150"/>
            <a:ext cx="629081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compteur (8 octets) + montant (8 octets)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5" name="Google Shape;1605;p79"/>
          <p:cNvSpPr txBox="1"/>
          <p:nvPr/>
        </p:nvSpPr>
        <p:spPr>
          <a:xfrm>
            <a:off x="865014" y="2532121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6" name="Google Shape;1606;p79"/>
          <p:cNvSpPr txBox="1"/>
          <p:nvPr/>
        </p:nvSpPr>
        <p:spPr>
          <a:xfrm>
            <a:off x="1395737" y="2532121"/>
            <a:ext cx="161002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112 octets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7" name="Google Shape;1607;p79"/>
          <p:cNvSpPr txBox="1"/>
          <p:nvPr/>
        </p:nvSpPr>
        <p:spPr>
          <a:xfrm>
            <a:off x="714297" y="2944675"/>
            <a:ext cx="77972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Nombre d’opérations autorisées dans un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8" name="Google Shape;1608;p79"/>
          <p:cNvSpPr txBox="1"/>
          <p:nvPr/>
        </p:nvSpPr>
        <p:spPr>
          <a:xfrm>
            <a:off x="927158" y="3337406"/>
            <a:ext cx="66115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10 opérations autorisées (~1Ko)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9" name="Google Shape;1609;p7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10" name="Google Shape;1610;p79"/>
          <p:cNvSpPr txBox="1"/>
          <p:nvPr/>
        </p:nvSpPr>
        <p:spPr>
          <a:xfrm>
            <a:off x="51325846" y="-34095222"/>
            <a:ext cx="76394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10.000 opérations autorisées (~1,1Mo)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1" name="Google Shape;1611;p79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8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17" name="Google Shape;1617;p8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18" name="Google Shape;1618;p80"/>
          <p:cNvSpPr txBox="1"/>
          <p:nvPr/>
        </p:nvSpPr>
        <p:spPr>
          <a:xfrm>
            <a:off x="294291" y="157521"/>
            <a:ext cx="8825146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Déterminer les constantes du protocole (2)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9" name="Google Shape;1619;p80"/>
          <p:cNvSpPr txBox="1"/>
          <p:nvPr/>
        </p:nvSpPr>
        <p:spPr>
          <a:xfrm>
            <a:off x="714297" y="1627715"/>
            <a:ext cx="375720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Taille d’une opération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0" name="Google Shape;1620;p80"/>
          <p:cNvSpPr txBox="1"/>
          <p:nvPr/>
        </p:nvSpPr>
        <p:spPr>
          <a:xfrm>
            <a:off x="1395737" y="1903645"/>
            <a:ext cx="76486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 adresses (2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×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32 octets) + signature (32 octets)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1" name="Google Shape;1621;p80"/>
          <p:cNvSpPr txBox="1"/>
          <p:nvPr/>
        </p:nvSpPr>
        <p:spPr>
          <a:xfrm>
            <a:off x="1395737" y="2218150"/>
            <a:ext cx="629081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compteur (8 octets) + montant (8 octets)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2" name="Google Shape;1622;p80"/>
          <p:cNvSpPr txBox="1"/>
          <p:nvPr/>
        </p:nvSpPr>
        <p:spPr>
          <a:xfrm>
            <a:off x="865014" y="2532121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3" name="Google Shape;1623;p80"/>
          <p:cNvSpPr txBox="1"/>
          <p:nvPr/>
        </p:nvSpPr>
        <p:spPr>
          <a:xfrm>
            <a:off x="1395737" y="2532121"/>
            <a:ext cx="161002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112 octets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4" name="Google Shape;1624;p80"/>
          <p:cNvSpPr txBox="1"/>
          <p:nvPr/>
        </p:nvSpPr>
        <p:spPr>
          <a:xfrm>
            <a:off x="714297" y="2944675"/>
            <a:ext cx="77972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Nombre d’opérations autorisées dans un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5" name="Google Shape;1625;p80"/>
          <p:cNvSpPr txBox="1"/>
          <p:nvPr/>
        </p:nvSpPr>
        <p:spPr>
          <a:xfrm>
            <a:off x="927158" y="3337406"/>
            <a:ext cx="66115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10 opérations autorisées (~1Ko)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6" name="Google Shape;1626;p8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27" name="Google Shape;1627;p80"/>
          <p:cNvSpPr txBox="1"/>
          <p:nvPr/>
        </p:nvSpPr>
        <p:spPr>
          <a:xfrm>
            <a:off x="927158" y="3708169"/>
            <a:ext cx="76394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10.000 opérations autorisées (~1,1Mo)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Effet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8" name="Google Shape;1628;p80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81"/>
          <p:cNvSpPr/>
          <p:nvPr/>
        </p:nvSpPr>
        <p:spPr>
          <a:xfrm>
            <a:off x="0" y="-287"/>
            <a:ext cx="9143732" cy="5144079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34" name="Google Shape;1634;p8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35" name="Google Shape;1635;p81"/>
          <p:cNvSpPr txBox="1"/>
          <p:nvPr/>
        </p:nvSpPr>
        <p:spPr>
          <a:xfrm>
            <a:off x="294291" y="157521"/>
            <a:ext cx="9215152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Déterminer les constantes du protocole (2.2)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6" name="Google Shape;1636;p81"/>
          <p:cNvSpPr txBox="1"/>
          <p:nvPr/>
        </p:nvSpPr>
        <p:spPr>
          <a:xfrm>
            <a:off x="714297" y="1304101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7" name="Google Shape;1637;p81"/>
          <p:cNvSpPr txBox="1"/>
          <p:nvPr/>
        </p:nvSpPr>
        <p:spPr>
          <a:xfrm>
            <a:off x="1001445" y="1304101"/>
            <a:ext cx="428935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faut prendre en compte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8" name="Google Shape;1638;p81"/>
          <p:cNvSpPr txBox="1"/>
          <p:nvPr/>
        </p:nvSpPr>
        <p:spPr>
          <a:xfrm>
            <a:off x="927158" y="1684508"/>
            <a:ext cx="81201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temps de validation d’une opération et d’un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9" name="Google Shape;1639;p81"/>
          <p:cNvSpPr txBox="1"/>
          <p:nvPr/>
        </p:nvSpPr>
        <p:spPr>
          <a:xfrm>
            <a:off x="927158" y="2055272"/>
            <a:ext cx="737940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propagation et l’aggrégation dans le réseau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0" name="Google Shape;1640;p81"/>
          <p:cNvSpPr txBox="1"/>
          <p:nvPr/>
        </p:nvSpPr>
        <p:spPr>
          <a:xfrm>
            <a:off x="927158" y="2406211"/>
            <a:ext cx="45615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effets sur le consensus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1" name="Google Shape;1641;p81"/>
          <p:cNvSpPr txBox="1"/>
          <p:nvPr/>
        </p:nvSpPr>
        <p:spPr>
          <a:xfrm>
            <a:off x="1532882" y="2756614"/>
            <a:ext cx="783012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Exemple : les blocs vides sont plus rapides à créer que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2" name="Google Shape;1642;p81"/>
          <p:cNvSpPr txBox="1"/>
          <p:nvPr/>
        </p:nvSpPr>
        <p:spPr>
          <a:xfrm>
            <a:off x="1894317" y="3051296"/>
            <a:ext cx="239646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des blocs remplis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3" name="Google Shape;1643;p81"/>
          <p:cNvSpPr txBox="1"/>
          <p:nvPr/>
        </p:nvSpPr>
        <p:spPr>
          <a:xfrm>
            <a:off x="927150" y="3403300"/>
            <a:ext cx="4561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throughput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(débit en français</a:t>
            </a:r>
            <a:r>
              <a:rPr lang="fr" sz="2200">
                <a:solidFill>
                  <a:srgbClr val="23373B"/>
                </a:solidFill>
              </a:rPr>
              <a:t>)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4" name="Google Shape;1644;p81"/>
          <p:cNvCxnSpPr/>
          <p:nvPr/>
        </p:nvCxnSpPr>
        <p:spPr>
          <a:xfrm>
            <a:off x="5559529" y="3536442"/>
            <a:ext cx="2581500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45" name="Google Shape;1645;p81"/>
          <p:cNvSpPr txBox="1"/>
          <p:nvPr/>
        </p:nvSpPr>
        <p:spPr>
          <a:xfrm>
            <a:off x="5799523" y="3361257"/>
            <a:ext cx="23301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Nb. opérations par bloc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6" name="Google Shape;1646;p81"/>
          <p:cNvSpPr txBox="1"/>
          <p:nvPr/>
        </p:nvSpPr>
        <p:spPr>
          <a:xfrm>
            <a:off x="5559519" y="3536459"/>
            <a:ext cx="29016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Vitesse de création d’un bloc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7" name="Google Shape;1647;p81"/>
          <p:cNvSpPr txBox="1"/>
          <p:nvPr/>
        </p:nvSpPr>
        <p:spPr>
          <a:xfrm>
            <a:off x="1304307" y="3717277"/>
            <a:ext cx="358720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(e.g. Visa = 1.736 op/s)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8" name="Google Shape;1648;p8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49" name="Google Shape;1649;p81"/>
          <p:cNvSpPr txBox="1"/>
          <p:nvPr/>
        </p:nvSpPr>
        <p:spPr>
          <a:xfrm>
            <a:off x="927158" y="4088041"/>
            <a:ext cx="7600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. . 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0" name="Google Shape;1650;p81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8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56" name="Google Shape;1656;p8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57" name="Google Shape;1657;p82"/>
          <p:cNvSpPr txBox="1"/>
          <p:nvPr/>
        </p:nvSpPr>
        <p:spPr>
          <a:xfrm>
            <a:off x="294291" y="157521"/>
            <a:ext cx="8825146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Déterminer les constantes du protocole (3)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8" name="Google Shape;1658;p82"/>
          <p:cNvSpPr txBox="1"/>
          <p:nvPr/>
        </p:nvSpPr>
        <p:spPr>
          <a:xfrm>
            <a:off x="714297" y="1771306"/>
            <a:ext cx="973801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Conclusion – Déterminer les constantes est très difficile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9" name="Google Shape;1659;p82"/>
          <p:cNvSpPr txBox="1"/>
          <p:nvPr/>
        </p:nvSpPr>
        <p:spPr>
          <a:xfrm>
            <a:off x="927158" y="2151713"/>
            <a:ext cx="761226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Incitation économique vs. limitations techniques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0" name="Google Shape;1660;p82"/>
          <p:cNvSpPr txBox="1"/>
          <p:nvPr/>
        </p:nvSpPr>
        <p:spPr>
          <a:xfrm>
            <a:off x="927158" y="2521941"/>
            <a:ext cx="63965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Variables économiques du “vrai” monde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1" name="Google Shape;1661;p82"/>
          <p:cNvSpPr txBox="1"/>
          <p:nvPr/>
        </p:nvSpPr>
        <p:spPr>
          <a:xfrm>
            <a:off x="927158" y="2892704"/>
            <a:ext cx="640296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Considérer les états possibles du réseau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2" name="Google Shape;1662;p82"/>
          <p:cNvSpPr txBox="1"/>
          <p:nvPr/>
        </p:nvSpPr>
        <p:spPr>
          <a:xfrm>
            <a:off x="1304307" y="3206674"/>
            <a:ext cx="38929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(surchargé, attaqué, . . . 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3" name="Google Shape;1663;p8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64" name="Google Shape;1664;p82"/>
          <p:cNvSpPr txBox="1"/>
          <p:nvPr/>
        </p:nvSpPr>
        <p:spPr>
          <a:xfrm>
            <a:off x="927158" y="3576901"/>
            <a:ext cx="819013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Choix technologiques, architectures matérielles, . . 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5" name="Google Shape;1665;p82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8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71" name="Google Shape;1671;p8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72" name="Google Shape;1672;p83"/>
          <p:cNvSpPr txBox="1"/>
          <p:nvPr/>
        </p:nvSpPr>
        <p:spPr>
          <a:xfrm>
            <a:off x="294291" y="157521"/>
            <a:ext cx="7195119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Protocole économique – Conclusion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3" name="Google Shape;1673;p83"/>
          <p:cNvSpPr txBox="1"/>
          <p:nvPr/>
        </p:nvSpPr>
        <p:spPr>
          <a:xfrm>
            <a:off x="714297" y="1486268"/>
            <a:ext cx="45857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Implémentation des règles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4" name="Google Shape;1674;p83"/>
          <p:cNvSpPr txBox="1"/>
          <p:nvPr/>
        </p:nvSpPr>
        <p:spPr>
          <a:xfrm>
            <a:off x="927158" y="1866675"/>
            <a:ext cx="77244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Tout le monde choisit d’exécuter le même code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5" name="Google Shape;1675;p83"/>
          <p:cNvSpPr txBox="1"/>
          <p:nvPr/>
        </p:nvSpPr>
        <p:spPr>
          <a:xfrm>
            <a:off x="927158" y="2236903"/>
            <a:ext cx="70894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code implémente la logique de la chaîne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6" name="Google Shape;1676;p83"/>
          <p:cNvSpPr txBox="1"/>
          <p:nvPr/>
        </p:nvSpPr>
        <p:spPr>
          <a:xfrm>
            <a:off x="927158" y="2607666"/>
            <a:ext cx="256575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code est loi.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7" name="Google Shape;1677;p83"/>
          <p:cNvSpPr txBox="1"/>
          <p:nvPr/>
        </p:nvSpPr>
        <p:spPr>
          <a:xfrm>
            <a:off x="714297" y="3111304"/>
            <a:ext cx="36207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Criticité du protocole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8" name="Google Shape;1678;p83"/>
          <p:cNvSpPr txBox="1"/>
          <p:nvPr/>
        </p:nvSpPr>
        <p:spPr>
          <a:xfrm>
            <a:off x="927158" y="3491712"/>
            <a:ext cx="849228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Bug de création d’argent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dévalorisation monétaire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9" name="Google Shape;1679;p8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80" name="Google Shape;1680;p83"/>
          <p:cNvSpPr txBox="1"/>
          <p:nvPr/>
        </p:nvSpPr>
        <p:spPr>
          <a:xfrm>
            <a:off x="927158" y="3861939"/>
            <a:ext cx="84522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Une exception non-rattrapée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arrêt de la chaîne, . . 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1" name="Google Shape;1681;p83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8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87" name="Google Shape;1687;p84"/>
          <p:cNvSpPr/>
          <p:nvPr/>
        </p:nvSpPr>
        <p:spPr>
          <a:xfrm>
            <a:off x="713583" y="2319414"/>
            <a:ext cx="7715127" cy="377193"/>
          </a:xfrm>
          <a:custGeom>
            <a:rect b="b" l="l" r="r" t="t"/>
            <a:pathLst>
              <a:path extrusionOk="0" h="705" w="10802">
                <a:moveTo>
                  <a:pt x="0" y="704"/>
                </a:moveTo>
                <a:lnTo>
                  <a:pt x="10801" y="704"/>
                </a:lnTo>
                <a:lnTo>
                  <a:pt x="10801" y="0"/>
                </a:lnTo>
                <a:lnTo>
                  <a:pt x="0" y="0"/>
                </a:lnTo>
                <a:lnTo>
                  <a:pt x="0" y="704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88" name="Google Shape;1688;p8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89" name="Google Shape;1689;p84"/>
          <p:cNvSpPr txBox="1"/>
          <p:nvPr/>
        </p:nvSpPr>
        <p:spPr>
          <a:xfrm>
            <a:off x="2981478" y="2318878"/>
            <a:ext cx="3944351" cy="3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Smart-contracts</a:t>
            </a:r>
            <a:endParaRPr b="0" sz="3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0" name="Google Shape;1690;p84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87" name="Google Shape;187;p3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88" name="Google Shape;188;p31"/>
          <p:cNvSpPr txBox="1"/>
          <p:nvPr/>
        </p:nvSpPr>
        <p:spPr>
          <a:xfrm>
            <a:off x="294291" y="157521"/>
            <a:ext cx="883086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Une application : les crypto-monnaies (3/3)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714297" y="1361966"/>
            <a:ext cx="32129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Problèmes ouverts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927158" y="1742373"/>
            <a:ext cx="157359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Privacy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1532882" y="2093312"/>
            <a:ext cx="698297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L’historique de chaque personne est accessible 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894317" y="2387459"/>
            <a:ext cx="461007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comment préserver l’anonymat ?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927158" y="2720181"/>
            <a:ext cx="336648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Passage à l’échelle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1532882" y="3070585"/>
            <a:ext cx="389577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Débit réduit d’opérations ;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1532882" y="3365266"/>
            <a:ext cx="446435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Rapidité du réseau pair-à-pair.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927158" y="3697989"/>
            <a:ext cx="356363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Dissensions sociales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8" name="Google Shape;198;p31"/>
          <p:cNvSpPr txBox="1"/>
          <p:nvPr/>
        </p:nvSpPr>
        <p:spPr>
          <a:xfrm>
            <a:off x="1532882" y="4048392"/>
            <a:ext cx="578866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Fonctionnement et évolution du réseau.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8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696" name="Google Shape;1696;p8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697" name="Google Shape;1697;p85"/>
          <p:cNvSpPr txBox="1"/>
          <p:nvPr/>
        </p:nvSpPr>
        <p:spPr>
          <a:xfrm>
            <a:off x="294291" y="157521"/>
            <a:ext cx="2000033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Définition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8" name="Google Shape;1698;p85"/>
          <p:cNvSpPr txBox="1"/>
          <p:nvPr/>
        </p:nvSpPr>
        <p:spPr>
          <a:xfrm>
            <a:off x="714297" y="1127828"/>
            <a:ext cx="8948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b="1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est un compte régit par un script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9" name="Google Shape;1699;p85"/>
          <p:cNvSpPr txBox="1"/>
          <p:nvPr/>
        </p:nvSpPr>
        <p:spPr>
          <a:xfrm>
            <a:off x="714297" y="1441798"/>
            <a:ext cx="20028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possédant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0" name="Google Shape;1700;p85"/>
          <p:cNvSpPr txBox="1"/>
          <p:nvPr/>
        </p:nvSpPr>
        <p:spPr>
          <a:xfrm>
            <a:off x="927158" y="1835064"/>
            <a:ext cx="667796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Une adresse (identifiant) et un montant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1" name="Google Shape;1701;p85"/>
          <p:cNvSpPr txBox="1"/>
          <p:nvPr/>
        </p:nvSpPr>
        <p:spPr>
          <a:xfrm>
            <a:off x="927158" y="2205827"/>
            <a:ext cx="34429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Du</a:t>
            </a:r>
            <a:r>
              <a:rPr b="0" lang="fr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fr" sz="2200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à exécuter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2" name="Google Shape;1702;p85"/>
          <p:cNvSpPr txBox="1"/>
          <p:nvPr/>
        </p:nvSpPr>
        <p:spPr>
          <a:xfrm>
            <a:off x="927158" y="2576055"/>
            <a:ext cx="389006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</a:t>
            </a:r>
            <a:r>
              <a:rPr b="0" lang="fr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fr" sz="2200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espace de stockage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3" name="Google Shape;1703;p85"/>
          <p:cNvSpPr txBox="1"/>
          <p:nvPr/>
        </p:nvSpPr>
        <p:spPr>
          <a:xfrm>
            <a:off x="927158" y="3177742"/>
            <a:ext cx="86980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code et le stockage sont également visibles de tous.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4" name="Google Shape;1704;p85"/>
          <p:cNvSpPr txBox="1"/>
          <p:nvPr/>
        </p:nvSpPr>
        <p:spPr>
          <a:xfrm>
            <a:off x="927158" y="3528681"/>
            <a:ext cx="341219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protocole définit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5" name="Google Shape;1705;p85"/>
          <p:cNvSpPr txBox="1"/>
          <p:nvPr/>
        </p:nvSpPr>
        <p:spPr>
          <a:xfrm>
            <a:off x="1532882" y="3879084"/>
            <a:ext cx="790870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langage du smart-contract : syntaxe &amp; sémantique ;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6" name="Google Shape;1706;p8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707" name="Google Shape;1707;p85"/>
          <p:cNvSpPr txBox="1"/>
          <p:nvPr/>
        </p:nvSpPr>
        <p:spPr>
          <a:xfrm>
            <a:off x="1532882" y="4173766"/>
            <a:ext cx="368434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Son modèle d’exécution.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8" name="Google Shape;1708;p85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8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714" name="Google Shape;1714;p8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715" name="Google Shape;1715;p86"/>
          <p:cNvSpPr txBox="1"/>
          <p:nvPr/>
        </p:nvSpPr>
        <p:spPr>
          <a:xfrm>
            <a:off x="294291" y="157521"/>
            <a:ext cx="4005066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Modèle d’exécution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6" name="Google Shape;1716;p86"/>
          <p:cNvSpPr txBox="1"/>
          <p:nvPr/>
        </p:nvSpPr>
        <p:spPr>
          <a:xfrm>
            <a:off x="714297" y="2050450"/>
            <a:ext cx="14500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Création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7" name="Google Shape;1717;p86"/>
          <p:cNvSpPr txBox="1"/>
          <p:nvPr/>
        </p:nvSpPr>
        <p:spPr>
          <a:xfrm>
            <a:off x="927158" y="2454967"/>
            <a:ext cx="694725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Tout le monde peut créer un smart-contract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8" name="Google Shape;1718;p86"/>
          <p:cNvSpPr txBox="1"/>
          <p:nvPr/>
        </p:nvSpPr>
        <p:spPr>
          <a:xfrm>
            <a:off x="6458962" y="2454969"/>
            <a:ext cx="2001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9" name="Google Shape;1719;p86"/>
          <p:cNvSpPr txBox="1"/>
          <p:nvPr/>
        </p:nvSpPr>
        <p:spPr>
          <a:xfrm>
            <a:off x="6613961" y="2454967"/>
            <a:ext cx="300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0" name="Google Shape;1720;p86"/>
          <p:cNvSpPr txBox="1"/>
          <p:nvPr/>
        </p:nvSpPr>
        <p:spPr>
          <a:xfrm>
            <a:off x="927158" y="2825731"/>
            <a:ext cx="714654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créateur (manager) doit fournir le code du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1" name="Google Shape;1721;p86"/>
          <p:cNvCxnSpPr/>
          <p:nvPr/>
        </p:nvCxnSpPr>
        <p:spPr>
          <a:xfrm>
            <a:off x="713583" y="4675261"/>
            <a:ext cx="3628631" cy="0"/>
          </a:xfrm>
          <a:prstGeom prst="straightConnector1">
            <a:avLst/>
          </a:prstGeom>
          <a:noFill/>
          <a:ln cap="flat" cmpd="sng" w="9525">
            <a:solidFill>
              <a:srgbClr val="394B4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22" name="Google Shape;1722;p86"/>
          <p:cNvSpPr txBox="1"/>
          <p:nvPr/>
        </p:nvSpPr>
        <p:spPr>
          <a:xfrm>
            <a:off x="1304307" y="3139701"/>
            <a:ext cx="787227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smart-contract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à créer et fournir un stockage initial.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3" name="Google Shape;1723;p86"/>
          <p:cNvSpPr txBox="1"/>
          <p:nvPr/>
        </p:nvSpPr>
        <p:spPr>
          <a:xfrm>
            <a:off x="594296" y="4711694"/>
            <a:ext cx="250004" cy="220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 strike="noStrike">
                <a:solidFill>
                  <a:srgbClr val="394B4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4" name="Google Shape;1724;p8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725" name="Google Shape;1725;p86"/>
          <p:cNvSpPr txBox="1"/>
          <p:nvPr/>
        </p:nvSpPr>
        <p:spPr>
          <a:xfrm>
            <a:off x="915015" y="4711694"/>
            <a:ext cx="6584394" cy="220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 strike="noStrike">
                <a:solidFill>
                  <a:srgbClr val="394B4F"/>
                </a:solidFill>
                <a:latin typeface="Arial"/>
                <a:ea typeface="Arial"/>
                <a:cs typeface="Arial"/>
                <a:sym typeface="Arial"/>
              </a:rPr>
              <a:t>En fonction des contraintes établies par le protocole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6" name="Google Shape;1726;p86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8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732" name="Google Shape;1732;p8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733" name="Google Shape;1733;p87"/>
          <p:cNvSpPr txBox="1"/>
          <p:nvPr/>
        </p:nvSpPr>
        <p:spPr>
          <a:xfrm>
            <a:off x="294291" y="157521"/>
            <a:ext cx="471293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Modèle d’exécution (ii)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4" name="Google Shape;1734;p87"/>
          <p:cNvSpPr txBox="1"/>
          <p:nvPr/>
        </p:nvSpPr>
        <p:spPr>
          <a:xfrm>
            <a:off x="714297" y="1477160"/>
            <a:ext cx="167359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Exécution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5" name="Google Shape;1735;p87"/>
          <p:cNvSpPr txBox="1"/>
          <p:nvPr/>
        </p:nvSpPr>
        <p:spPr>
          <a:xfrm>
            <a:off x="927158" y="1857567"/>
            <a:ext cx="810227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smart-contract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est exécuté via une transaction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6" name="Google Shape;1736;p87"/>
          <p:cNvSpPr txBox="1"/>
          <p:nvPr/>
        </p:nvSpPr>
        <p:spPr>
          <a:xfrm>
            <a:off x="927151" y="2228325"/>
            <a:ext cx="812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Seul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7" name="Google Shape;1737;p87"/>
          <p:cNvSpPr txBox="1"/>
          <p:nvPr/>
        </p:nvSpPr>
        <p:spPr>
          <a:xfrm>
            <a:off x="1739550" y="2228325"/>
            <a:ext cx="6012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stockage varie entre chaque appel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8" name="Google Shape;1738;p87"/>
          <p:cNvSpPr txBox="1"/>
          <p:nvPr/>
        </p:nvSpPr>
        <p:spPr>
          <a:xfrm>
            <a:off x="927158" y="2579270"/>
            <a:ext cx="646010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Selon son code, un 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smart-contract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peut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9" name="Google Shape;1739;p87"/>
          <p:cNvSpPr txBox="1"/>
          <p:nvPr/>
        </p:nvSpPr>
        <p:spPr>
          <a:xfrm>
            <a:off x="1532882" y="2929673"/>
            <a:ext cx="390506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Émettre des transactions ;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0" name="Google Shape;1740;p87"/>
          <p:cNvSpPr txBox="1"/>
          <p:nvPr/>
        </p:nvSpPr>
        <p:spPr>
          <a:xfrm>
            <a:off x="1532882" y="3224355"/>
            <a:ext cx="489365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Appeler un autre 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smart-contract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1" name="Google Shape;1741;p87"/>
          <p:cNvSpPr txBox="1"/>
          <p:nvPr/>
        </p:nvSpPr>
        <p:spPr>
          <a:xfrm>
            <a:off x="1532882" y="3519037"/>
            <a:ext cx="525365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Créer de nouveaux </a:t>
            </a:r>
            <a:r>
              <a:rPr b="0" i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smart-contracts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2" name="Google Shape;1742;p8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743" name="Google Shape;1743;p87"/>
          <p:cNvSpPr txBox="1"/>
          <p:nvPr/>
        </p:nvSpPr>
        <p:spPr>
          <a:xfrm>
            <a:off x="927158" y="3871048"/>
            <a:ext cx="68351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Son exécution est généralement atomique.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4" name="Google Shape;1744;p87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8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750" name="Google Shape;1750;p8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751" name="Google Shape;1751;p88"/>
          <p:cNvSpPr txBox="1"/>
          <p:nvPr/>
        </p:nvSpPr>
        <p:spPr>
          <a:xfrm>
            <a:off x="294291" y="157521"/>
            <a:ext cx="173431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2" name="Google Shape;1752;p88"/>
          <p:cNvSpPr txBox="1"/>
          <p:nvPr/>
        </p:nvSpPr>
        <p:spPr>
          <a:xfrm>
            <a:off x="2319324" y="1009955"/>
            <a:ext cx="77858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3" name="Google Shape;1753;p88"/>
          <p:cNvSpPr txBox="1"/>
          <p:nvPr/>
        </p:nvSpPr>
        <p:spPr>
          <a:xfrm>
            <a:off x="783584" y="1538775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4" name="Google Shape;1754;p88"/>
          <p:cNvSpPr txBox="1"/>
          <p:nvPr/>
        </p:nvSpPr>
        <p:spPr>
          <a:xfrm>
            <a:off x="1156448" y="1538775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5" name="Google Shape;1755;p88"/>
          <p:cNvSpPr txBox="1"/>
          <p:nvPr/>
        </p:nvSpPr>
        <p:spPr>
          <a:xfrm>
            <a:off x="1542168" y="1538775"/>
            <a:ext cx="376435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6" name="Google Shape;1756;p88"/>
          <p:cNvSpPr txBox="1"/>
          <p:nvPr/>
        </p:nvSpPr>
        <p:spPr>
          <a:xfrm>
            <a:off x="2054320" y="1538775"/>
            <a:ext cx="330720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7" name="Google Shape;1757;p88"/>
          <p:cNvSpPr txBox="1"/>
          <p:nvPr/>
        </p:nvSpPr>
        <p:spPr>
          <a:xfrm>
            <a:off x="2570042" y="1538775"/>
            <a:ext cx="105358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88"/>
          <p:cNvSpPr txBox="1"/>
          <p:nvPr/>
        </p:nvSpPr>
        <p:spPr>
          <a:xfrm>
            <a:off x="783584" y="1743981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9" name="Google Shape;1759;p88"/>
          <p:cNvSpPr txBox="1"/>
          <p:nvPr/>
        </p:nvSpPr>
        <p:spPr>
          <a:xfrm>
            <a:off x="1540025" y="1743981"/>
            <a:ext cx="200718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0" name="Google Shape;1760;p88"/>
          <p:cNvSpPr txBox="1"/>
          <p:nvPr/>
        </p:nvSpPr>
        <p:spPr>
          <a:xfrm>
            <a:off x="1926460" y="1743981"/>
            <a:ext cx="330720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1" name="Google Shape;1761;p88"/>
          <p:cNvSpPr txBox="1"/>
          <p:nvPr/>
        </p:nvSpPr>
        <p:spPr>
          <a:xfrm>
            <a:off x="2441469" y="1743981"/>
            <a:ext cx="757155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2" name="Google Shape;1762;p88"/>
          <p:cNvSpPr txBox="1"/>
          <p:nvPr/>
        </p:nvSpPr>
        <p:spPr>
          <a:xfrm>
            <a:off x="783584" y="1949722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3" name="Google Shape;1763;p88"/>
          <p:cNvSpPr txBox="1"/>
          <p:nvPr/>
        </p:nvSpPr>
        <p:spPr>
          <a:xfrm>
            <a:off x="1542168" y="1949722"/>
            <a:ext cx="273576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4" name="Google Shape;1764;p88"/>
          <p:cNvSpPr txBox="1"/>
          <p:nvPr/>
        </p:nvSpPr>
        <p:spPr>
          <a:xfrm>
            <a:off x="2055748" y="1949722"/>
            <a:ext cx="48215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5" name="Google Shape;1765;p88"/>
          <p:cNvSpPr txBox="1"/>
          <p:nvPr/>
        </p:nvSpPr>
        <p:spPr>
          <a:xfrm>
            <a:off x="2695759" y="1949722"/>
            <a:ext cx="340006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6" name="Google Shape;1766;p88"/>
          <p:cNvSpPr txBox="1"/>
          <p:nvPr/>
        </p:nvSpPr>
        <p:spPr>
          <a:xfrm>
            <a:off x="3332912" y="1949722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4C001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7" name="Google Shape;1767;p88"/>
          <p:cNvSpPr txBox="1"/>
          <p:nvPr/>
        </p:nvSpPr>
        <p:spPr>
          <a:xfrm>
            <a:off x="783584" y="2155464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8" name="Google Shape;1768;p88"/>
          <p:cNvSpPr txBox="1"/>
          <p:nvPr/>
        </p:nvSpPr>
        <p:spPr>
          <a:xfrm>
            <a:off x="1157876" y="2155464"/>
            <a:ext cx="310005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9" name="Google Shape;1769;p88"/>
          <p:cNvSpPr txBox="1"/>
          <p:nvPr/>
        </p:nvSpPr>
        <p:spPr>
          <a:xfrm>
            <a:off x="1672170" y="2155464"/>
            <a:ext cx="88715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0" name="Google Shape;1770;p88"/>
          <p:cNvSpPr txBox="1"/>
          <p:nvPr/>
        </p:nvSpPr>
        <p:spPr>
          <a:xfrm>
            <a:off x="783584" y="2361205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1" name="Google Shape;1771;p88"/>
          <p:cNvSpPr txBox="1"/>
          <p:nvPr/>
        </p:nvSpPr>
        <p:spPr>
          <a:xfrm>
            <a:off x="1157876" y="2361205"/>
            <a:ext cx="100215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fr" sz="15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int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2" name="Google Shape;1772;p88"/>
          <p:cNvSpPr txBox="1"/>
          <p:nvPr/>
        </p:nvSpPr>
        <p:spPr>
          <a:xfrm>
            <a:off x="2312895" y="2361205"/>
            <a:ext cx="138645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) {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3" name="Google Shape;1773;p88"/>
          <p:cNvSpPr txBox="1"/>
          <p:nvPr/>
        </p:nvSpPr>
        <p:spPr>
          <a:xfrm>
            <a:off x="783584" y="2566947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4" name="Google Shape;1774;p88"/>
          <p:cNvSpPr txBox="1"/>
          <p:nvPr/>
        </p:nvSpPr>
        <p:spPr>
          <a:xfrm>
            <a:off x="1415738" y="2566947"/>
            <a:ext cx="757155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5" name="Google Shape;1775;p88"/>
          <p:cNvSpPr txBox="1"/>
          <p:nvPr/>
        </p:nvSpPr>
        <p:spPr>
          <a:xfrm>
            <a:off x="2435754" y="2566947"/>
            <a:ext cx="33429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6" name="Google Shape;1776;p88"/>
          <p:cNvSpPr txBox="1"/>
          <p:nvPr/>
        </p:nvSpPr>
        <p:spPr>
          <a:xfrm>
            <a:off x="2825047" y="2566947"/>
            <a:ext cx="105358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7" name="Google Shape;1777;p88"/>
          <p:cNvSpPr txBox="1"/>
          <p:nvPr/>
        </p:nvSpPr>
        <p:spPr>
          <a:xfrm>
            <a:off x="4096496" y="2566947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8" name="Google Shape;1778;p88"/>
          <p:cNvSpPr txBox="1"/>
          <p:nvPr/>
        </p:nvSpPr>
        <p:spPr>
          <a:xfrm>
            <a:off x="783584" y="2772688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9" name="Google Shape;1779;p88"/>
          <p:cNvSpPr txBox="1"/>
          <p:nvPr/>
        </p:nvSpPr>
        <p:spPr>
          <a:xfrm>
            <a:off x="1416452" y="2772688"/>
            <a:ext cx="71786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0" name="Google Shape;1780;p88"/>
          <p:cNvSpPr txBox="1"/>
          <p:nvPr/>
        </p:nvSpPr>
        <p:spPr>
          <a:xfrm>
            <a:off x="2304324" y="2772688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1" name="Google Shape;1781;p88"/>
          <p:cNvSpPr txBox="1"/>
          <p:nvPr/>
        </p:nvSpPr>
        <p:spPr>
          <a:xfrm>
            <a:off x="783584" y="2978430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2" name="Google Shape;1782;p88"/>
          <p:cNvSpPr txBox="1"/>
          <p:nvPr/>
        </p:nvSpPr>
        <p:spPr>
          <a:xfrm>
            <a:off x="1151448" y="2978430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3" name="Google Shape;1783;p88"/>
          <p:cNvSpPr txBox="1"/>
          <p:nvPr/>
        </p:nvSpPr>
        <p:spPr>
          <a:xfrm>
            <a:off x="4571504" y="1251058"/>
            <a:ext cx="397149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 de création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4" name="Google Shape;1784;p88"/>
          <p:cNvSpPr txBox="1"/>
          <p:nvPr/>
        </p:nvSpPr>
        <p:spPr>
          <a:xfrm>
            <a:off x="4784365" y="1577351"/>
            <a:ext cx="21393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manager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5" name="Google Shape;1785;p88"/>
          <p:cNvSpPr txBox="1"/>
          <p:nvPr/>
        </p:nvSpPr>
        <p:spPr>
          <a:xfrm>
            <a:off x="4784365" y="1947579"/>
            <a:ext cx="299219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montant initial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6" name="Google Shape;1786;p88"/>
          <p:cNvSpPr txBox="1"/>
          <p:nvPr/>
        </p:nvSpPr>
        <p:spPr>
          <a:xfrm>
            <a:off x="4784365" y="2318342"/>
            <a:ext cx="30764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stockage initial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87" name="Google Shape;1787;p88"/>
          <p:cNvCxnSpPr/>
          <p:nvPr/>
        </p:nvCxnSpPr>
        <p:spPr>
          <a:xfrm>
            <a:off x="713583" y="3296686"/>
            <a:ext cx="7714413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88" name="Google Shape;1788;p88"/>
          <p:cNvSpPr txBox="1"/>
          <p:nvPr/>
        </p:nvSpPr>
        <p:spPr>
          <a:xfrm>
            <a:off x="4784365" y="2688570"/>
            <a:ext cx="31764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code à exécuter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9" name="Google Shape;1789;p88"/>
          <p:cNvSpPr txBox="1"/>
          <p:nvPr/>
        </p:nvSpPr>
        <p:spPr>
          <a:xfrm>
            <a:off x="3967923" y="3546898"/>
            <a:ext cx="15135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Exemple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0" name="Google Shape;1790;p88"/>
          <p:cNvSpPr txBox="1"/>
          <p:nvPr/>
        </p:nvSpPr>
        <p:spPr>
          <a:xfrm>
            <a:off x="789299" y="3860868"/>
            <a:ext cx="93930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op_crea =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h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manager : Alice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balance : 0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storage : 0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code :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1" name="Google Shape;1791;p8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792" name="Google Shape;1792;p88"/>
          <p:cNvSpPr txBox="1"/>
          <p:nvPr/>
        </p:nvSpPr>
        <p:spPr>
          <a:xfrm>
            <a:off x="1910746" y="4285209"/>
            <a:ext cx="640582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Propagation de l’opération sur la 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3" name="Google Shape;1793;p88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8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799" name="Google Shape;1799;p8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800" name="Google Shape;1800;p89"/>
          <p:cNvSpPr txBox="1"/>
          <p:nvPr/>
        </p:nvSpPr>
        <p:spPr>
          <a:xfrm>
            <a:off x="294291" y="157521"/>
            <a:ext cx="390506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Exemple – Création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1" name="Google Shape;1801;p89"/>
          <p:cNvSpPr/>
          <p:nvPr/>
        </p:nvSpPr>
        <p:spPr>
          <a:xfrm>
            <a:off x="1063589" y="1786843"/>
            <a:ext cx="3158624" cy="1476088"/>
          </a:xfrm>
          <a:custGeom>
            <a:rect b="b" l="l" r="r" t="t"/>
            <a:pathLst>
              <a:path extrusionOk="0" h="2756" w="4423">
                <a:moveTo>
                  <a:pt x="0" y="2755"/>
                </a:moveTo>
                <a:lnTo>
                  <a:pt x="4422" y="2755"/>
                </a:lnTo>
                <a:lnTo>
                  <a:pt x="4422" y="0"/>
                </a:lnTo>
                <a:lnTo>
                  <a:pt x="0" y="0"/>
                </a:lnTo>
                <a:lnTo>
                  <a:pt x="0" y="2755"/>
                </a:lnTo>
                <a:moveTo>
                  <a:pt x="4422" y="1927"/>
                </a:moveTo>
                <a:lnTo>
                  <a:pt x="0" y="1927"/>
                </a:lnTo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02" name="Google Shape;1802;p89"/>
          <p:cNvSpPr txBox="1"/>
          <p:nvPr/>
        </p:nvSpPr>
        <p:spPr>
          <a:xfrm>
            <a:off x="2548613" y="1458407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3" name="Google Shape;1803;p89"/>
          <p:cNvSpPr txBox="1"/>
          <p:nvPr/>
        </p:nvSpPr>
        <p:spPr>
          <a:xfrm>
            <a:off x="1306450" y="1876320"/>
            <a:ext cx="89358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Pred. 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4" name="Google Shape;1804;p89"/>
          <p:cNvSpPr txBox="1"/>
          <p:nvPr/>
        </p:nvSpPr>
        <p:spPr>
          <a:xfrm>
            <a:off x="2575757" y="1876320"/>
            <a:ext cx="156502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380f424f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5" name="Google Shape;1805;p89"/>
          <p:cNvSpPr txBox="1"/>
          <p:nvPr/>
        </p:nvSpPr>
        <p:spPr>
          <a:xfrm>
            <a:off x="1306450" y="2170466"/>
            <a:ext cx="73286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6" name="Google Shape;1806;p89"/>
          <p:cNvSpPr txBox="1"/>
          <p:nvPr/>
        </p:nvSpPr>
        <p:spPr>
          <a:xfrm>
            <a:off x="1983604" y="2170466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7" name="Google Shape;1807;p89"/>
          <p:cNvSpPr txBox="1"/>
          <p:nvPr/>
        </p:nvSpPr>
        <p:spPr>
          <a:xfrm>
            <a:off x="2575042" y="2170466"/>
            <a:ext cx="70286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4201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8" name="Google Shape;1808;p89"/>
          <p:cNvSpPr txBox="1"/>
          <p:nvPr/>
        </p:nvSpPr>
        <p:spPr>
          <a:xfrm>
            <a:off x="1306450" y="2465147"/>
            <a:ext cx="73286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9" name="Google Shape;1809;p89"/>
          <p:cNvSpPr txBox="1"/>
          <p:nvPr/>
        </p:nvSpPr>
        <p:spPr>
          <a:xfrm>
            <a:off x="1911460" y="2548730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0" name="Google Shape;1810;p89"/>
          <p:cNvSpPr txBox="1"/>
          <p:nvPr/>
        </p:nvSpPr>
        <p:spPr>
          <a:xfrm>
            <a:off x="2197893" y="2465147"/>
            <a:ext cx="2742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1" name="Google Shape;1811;p89"/>
          <p:cNvSpPr txBox="1"/>
          <p:nvPr/>
        </p:nvSpPr>
        <p:spPr>
          <a:xfrm>
            <a:off x="2575042" y="2465147"/>
            <a:ext cx="171002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2952a3de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2" name="Google Shape;1812;p89"/>
          <p:cNvSpPr txBox="1"/>
          <p:nvPr/>
        </p:nvSpPr>
        <p:spPr>
          <a:xfrm>
            <a:off x="1382880" y="2908242"/>
            <a:ext cx="2871476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Opérations : op_crea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3" name="Google Shape;1813;p89"/>
          <p:cNvCxnSpPr/>
          <p:nvPr/>
        </p:nvCxnSpPr>
        <p:spPr>
          <a:xfrm>
            <a:off x="4570790" y="1924540"/>
            <a:ext cx="4096496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4" name="Google Shape;1814;p89"/>
          <p:cNvCxnSpPr/>
          <p:nvPr/>
        </p:nvCxnSpPr>
        <p:spPr>
          <a:xfrm rot="10800000">
            <a:off x="4576504" y="1928291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15" name="Google Shape;1815;p89"/>
          <p:cNvSpPr txBox="1"/>
          <p:nvPr/>
        </p:nvSpPr>
        <p:spPr>
          <a:xfrm>
            <a:off x="6205102" y="1603069"/>
            <a:ext cx="581438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6" name="Google Shape;1816;p89"/>
          <p:cNvCxnSpPr/>
          <p:nvPr/>
        </p:nvCxnSpPr>
        <p:spPr>
          <a:xfrm rot="10800000">
            <a:off x="5734380" y="1928291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17" name="Google Shape;1817;p89"/>
          <p:cNvSpPr txBox="1"/>
          <p:nvPr/>
        </p:nvSpPr>
        <p:spPr>
          <a:xfrm>
            <a:off x="4732221" y="1943828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8" name="Google Shape;1818;p89"/>
          <p:cNvCxnSpPr/>
          <p:nvPr/>
        </p:nvCxnSpPr>
        <p:spPr>
          <a:xfrm rot="10800000">
            <a:off x="8662286" y="1928291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9" name="Google Shape;1819;p89"/>
          <p:cNvCxnSpPr/>
          <p:nvPr/>
        </p:nvCxnSpPr>
        <p:spPr>
          <a:xfrm>
            <a:off x="4570790" y="2226723"/>
            <a:ext cx="4096496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20" name="Google Shape;1820;p89"/>
          <p:cNvCxnSpPr/>
          <p:nvPr/>
        </p:nvCxnSpPr>
        <p:spPr>
          <a:xfrm rot="10800000">
            <a:off x="4576504" y="223047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1" name="Google Shape;1821;p89"/>
          <p:cNvSpPr txBox="1"/>
          <p:nvPr/>
        </p:nvSpPr>
        <p:spPr>
          <a:xfrm>
            <a:off x="5890811" y="1943828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1220e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2" name="Google Shape;1822;p89"/>
          <p:cNvCxnSpPr/>
          <p:nvPr/>
        </p:nvCxnSpPr>
        <p:spPr>
          <a:xfrm rot="10800000">
            <a:off x="5734380" y="223047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3" name="Google Shape;1823;p89"/>
          <p:cNvSpPr txBox="1"/>
          <p:nvPr/>
        </p:nvSpPr>
        <p:spPr>
          <a:xfrm>
            <a:off x="4732221" y="2245475"/>
            <a:ext cx="53358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4" name="Google Shape;1824;p89"/>
          <p:cNvCxnSpPr/>
          <p:nvPr/>
        </p:nvCxnSpPr>
        <p:spPr>
          <a:xfrm rot="10800000">
            <a:off x="8662286" y="2230473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25" name="Google Shape;1825;p89"/>
          <p:cNvCxnSpPr/>
          <p:nvPr/>
        </p:nvCxnSpPr>
        <p:spPr>
          <a:xfrm>
            <a:off x="4570790" y="2528906"/>
            <a:ext cx="4096496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26" name="Google Shape;1826;p89"/>
          <p:cNvCxnSpPr/>
          <p:nvPr/>
        </p:nvCxnSpPr>
        <p:spPr>
          <a:xfrm rot="10800000">
            <a:off x="4576504" y="2532656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7" name="Google Shape;1827;p89"/>
          <p:cNvSpPr txBox="1"/>
          <p:nvPr/>
        </p:nvSpPr>
        <p:spPr>
          <a:xfrm>
            <a:off x="5890811" y="2245475"/>
            <a:ext cx="87215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5440e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8" name="Google Shape;1828;p89"/>
          <p:cNvCxnSpPr/>
          <p:nvPr/>
        </p:nvCxnSpPr>
        <p:spPr>
          <a:xfrm rot="10800000">
            <a:off x="5734380" y="2532656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9" name="Google Shape;1829;p89"/>
          <p:cNvSpPr txBox="1"/>
          <p:nvPr/>
        </p:nvSpPr>
        <p:spPr>
          <a:xfrm>
            <a:off x="4732221" y="2547658"/>
            <a:ext cx="103858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0" name="Google Shape;1830;p89"/>
          <p:cNvCxnSpPr/>
          <p:nvPr/>
        </p:nvCxnSpPr>
        <p:spPr>
          <a:xfrm rot="10800000">
            <a:off x="8662286" y="2532656"/>
            <a:ext cx="0" cy="294682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31" name="Google Shape;1831;p89"/>
          <p:cNvCxnSpPr/>
          <p:nvPr/>
        </p:nvCxnSpPr>
        <p:spPr>
          <a:xfrm>
            <a:off x="4570790" y="2831089"/>
            <a:ext cx="4096496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32" name="Google Shape;1832;p89"/>
          <p:cNvCxnSpPr/>
          <p:nvPr/>
        </p:nvCxnSpPr>
        <p:spPr>
          <a:xfrm rot="10800000">
            <a:off x="4576504" y="2834839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33" name="Google Shape;1833;p89"/>
          <p:cNvSpPr txBox="1"/>
          <p:nvPr/>
        </p:nvSpPr>
        <p:spPr>
          <a:xfrm>
            <a:off x="5890811" y="2547658"/>
            <a:ext cx="69715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545e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4" name="Google Shape;1834;p89"/>
          <p:cNvSpPr txBox="1"/>
          <p:nvPr/>
        </p:nvSpPr>
        <p:spPr>
          <a:xfrm>
            <a:off x="4732221" y="2849841"/>
            <a:ext cx="66072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5" name="Google Shape;1835;p89"/>
          <p:cNvCxnSpPr/>
          <p:nvPr/>
        </p:nvCxnSpPr>
        <p:spPr>
          <a:xfrm rot="10800000">
            <a:off x="5734380" y="2834839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36" name="Google Shape;1836;p89"/>
          <p:cNvSpPr txBox="1"/>
          <p:nvPr/>
        </p:nvSpPr>
        <p:spPr>
          <a:xfrm>
            <a:off x="5290802" y="2935031"/>
            <a:ext cx="26786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7" name="Google Shape;1837;p89"/>
          <p:cNvSpPr txBox="1"/>
          <p:nvPr/>
        </p:nvSpPr>
        <p:spPr>
          <a:xfrm>
            <a:off x="5890811" y="2849841"/>
            <a:ext cx="346434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8" name="Google Shape;1838;p89"/>
          <p:cNvCxnSpPr/>
          <p:nvPr/>
        </p:nvCxnSpPr>
        <p:spPr>
          <a:xfrm rot="10800000">
            <a:off x="8662286" y="2834839"/>
            <a:ext cx="0" cy="29414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39" name="Google Shape;1839;p89"/>
          <p:cNvCxnSpPr/>
          <p:nvPr/>
        </p:nvCxnSpPr>
        <p:spPr>
          <a:xfrm>
            <a:off x="4570790" y="3132736"/>
            <a:ext cx="4096496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40" name="Google Shape;1840;p89"/>
          <p:cNvSpPr txBox="1"/>
          <p:nvPr/>
        </p:nvSpPr>
        <p:spPr>
          <a:xfrm>
            <a:off x="6941543" y="2849841"/>
            <a:ext cx="1525739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Storage : 0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1" name="Google Shape;1841;p89"/>
          <p:cNvSpPr txBox="1"/>
          <p:nvPr/>
        </p:nvSpPr>
        <p:spPr>
          <a:xfrm>
            <a:off x="927158" y="3401164"/>
            <a:ext cx="824156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Tout le monde va stocker le nouveau smart-contract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2" name="Google Shape;1842;p89"/>
          <p:cNvSpPr txBox="1"/>
          <p:nvPr/>
        </p:nvSpPr>
        <p:spPr>
          <a:xfrm>
            <a:off x="927158" y="3771927"/>
            <a:ext cx="44857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3" name="Google Shape;1843;p8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844" name="Google Shape;1844;p89"/>
          <p:cNvSpPr txBox="1"/>
          <p:nvPr/>
        </p:nvSpPr>
        <p:spPr>
          <a:xfrm>
            <a:off x="1552168" y="3771927"/>
            <a:ext cx="63093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sera présent dans la chaîne pour toujours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5" name="Google Shape;1845;p89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9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851" name="Google Shape;1851;p9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852" name="Google Shape;1852;p90"/>
          <p:cNvSpPr txBox="1"/>
          <p:nvPr/>
        </p:nvSpPr>
        <p:spPr>
          <a:xfrm>
            <a:off x="294291" y="157521"/>
            <a:ext cx="355434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Exemple – Appels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3" name="Google Shape;1853;p90"/>
          <p:cNvSpPr txBox="1"/>
          <p:nvPr/>
        </p:nvSpPr>
        <p:spPr>
          <a:xfrm>
            <a:off x="2605043" y="997096"/>
            <a:ext cx="37643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4" name="Google Shape;1854;p90"/>
          <p:cNvSpPr txBox="1"/>
          <p:nvPr/>
        </p:nvSpPr>
        <p:spPr>
          <a:xfrm>
            <a:off x="2903619" y="1101038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5" name="Google Shape;1855;p90"/>
          <p:cNvSpPr txBox="1"/>
          <p:nvPr/>
        </p:nvSpPr>
        <p:spPr>
          <a:xfrm>
            <a:off x="3106480" y="997096"/>
            <a:ext cx="10807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= 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6" name="Google Shape;1856;p90"/>
          <p:cNvSpPr txBox="1"/>
          <p:nvPr/>
        </p:nvSpPr>
        <p:spPr>
          <a:xfrm>
            <a:off x="4164354" y="925301"/>
            <a:ext cx="146288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0e</a:t>
            </a: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,param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:10</a:t>
            </a: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7" name="Google Shape;1857;p90"/>
          <p:cNvSpPr txBox="1"/>
          <p:nvPr/>
        </p:nvSpPr>
        <p:spPr>
          <a:xfrm>
            <a:off x="4099353" y="997096"/>
            <a:ext cx="28587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−−−−−−−→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8" name="Google Shape;1858;p90"/>
          <p:cNvSpPr txBox="1"/>
          <p:nvPr/>
        </p:nvSpPr>
        <p:spPr>
          <a:xfrm>
            <a:off x="6392778" y="1110688"/>
            <a:ext cx="2679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9" name="Google Shape;1859;p90"/>
          <p:cNvSpPr txBox="1"/>
          <p:nvPr/>
        </p:nvSpPr>
        <p:spPr>
          <a:xfrm>
            <a:off x="2655758" y="1443941"/>
            <a:ext cx="37643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0" name="Google Shape;1860;p90"/>
          <p:cNvSpPr txBox="1"/>
          <p:nvPr/>
        </p:nvSpPr>
        <p:spPr>
          <a:xfrm>
            <a:off x="2954334" y="1547347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1" name="Google Shape;1861;p90"/>
          <p:cNvSpPr txBox="1"/>
          <p:nvPr/>
        </p:nvSpPr>
        <p:spPr>
          <a:xfrm>
            <a:off x="3157195" y="1443941"/>
            <a:ext cx="93573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= Bob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2" name="Google Shape;1862;p90"/>
          <p:cNvSpPr txBox="1"/>
          <p:nvPr/>
        </p:nvSpPr>
        <p:spPr>
          <a:xfrm>
            <a:off x="4114354" y="1372146"/>
            <a:ext cx="146288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h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2e</a:t>
            </a: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,param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:17</a:t>
            </a: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3" name="Google Shape;1863;p90"/>
          <p:cNvSpPr txBox="1"/>
          <p:nvPr/>
        </p:nvSpPr>
        <p:spPr>
          <a:xfrm>
            <a:off x="4048638" y="1443941"/>
            <a:ext cx="28586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−−−−−−−→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4" name="Google Shape;1864;p90"/>
          <p:cNvSpPr txBox="1"/>
          <p:nvPr/>
        </p:nvSpPr>
        <p:spPr>
          <a:xfrm>
            <a:off x="6392788" y="1547347"/>
            <a:ext cx="2679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5" name="Google Shape;1865;p90"/>
          <p:cNvSpPr txBox="1"/>
          <p:nvPr/>
        </p:nvSpPr>
        <p:spPr>
          <a:xfrm>
            <a:off x="1650742" y="1868283"/>
            <a:ext cx="71558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Après inclusion des opérations dans un bloc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B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6" name="Google Shape;1866;p90"/>
          <p:cNvCxnSpPr/>
          <p:nvPr/>
        </p:nvCxnSpPr>
        <p:spPr>
          <a:xfrm>
            <a:off x="2642901" y="2556231"/>
            <a:ext cx="4433645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67" name="Google Shape;1867;p90"/>
          <p:cNvCxnSpPr/>
          <p:nvPr/>
        </p:nvCxnSpPr>
        <p:spPr>
          <a:xfrm rot="10800000">
            <a:off x="2647901" y="2559981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68" name="Google Shape;1868;p90"/>
          <p:cNvSpPr txBox="1"/>
          <p:nvPr/>
        </p:nvSpPr>
        <p:spPr>
          <a:xfrm>
            <a:off x="4250784" y="2211185"/>
            <a:ext cx="63643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9" name="Google Shape;1869;p90"/>
          <p:cNvCxnSpPr/>
          <p:nvPr/>
        </p:nvCxnSpPr>
        <p:spPr>
          <a:xfrm rot="10800000">
            <a:off x="3845778" y="2559981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70" name="Google Shape;1870;p90"/>
          <p:cNvSpPr txBox="1"/>
          <p:nvPr/>
        </p:nvSpPr>
        <p:spPr>
          <a:xfrm>
            <a:off x="2803618" y="2570161"/>
            <a:ext cx="7300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1" name="Google Shape;1871;p90"/>
          <p:cNvCxnSpPr/>
          <p:nvPr/>
        </p:nvCxnSpPr>
        <p:spPr>
          <a:xfrm rot="10800000">
            <a:off x="7071545" y="2559981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72" name="Google Shape;1872;p90"/>
          <p:cNvCxnSpPr/>
          <p:nvPr/>
        </p:nvCxnSpPr>
        <p:spPr>
          <a:xfrm>
            <a:off x="2642901" y="2877702"/>
            <a:ext cx="4433645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73" name="Google Shape;1873;p90"/>
          <p:cNvCxnSpPr/>
          <p:nvPr/>
        </p:nvCxnSpPr>
        <p:spPr>
          <a:xfrm rot="10800000">
            <a:off x="2647901" y="2881452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74" name="Google Shape;1874;p90"/>
          <p:cNvSpPr txBox="1"/>
          <p:nvPr/>
        </p:nvSpPr>
        <p:spPr>
          <a:xfrm>
            <a:off x="4001495" y="2570161"/>
            <a:ext cx="96287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1220e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5" name="Google Shape;1875;p90"/>
          <p:cNvCxnSpPr/>
          <p:nvPr/>
        </p:nvCxnSpPr>
        <p:spPr>
          <a:xfrm rot="10800000">
            <a:off x="3845778" y="2881452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76" name="Google Shape;1876;p90"/>
          <p:cNvSpPr txBox="1"/>
          <p:nvPr/>
        </p:nvSpPr>
        <p:spPr>
          <a:xfrm>
            <a:off x="2803618" y="2891632"/>
            <a:ext cx="5850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7" name="Google Shape;1877;p90"/>
          <p:cNvCxnSpPr/>
          <p:nvPr/>
        </p:nvCxnSpPr>
        <p:spPr>
          <a:xfrm rot="10800000">
            <a:off x="7071545" y="2881452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78" name="Google Shape;1878;p90"/>
          <p:cNvCxnSpPr/>
          <p:nvPr/>
        </p:nvCxnSpPr>
        <p:spPr>
          <a:xfrm>
            <a:off x="2642901" y="3199173"/>
            <a:ext cx="4433645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79" name="Google Shape;1879;p90"/>
          <p:cNvCxnSpPr/>
          <p:nvPr/>
        </p:nvCxnSpPr>
        <p:spPr>
          <a:xfrm rot="10800000">
            <a:off x="2647901" y="3202923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80" name="Google Shape;1880;p90"/>
          <p:cNvSpPr txBox="1"/>
          <p:nvPr/>
        </p:nvSpPr>
        <p:spPr>
          <a:xfrm>
            <a:off x="4001495" y="2891632"/>
            <a:ext cx="96287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5440e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1" name="Google Shape;1881;p90"/>
          <p:cNvCxnSpPr/>
          <p:nvPr/>
        </p:nvCxnSpPr>
        <p:spPr>
          <a:xfrm rot="10800000">
            <a:off x="3845778" y="3202923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82" name="Google Shape;1882;p90"/>
          <p:cNvSpPr txBox="1"/>
          <p:nvPr/>
        </p:nvSpPr>
        <p:spPr>
          <a:xfrm>
            <a:off x="2803618" y="3213639"/>
            <a:ext cx="11414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3" name="Google Shape;1883;p90"/>
          <p:cNvCxnSpPr/>
          <p:nvPr/>
        </p:nvCxnSpPr>
        <p:spPr>
          <a:xfrm rot="10800000">
            <a:off x="7071545" y="3202923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84" name="Google Shape;1884;p90"/>
          <p:cNvCxnSpPr/>
          <p:nvPr/>
        </p:nvCxnSpPr>
        <p:spPr>
          <a:xfrm>
            <a:off x="2642901" y="3520644"/>
            <a:ext cx="4433645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85" name="Google Shape;1885;p90"/>
          <p:cNvCxnSpPr/>
          <p:nvPr/>
        </p:nvCxnSpPr>
        <p:spPr>
          <a:xfrm rot="10800000">
            <a:off x="2647901" y="3524395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86" name="Google Shape;1886;p90"/>
          <p:cNvSpPr txBox="1"/>
          <p:nvPr/>
        </p:nvSpPr>
        <p:spPr>
          <a:xfrm>
            <a:off x="4001495" y="3213639"/>
            <a:ext cx="7692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545e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7" name="Google Shape;1887;p90"/>
          <p:cNvSpPr txBox="1"/>
          <p:nvPr/>
        </p:nvSpPr>
        <p:spPr>
          <a:xfrm>
            <a:off x="2803618" y="3535110"/>
            <a:ext cx="73001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8" name="Google Shape;1888;p90"/>
          <p:cNvCxnSpPr/>
          <p:nvPr/>
        </p:nvCxnSpPr>
        <p:spPr>
          <a:xfrm rot="10800000">
            <a:off x="3845778" y="3524395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89" name="Google Shape;1889;p90"/>
          <p:cNvSpPr txBox="1"/>
          <p:nvPr/>
        </p:nvSpPr>
        <p:spPr>
          <a:xfrm>
            <a:off x="3399342" y="3638517"/>
            <a:ext cx="26786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0" name="Google Shape;1890;p90"/>
          <p:cNvSpPr txBox="1"/>
          <p:nvPr/>
        </p:nvSpPr>
        <p:spPr>
          <a:xfrm>
            <a:off x="4001495" y="3535110"/>
            <a:ext cx="38214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1" name="Google Shape;1891;p90"/>
          <p:cNvCxnSpPr/>
          <p:nvPr/>
        </p:nvCxnSpPr>
        <p:spPr>
          <a:xfrm rot="10800000">
            <a:off x="7071545" y="3524395"/>
            <a:ext cx="0" cy="31397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92" name="Google Shape;1892;p90"/>
          <p:cNvCxnSpPr/>
          <p:nvPr/>
        </p:nvCxnSpPr>
        <p:spPr>
          <a:xfrm>
            <a:off x="2642901" y="3842115"/>
            <a:ext cx="4433645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93" name="Google Shape;1893;p90"/>
          <p:cNvSpPr txBox="1"/>
          <p:nvPr/>
        </p:nvSpPr>
        <p:spPr>
          <a:xfrm>
            <a:off x="5111513" y="3535110"/>
            <a:ext cx="186360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Storage :</a:t>
            </a:r>
            <a:r>
              <a:rPr b="0" lang="fr" sz="2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27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4" name="Google Shape;1894;p90"/>
          <p:cNvSpPr txBox="1"/>
          <p:nvPr/>
        </p:nvSpPr>
        <p:spPr>
          <a:xfrm>
            <a:off x="1244306" y="4111615"/>
            <a:ext cx="832299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Tous les participants doivent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exécuter les appels 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896" name="Google Shape;1896;p90"/>
          <p:cNvSpPr txBox="1"/>
          <p:nvPr/>
        </p:nvSpPr>
        <p:spPr>
          <a:xfrm>
            <a:off x="1145733" y="4425585"/>
            <a:ext cx="84322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smart-contract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pour valider et mettre à jour leur état.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7" name="Google Shape;1897;p90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9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903" name="Google Shape;1903;p9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04" name="Google Shape;1904;p91"/>
          <p:cNvSpPr txBox="1"/>
          <p:nvPr/>
        </p:nvSpPr>
        <p:spPr>
          <a:xfrm>
            <a:off x="294291" y="157521"/>
            <a:ext cx="522080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Coût des Smart-contracts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5" name="Google Shape;1905;p91"/>
          <p:cNvSpPr txBox="1"/>
          <p:nvPr/>
        </p:nvSpPr>
        <p:spPr>
          <a:xfrm>
            <a:off x="714297" y="1555920"/>
            <a:ext cx="287076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6" name="Google Shape;1906;p91"/>
          <p:cNvSpPr txBox="1"/>
          <p:nvPr/>
        </p:nvSpPr>
        <p:spPr>
          <a:xfrm>
            <a:off x="3120766" y="155592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7" name="Google Shape;1907;p91"/>
          <p:cNvSpPr txBox="1"/>
          <p:nvPr/>
        </p:nvSpPr>
        <p:spPr>
          <a:xfrm>
            <a:off x="3435771" y="155592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8" name="Google Shape;1908;p91"/>
          <p:cNvSpPr txBox="1"/>
          <p:nvPr/>
        </p:nvSpPr>
        <p:spPr>
          <a:xfrm>
            <a:off x="927158" y="1936327"/>
            <a:ext cx="890657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On appelle un smart-contract très long à exécuter ou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9" name="Google Shape;1909;p91"/>
          <p:cNvSpPr txBox="1"/>
          <p:nvPr/>
        </p:nvSpPr>
        <p:spPr>
          <a:xfrm>
            <a:off x="1304307" y="2250298"/>
            <a:ext cx="25471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ne termine pas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0" name="Google Shape;1910;p91"/>
          <p:cNvSpPr txBox="1"/>
          <p:nvPr/>
        </p:nvSpPr>
        <p:spPr>
          <a:xfrm>
            <a:off x="51325846" y="-35182330"/>
            <a:ext cx="88730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code du smart-contract est très gros ou stocke (ou va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1" name="Google Shape;1911;p91"/>
          <p:cNvSpPr txBox="1"/>
          <p:nvPr/>
        </p:nvSpPr>
        <p:spPr>
          <a:xfrm>
            <a:off x="51702281" y="-34868360"/>
            <a:ext cx="54022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stocker) énormément de données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2" name="Google Shape;1912;p9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13" name="Google Shape;1913;p91"/>
          <p:cNvSpPr txBox="1"/>
          <p:nvPr/>
        </p:nvSpPr>
        <p:spPr>
          <a:xfrm>
            <a:off x="53667314" y="-34122547"/>
            <a:ext cx="32279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doit faire payer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4" name="Google Shape;1914;p91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9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920" name="Google Shape;1920;p9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21" name="Google Shape;1921;p92"/>
          <p:cNvSpPr txBox="1"/>
          <p:nvPr/>
        </p:nvSpPr>
        <p:spPr>
          <a:xfrm>
            <a:off x="294291" y="157521"/>
            <a:ext cx="522080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Coût des Smart-contracts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2" name="Google Shape;1922;p92"/>
          <p:cNvSpPr txBox="1"/>
          <p:nvPr/>
        </p:nvSpPr>
        <p:spPr>
          <a:xfrm>
            <a:off x="714297" y="1555920"/>
            <a:ext cx="287076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3" name="Google Shape;1923;p92"/>
          <p:cNvSpPr txBox="1"/>
          <p:nvPr/>
        </p:nvSpPr>
        <p:spPr>
          <a:xfrm>
            <a:off x="3120766" y="155592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4" name="Google Shape;1924;p92"/>
          <p:cNvSpPr txBox="1"/>
          <p:nvPr/>
        </p:nvSpPr>
        <p:spPr>
          <a:xfrm>
            <a:off x="3435771" y="155592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5" name="Google Shape;1925;p92"/>
          <p:cNvSpPr txBox="1"/>
          <p:nvPr/>
        </p:nvSpPr>
        <p:spPr>
          <a:xfrm>
            <a:off x="927158" y="1936327"/>
            <a:ext cx="890657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On appelle un smart-contract très long à exécuter ou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6" name="Google Shape;1926;p92"/>
          <p:cNvSpPr txBox="1"/>
          <p:nvPr/>
        </p:nvSpPr>
        <p:spPr>
          <a:xfrm>
            <a:off x="1304307" y="2250298"/>
            <a:ext cx="25471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ne termine pas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7" name="Google Shape;1927;p92"/>
          <p:cNvSpPr txBox="1"/>
          <p:nvPr/>
        </p:nvSpPr>
        <p:spPr>
          <a:xfrm>
            <a:off x="927158" y="2620525"/>
            <a:ext cx="88730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code du smart-contract est très gros ou stocke (ou va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8" name="Google Shape;1928;p92"/>
          <p:cNvSpPr txBox="1"/>
          <p:nvPr/>
        </p:nvSpPr>
        <p:spPr>
          <a:xfrm>
            <a:off x="1304307" y="2934495"/>
            <a:ext cx="54022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stocker) énormément de données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9" name="Google Shape;1929;p9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30" name="Google Shape;1930;p92"/>
          <p:cNvSpPr txBox="1"/>
          <p:nvPr/>
        </p:nvSpPr>
        <p:spPr>
          <a:xfrm>
            <a:off x="53667314" y="-34122547"/>
            <a:ext cx="32279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doit faire payer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1" name="Google Shape;1931;p92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9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937" name="Google Shape;1937;p9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38" name="Google Shape;1938;p93"/>
          <p:cNvSpPr txBox="1"/>
          <p:nvPr/>
        </p:nvSpPr>
        <p:spPr>
          <a:xfrm>
            <a:off x="294291" y="157521"/>
            <a:ext cx="522080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Coût des Smart-contracts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9" name="Google Shape;1939;p93"/>
          <p:cNvSpPr txBox="1"/>
          <p:nvPr/>
        </p:nvSpPr>
        <p:spPr>
          <a:xfrm>
            <a:off x="714297" y="1555920"/>
            <a:ext cx="287076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se passe-t-il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0" name="Google Shape;1940;p93"/>
          <p:cNvSpPr txBox="1"/>
          <p:nvPr/>
        </p:nvSpPr>
        <p:spPr>
          <a:xfrm>
            <a:off x="3120766" y="155592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1" name="Google Shape;1941;p93"/>
          <p:cNvSpPr txBox="1"/>
          <p:nvPr/>
        </p:nvSpPr>
        <p:spPr>
          <a:xfrm>
            <a:off x="3435771" y="155592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2" name="Google Shape;1942;p93"/>
          <p:cNvSpPr txBox="1"/>
          <p:nvPr/>
        </p:nvSpPr>
        <p:spPr>
          <a:xfrm>
            <a:off x="927158" y="1936327"/>
            <a:ext cx="890657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On appelle un smart-contract très long à exécuter ou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3" name="Google Shape;1943;p93"/>
          <p:cNvSpPr txBox="1"/>
          <p:nvPr/>
        </p:nvSpPr>
        <p:spPr>
          <a:xfrm>
            <a:off x="1304307" y="2250298"/>
            <a:ext cx="25471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ne termine pas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4" name="Google Shape;1944;p93"/>
          <p:cNvSpPr txBox="1"/>
          <p:nvPr/>
        </p:nvSpPr>
        <p:spPr>
          <a:xfrm>
            <a:off x="927158" y="2620525"/>
            <a:ext cx="88730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code du smart-contract est très gros ou stocke (ou va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5" name="Google Shape;1945;p93"/>
          <p:cNvSpPr txBox="1"/>
          <p:nvPr/>
        </p:nvSpPr>
        <p:spPr>
          <a:xfrm>
            <a:off x="1304307" y="2934495"/>
            <a:ext cx="54022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stocker) énormément de données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6" name="Google Shape;1946;p9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47" name="Google Shape;1947;p93"/>
          <p:cNvSpPr txBox="1"/>
          <p:nvPr/>
        </p:nvSpPr>
        <p:spPr>
          <a:xfrm>
            <a:off x="3269340" y="3680844"/>
            <a:ext cx="32279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doit faire payer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8" name="Google Shape;1948;p93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94"/>
          <p:cNvSpPr/>
          <p:nvPr/>
        </p:nvSpPr>
        <p:spPr>
          <a:xfrm>
            <a:off x="0" y="0"/>
            <a:ext cx="9143732" cy="5144079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954" name="Google Shape;1954;p9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55" name="Google Shape;1955;p94"/>
          <p:cNvSpPr txBox="1"/>
          <p:nvPr/>
        </p:nvSpPr>
        <p:spPr>
          <a:xfrm>
            <a:off x="294291" y="157521"/>
            <a:ext cx="286790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Notion de</a:t>
            </a:r>
            <a:r>
              <a:rPr b="1" i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Gas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6" name="Google Shape;1956;p94"/>
          <p:cNvSpPr txBox="1"/>
          <p:nvPr/>
        </p:nvSpPr>
        <p:spPr>
          <a:xfrm>
            <a:off x="714297" y="1244629"/>
            <a:ext cx="6335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Gas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7" name="Google Shape;1957;p94"/>
          <p:cNvSpPr txBox="1"/>
          <p:nvPr/>
        </p:nvSpPr>
        <p:spPr>
          <a:xfrm>
            <a:off x="927158" y="1625036"/>
            <a:ext cx="856228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personnes appelant des S-C doivent fournir du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gas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8" name="Google Shape;1958;p94"/>
          <p:cNvSpPr txBox="1"/>
          <p:nvPr/>
        </p:nvSpPr>
        <p:spPr>
          <a:xfrm>
            <a:off x="1304307" y="1939542"/>
            <a:ext cx="17071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 payant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9" name="Google Shape;1959;p94"/>
          <p:cNvSpPr txBox="1"/>
          <p:nvPr/>
        </p:nvSpPr>
        <p:spPr>
          <a:xfrm>
            <a:off x="927158" y="2309770"/>
            <a:ext cx="882514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Chaque exécution de smart-contract a une limite de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gas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0" name="Google Shape;1960;p94"/>
          <p:cNvSpPr txBox="1"/>
          <p:nvPr/>
        </p:nvSpPr>
        <p:spPr>
          <a:xfrm>
            <a:off x="927158" y="2680533"/>
            <a:ext cx="852014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Chaque instruction exécutée engendre un coût en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gas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1" name="Google Shape;1961;p94"/>
          <p:cNvSpPr txBox="1"/>
          <p:nvPr/>
        </p:nvSpPr>
        <p:spPr>
          <a:xfrm>
            <a:off x="927158" y="3050761"/>
            <a:ext cx="5514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2" name="Google Shape;1962;p94"/>
          <p:cNvSpPr txBox="1"/>
          <p:nvPr/>
        </p:nvSpPr>
        <p:spPr>
          <a:xfrm>
            <a:off x="1635741" y="3050761"/>
            <a:ext cx="49972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l’exécution dépasse le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gas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fourni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3" name="Google Shape;1963;p94"/>
          <p:cNvSpPr txBox="1"/>
          <p:nvPr/>
        </p:nvSpPr>
        <p:spPr>
          <a:xfrm>
            <a:off x="5751961" y="3051311"/>
            <a:ext cx="2399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par l’utilisateur,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4" name="Google Shape;1964;p94"/>
          <p:cNvSpPr txBox="1"/>
          <p:nvPr/>
        </p:nvSpPr>
        <p:spPr>
          <a:xfrm>
            <a:off x="1304307" y="3364731"/>
            <a:ext cx="102073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l’appel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5" name="Google Shape;1965;p94"/>
          <p:cNvSpPr txBox="1"/>
          <p:nvPr/>
        </p:nvSpPr>
        <p:spPr>
          <a:xfrm>
            <a:off x="2206465" y="3364731"/>
            <a:ext cx="218789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au S-C échoue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6" name="Google Shape;1966;p94"/>
          <p:cNvSpPr txBox="1"/>
          <p:nvPr/>
        </p:nvSpPr>
        <p:spPr>
          <a:xfrm>
            <a:off x="714297" y="3910160"/>
            <a:ext cx="836513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 général, le montant payé pour le gas est reversé 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7" name="Google Shape;1967;p9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68" name="Google Shape;1968;p94"/>
          <p:cNvSpPr txBox="1"/>
          <p:nvPr/>
        </p:nvSpPr>
        <p:spPr>
          <a:xfrm>
            <a:off x="714297" y="4224130"/>
            <a:ext cx="282576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validateur du bloc.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9" name="Google Shape;1969;p94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5" name="Google Shape;205;p3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6" name="Google Shape;206;p32"/>
          <p:cNvSpPr txBox="1"/>
          <p:nvPr/>
        </p:nvSpPr>
        <p:spPr>
          <a:xfrm>
            <a:off x="294291" y="157521"/>
            <a:ext cx="751869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Quelques projets de cryptomonnaies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927158" y="1992049"/>
            <a:ext cx="519365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Bitcoin : 2009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Bitcoin Cash,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927158" y="2362812"/>
            <a:ext cx="638439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Ethereum : 2014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Ethereum Classic,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927158" y="3106202"/>
            <a:ext cx="2254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Zcash : 2016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927158" y="3476966"/>
            <a:ext cx="22179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Tezos : 2018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12" name="Google Shape;212;p32"/>
          <p:cNvSpPr txBox="1"/>
          <p:nvPr/>
        </p:nvSpPr>
        <p:spPr>
          <a:xfrm>
            <a:off x="927158" y="3847193"/>
            <a:ext cx="566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838800" y="26731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23373B"/>
                </a:solidFill>
              </a:rPr>
              <a:t>• </a:t>
            </a:r>
            <a:r>
              <a:rPr lang="fr" sz="2200">
                <a:solidFill>
                  <a:srgbClr val="23373B"/>
                </a:solidFill>
              </a:rPr>
              <a:t>Dogecoin : 2015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9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975" name="Google Shape;1975;p9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76" name="Google Shape;1976;p95"/>
          <p:cNvSpPr txBox="1"/>
          <p:nvPr/>
        </p:nvSpPr>
        <p:spPr>
          <a:xfrm>
            <a:off x="294291" y="157521"/>
            <a:ext cx="6164387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Stockage des Smart-contracts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7" name="Google Shape;1977;p95"/>
          <p:cNvSpPr txBox="1"/>
          <p:nvPr/>
        </p:nvSpPr>
        <p:spPr>
          <a:xfrm>
            <a:off x="714297" y="1732193"/>
            <a:ext cx="648153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On paye l’espace de stockage utilisé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8" name="Google Shape;1978;p95"/>
          <p:cNvSpPr txBox="1"/>
          <p:nvPr/>
        </p:nvSpPr>
        <p:spPr>
          <a:xfrm>
            <a:off x="927158" y="2150106"/>
            <a:ext cx="64115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À la création, on paye en proportion de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9" name="Google Shape;1979;p95"/>
          <p:cNvSpPr txBox="1"/>
          <p:nvPr/>
        </p:nvSpPr>
        <p:spPr>
          <a:xfrm>
            <a:off x="1532882" y="2501045"/>
            <a:ext cx="371149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taille du code injectée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0" name="Google Shape;1980;p95"/>
          <p:cNvSpPr txBox="1"/>
          <p:nvPr/>
        </p:nvSpPr>
        <p:spPr>
          <a:xfrm>
            <a:off x="1532882" y="2795191"/>
            <a:ext cx="2752903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stockage initial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1" name="Google Shape;1981;p95"/>
          <p:cNvSpPr txBox="1"/>
          <p:nvPr/>
        </p:nvSpPr>
        <p:spPr>
          <a:xfrm>
            <a:off x="3795753" y="2795116"/>
            <a:ext cx="972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à créer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2" name="Google Shape;1982;p95"/>
          <p:cNvSpPr txBox="1"/>
          <p:nvPr/>
        </p:nvSpPr>
        <p:spPr>
          <a:xfrm>
            <a:off x="927158" y="3147202"/>
            <a:ext cx="53958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À l’appel, on paye le stockage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3" name="Google Shape;1983;p95"/>
          <p:cNvSpPr txBox="1"/>
          <p:nvPr/>
        </p:nvSpPr>
        <p:spPr>
          <a:xfrm>
            <a:off x="5555806" y="3147202"/>
            <a:ext cx="224218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va être généré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4" name="Google Shape;1984;p9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85" name="Google Shape;1985;p95"/>
          <p:cNvSpPr txBox="1"/>
          <p:nvPr/>
        </p:nvSpPr>
        <p:spPr>
          <a:xfrm>
            <a:off x="714297" y="3692631"/>
            <a:ext cx="901586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 général, le montant payé pour le stockage est « brûlé ».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6" name="Google Shape;1986;p95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9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1992" name="Google Shape;1992;p9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1993" name="Google Shape;1993;p96"/>
          <p:cNvSpPr txBox="1"/>
          <p:nvPr/>
        </p:nvSpPr>
        <p:spPr>
          <a:xfrm>
            <a:off x="294308" y="157525"/>
            <a:ext cx="8849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Exemples de « Dapps » ( Decentralized applications)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4" name="Google Shape;1994;p96"/>
          <p:cNvSpPr txBox="1"/>
          <p:nvPr/>
        </p:nvSpPr>
        <p:spPr>
          <a:xfrm>
            <a:off x="714297" y="1507164"/>
            <a:ext cx="571938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Vote électronique (version naïve)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5" name="Google Shape;1995;p96"/>
          <p:cNvSpPr txBox="1"/>
          <p:nvPr/>
        </p:nvSpPr>
        <p:spPr>
          <a:xfrm>
            <a:off x="927158" y="1887571"/>
            <a:ext cx="783298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contrat contient les adresses des participants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6" name="Google Shape;1996;p96"/>
          <p:cNvSpPr txBox="1"/>
          <p:nvPr/>
        </p:nvSpPr>
        <p:spPr>
          <a:xfrm>
            <a:off x="1304307" y="2201541"/>
            <a:ext cx="275933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autorisés à voter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7" name="Google Shape;1997;p96"/>
          <p:cNvSpPr txBox="1"/>
          <p:nvPr/>
        </p:nvSpPr>
        <p:spPr>
          <a:xfrm>
            <a:off x="927158" y="2572304"/>
            <a:ext cx="86315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Lorsqu’un participant vote, le contrat marque dans son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8" name="Google Shape;1998;p96"/>
          <p:cNvSpPr txBox="1"/>
          <p:nvPr/>
        </p:nvSpPr>
        <p:spPr>
          <a:xfrm>
            <a:off x="1304307" y="2886274"/>
            <a:ext cx="55015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stockage que le participant à voter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9" name="Google Shape;1999;p96"/>
          <p:cNvSpPr txBox="1"/>
          <p:nvPr/>
        </p:nvSpPr>
        <p:spPr>
          <a:xfrm>
            <a:off x="927158" y="3257038"/>
            <a:ext cx="8948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Après une certaine date, le vote est terminé et le contrat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0" name="Google Shape;2000;p96"/>
          <p:cNvSpPr txBox="1"/>
          <p:nvPr/>
        </p:nvSpPr>
        <p:spPr>
          <a:xfrm>
            <a:off x="1304307" y="3571008"/>
            <a:ext cx="855014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n’accepte plus d’appel. L’issue du vote et son historique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1" name="Google Shape;2001;p9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02" name="Google Shape;2002;p96"/>
          <p:cNvSpPr txBox="1"/>
          <p:nvPr/>
        </p:nvSpPr>
        <p:spPr>
          <a:xfrm>
            <a:off x="1304307" y="3884978"/>
            <a:ext cx="31736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restent consultables.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3" name="Google Shape;2003;p96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9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09" name="Google Shape;2009;p9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10" name="Google Shape;2010;p97"/>
          <p:cNvSpPr txBox="1"/>
          <p:nvPr/>
        </p:nvSpPr>
        <p:spPr>
          <a:xfrm>
            <a:off x="294306" y="157525"/>
            <a:ext cx="8849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AFAFA"/>
                </a:solidFill>
              </a:rPr>
              <a:t>Exemples de « Dapps » ( Decentralized applications)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AFAFA"/>
              </a:solidFill>
            </a:endParaRPr>
          </a:p>
        </p:txBody>
      </p:sp>
      <p:sp>
        <p:nvSpPr>
          <p:cNvPr id="2011" name="Google Shape;2011;p97"/>
          <p:cNvSpPr txBox="1"/>
          <p:nvPr/>
        </p:nvSpPr>
        <p:spPr>
          <a:xfrm>
            <a:off x="714297" y="2141533"/>
            <a:ext cx="341862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Multi-signature M-N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2" name="Google Shape;2012;p97"/>
          <p:cNvSpPr txBox="1"/>
          <p:nvPr/>
        </p:nvSpPr>
        <p:spPr>
          <a:xfrm>
            <a:off x="927158" y="2521941"/>
            <a:ext cx="66386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compte commun géré par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comptes ;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3" name="Google Shape;2013;p97"/>
          <p:cNvSpPr txBox="1"/>
          <p:nvPr/>
        </p:nvSpPr>
        <p:spPr>
          <a:xfrm>
            <a:off x="927158" y="2892704"/>
            <a:ext cx="607652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transfert ne peut s’effectuer que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4" name="Google Shape;2014;p97"/>
          <p:cNvSpPr txBox="1"/>
          <p:nvPr/>
        </p:nvSpPr>
        <p:spPr>
          <a:xfrm>
            <a:off x="6081529" y="2892704"/>
            <a:ext cx="123502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parmi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5" name="Google Shape;2015;p97"/>
          <p:cNvSpPr txBox="1"/>
          <p:nvPr/>
        </p:nvSpPr>
        <p:spPr>
          <a:xfrm>
            <a:off x="7245834" y="2892704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6" name="Google Shape;2016;p9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17" name="Google Shape;2017;p97"/>
          <p:cNvSpPr txBox="1"/>
          <p:nvPr/>
        </p:nvSpPr>
        <p:spPr>
          <a:xfrm>
            <a:off x="1304307" y="3206674"/>
            <a:ext cx="392363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signatures sont récoltées.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8" name="Google Shape;2018;p97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9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24" name="Google Shape;2024;p9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25" name="Google Shape;2025;p98"/>
          <p:cNvSpPr txBox="1"/>
          <p:nvPr/>
        </p:nvSpPr>
        <p:spPr>
          <a:xfrm>
            <a:off x="294306" y="157525"/>
            <a:ext cx="8849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AFAFA"/>
                </a:solidFill>
              </a:rPr>
              <a:t>Exemples de « Dapps » ( Decentralized applications)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6" name="Google Shape;2026;p98"/>
          <p:cNvSpPr txBox="1"/>
          <p:nvPr/>
        </p:nvSpPr>
        <p:spPr>
          <a:xfrm>
            <a:off x="714297" y="1575208"/>
            <a:ext cx="329148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Escrow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(séquestre)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7" name="Google Shape;2027;p98"/>
          <p:cNvSpPr txBox="1"/>
          <p:nvPr/>
        </p:nvSpPr>
        <p:spPr>
          <a:xfrm>
            <a:off x="927158" y="1955616"/>
            <a:ext cx="55015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Permet de sécuriser des échanges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8" name="Google Shape;2028;p98"/>
          <p:cNvSpPr txBox="1"/>
          <p:nvPr/>
        </p:nvSpPr>
        <p:spPr>
          <a:xfrm>
            <a:off x="927158" y="2306555"/>
            <a:ext cx="763655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L’acheteur et le vendeur passent par le contrat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9" name="Google Shape;2029;p98"/>
          <p:cNvSpPr txBox="1"/>
          <p:nvPr/>
        </p:nvSpPr>
        <p:spPr>
          <a:xfrm>
            <a:off x="1532882" y="2657494"/>
            <a:ext cx="748869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Chacun donne 2</a:t>
            </a:r>
            <a:r>
              <a:rPr b="0" i="1" lang="fr" sz="20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le montant de la vente au contrat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0" name="Google Shape;2030;p98"/>
          <p:cNvSpPr txBox="1"/>
          <p:nvPr/>
        </p:nvSpPr>
        <p:spPr>
          <a:xfrm>
            <a:off x="1532882" y="2951640"/>
            <a:ext cx="50286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Si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1" name="Google Shape;2031;p98"/>
          <p:cNvSpPr txBox="1"/>
          <p:nvPr/>
        </p:nvSpPr>
        <p:spPr>
          <a:xfrm>
            <a:off x="2204322" y="2951640"/>
            <a:ext cx="750655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les deux partis confirment le bon déroulement alors le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2" name="Google Shape;2032;p98"/>
          <p:cNvSpPr txBox="1"/>
          <p:nvPr/>
        </p:nvSpPr>
        <p:spPr>
          <a:xfrm>
            <a:off x="1894317" y="3246322"/>
            <a:ext cx="7167975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transfert est effectué et le surplus est reversé sinon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3" name="Google Shape;2033;p98"/>
          <p:cNvSpPr txBox="1"/>
          <p:nvPr/>
        </p:nvSpPr>
        <p:spPr>
          <a:xfrm>
            <a:off x="1894317" y="3541004"/>
            <a:ext cx="7177261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l’argent est maintenu dans le contrat tant qu’aucun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4" name="Google Shape;2034;p9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35" name="Google Shape;2035;p98"/>
          <p:cNvSpPr txBox="1"/>
          <p:nvPr/>
        </p:nvSpPr>
        <p:spPr>
          <a:xfrm>
            <a:off x="1894317" y="3835150"/>
            <a:ext cx="2774331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accord n’est trouvé.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6" name="Google Shape;2036;p98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9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42" name="Google Shape;2042;p9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43" name="Google Shape;2043;p99"/>
          <p:cNvSpPr txBox="1"/>
          <p:nvPr/>
        </p:nvSpPr>
        <p:spPr>
          <a:xfrm>
            <a:off x="294306" y="157525"/>
            <a:ext cx="8849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2600">
                <a:solidFill>
                  <a:srgbClr val="FAFAFA"/>
                </a:solidFill>
              </a:rPr>
              <a:t>Exemples de « Dapps » ( Decentralized applications)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FAFAFA"/>
              </a:solidFill>
            </a:endParaRPr>
          </a:p>
        </p:txBody>
      </p:sp>
      <p:sp>
        <p:nvSpPr>
          <p:cNvPr id="2044" name="Google Shape;2044;p9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45" name="Google Shape;2045;p99"/>
          <p:cNvSpPr txBox="1"/>
          <p:nvPr/>
        </p:nvSpPr>
        <p:spPr>
          <a:xfrm>
            <a:off x="714297" y="2707858"/>
            <a:ext cx="70979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Crypto-kitties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 https://www.cryptokitties.co/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6" name="Google Shape;2046;p99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0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52" name="Google Shape;2052;p10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53" name="Google Shape;2053;p100"/>
          <p:cNvSpPr txBox="1"/>
          <p:nvPr/>
        </p:nvSpPr>
        <p:spPr>
          <a:xfrm>
            <a:off x="294291" y="157521"/>
            <a:ext cx="580438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Langages de Smart-contract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4" name="Google Shape;2054;p100"/>
          <p:cNvSpPr txBox="1"/>
          <p:nvPr/>
        </p:nvSpPr>
        <p:spPr>
          <a:xfrm>
            <a:off x="927158" y="2177431"/>
            <a:ext cx="366648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Bitcoin Script – Bitcoin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5" name="Google Shape;2055;p100"/>
          <p:cNvSpPr txBox="1"/>
          <p:nvPr/>
        </p:nvSpPr>
        <p:spPr>
          <a:xfrm>
            <a:off x="927158" y="2547658"/>
            <a:ext cx="514794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Solidity, Vyper, EVM – Ethereum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6" name="Google Shape;2056;p100"/>
          <p:cNvSpPr txBox="1"/>
          <p:nvPr/>
        </p:nvSpPr>
        <p:spPr>
          <a:xfrm>
            <a:off x="927158" y="2918422"/>
            <a:ext cx="528365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SmartPy, Ligo, Michelson – Tezos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7" name="Google Shape;2057;p10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58" name="Google Shape;2058;p100"/>
          <p:cNvSpPr txBox="1"/>
          <p:nvPr/>
        </p:nvSpPr>
        <p:spPr>
          <a:xfrm>
            <a:off x="927158" y="3288649"/>
            <a:ext cx="7600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. . 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9" name="Google Shape;2059;p100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10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65" name="Google Shape;2065;p10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pic>
        <p:nvPicPr>
          <p:cNvPr id="2066" name="Google Shape;206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297" y="1481446"/>
            <a:ext cx="5785944" cy="220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Google Shape;2067;p101"/>
          <p:cNvSpPr txBox="1"/>
          <p:nvPr/>
        </p:nvSpPr>
        <p:spPr>
          <a:xfrm>
            <a:off x="294291" y="157521"/>
            <a:ext cx="589795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Criticité des Smart-contracts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8" name="Google Shape;2068;p10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69" name="Google Shape;2069;p101"/>
          <p:cNvSpPr txBox="1"/>
          <p:nvPr/>
        </p:nvSpPr>
        <p:spPr>
          <a:xfrm>
            <a:off x="714297" y="3899444"/>
            <a:ext cx="75879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Coût : </a:t>
            </a:r>
            <a:r>
              <a:rPr lang="fr" sz="2200">
                <a:solidFill>
                  <a:srgbClr val="23373B"/>
                </a:solidFill>
              </a:rPr>
              <a:t>93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 millions de dollars en tokens Ethereum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0" name="Google Shape;2070;p101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0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76" name="Google Shape;2076;p10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77" name="Google Shape;2077;p102"/>
          <p:cNvSpPr txBox="1"/>
          <p:nvPr/>
        </p:nvSpPr>
        <p:spPr>
          <a:xfrm>
            <a:off x="294291" y="157521"/>
            <a:ext cx="2212179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8" name="Google Shape;2078;p102"/>
          <p:cNvSpPr txBox="1"/>
          <p:nvPr/>
        </p:nvSpPr>
        <p:spPr>
          <a:xfrm>
            <a:off x="927158" y="1712905"/>
            <a:ext cx="911800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smart-contracts permettent d’automatiser des actions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9" name="Google Shape;2079;p102"/>
          <p:cNvSpPr txBox="1"/>
          <p:nvPr/>
        </p:nvSpPr>
        <p:spPr>
          <a:xfrm>
            <a:off x="1304307" y="2026875"/>
            <a:ext cx="19400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sur la chaîne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0" name="Google Shape;2080;p102"/>
          <p:cNvSpPr txBox="1"/>
          <p:nvPr/>
        </p:nvSpPr>
        <p:spPr>
          <a:xfrm>
            <a:off x="927158" y="2397103"/>
            <a:ext cx="826513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Chacun peut observer le code et les interactions des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1" name="Google Shape;2081;p102"/>
          <p:cNvSpPr txBox="1"/>
          <p:nvPr/>
        </p:nvSpPr>
        <p:spPr>
          <a:xfrm>
            <a:off x="1304307" y="2711073"/>
            <a:ext cx="239646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smart-contracts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2" name="Google Shape;2082;p102"/>
          <p:cNvSpPr txBox="1"/>
          <p:nvPr/>
        </p:nvSpPr>
        <p:spPr>
          <a:xfrm>
            <a:off x="927158" y="3081836"/>
            <a:ext cx="784798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smart-contracts ont un coût d’utilisation et 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3" name="Google Shape;2083;p102"/>
          <p:cNvSpPr txBox="1"/>
          <p:nvPr/>
        </p:nvSpPr>
        <p:spPr>
          <a:xfrm>
            <a:off x="1304307" y="3395806"/>
            <a:ext cx="276218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potentielles failles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4" name="Google Shape;2084;p102"/>
          <p:cNvSpPr txBox="1"/>
          <p:nvPr/>
        </p:nvSpPr>
        <p:spPr>
          <a:xfrm>
            <a:off x="1304307" y="3709776"/>
            <a:ext cx="52429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5" name="Google Shape;2085;p10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86" name="Google Shape;2086;p102"/>
          <p:cNvSpPr txBox="1"/>
          <p:nvPr/>
        </p:nvSpPr>
        <p:spPr>
          <a:xfrm>
            <a:off x="1951461" y="3709776"/>
            <a:ext cx="678368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est important de s’assurer de leur correction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7" name="Google Shape;2087;p102"/>
          <p:cNvSpPr txBox="1"/>
          <p:nvPr/>
        </p:nvSpPr>
        <p:spPr>
          <a:xfrm>
            <a:off x="2957192" y="4982266"/>
            <a:ext cx="333934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Protocoles Économiques et</a:t>
            </a:r>
            <a:r>
              <a:rPr b="0" i="1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Smart-contracts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03"/>
          <p:cNvSpPr/>
          <p:nvPr/>
        </p:nvSpPr>
        <p:spPr>
          <a:xfrm>
            <a:off x="0" y="0"/>
            <a:ext cx="9143732" cy="5144079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93" name="Google Shape;2093;p103"/>
          <p:cNvSpPr/>
          <p:nvPr/>
        </p:nvSpPr>
        <p:spPr>
          <a:xfrm>
            <a:off x="713583" y="2319414"/>
            <a:ext cx="7715139" cy="377193"/>
          </a:xfrm>
          <a:custGeom>
            <a:rect b="b" l="l" r="r" t="t"/>
            <a:pathLst>
              <a:path extrusionOk="0" h="705" w="10802">
                <a:moveTo>
                  <a:pt x="0" y="704"/>
                </a:moveTo>
                <a:lnTo>
                  <a:pt x="10801" y="704"/>
                </a:lnTo>
                <a:lnTo>
                  <a:pt x="10801" y="0"/>
                </a:lnTo>
                <a:lnTo>
                  <a:pt x="0" y="0"/>
                </a:lnTo>
                <a:lnTo>
                  <a:pt x="0" y="704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094" name="Google Shape;2094;p103"/>
          <p:cNvSpPr/>
          <p:nvPr/>
        </p:nvSpPr>
        <p:spPr>
          <a:xfrm>
            <a:off x="0" y="4961370"/>
            <a:ext cx="2743620" cy="182702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095" name="Google Shape;2095;p103"/>
          <p:cNvSpPr txBox="1"/>
          <p:nvPr/>
        </p:nvSpPr>
        <p:spPr>
          <a:xfrm>
            <a:off x="2957203" y="1940228"/>
            <a:ext cx="3944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23373B"/>
                </a:solidFill>
              </a:rPr>
              <a:t>Algorithme de consensus</a:t>
            </a:r>
            <a:endParaRPr b="0" sz="3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6" name="Google Shape;2096;p103"/>
          <p:cNvSpPr txBox="1"/>
          <p:nvPr/>
        </p:nvSpPr>
        <p:spPr>
          <a:xfrm>
            <a:off x="2957192" y="4982266"/>
            <a:ext cx="33393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100">
                <a:solidFill>
                  <a:srgbClr val="23373B"/>
                </a:solidFill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10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102" name="Google Shape;2102;p10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103" name="Google Shape;2103;p104"/>
          <p:cNvSpPr txBox="1"/>
          <p:nvPr/>
        </p:nvSpPr>
        <p:spPr>
          <a:xfrm>
            <a:off x="294291" y="157521"/>
            <a:ext cx="141359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Rappel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4" name="Google Shape;2104;p104"/>
          <p:cNvSpPr/>
          <p:nvPr/>
        </p:nvSpPr>
        <p:spPr>
          <a:xfrm>
            <a:off x="606439" y="2337095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BFBEBE"/>
          </a:solidFill>
          <a:ln>
            <a:noFill/>
          </a:ln>
        </p:spPr>
      </p:sp>
      <p:sp>
        <p:nvSpPr>
          <p:cNvPr id="2105" name="Google Shape;2105;p104"/>
          <p:cNvSpPr/>
          <p:nvPr/>
        </p:nvSpPr>
        <p:spPr>
          <a:xfrm>
            <a:off x="2321467" y="191918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2106" name="Google Shape;2106;p104"/>
          <p:cNvSpPr/>
          <p:nvPr/>
        </p:nvSpPr>
        <p:spPr>
          <a:xfrm>
            <a:off x="3607202" y="191918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2107" name="Google Shape;2107;p104"/>
          <p:cNvSpPr/>
          <p:nvPr/>
        </p:nvSpPr>
        <p:spPr>
          <a:xfrm>
            <a:off x="4892938" y="191918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2108" name="Google Shape;2108;p104"/>
          <p:cNvSpPr/>
          <p:nvPr/>
        </p:nvSpPr>
        <p:spPr>
          <a:xfrm>
            <a:off x="2321467" y="286752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</p:sp>
      <p:sp>
        <p:nvSpPr>
          <p:cNvPr id="2109" name="Google Shape;2109;p104"/>
          <p:cNvSpPr/>
          <p:nvPr/>
        </p:nvSpPr>
        <p:spPr>
          <a:xfrm>
            <a:off x="3607202" y="286752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</p:sp>
      <p:sp>
        <p:nvSpPr>
          <p:cNvPr id="2110" name="Google Shape;2110;p104"/>
          <p:cNvSpPr/>
          <p:nvPr/>
        </p:nvSpPr>
        <p:spPr>
          <a:xfrm>
            <a:off x="4892938" y="286752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</p:sp>
      <p:sp>
        <p:nvSpPr>
          <p:cNvPr id="2111" name="Google Shape;2111;p104"/>
          <p:cNvSpPr/>
          <p:nvPr/>
        </p:nvSpPr>
        <p:spPr>
          <a:xfrm>
            <a:off x="6178673" y="286752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>
            <a:noFill/>
          </a:ln>
        </p:spPr>
      </p:sp>
      <p:sp>
        <p:nvSpPr>
          <p:cNvPr id="2112" name="Google Shape;2112;p104"/>
          <p:cNvSpPr/>
          <p:nvPr/>
        </p:nvSpPr>
        <p:spPr>
          <a:xfrm>
            <a:off x="6178673" y="191918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2113" name="Google Shape;2113;p104"/>
          <p:cNvSpPr/>
          <p:nvPr/>
        </p:nvSpPr>
        <p:spPr>
          <a:xfrm>
            <a:off x="7464409" y="1919182"/>
            <a:ext cx="1072161" cy="804213"/>
          </a:xfrm>
          <a:custGeom>
            <a:rect b="b" l="l" r="r" t="t"/>
            <a:pathLst>
              <a:path extrusionOk="0" h="1502" w="1502">
                <a:moveTo>
                  <a:pt x="0" y="0"/>
                </a:moveTo>
                <a:lnTo>
                  <a:pt x="1501" y="0"/>
                </a:lnTo>
                <a:lnTo>
                  <a:pt x="1501" y="1501"/>
                </a:lnTo>
                <a:lnTo>
                  <a:pt x="0" y="1501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</p:sp>
      <p:sp>
        <p:nvSpPr>
          <p:cNvPr id="2114" name="Google Shape;2114;p104"/>
          <p:cNvSpPr txBox="1"/>
          <p:nvPr/>
        </p:nvSpPr>
        <p:spPr>
          <a:xfrm>
            <a:off x="1565026" y="157521"/>
            <a:ext cx="509937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: nécessité du consensus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5" name="Google Shape;2115;p104"/>
          <p:cNvSpPr txBox="1"/>
          <p:nvPr/>
        </p:nvSpPr>
        <p:spPr>
          <a:xfrm>
            <a:off x="2600043" y="3023971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6" name="Google Shape;2116;p104"/>
          <p:cNvSpPr txBox="1"/>
          <p:nvPr/>
        </p:nvSpPr>
        <p:spPr>
          <a:xfrm>
            <a:off x="2855761" y="3143451"/>
            <a:ext cx="370006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1’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7" name="Google Shape;2117;p104"/>
          <p:cNvSpPr txBox="1"/>
          <p:nvPr/>
        </p:nvSpPr>
        <p:spPr>
          <a:xfrm>
            <a:off x="3885778" y="3023971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8" name="Google Shape;2118;p104"/>
          <p:cNvSpPr txBox="1"/>
          <p:nvPr/>
        </p:nvSpPr>
        <p:spPr>
          <a:xfrm>
            <a:off x="4141497" y="3143451"/>
            <a:ext cx="370006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2’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9" name="Google Shape;2119;p104"/>
          <p:cNvSpPr txBox="1"/>
          <p:nvPr/>
        </p:nvSpPr>
        <p:spPr>
          <a:xfrm>
            <a:off x="5214372" y="3023971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0" name="Google Shape;2120;p104"/>
          <p:cNvSpPr txBox="1"/>
          <p:nvPr/>
        </p:nvSpPr>
        <p:spPr>
          <a:xfrm>
            <a:off x="5470090" y="3143451"/>
            <a:ext cx="370006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3’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1" name="Google Shape;2121;p104"/>
          <p:cNvSpPr txBox="1"/>
          <p:nvPr/>
        </p:nvSpPr>
        <p:spPr>
          <a:xfrm>
            <a:off x="6478678" y="3023971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2" name="Google Shape;2122;p104"/>
          <p:cNvSpPr txBox="1"/>
          <p:nvPr/>
        </p:nvSpPr>
        <p:spPr>
          <a:xfrm>
            <a:off x="6734397" y="3143451"/>
            <a:ext cx="370006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4’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3" name="Google Shape;2123;p104"/>
          <p:cNvSpPr txBox="1"/>
          <p:nvPr/>
        </p:nvSpPr>
        <p:spPr>
          <a:xfrm>
            <a:off x="3885778" y="2043484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4" name="Google Shape;2124;p104"/>
          <p:cNvSpPr txBox="1"/>
          <p:nvPr/>
        </p:nvSpPr>
        <p:spPr>
          <a:xfrm>
            <a:off x="4141497" y="2162965"/>
            <a:ext cx="342148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5" name="Google Shape;2125;p104"/>
          <p:cNvSpPr txBox="1"/>
          <p:nvPr/>
        </p:nvSpPr>
        <p:spPr>
          <a:xfrm>
            <a:off x="5214372" y="2043484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6" name="Google Shape;2126;p104"/>
          <p:cNvSpPr txBox="1"/>
          <p:nvPr/>
        </p:nvSpPr>
        <p:spPr>
          <a:xfrm>
            <a:off x="5470090" y="2162965"/>
            <a:ext cx="342148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7" name="Google Shape;2127;p104"/>
          <p:cNvSpPr txBox="1"/>
          <p:nvPr/>
        </p:nvSpPr>
        <p:spPr>
          <a:xfrm>
            <a:off x="6478678" y="2043484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8" name="Google Shape;2128;p104"/>
          <p:cNvSpPr txBox="1"/>
          <p:nvPr/>
        </p:nvSpPr>
        <p:spPr>
          <a:xfrm>
            <a:off x="6734397" y="2162965"/>
            <a:ext cx="342148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9" name="Google Shape;2129;p104"/>
          <p:cNvSpPr txBox="1"/>
          <p:nvPr/>
        </p:nvSpPr>
        <p:spPr>
          <a:xfrm>
            <a:off x="7807272" y="2043484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0" name="Google Shape;2130;p104"/>
          <p:cNvSpPr txBox="1"/>
          <p:nvPr/>
        </p:nvSpPr>
        <p:spPr>
          <a:xfrm>
            <a:off x="8062990" y="2162965"/>
            <a:ext cx="342148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1" name="Google Shape;2131;p104"/>
          <p:cNvSpPr txBox="1"/>
          <p:nvPr/>
        </p:nvSpPr>
        <p:spPr>
          <a:xfrm>
            <a:off x="2600043" y="2043484"/>
            <a:ext cx="513580" cy="4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 b="0" sz="37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2" name="Google Shape;2132;p104"/>
          <p:cNvSpPr/>
          <p:nvPr/>
        </p:nvSpPr>
        <p:spPr>
          <a:xfrm>
            <a:off x="1455024" y="2229402"/>
            <a:ext cx="1085018" cy="554002"/>
          </a:xfrm>
          <a:custGeom>
            <a:rect b="b" l="l" r="r" t="t"/>
            <a:pathLst>
              <a:path extrusionOk="0" h="1035" w="1520">
                <a:moveTo>
                  <a:pt x="0" y="0"/>
                </a:moveTo>
                <a:lnTo>
                  <a:pt x="1519" y="0"/>
                </a:lnTo>
                <a:lnTo>
                  <a:pt x="1519" y="1034"/>
                </a:lnTo>
                <a:lnTo>
                  <a:pt x="0" y="1034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33" name="Google Shape;2133;p104"/>
          <p:cNvSpPr/>
          <p:nvPr/>
        </p:nvSpPr>
        <p:spPr>
          <a:xfrm>
            <a:off x="1455738" y="2661245"/>
            <a:ext cx="1085018" cy="700271"/>
          </a:xfrm>
          <a:custGeom>
            <a:rect b="b" l="l" r="r" t="t"/>
            <a:pathLst>
              <a:path extrusionOk="0" h="1308" w="1520">
                <a:moveTo>
                  <a:pt x="0" y="0"/>
                </a:moveTo>
                <a:lnTo>
                  <a:pt x="1519" y="0"/>
                </a:lnTo>
                <a:lnTo>
                  <a:pt x="1519" y="1307"/>
                </a:lnTo>
                <a:lnTo>
                  <a:pt x="0" y="1307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34" name="Google Shape;2134;p104"/>
          <p:cNvSpPr/>
          <p:nvPr/>
        </p:nvSpPr>
        <p:spPr>
          <a:xfrm>
            <a:off x="3157195" y="2168322"/>
            <a:ext cx="665011" cy="305933"/>
          </a:xfrm>
          <a:custGeom>
            <a:rect b="b" l="l" r="r" t="t"/>
            <a:pathLst>
              <a:path extrusionOk="0" h="572" w="932">
                <a:moveTo>
                  <a:pt x="0" y="0"/>
                </a:moveTo>
                <a:lnTo>
                  <a:pt x="931" y="0"/>
                </a:lnTo>
                <a:lnTo>
                  <a:pt x="931" y="57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35" name="Google Shape;2135;p104"/>
          <p:cNvSpPr/>
          <p:nvPr/>
        </p:nvSpPr>
        <p:spPr>
          <a:xfrm>
            <a:off x="4442930" y="2168322"/>
            <a:ext cx="665011" cy="305933"/>
          </a:xfrm>
          <a:custGeom>
            <a:rect b="b" l="l" r="r" t="t"/>
            <a:pathLst>
              <a:path extrusionOk="0" h="572" w="932">
                <a:moveTo>
                  <a:pt x="0" y="0"/>
                </a:moveTo>
                <a:lnTo>
                  <a:pt x="931" y="0"/>
                </a:lnTo>
                <a:lnTo>
                  <a:pt x="931" y="57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36" name="Google Shape;2136;p104"/>
          <p:cNvSpPr/>
          <p:nvPr/>
        </p:nvSpPr>
        <p:spPr>
          <a:xfrm>
            <a:off x="5728666" y="2168322"/>
            <a:ext cx="665011" cy="305933"/>
          </a:xfrm>
          <a:custGeom>
            <a:rect b="b" l="l" r="r" t="t"/>
            <a:pathLst>
              <a:path extrusionOk="0" h="572" w="932">
                <a:moveTo>
                  <a:pt x="0" y="0"/>
                </a:moveTo>
                <a:lnTo>
                  <a:pt x="931" y="0"/>
                </a:lnTo>
                <a:lnTo>
                  <a:pt x="931" y="57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37" name="Google Shape;2137;p104"/>
          <p:cNvSpPr/>
          <p:nvPr/>
        </p:nvSpPr>
        <p:spPr>
          <a:xfrm>
            <a:off x="3157195" y="3116662"/>
            <a:ext cx="665011" cy="305933"/>
          </a:xfrm>
          <a:custGeom>
            <a:rect b="b" l="l" r="r" t="t"/>
            <a:pathLst>
              <a:path extrusionOk="0" h="572" w="932">
                <a:moveTo>
                  <a:pt x="0" y="0"/>
                </a:moveTo>
                <a:lnTo>
                  <a:pt x="931" y="0"/>
                </a:lnTo>
                <a:lnTo>
                  <a:pt x="931" y="57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38" name="Google Shape;2138;p104"/>
          <p:cNvSpPr/>
          <p:nvPr/>
        </p:nvSpPr>
        <p:spPr>
          <a:xfrm>
            <a:off x="4442930" y="3116662"/>
            <a:ext cx="665011" cy="305933"/>
          </a:xfrm>
          <a:custGeom>
            <a:rect b="b" l="l" r="r" t="t"/>
            <a:pathLst>
              <a:path extrusionOk="0" h="572" w="932">
                <a:moveTo>
                  <a:pt x="0" y="0"/>
                </a:moveTo>
                <a:lnTo>
                  <a:pt x="931" y="0"/>
                </a:lnTo>
                <a:lnTo>
                  <a:pt x="931" y="57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39" name="Google Shape;2139;p104"/>
          <p:cNvSpPr/>
          <p:nvPr/>
        </p:nvSpPr>
        <p:spPr>
          <a:xfrm>
            <a:off x="5728666" y="3116662"/>
            <a:ext cx="665011" cy="305933"/>
          </a:xfrm>
          <a:custGeom>
            <a:rect b="b" l="l" r="r" t="t"/>
            <a:pathLst>
              <a:path extrusionOk="0" h="572" w="932">
                <a:moveTo>
                  <a:pt x="0" y="0"/>
                </a:moveTo>
                <a:lnTo>
                  <a:pt x="931" y="0"/>
                </a:lnTo>
                <a:lnTo>
                  <a:pt x="931" y="57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40" name="Google Shape;2140;p104"/>
          <p:cNvSpPr/>
          <p:nvPr/>
        </p:nvSpPr>
        <p:spPr>
          <a:xfrm>
            <a:off x="7014401" y="2168322"/>
            <a:ext cx="665011" cy="305933"/>
          </a:xfrm>
          <a:custGeom>
            <a:rect b="b" l="l" r="r" t="t"/>
            <a:pathLst>
              <a:path extrusionOk="0" h="572" w="932">
                <a:moveTo>
                  <a:pt x="0" y="0"/>
                </a:moveTo>
                <a:lnTo>
                  <a:pt x="931" y="0"/>
                </a:lnTo>
                <a:lnTo>
                  <a:pt x="931" y="571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</p:spPr>
      </p:sp>
      <p:sp>
        <p:nvSpPr>
          <p:cNvPr id="2141" name="Google Shape;2141;p10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142" name="Google Shape;2142;p104"/>
          <p:cNvSpPr txBox="1"/>
          <p:nvPr/>
        </p:nvSpPr>
        <p:spPr>
          <a:xfrm>
            <a:off x="2855761" y="2162965"/>
            <a:ext cx="342148" cy="3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sz="2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3" name="Google Shape;2143;p104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4" name="Google Shape;2144;p104"/>
          <p:cNvSpPr txBox="1"/>
          <p:nvPr/>
        </p:nvSpPr>
        <p:spPr>
          <a:xfrm>
            <a:off x="606447" y="984438"/>
            <a:ext cx="300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5" name="Google Shape;2145;p104"/>
          <p:cNvSpPr txBox="1"/>
          <p:nvPr/>
        </p:nvSpPr>
        <p:spPr>
          <a:xfrm>
            <a:off x="854309" y="984438"/>
            <a:ext cx="9130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est possible qu’à un moment le réseau ne soit plus d’accord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6" name="Google Shape;2146;p104"/>
          <p:cNvSpPr txBox="1"/>
          <p:nvPr/>
        </p:nvSpPr>
        <p:spPr>
          <a:xfrm>
            <a:off x="606447" y="1298944"/>
            <a:ext cx="4250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sur l’état de la chaîne : quel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7" name="Google Shape;2147;p104"/>
          <p:cNvSpPr txBox="1"/>
          <p:nvPr/>
        </p:nvSpPr>
        <p:spPr>
          <a:xfrm>
            <a:off x="4149363" y="1298944"/>
            <a:ext cx="2626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 est en tête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20" name="Google Shape;220;p3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1" name="Google Shape;221;p33"/>
          <p:cNvSpPr txBox="1"/>
          <p:nvPr/>
        </p:nvSpPr>
        <p:spPr>
          <a:xfrm>
            <a:off x="294291" y="157521"/>
            <a:ext cx="4192926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Structure d’un</a:t>
            </a:r>
            <a:r>
              <a:rPr b="1" i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1718600" y="2106707"/>
            <a:ext cx="2368610" cy="1821669"/>
          </a:xfrm>
          <a:custGeom>
            <a:rect b="b" l="l" r="r" t="t"/>
            <a:pathLst>
              <a:path extrusionOk="0" h="3401" w="3317">
                <a:moveTo>
                  <a:pt x="0" y="3400"/>
                </a:moveTo>
                <a:lnTo>
                  <a:pt x="3316" y="3400"/>
                </a:lnTo>
                <a:lnTo>
                  <a:pt x="3316" y="0"/>
                </a:lnTo>
                <a:lnTo>
                  <a:pt x="0" y="0"/>
                </a:lnTo>
                <a:lnTo>
                  <a:pt x="0" y="3400"/>
                </a:lnTo>
                <a:moveTo>
                  <a:pt x="3316" y="989"/>
                </a:moveTo>
                <a:lnTo>
                  <a:pt x="0" y="989"/>
                </a:lnTo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3" name="Google Shape;223;p33"/>
          <p:cNvSpPr txBox="1"/>
          <p:nvPr/>
        </p:nvSpPr>
        <p:spPr>
          <a:xfrm>
            <a:off x="714297" y="1536632"/>
            <a:ext cx="55322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Agrégats d’opérations ordonnés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1940746" y="2170466"/>
            <a:ext cx="64858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Pred. :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2845761" y="2170466"/>
            <a:ext cx="113216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380f004f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1940746" y="2376207"/>
            <a:ext cx="533580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2466469" y="2376207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2845761" y="2376207"/>
            <a:ext cx="38214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345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2160750" y="2699821"/>
            <a:ext cx="122644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Opérations :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2160750" y="2953783"/>
            <a:ext cx="479294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2724331" y="2894311"/>
            <a:ext cx="2885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2665758" y="2953783"/>
            <a:ext cx="94858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2160750" y="3207746"/>
            <a:ext cx="38572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650044" y="3148273"/>
            <a:ext cx="191432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5e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2590757" y="3207746"/>
            <a:ext cx="94858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Bob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2160750" y="3461708"/>
            <a:ext cx="38572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650044" y="3401700"/>
            <a:ext cx="191432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2590757" y="3461708"/>
            <a:ext cx="131430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Charles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p33"/>
          <p:cNvCxnSpPr/>
          <p:nvPr/>
        </p:nvCxnSpPr>
        <p:spPr>
          <a:xfrm>
            <a:off x="1442881" y="3017006"/>
            <a:ext cx="212146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0" name="Google Shape;240;p33"/>
          <p:cNvSpPr/>
          <p:nvPr/>
        </p:nvSpPr>
        <p:spPr>
          <a:xfrm>
            <a:off x="1585740" y="2989145"/>
            <a:ext cx="93573" cy="56793"/>
          </a:xfrm>
          <a:custGeom>
            <a:rect b="b" l="l" r="r" t="t"/>
            <a:pathLst>
              <a:path extrusionOk="0" h="107" w="132">
                <a:moveTo>
                  <a:pt x="131" y="53"/>
                </a:moveTo>
                <a:cubicBezTo>
                  <a:pt x="90" y="45"/>
                  <a:pt x="50" y="28"/>
                  <a:pt x="0" y="0"/>
                </a:cubicBezTo>
                <a:cubicBezTo>
                  <a:pt x="50" y="36"/>
                  <a:pt x="50" y="70"/>
                  <a:pt x="0" y="106"/>
                </a:cubicBezTo>
                <a:cubicBezTo>
                  <a:pt x="50" y="78"/>
                  <a:pt x="90" y="62"/>
                  <a:pt x="131" y="53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2160750" y="3667449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4542218" y="2106707"/>
            <a:ext cx="2435754" cy="1821669"/>
          </a:xfrm>
          <a:custGeom>
            <a:rect b="b" l="l" r="r" t="t"/>
            <a:pathLst>
              <a:path extrusionOk="0" h="3401" w="3411">
                <a:moveTo>
                  <a:pt x="0" y="3400"/>
                </a:moveTo>
                <a:lnTo>
                  <a:pt x="3410" y="3400"/>
                </a:lnTo>
                <a:lnTo>
                  <a:pt x="3410" y="0"/>
                </a:lnTo>
                <a:lnTo>
                  <a:pt x="0" y="0"/>
                </a:lnTo>
                <a:lnTo>
                  <a:pt x="0" y="3400"/>
                </a:lnTo>
                <a:moveTo>
                  <a:pt x="3410" y="989"/>
                </a:moveTo>
                <a:lnTo>
                  <a:pt x="0" y="989"/>
                </a:lnTo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3" name="Google Shape;243;p33"/>
          <p:cNvSpPr txBox="1"/>
          <p:nvPr/>
        </p:nvSpPr>
        <p:spPr>
          <a:xfrm>
            <a:off x="1187162" y="2884667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4764364" y="2170466"/>
            <a:ext cx="64858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Pred. :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5669379" y="2170466"/>
            <a:ext cx="122287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# a43c2465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4764364" y="2376207"/>
            <a:ext cx="533580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5290087" y="2376207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5669379" y="2376207"/>
            <a:ext cx="38214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346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4875795" y="2699821"/>
            <a:ext cx="122644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Opérations :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4875795" y="2953783"/>
            <a:ext cx="479294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5439375" y="2894311"/>
            <a:ext cx="191432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5380803" y="2953783"/>
            <a:ext cx="131430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Charles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875795" y="3207746"/>
            <a:ext cx="38572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5365088" y="3148273"/>
            <a:ext cx="38500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100e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5305802" y="3207746"/>
            <a:ext cx="120787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−−−→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Alice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875795" y="3461708"/>
            <a:ext cx="75144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Charles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5649379" y="3401700"/>
            <a:ext cx="191432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3e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5590806" y="3461708"/>
            <a:ext cx="131430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15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−−→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Charles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4875795" y="3667449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" name="Google Shape;260;p33"/>
          <p:cNvCxnSpPr/>
          <p:nvPr/>
        </p:nvCxnSpPr>
        <p:spPr>
          <a:xfrm>
            <a:off x="4094353" y="3017006"/>
            <a:ext cx="384292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1" name="Google Shape;261;p33"/>
          <p:cNvSpPr/>
          <p:nvPr/>
        </p:nvSpPr>
        <p:spPr>
          <a:xfrm>
            <a:off x="4409358" y="2989145"/>
            <a:ext cx="93573" cy="56793"/>
          </a:xfrm>
          <a:custGeom>
            <a:rect b="b" l="l" r="r" t="t"/>
            <a:pathLst>
              <a:path extrusionOk="0" h="107" w="132">
                <a:moveTo>
                  <a:pt x="131" y="53"/>
                </a:moveTo>
                <a:cubicBezTo>
                  <a:pt x="90" y="45"/>
                  <a:pt x="49" y="28"/>
                  <a:pt x="0" y="0"/>
                </a:cubicBezTo>
                <a:cubicBezTo>
                  <a:pt x="49" y="36"/>
                  <a:pt x="49" y="70"/>
                  <a:pt x="0" y="106"/>
                </a:cubicBezTo>
                <a:cubicBezTo>
                  <a:pt x="49" y="78"/>
                  <a:pt x="90" y="62"/>
                  <a:pt x="131" y="53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33"/>
          <p:cNvCxnSpPr/>
          <p:nvPr/>
        </p:nvCxnSpPr>
        <p:spPr>
          <a:xfrm>
            <a:off x="6985115" y="3017006"/>
            <a:ext cx="658582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3" name="Google Shape;263;p33"/>
          <p:cNvSpPr/>
          <p:nvPr/>
        </p:nvSpPr>
        <p:spPr>
          <a:xfrm>
            <a:off x="7574411" y="2989145"/>
            <a:ext cx="92859" cy="56793"/>
          </a:xfrm>
          <a:custGeom>
            <a:rect b="b" l="l" r="r" t="t"/>
            <a:pathLst>
              <a:path extrusionOk="0" h="107" w="131">
                <a:moveTo>
                  <a:pt x="130" y="53"/>
                </a:moveTo>
                <a:cubicBezTo>
                  <a:pt x="90" y="45"/>
                  <a:pt x="49" y="28"/>
                  <a:pt x="0" y="0"/>
                </a:cubicBezTo>
                <a:cubicBezTo>
                  <a:pt x="49" y="36"/>
                  <a:pt x="49" y="70"/>
                  <a:pt x="0" y="106"/>
                </a:cubicBezTo>
                <a:cubicBezTo>
                  <a:pt x="49" y="78"/>
                  <a:pt x="90" y="62"/>
                  <a:pt x="130" y="53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65" name="Google Shape;265;p33"/>
          <p:cNvSpPr txBox="1"/>
          <p:nvPr/>
        </p:nvSpPr>
        <p:spPr>
          <a:xfrm>
            <a:off x="7777985" y="2884667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0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153" name="Google Shape;2153;p10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154" name="Google Shape;2154;p105"/>
          <p:cNvSpPr txBox="1"/>
          <p:nvPr/>
        </p:nvSpPr>
        <p:spPr>
          <a:xfrm>
            <a:off x="294291" y="157521"/>
            <a:ext cx="184003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Contexte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5" name="Google Shape;2155;p105"/>
          <p:cNvSpPr txBox="1"/>
          <p:nvPr/>
        </p:nvSpPr>
        <p:spPr>
          <a:xfrm>
            <a:off x="714297" y="1498591"/>
            <a:ext cx="38929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Problème fondamental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6" name="Google Shape;2156;p105"/>
          <p:cNvSpPr txBox="1"/>
          <p:nvPr/>
        </p:nvSpPr>
        <p:spPr>
          <a:xfrm>
            <a:off x="3943636" y="1498591"/>
            <a:ext cx="15100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calcul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7" name="Google Shape;2157;p105"/>
          <p:cNvSpPr txBox="1"/>
          <p:nvPr/>
        </p:nvSpPr>
        <p:spPr>
          <a:xfrm>
            <a:off x="5263658" y="1498591"/>
            <a:ext cx="153788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distribué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8" name="Google Shape;2158;p105"/>
          <p:cNvSpPr txBox="1"/>
          <p:nvPr/>
        </p:nvSpPr>
        <p:spPr>
          <a:xfrm>
            <a:off x="714297" y="2023660"/>
            <a:ext cx="913015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Tous les processus doivent se mettre d’accord (atteindre un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9" name="Google Shape;2159;p105"/>
          <p:cNvSpPr txBox="1"/>
          <p:nvPr/>
        </p:nvSpPr>
        <p:spPr>
          <a:xfrm>
            <a:off x="714297" y="2337631"/>
            <a:ext cx="872514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consensus) afin d’être sûres qu’elles ont obtenu la même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0" name="Google Shape;2160;p105"/>
          <p:cNvSpPr txBox="1"/>
          <p:nvPr/>
        </p:nvSpPr>
        <p:spPr>
          <a:xfrm>
            <a:off x="714297" y="2651601"/>
            <a:ext cx="10478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valeur.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1" name="Google Shape;2161;p105"/>
          <p:cNvSpPr txBox="1"/>
          <p:nvPr/>
        </p:nvSpPr>
        <p:spPr>
          <a:xfrm>
            <a:off x="714297" y="3098445"/>
            <a:ext cx="134430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Objectif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2" name="Google Shape;2162;p105"/>
          <p:cNvSpPr txBox="1"/>
          <p:nvPr/>
        </p:nvSpPr>
        <p:spPr>
          <a:xfrm>
            <a:off x="927158" y="3478853"/>
            <a:ext cx="563795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Parvenir à la fiabilité d’un système.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3" name="Google Shape;2163;p105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164" name="Google Shape;2164;p105"/>
          <p:cNvSpPr txBox="1"/>
          <p:nvPr/>
        </p:nvSpPr>
        <p:spPr>
          <a:xfrm>
            <a:off x="927158" y="3849616"/>
            <a:ext cx="71736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Doit pouvoir tolérer la présence de “pannes”.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5" name="Google Shape;2165;p105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10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171" name="Google Shape;2171;p10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172" name="Google Shape;2172;p106"/>
          <p:cNvSpPr txBox="1"/>
          <p:nvPr/>
        </p:nvSpPr>
        <p:spPr>
          <a:xfrm>
            <a:off x="294291" y="157521"/>
            <a:ext cx="4473645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Tolérance aux pannes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3" name="Google Shape;2173;p106"/>
          <p:cNvSpPr txBox="1"/>
          <p:nvPr/>
        </p:nvSpPr>
        <p:spPr>
          <a:xfrm>
            <a:off x="714297" y="1483053"/>
            <a:ext cx="37936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Deux types de pannes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4" name="Google Shape;2174;p106"/>
          <p:cNvSpPr txBox="1"/>
          <p:nvPr/>
        </p:nvSpPr>
        <p:spPr>
          <a:xfrm>
            <a:off x="927158" y="1863461"/>
            <a:ext cx="692297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Crash : un processus s’arrête brusquement.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5" name="Google Shape;2175;p106"/>
          <p:cNvSpPr txBox="1"/>
          <p:nvPr/>
        </p:nvSpPr>
        <p:spPr>
          <a:xfrm>
            <a:off x="927158" y="2233688"/>
            <a:ext cx="89401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Panne Byzantine : un processus agit de manière imprévu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6" name="Google Shape;2176;p106"/>
          <p:cNvSpPr txBox="1"/>
          <p:nvPr/>
        </p:nvSpPr>
        <p:spPr>
          <a:xfrm>
            <a:off x="1304307" y="2547658"/>
            <a:ext cx="788441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mauvais messages envoyés, délais de réponse, etc.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7" name="Google Shape;2177;p106"/>
          <p:cNvSpPr txBox="1"/>
          <p:nvPr/>
        </p:nvSpPr>
        <p:spPr>
          <a:xfrm>
            <a:off x="714297" y="3095231"/>
            <a:ext cx="391720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Tolérances aux pannes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8" name="Google Shape;2178;p106"/>
          <p:cNvSpPr txBox="1"/>
          <p:nvPr/>
        </p:nvSpPr>
        <p:spPr>
          <a:xfrm>
            <a:off x="714297" y="3607977"/>
            <a:ext cx="954158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système doit continuer à fonctionner même en présence 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9" name="Google Shape;2179;p10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180" name="Google Shape;2180;p106"/>
          <p:cNvSpPr txBox="1"/>
          <p:nvPr/>
        </p:nvSpPr>
        <p:spPr>
          <a:xfrm>
            <a:off x="714297" y="3921947"/>
            <a:ext cx="119859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pannes.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1" name="Google Shape;2181;p106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0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187" name="Google Shape;2187;p10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188" name="Google Shape;2188;p107"/>
          <p:cNvSpPr txBox="1"/>
          <p:nvPr/>
        </p:nvSpPr>
        <p:spPr>
          <a:xfrm>
            <a:off x="294291" y="157521"/>
            <a:ext cx="695940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Problème des généraux Byzantins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9" name="Google Shape;2189;p107"/>
          <p:cNvSpPr txBox="1"/>
          <p:nvPr/>
        </p:nvSpPr>
        <p:spPr>
          <a:xfrm>
            <a:off x="714297" y="1477160"/>
            <a:ext cx="955658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Des généraux de l’armée Byzantine campent autour d’une cité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0" name="Google Shape;2190;p107"/>
          <p:cNvSpPr txBox="1"/>
          <p:nvPr/>
        </p:nvSpPr>
        <p:spPr>
          <a:xfrm>
            <a:off x="714297" y="1791130"/>
            <a:ext cx="97473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ennemie. Ils ne peuvent communiquer qu’à l’aide de messagers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1" name="Google Shape;2191;p107"/>
          <p:cNvSpPr txBox="1"/>
          <p:nvPr/>
        </p:nvSpPr>
        <p:spPr>
          <a:xfrm>
            <a:off x="714297" y="2105100"/>
            <a:ext cx="913943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et doivent établir un plan de bataille commun, faute de quoi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2" name="Google Shape;2192;p107"/>
          <p:cNvSpPr txBox="1"/>
          <p:nvPr/>
        </p:nvSpPr>
        <p:spPr>
          <a:xfrm>
            <a:off x="8217993" y="210510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3" name="Google Shape;2193;p107"/>
          <p:cNvSpPr txBox="1"/>
          <p:nvPr/>
        </p:nvSpPr>
        <p:spPr>
          <a:xfrm>
            <a:off x="714297" y="2419070"/>
            <a:ext cx="922086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défaite sera inévitable. Cependant un certain nombre de ces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4" name="Google Shape;2194;p107"/>
          <p:cNvSpPr txBox="1"/>
          <p:nvPr/>
        </p:nvSpPr>
        <p:spPr>
          <a:xfrm>
            <a:off x="714297" y="2733040"/>
            <a:ext cx="73101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généraux peuvent s’avérer être des traîtres,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5" name="Google Shape;2195;p107"/>
          <p:cNvSpPr txBox="1"/>
          <p:nvPr/>
        </p:nvSpPr>
        <p:spPr>
          <a:xfrm>
            <a:off x="6666316" y="2732977"/>
            <a:ext cx="16707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essayeront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6" name="Google Shape;2196;p107"/>
          <p:cNvSpPr txBox="1"/>
          <p:nvPr/>
        </p:nvSpPr>
        <p:spPr>
          <a:xfrm>
            <a:off x="714297" y="3047010"/>
            <a:ext cx="51450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donc de semer la confusion parmi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7" name="Google Shape;2197;p107"/>
          <p:cNvSpPr txBox="1"/>
          <p:nvPr/>
        </p:nvSpPr>
        <p:spPr>
          <a:xfrm>
            <a:off x="4927224" y="3047010"/>
            <a:ext cx="413792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les autres. Le problème est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8" name="Google Shape;2198;p107"/>
          <p:cNvSpPr txBox="1"/>
          <p:nvPr/>
        </p:nvSpPr>
        <p:spPr>
          <a:xfrm>
            <a:off x="714297" y="3360980"/>
            <a:ext cx="961158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donc de trouver un algorithme pour s’assurer que les généraux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9" name="Google Shape;2199;p107"/>
          <p:cNvSpPr txBox="1"/>
          <p:nvPr/>
        </p:nvSpPr>
        <p:spPr>
          <a:xfrm>
            <a:off x="714297" y="3674950"/>
            <a:ext cx="957230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loyaux arrivent tout de même à se mettre d’accord sur un plan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0" name="Google Shape;2200;p10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01" name="Google Shape;2201;p107"/>
          <p:cNvSpPr txBox="1"/>
          <p:nvPr/>
        </p:nvSpPr>
        <p:spPr>
          <a:xfrm>
            <a:off x="714297" y="3988920"/>
            <a:ext cx="169145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bataille.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2" name="Google Shape;2202;p107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0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208" name="Google Shape;2208;p10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09" name="Google Shape;2209;p108"/>
          <p:cNvSpPr txBox="1"/>
          <p:nvPr/>
        </p:nvSpPr>
        <p:spPr>
          <a:xfrm>
            <a:off x="294291" y="157521"/>
            <a:ext cx="5610807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Propriété attendue : sûreté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0" name="Google Shape;2210;p108"/>
          <p:cNvSpPr txBox="1"/>
          <p:nvPr/>
        </p:nvSpPr>
        <p:spPr>
          <a:xfrm>
            <a:off x="714297" y="1872569"/>
            <a:ext cx="262290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Sûreté (Safety)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1" name="Google Shape;2211;p108"/>
          <p:cNvSpPr txBox="1"/>
          <p:nvPr/>
        </p:nvSpPr>
        <p:spPr>
          <a:xfrm>
            <a:off x="927158" y="2253512"/>
            <a:ext cx="673225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Finalité : pas de retour en arrière possible.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2" name="Google Shape;2212;p108"/>
          <p:cNvSpPr txBox="1"/>
          <p:nvPr/>
        </p:nvSpPr>
        <p:spPr>
          <a:xfrm>
            <a:off x="927158" y="2623740"/>
            <a:ext cx="88430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Cohérence : les processus disposent de la même valeur.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3" name="Google Shape;2213;p108"/>
          <p:cNvSpPr txBox="1"/>
          <p:nvPr/>
        </p:nvSpPr>
        <p:spPr>
          <a:xfrm>
            <a:off x="927158" y="2994503"/>
            <a:ext cx="802084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Entente : les processus sont d’accord sur la valeur.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4" name="Google Shape;2214;p108"/>
          <p:cNvSpPr txBox="1"/>
          <p:nvPr/>
        </p:nvSpPr>
        <p:spPr>
          <a:xfrm>
            <a:off x="714297" y="3539397"/>
            <a:ext cx="52429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5" name="Google Shape;2215;p10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16" name="Google Shape;2216;p108"/>
          <p:cNvSpPr txBox="1"/>
          <p:nvPr/>
        </p:nvSpPr>
        <p:spPr>
          <a:xfrm>
            <a:off x="1361451" y="3539397"/>
            <a:ext cx="854085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n’y a pas de longues “branches” (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 dans une chaîne.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7" name="Google Shape;2217;p108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09"/>
          <p:cNvSpPr/>
          <p:nvPr/>
        </p:nvSpPr>
        <p:spPr>
          <a:xfrm>
            <a:off x="125" y="-380475"/>
            <a:ext cx="9143732" cy="5144079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223" name="Google Shape;2223;p10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24" name="Google Shape;2224;p109"/>
          <p:cNvSpPr txBox="1"/>
          <p:nvPr/>
        </p:nvSpPr>
        <p:spPr>
          <a:xfrm>
            <a:off x="294291" y="157521"/>
            <a:ext cx="4113639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Propriété de finalité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5" name="Google Shape;2225;p109"/>
          <p:cNvSpPr txBox="1"/>
          <p:nvPr/>
        </p:nvSpPr>
        <p:spPr>
          <a:xfrm>
            <a:off x="714297" y="2000086"/>
            <a:ext cx="167074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Définition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6" name="Google Shape;2226;p109"/>
          <p:cNvSpPr txBox="1"/>
          <p:nvPr/>
        </p:nvSpPr>
        <p:spPr>
          <a:xfrm>
            <a:off x="927158" y="2438552"/>
            <a:ext cx="70923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bloc (ou une transaction) est dite finale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7" name="Google Shape;2227;p109"/>
          <p:cNvSpPr txBox="1"/>
          <p:nvPr/>
        </p:nvSpPr>
        <p:spPr>
          <a:xfrm>
            <a:off x="6691946" y="2440927"/>
            <a:ext cx="15378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elle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reste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8" name="Google Shape;2228;p109"/>
          <p:cNvSpPr txBox="1"/>
          <p:nvPr/>
        </p:nvSpPr>
        <p:spPr>
          <a:xfrm>
            <a:off x="1304307" y="2707322"/>
            <a:ext cx="53293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sur la chaîne de chaque processus.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9" name="Google Shape;2229;p109"/>
          <p:cNvSpPr txBox="1"/>
          <p:nvPr/>
        </p:nvSpPr>
        <p:spPr>
          <a:xfrm>
            <a:off x="927158" y="3078086"/>
            <a:ext cx="577366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Confirmations : nombre de blocs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0" name="Google Shape;2230;p109"/>
          <p:cNvSpPr txBox="1"/>
          <p:nvPr/>
        </p:nvSpPr>
        <p:spPr>
          <a:xfrm>
            <a:off x="5865097" y="3078086"/>
            <a:ext cx="319148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doivent arriver avant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1" name="Google Shape;2231;p10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32" name="Google Shape;2232;p109"/>
          <p:cNvSpPr txBox="1"/>
          <p:nvPr/>
        </p:nvSpPr>
        <p:spPr>
          <a:xfrm>
            <a:off x="1304307" y="3392056"/>
            <a:ext cx="327291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d’atteindre la finalité.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3" name="Google Shape;2233;p109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11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239" name="Google Shape;2239;p11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40" name="Google Shape;2240;p110"/>
          <p:cNvSpPr txBox="1"/>
          <p:nvPr/>
        </p:nvSpPr>
        <p:spPr>
          <a:xfrm>
            <a:off x="294291" y="157521"/>
            <a:ext cx="4380072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Finalité </a:t>
            </a:r>
            <a:r>
              <a:rPr b="1" lang="fr" sz="2600">
                <a:solidFill>
                  <a:srgbClr val="FAFAFA"/>
                </a:solidFill>
              </a:rPr>
              <a:t>probabiliste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1" name="Google Shape;2241;p110"/>
          <p:cNvSpPr txBox="1"/>
          <p:nvPr/>
        </p:nvSpPr>
        <p:spPr>
          <a:xfrm>
            <a:off x="714297" y="1922933"/>
            <a:ext cx="365720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Finalité </a:t>
            </a:r>
            <a:r>
              <a:rPr b="1" lang="fr" sz="2200">
                <a:solidFill>
                  <a:srgbClr val="23373B"/>
                </a:solidFill>
              </a:rPr>
              <a:t>probabiliste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2" name="Google Shape;2242;p110"/>
          <p:cNvSpPr txBox="1"/>
          <p:nvPr/>
        </p:nvSpPr>
        <p:spPr>
          <a:xfrm>
            <a:off x="927158" y="2303340"/>
            <a:ext cx="851656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Après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confirmations, un bloc est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probablement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final.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3" name="Google Shape;2243;p110"/>
          <p:cNvSpPr txBox="1"/>
          <p:nvPr/>
        </p:nvSpPr>
        <p:spPr>
          <a:xfrm>
            <a:off x="927158" y="2674104"/>
            <a:ext cx="831728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probabilité de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fork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décroit (exponentiellement) en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4" name="Google Shape;2244;p110"/>
          <p:cNvSpPr txBox="1"/>
          <p:nvPr/>
        </p:nvSpPr>
        <p:spPr>
          <a:xfrm>
            <a:off x="1304307" y="2988074"/>
            <a:ext cx="208432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fonction de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5" name="Google Shape;2245;p11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46" name="Google Shape;2246;p110"/>
          <p:cNvSpPr txBox="1"/>
          <p:nvPr/>
        </p:nvSpPr>
        <p:spPr>
          <a:xfrm>
            <a:off x="714297" y="3489033"/>
            <a:ext cx="465507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Exemple : Proof of Work (PoW)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7" name="Google Shape;2247;p110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1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253" name="Google Shape;2253;p111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54" name="Google Shape;2254;p111"/>
          <p:cNvSpPr txBox="1"/>
          <p:nvPr/>
        </p:nvSpPr>
        <p:spPr>
          <a:xfrm>
            <a:off x="294291" y="157521"/>
            <a:ext cx="461579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Finalité</a:t>
            </a:r>
            <a:r>
              <a:rPr b="1" i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à la</a:t>
            </a: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Nakamoto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5" name="Google Shape;2255;p111"/>
          <p:cNvSpPr txBox="1"/>
          <p:nvPr/>
        </p:nvSpPr>
        <p:spPr>
          <a:xfrm>
            <a:off x="714297" y="1059247"/>
            <a:ext cx="269861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Nakamoto-style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6" name="Google Shape;2256;p111"/>
          <p:cNvSpPr txBox="1"/>
          <p:nvPr/>
        </p:nvSpPr>
        <p:spPr>
          <a:xfrm>
            <a:off x="927158" y="1452513"/>
            <a:ext cx="701654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Tolère au maximum, 1/2 d’acteurs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Byzantin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7" name="Google Shape;2257;p111"/>
          <p:cNvSpPr txBox="1"/>
          <p:nvPr/>
        </p:nvSpPr>
        <p:spPr>
          <a:xfrm>
            <a:off x="927158" y="1823277"/>
            <a:ext cx="893086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production de bloc dépend proportionnellement d’une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8" name="Google Shape;2258;p111"/>
          <p:cNvSpPr txBox="1"/>
          <p:nvPr/>
        </p:nvSpPr>
        <p:spPr>
          <a:xfrm>
            <a:off x="1304307" y="2137247"/>
            <a:ext cx="641867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ressource :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e.g.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puissance de calcul,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stake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9" name="Google Shape;2259;p111"/>
          <p:cNvSpPr txBox="1"/>
          <p:nvPr/>
        </p:nvSpPr>
        <p:spPr>
          <a:xfrm>
            <a:off x="927158" y="2507474"/>
            <a:ext cx="835942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Stratégie des attaquants : construire une plus longue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0" name="Google Shape;2260;p111"/>
          <p:cNvSpPr txBox="1"/>
          <p:nvPr/>
        </p:nvSpPr>
        <p:spPr>
          <a:xfrm>
            <a:off x="1304307" y="2821444"/>
            <a:ext cx="788798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chaîne en secret en utilisant ses propres ressources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1" name="Google Shape;2261;p111"/>
          <p:cNvSpPr txBox="1"/>
          <p:nvPr/>
        </p:nvSpPr>
        <p:spPr>
          <a:xfrm>
            <a:off x="927158" y="3192208"/>
            <a:ext cx="880371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attaquants disposent d’une minorité des ressources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2" name="Google Shape;2262;p111"/>
          <p:cNvSpPr txBox="1"/>
          <p:nvPr/>
        </p:nvSpPr>
        <p:spPr>
          <a:xfrm>
            <a:off x="1304307" y="3506178"/>
            <a:ext cx="577080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au bout d’un moment, ils vont perdre.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3" name="Google Shape;2263;p111"/>
          <p:cNvSpPr txBox="1"/>
          <p:nvPr/>
        </p:nvSpPr>
        <p:spPr>
          <a:xfrm>
            <a:off x="714297" y="4051071"/>
            <a:ext cx="234503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Attaquable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4" name="Google Shape;2264;p111"/>
          <p:cNvSpPr txBox="1"/>
          <p:nvPr/>
        </p:nvSpPr>
        <p:spPr>
          <a:xfrm>
            <a:off x="2830047" y="4051071"/>
            <a:ext cx="687154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au moins 51% des ressources du réseau sont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5" name="Google Shape;2265;p11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66" name="Google Shape;2266;p111"/>
          <p:cNvSpPr txBox="1"/>
          <p:nvPr/>
        </p:nvSpPr>
        <p:spPr>
          <a:xfrm>
            <a:off x="714297" y="4365041"/>
            <a:ext cx="445578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contrôlés par des attaquants.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7" name="Google Shape;2267;p111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1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273" name="Google Shape;2273;p11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74" name="Google Shape;2274;p112"/>
          <p:cNvSpPr txBox="1"/>
          <p:nvPr/>
        </p:nvSpPr>
        <p:spPr>
          <a:xfrm>
            <a:off x="294291" y="157521"/>
            <a:ext cx="4282928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Finalité </a:t>
            </a:r>
            <a:r>
              <a:rPr b="1" lang="fr" sz="2600">
                <a:solidFill>
                  <a:srgbClr val="FAFAFA"/>
                </a:solidFill>
              </a:rPr>
              <a:t>déterministe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5" name="Google Shape;2275;p112"/>
          <p:cNvSpPr txBox="1"/>
          <p:nvPr/>
        </p:nvSpPr>
        <p:spPr>
          <a:xfrm>
            <a:off x="714297" y="1821669"/>
            <a:ext cx="58250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Finalité déterministe (ou absolue)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6" name="Google Shape;2276;p112"/>
          <p:cNvSpPr txBox="1"/>
          <p:nvPr/>
        </p:nvSpPr>
        <p:spPr>
          <a:xfrm>
            <a:off x="927158" y="2202613"/>
            <a:ext cx="63965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Après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confirmations, un bloc est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final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7" name="Google Shape;2277;p112"/>
          <p:cNvSpPr txBox="1"/>
          <p:nvPr/>
        </p:nvSpPr>
        <p:spPr>
          <a:xfrm>
            <a:off x="927158" y="2572840"/>
            <a:ext cx="449221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est une constante connue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8" name="Google Shape;2278;p112"/>
          <p:cNvSpPr txBox="1"/>
          <p:nvPr/>
        </p:nvSpPr>
        <p:spPr>
          <a:xfrm>
            <a:off x="1304307" y="2886810"/>
            <a:ext cx="497008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(finalité immédiate quand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= 0)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9" name="Google Shape;2279;p112"/>
          <p:cNvSpPr txBox="1"/>
          <p:nvPr/>
        </p:nvSpPr>
        <p:spPr>
          <a:xfrm>
            <a:off x="714297" y="3444563"/>
            <a:ext cx="33607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Exemple : Tendermint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80" name="Google Shape;2280;p112"/>
          <p:cNvCxnSpPr/>
          <p:nvPr/>
        </p:nvCxnSpPr>
        <p:spPr>
          <a:xfrm>
            <a:off x="713583" y="4675261"/>
            <a:ext cx="3628631" cy="0"/>
          </a:xfrm>
          <a:prstGeom prst="straightConnector1">
            <a:avLst/>
          </a:prstGeom>
          <a:noFill/>
          <a:ln cap="flat" cmpd="sng" w="9525">
            <a:solidFill>
              <a:srgbClr val="394B4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81" name="Google Shape;2281;p112"/>
          <p:cNvSpPr txBox="1"/>
          <p:nvPr/>
        </p:nvSpPr>
        <p:spPr>
          <a:xfrm>
            <a:off x="3471486" y="3432775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2" name="Google Shape;2282;p112"/>
          <p:cNvSpPr txBox="1"/>
          <p:nvPr/>
        </p:nvSpPr>
        <p:spPr>
          <a:xfrm>
            <a:off x="594296" y="4711694"/>
            <a:ext cx="250004" cy="220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 strike="noStrike">
                <a:solidFill>
                  <a:srgbClr val="394B4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3" name="Google Shape;2283;p11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84" name="Google Shape;2284;p112"/>
          <p:cNvSpPr txBox="1"/>
          <p:nvPr/>
        </p:nvSpPr>
        <p:spPr>
          <a:xfrm>
            <a:off x="915015" y="4711694"/>
            <a:ext cx="6372248" cy="220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 strike="noStrike">
                <a:solidFill>
                  <a:srgbClr val="394B4F"/>
                </a:solidFill>
                <a:latin typeface="Arial"/>
                <a:ea typeface="Arial"/>
                <a:cs typeface="Arial"/>
                <a:sym typeface="Arial"/>
              </a:rPr>
              <a:t>Algorithme de consensus de la blockchain</a:t>
            </a:r>
            <a:r>
              <a:rPr b="0" i="1" lang="fr" sz="1800" strike="noStrike">
                <a:solidFill>
                  <a:srgbClr val="394B4F"/>
                </a:solidFill>
                <a:latin typeface="Arial"/>
                <a:ea typeface="Arial"/>
                <a:cs typeface="Arial"/>
                <a:sym typeface="Arial"/>
              </a:rPr>
              <a:t> Cosmos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5" name="Google Shape;2285;p112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1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291" name="Google Shape;2291;p11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292" name="Google Shape;2292;p113"/>
          <p:cNvSpPr txBox="1"/>
          <p:nvPr/>
        </p:nvSpPr>
        <p:spPr>
          <a:xfrm>
            <a:off x="294291" y="157521"/>
            <a:ext cx="562295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Algorithmes BFT classiques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3" name="Google Shape;2293;p113"/>
          <p:cNvSpPr txBox="1"/>
          <p:nvPr/>
        </p:nvSpPr>
        <p:spPr>
          <a:xfrm>
            <a:off x="714297" y="1786843"/>
            <a:ext cx="28771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Classic BFT-style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4" name="Google Shape;2294;p113"/>
          <p:cNvSpPr txBox="1"/>
          <p:nvPr/>
        </p:nvSpPr>
        <p:spPr>
          <a:xfrm>
            <a:off x="927158" y="2180110"/>
            <a:ext cx="682297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Tolère au maximum 1/3 d’acteurs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Byzantin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5" name="Google Shape;2295;p113"/>
          <p:cNvSpPr txBox="1"/>
          <p:nvPr/>
        </p:nvSpPr>
        <p:spPr>
          <a:xfrm>
            <a:off x="927158" y="2550337"/>
            <a:ext cx="199146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acteurs,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6" name="Google Shape;2296;p113"/>
          <p:cNvSpPr txBox="1"/>
          <p:nvPr/>
        </p:nvSpPr>
        <p:spPr>
          <a:xfrm>
            <a:off x="2868619" y="2550337"/>
            <a:ext cx="382577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acteurs Byzantins,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= 3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7" name="Google Shape;2297;p113"/>
          <p:cNvSpPr txBox="1"/>
          <p:nvPr/>
        </p:nvSpPr>
        <p:spPr>
          <a:xfrm>
            <a:off x="6137244" y="2550337"/>
            <a:ext cx="54572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+ 1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8" name="Google Shape;2298;p113"/>
          <p:cNvSpPr txBox="1"/>
          <p:nvPr/>
        </p:nvSpPr>
        <p:spPr>
          <a:xfrm>
            <a:off x="927158" y="2920565"/>
            <a:ext cx="504222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Basé sur une notion de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quorum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9" name="Google Shape;2299;p113"/>
          <p:cNvSpPr txBox="1"/>
          <p:nvPr/>
        </p:nvSpPr>
        <p:spPr>
          <a:xfrm>
            <a:off x="927158" y="3291328"/>
            <a:ext cx="522651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Un quorum est atteint lorsque 2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0" name="Google Shape;2300;p113"/>
          <p:cNvSpPr txBox="1"/>
          <p:nvPr/>
        </p:nvSpPr>
        <p:spPr>
          <a:xfrm>
            <a:off x="5463662" y="3291328"/>
            <a:ext cx="28043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+ 1 d’acteurs sont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1" name="Google Shape;2301;p11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02" name="Google Shape;2302;p113"/>
          <p:cNvSpPr txBox="1"/>
          <p:nvPr/>
        </p:nvSpPr>
        <p:spPr>
          <a:xfrm>
            <a:off x="1304307" y="3605298"/>
            <a:ext cx="155859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d’accords.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3" name="Google Shape;2303;p113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1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309" name="Google Shape;2309;p11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10" name="Google Shape;2310;p114"/>
          <p:cNvSpPr txBox="1"/>
          <p:nvPr/>
        </p:nvSpPr>
        <p:spPr>
          <a:xfrm>
            <a:off x="294291" y="157521"/>
            <a:ext cx="5888669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Propriété attendue : Progrès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1" name="Google Shape;2311;p114"/>
          <p:cNvSpPr txBox="1"/>
          <p:nvPr/>
        </p:nvSpPr>
        <p:spPr>
          <a:xfrm>
            <a:off x="714297" y="1839886"/>
            <a:ext cx="319791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Progrès (</a:t>
            </a:r>
            <a:r>
              <a:rPr b="1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Liveness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2" name="Google Shape;2312;p114"/>
          <p:cNvSpPr txBox="1"/>
          <p:nvPr/>
        </p:nvSpPr>
        <p:spPr>
          <a:xfrm>
            <a:off x="927158" y="2220294"/>
            <a:ext cx="887657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système doit être capable de progresser en un temps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3" name="Google Shape;2313;p114"/>
          <p:cNvSpPr txBox="1"/>
          <p:nvPr/>
        </p:nvSpPr>
        <p:spPr>
          <a:xfrm>
            <a:off x="1304307" y="2534264"/>
            <a:ext cx="97501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borné.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4" name="Google Shape;2314;p114"/>
          <p:cNvSpPr txBox="1"/>
          <p:nvPr/>
        </p:nvSpPr>
        <p:spPr>
          <a:xfrm>
            <a:off x="927158" y="2885203"/>
            <a:ext cx="752155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Peut-être impossible sous certaines conditions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5" name="Google Shape;2315;p114"/>
          <p:cNvSpPr txBox="1"/>
          <p:nvPr/>
        </p:nvSpPr>
        <p:spPr>
          <a:xfrm>
            <a:off x="1532882" y="3236142"/>
            <a:ext cx="3775062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Trop d’acteurs Byzantins.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6" name="Google Shape;2316;p11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17" name="Google Shape;2317;p114"/>
          <p:cNvSpPr txBox="1"/>
          <p:nvPr/>
        </p:nvSpPr>
        <p:spPr>
          <a:xfrm>
            <a:off x="1532882" y="3530288"/>
            <a:ext cx="4077210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Asynchronie des messages.</a:t>
            </a:r>
            <a:endParaRPr b="0" sz="20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8" name="Google Shape;2318;p114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72" name="Google Shape;272;p3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73" name="Google Shape;273;p34"/>
          <p:cNvSpPr txBox="1"/>
          <p:nvPr/>
        </p:nvSpPr>
        <p:spPr>
          <a:xfrm>
            <a:off x="294291" y="157521"/>
            <a:ext cx="4280071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État de la blockchain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927158" y="1869890"/>
            <a:ext cx="89244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L’état (ou registre) d’une blockchain est stocké dans une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304307" y="2183860"/>
            <a:ext cx="258075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base de données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927158" y="2554088"/>
            <a:ext cx="918800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La base de données est modifiée après chaque application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304307" y="2868058"/>
            <a:ext cx="110216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de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927158" y="3238821"/>
            <a:ext cx="905443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L’application d’un bloc revient à appliquer l’ensemble des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80" name="Google Shape;280;p34"/>
          <p:cNvSpPr txBox="1"/>
          <p:nvPr/>
        </p:nvSpPr>
        <p:spPr>
          <a:xfrm>
            <a:off x="1304307" y="3552791"/>
            <a:ext cx="327648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opérations contenues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2957192" y="4982266"/>
            <a:ext cx="2205751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Introduction aux Blockchains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15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324" name="Google Shape;2324;p115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25" name="Google Shape;2325;p115"/>
          <p:cNvSpPr txBox="1"/>
          <p:nvPr/>
        </p:nvSpPr>
        <p:spPr>
          <a:xfrm>
            <a:off x="294291" y="157521"/>
            <a:ext cx="8480140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Propriété attendue : Équité (Blockchains)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6" name="Google Shape;2326;p115"/>
          <p:cNvSpPr txBox="1"/>
          <p:nvPr/>
        </p:nvSpPr>
        <p:spPr>
          <a:xfrm>
            <a:off x="714297" y="1978119"/>
            <a:ext cx="29193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Équité (</a:t>
            </a:r>
            <a:r>
              <a:rPr b="1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Fairness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7" name="Google Shape;2327;p115"/>
          <p:cNvSpPr txBox="1"/>
          <p:nvPr/>
        </p:nvSpPr>
        <p:spPr>
          <a:xfrm>
            <a:off x="927158" y="2359062"/>
            <a:ext cx="821085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acteurs honnêtes sont récompensés de manière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8" name="Google Shape;2328;p115"/>
          <p:cNvSpPr txBox="1"/>
          <p:nvPr/>
        </p:nvSpPr>
        <p:spPr>
          <a:xfrm>
            <a:off x="1304307" y="2673032"/>
            <a:ext cx="151645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équitable.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9" name="Google Shape;2329;p115"/>
          <p:cNvSpPr txBox="1"/>
          <p:nvPr/>
        </p:nvSpPr>
        <p:spPr>
          <a:xfrm>
            <a:off x="927158" y="3043260"/>
            <a:ext cx="693511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acteurs malhonnêtes doivent être punis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0" name="Google Shape;2330;p115"/>
          <p:cNvSpPr/>
          <p:nvPr/>
        </p:nvSpPr>
        <p:spPr>
          <a:xfrm>
            <a:off x="0" y="4961370"/>
            <a:ext cx="2743620" cy="182702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31" name="Google Shape;2331;p115"/>
          <p:cNvSpPr txBox="1"/>
          <p:nvPr/>
        </p:nvSpPr>
        <p:spPr>
          <a:xfrm>
            <a:off x="1304307" y="3357230"/>
            <a:ext cx="80629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proportionnellement à leur nuisance (Proof of Stake).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2" name="Google Shape;2332;p115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116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338" name="Google Shape;2338;p116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39" name="Google Shape;2339;p116"/>
          <p:cNvSpPr txBox="1"/>
          <p:nvPr/>
        </p:nvSpPr>
        <p:spPr>
          <a:xfrm>
            <a:off x="294291" y="157521"/>
            <a:ext cx="344291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Modèles réseaux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0" name="Google Shape;2340;p116"/>
          <p:cNvSpPr txBox="1"/>
          <p:nvPr/>
        </p:nvSpPr>
        <p:spPr>
          <a:xfrm>
            <a:off x="714297" y="1543061"/>
            <a:ext cx="180074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Synchrone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1" name="Google Shape;2341;p116"/>
          <p:cNvSpPr txBox="1"/>
          <p:nvPr/>
        </p:nvSpPr>
        <p:spPr>
          <a:xfrm>
            <a:off x="927158" y="1924004"/>
            <a:ext cx="79422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Tous les messages arrivent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en un temps borné.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2" name="Google Shape;2342;p116"/>
          <p:cNvSpPr txBox="1"/>
          <p:nvPr/>
        </p:nvSpPr>
        <p:spPr>
          <a:xfrm>
            <a:off x="714297" y="2471041"/>
            <a:ext cx="199717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Asynchrone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3" name="Google Shape;2343;p116"/>
          <p:cNvSpPr txBox="1"/>
          <p:nvPr/>
        </p:nvSpPr>
        <p:spPr>
          <a:xfrm>
            <a:off x="927158" y="2864307"/>
            <a:ext cx="792084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Les messages peuvent dupliqués/retardés/perdus.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4" name="Google Shape;2344;p116"/>
          <p:cNvSpPr txBox="1"/>
          <p:nvPr/>
        </p:nvSpPr>
        <p:spPr>
          <a:xfrm>
            <a:off x="714297" y="3424203"/>
            <a:ext cx="418649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Partiellement synchrone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5" name="Google Shape;2345;p116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46" name="Google Shape;2346;p116"/>
          <p:cNvSpPr txBox="1"/>
          <p:nvPr/>
        </p:nvSpPr>
        <p:spPr>
          <a:xfrm>
            <a:off x="927158" y="3805146"/>
            <a:ext cx="833228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Synchrone mais la borne de temps n’est pas connue.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7" name="Google Shape;2347;p116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17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353" name="Google Shape;2353;p117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54" name="Google Shape;2354;p117"/>
          <p:cNvSpPr txBox="1"/>
          <p:nvPr/>
        </p:nvSpPr>
        <p:spPr>
          <a:xfrm>
            <a:off x="294291" y="157521"/>
            <a:ext cx="2916477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Théorème FLP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5" name="Google Shape;2355;p117"/>
          <p:cNvSpPr txBox="1"/>
          <p:nvPr/>
        </p:nvSpPr>
        <p:spPr>
          <a:xfrm>
            <a:off x="714297" y="2326915"/>
            <a:ext cx="897943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Théorème FLP (1985 - Fischer, Lynch and Patterson)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6" name="Google Shape;2356;p117"/>
          <p:cNvSpPr txBox="1"/>
          <p:nvPr/>
        </p:nvSpPr>
        <p:spPr>
          <a:xfrm>
            <a:off x="927158" y="2707322"/>
            <a:ext cx="761226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consensus est impossible pour des processus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7" name="Google Shape;2357;p117"/>
          <p:cNvSpPr txBox="1"/>
          <p:nvPr/>
        </p:nvSpPr>
        <p:spPr>
          <a:xfrm>
            <a:off x="1304307" y="3021292"/>
            <a:ext cx="243289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asynchrones s’il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8" name="Google Shape;2358;p117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59" name="Google Shape;2359;p117"/>
          <p:cNvSpPr txBox="1"/>
          <p:nvPr/>
        </p:nvSpPr>
        <p:spPr>
          <a:xfrm>
            <a:off x="3286483" y="3021292"/>
            <a:ext cx="649082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peut se produire au moins une défaillance.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0" name="Google Shape;2360;p117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18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366" name="Google Shape;2366;p118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67" name="Google Shape;2367;p118"/>
          <p:cNvSpPr txBox="1"/>
          <p:nvPr/>
        </p:nvSpPr>
        <p:spPr>
          <a:xfrm>
            <a:off x="294291" y="157521"/>
            <a:ext cx="1030088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Protocoles Proof of Work</a:t>
            </a:r>
            <a:r>
              <a:rPr b="1" i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à la</a:t>
            </a: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Bitcoin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8" name="Google Shape;2368;p118"/>
          <p:cNvSpPr txBox="1"/>
          <p:nvPr/>
        </p:nvSpPr>
        <p:spPr>
          <a:xfrm>
            <a:off x="714297" y="1671114"/>
            <a:ext cx="11293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Prover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9" name="Google Shape;2369;p118"/>
          <p:cNvSpPr txBox="1"/>
          <p:nvPr/>
        </p:nvSpPr>
        <p:spPr>
          <a:xfrm>
            <a:off x="927158" y="2052057"/>
            <a:ext cx="437078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“Mine” un hash de bloc qui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0" name="Google Shape;2370;p118"/>
          <p:cNvSpPr txBox="1"/>
          <p:nvPr/>
        </p:nvSpPr>
        <p:spPr>
          <a:xfrm>
            <a:off x="4801508" y="2052057"/>
            <a:ext cx="369649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sera préfixé par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zéros.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1" name="Google Shape;2371;p118"/>
          <p:cNvSpPr txBox="1"/>
          <p:nvPr/>
        </p:nvSpPr>
        <p:spPr>
          <a:xfrm>
            <a:off x="927158" y="2422285"/>
            <a:ext cx="658439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Peut prouver aux autres l’effort de calcul.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2" name="Google Shape;2372;p118"/>
          <p:cNvSpPr txBox="1"/>
          <p:nvPr/>
        </p:nvSpPr>
        <p:spPr>
          <a:xfrm>
            <a:off x="927158" y="2792512"/>
            <a:ext cx="479722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Récompensé pour son travail.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3" name="Google Shape;2373;p118"/>
          <p:cNvSpPr txBox="1"/>
          <p:nvPr/>
        </p:nvSpPr>
        <p:spPr>
          <a:xfrm>
            <a:off x="714297" y="3340084"/>
            <a:ext cx="126859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23373B"/>
                </a:solidFill>
              </a:rPr>
              <a:t>Vérifier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4" name="Google Shape;2374;p118"/>
          <p:cNvSpPr txBox="1"/>
          <p:nvPr/>
        </p:nvSpPr>
        <p:spPr>
          <a:xfrm>
            <a:off x="927158" y="3721028"/>
            <a:ext cx="380506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Vérifie l’effort de calcul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5" name="Google Shape;2375;p118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76" name="Google Shape;2376;p118"/>
          <p:cNvSpPr txBox="1"/>
          <p:nvPr/>
        </p:nvSpPr>
        <p:spPr>
          <a:xfrm>
            <a:off x="4034788" y="3739778"/>
            <a:ext cx="2396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instantanément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7" name="Google Shape;2377;p118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119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383" name="Google Shape;2383;p119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84" name="Google Shape;2384;p119"/>
          <p:cNvSpPr txBox="1"/>
          <p:nvPr/>
        </p:nvSpPr>
        <p:spPr>
          <a:xfrm>
            <a:off x="294291" y="157521"/>
            <a:ext cx="5208657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Protocoles Proof of Stake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5" name="Google Shape;2385;p119"/>
          <p:cNvSpPr txBox="1"/>
          <p:nvPr/>
        </p:nvSpPr>
        <p:spPr>
          <a:xfrm>
            <a:off x="714297" y="1401614"/>
            <a:ext cx="546866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rgbClr val="23373B"/>
                </a:solidFill>
              </a:rPr>
              <a:t>Sélection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du producteur de bloc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6" name="Google Shape;2386;p119"/>
          <p:cNvSpPr txBox="1"/>
          <p:nvPr/>
        </p:nvSpPr>
        <p:spPr>
          <a:xfrm>
            <a:off x="927158" y="1794880"/>
            <a:ext cx="771512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200">
                <a:solidFill>
                  <a:srgbClr val="23373B"/>
                </a:solidFill>
              </a:rPr>
              <a:t>Sélection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basée sur la quantité de jetons (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stake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7" name="Google Shape;2387;p119"/>
          <p:cNvSpPr txBox="1"/>
          <p:nvPr/>
        </p:nvSpPr>
        <p:spPr>
          <a:xfrm>
            <a:off x="927158" y="2165108"/>
            <a:ext cx="80537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Processus de décision déterministe via le protocole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8" name="Google Shape;2388;p119"/>
          <p:cNvSpPr txBox="1"/>
          <p:nvPr/>
        </p:nvSpPr>
        <p:spPr>
          <a:xfrm>
            <a:off x="1304307" y="2479078"/>
            <a:ext cx="186145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économique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9" name="Google Shape;2389;p119"/>
          <p:cNvSpPr txBox="1"/>
          <p:nvPr/>
        </p:nvSpPr>
        <p:spPr>
          <a:xfrm>
            <a:off x="927158" y="2849841"/>
            <a:ext cx="446150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Aucune puissance de calcul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0" name="Google Shape;2390;p119"/>
          <p:cNvSpPr txBox="1"/>
          <p:nvPr/>
        </p:nvSpPr>
        <p:spPr>
          <a:xfrm>
            <a:off x="4729364" y="2849841"/>
            <a:ext cx="460650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requise : la validité dépend 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1" name="Google Shape;2391;p119"/>
          <p:cNvSpPr txBox="1"/>
          <p:nvPr/>
        </p:nvSpPr>
        <p:spPr>
          <a:xfrm>
            <a:off x="1304307" y="3163811"/>
            <a:ext cx="368148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l’identité du producteur.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2" name="Google Shape;2392;p119"/>
          <p:cNvSpPr txBox="1"/>
          <p:nvPr/>
        </p:nvSpPr>
        <p:spPr>
          <a:xfrm>
            <a:off x="714297" y="3709240"/>
            <a:ext cx="163431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Problème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3" name="Google Shape;2393;p119"/>
          <p:cNvSpPr txBox="1"/>
          <p:nvPr/>
        </p:nvSpPr>
        <p:spPr>
          <a:xfrm>
            <a:off x="714297" y="4023211"/>
            <a:ext cx="174002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Que faire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4" name="Google Shape;2394;p119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395" name="Google Shape;2395;p119"/>
          <p:cNvSpPr txBox="1"/>
          <p:nvPr/>
        </p:nvSpPr>
        <p:spPr>
          <a:xfrm>
            <a:off x="2223608" y="4023211"/>
            <a:ext cx="658725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le producteur publie deux blocs différents ?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6" name="Google Shape;2396;p119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20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402" name="Google Shape;2402;p120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403" name="Google Shape;2403;p120"/>
          <p:cNvSpPr txBox="1"/>
          <p:nvPr/>
        </p:nvSpPr>
        <p:spPr>
          <a:xfrm>
            <a:off x="294291" y="157521"/>
            <a:ext cx="6127958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Problème du</a:t>
            </a:r>
            <a:r>
              <a:rPr b="1" i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 Nothing at stake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4" name="Google Shape;2404;p120"/>
          <p:cNvSpPr txBox="1"/>
          <p:nvPr/>
        </p:nvSpPr>
        <p:spPr>
          <a:xfrm>
            <a:off x="714297" y="1276240"/>
            <a:ext cx="54022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Créer deux blocs au même niveau :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5" name="Google Shape;2405;p120"/>
          <p:cNvSpPr txBox="1"/>
          <p:nvPr/>
        </p:nvSpPr>
        <p:spPr>
          <a:xfrm>
            <a:off x="927158" y="1757375"/>
            <a:ext cx="815084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En Proof of Work, créer deux blocs au même niveau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6" name="Google Shape;2406;p120"/>
          <p:cNvSpPr txBox="1"/>
          <p:nvPr/>
        </p:nvSpPr>
        <p:spPr>
          <a:xfrm>
            <a:off x="1304307" y="2071345"/>
            <a:ext cx="616081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(fork) coûte cher en puissance de calcul.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7" name="Google Shape;2407;p120"/>
          <p:cNvSpPr txBox="1"/>
          <p:nvPr/>
        </p:nvSpPr>
        <p:spPr>
          <a:xfrm>
            <a:off x="927158" y="2441573"/>
            <a:ext cx="33093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En Proof of Stake,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8" name="Google Shape;2408;p120"/>
          <p:cNvSpPr txBox="1"/>
          <p:nvPr/>
        </p:nvSpPr>
        <p:spPr>
          <a:xfrm>
            <a:off x="3983637" y="2441573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9" name="Google Shape;2409;p120"/>
          <p:cNvSpPr txBox="1"/>
          <p:nvPr/>
        </p:nvSpPr>
        <p:spPr>
          <a:xfrm>
            <a:off x="4220784" y="2441573"/>
            <a:ext cx="507222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n’y a pas de coût à créer un bloc,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0" name="Google Shape;2410;p120"/>
          <p:cNvSpPr txBox="1"/>
          <p:nvPr/>
        </p:nvSpPr>
        <p:spPr>
          <a:xfrm>
            <a:off x="1304307" y="2756079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1" name="Google Shape;2411;p120"/>
          <p:cNvSpPr txBox="1"/>
          <p:nvPr/>
        </p:nvSpPr>
        <p:spPr>
          <a:xfrm>
            <a:off x="1541454" y="2756079"/>
            <a:ext cx="807513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n’y a rien à perdre à créer de fork (Nothing at stake).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2" name="Google Shape;2412;p120"/>
          <p:cNvSpPr txBox="1"/>
          <p:nvPr/>
        </p:nvSpPr>
        <p:spPr>
          <a:xfrm>
            <a:off x="714297" y="3237214"/>
            <a:ext cx="104787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Rappel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3" name="Google Shape;2413;p120"/>
          <p:cNvSpPr txBox="1"/>
          <p:nvPr/>
        </p:nvSpPr>
        <p:spPr>
          <a:xfrm>
            <a:off x="1655027" y="3237214"/>
            <a:ext cx="598224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: Fork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Réduit la possibilité de finalité.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4" name="Google Shape;2414;p120"/>
          <p:cNvSpPr txBox="1"/>
          <p:nvPr/>
        </p:nvSpPr>
        <p:spPr>
          <a:xfrm>
            <a:off x="714297" y="3663699"/>
            <a:ext cx="141645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5" name="Google Shape;2415;p120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416" name="Google Shape;2416;p120"/>
          <p:cNvSpPr txBox="1"/>
          <p:nvPr/>
        </p:nvSpPr>
        <p:spPr>
          <a:xfrm>
            <a:off x="927158" y="4056965"/>
            <a:ext cx="691082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Punir (économiquement) ce comportement.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7" name="Google Shape;2417;p120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121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423" name="Google Shape;2423;p121"/>
          <p:cNvSpPr/>
          <p:nvPr/>
        </p:nvSpPr>
        <p:spPr>
          <a:xfrm>
            <a:off x="713583" y="2040270"/>
            <a:ext cx="7715127" cy="934945"/>
          </a:xfrm>
          <a:custGeom>
            <a:rect b="b" l="l" r="r" t="t"/>
            <a:pathLst>
              <a:path extrusionOk="0" h="1746" w="10802">
                <a:moveTo>
                  <a:pt x="0" y="1745"/>
                </a:moveTo>
                <a:lnTo>
                  <a:pt x="10801" y="1745"/>
                </a:lnTo>
                <a:lnTo>
                  <a:pt x="10801" y="0"/>
                </a:lnTo>
                <a:lnTo>
                  <a:pt x="0" y="0"/>
                </a:lnTo>
                <a:lnTo>
                  <a:pt x="0" y="1745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424" name="Google Shape;2424;p121"/>
          <p:cNvSpPr txBox="1"/>
          <p:nvPr/>
        </p:nvSpPr>
        <p:spPr>
          <a:xfrm>
            <a:off x="1967175" y="2039734"/>
            <a:ext cx="6481535" cy="3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 de consensus :</a:t>
            </a:r>
            <a:endParaRPr b="0" sz="3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5" name="Google Shape;2425;p121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426" name="Google Shape;2426;p121"/>
          <p:cNvSpPr txBox="1"/>
          <p:nvPr/>
        </p:nvSpPr>
        <p:spPr>
          <a:xfrm>
            <a:off x="3118623" y="2516583"/>
            <a:ext cx="3418628" cy="3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Emmy (Tezos)</a:t>
            </a:r>
            <a:endParaRPr b="0" sz="3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7" name="Google Shape;2427;p121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122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433" name="Google Shape;2433;p122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434" name="Google Shape;2434;p122"/>
          <p:cNvSpPr txBox="1"/>
          <p:nvPr/>
        </p:nvSpPr>
        <p:spPr>
          <a:xfrm>
            <a:off x="294291" y="157521"/>
            <a:ext cx="4945796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Emmy : caractéristiques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5" name="Google Shape;2435;p122"/>
          <p:cNvSpPr txBox="1"/>
          <p:nvPr/>
        </p:nvSpPr>
        <p:spPr>
          <a:xfrm>
            <a:off x="927158" y="1998479"/>
            <a:ext cx="3717204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“Liquid” Proof of Stake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6" name="Google Shape;2436;p122"/>
          <p:cNvSpPr txBox="1"/>
          <p:nvPr/>
        </p:nvSpPr>
        <p:spPr>
          <a:xfrm>
            <a:off x="927158" y="2368706"/>
            <a:ext cx="32643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Finalité probabiliste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7" name="Google Shape;2437;p122"/>
          <p:cNvSpPr txBox="1"/>
          <p:nvPr/>
        </p:nvSpPr>
        <p:spPr>
          <a:xfrm>
            <a:off x="927158" y="2739469"/>
            <a:ext cx="846514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Droits déterminés proportionnellement en fonction du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8" name="Google Shape;2438;p122"/>
          <p:cNvSpPr txBox="1"/>
          <p:nvPr/>
        </p:nvSpPr>
        <p:spPr>
          <a:xfrm>
            <a:off x="1304307" y="3053439"/>
            <a:ext cx="823585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stake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9" name="Google Shape;2439;p122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440" name="Google Shape;2440;p122"/>
          <p:cNvSpPr txBox="1"/>
          <p:nvPr/>
        </p:nvSpPr>
        <p:spPr>
          <a:xfrm>
            <a:off x="927158" y="3490317"/>
            <a:ext cx="29037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Mining</a:t>
            </a:r>
            <a:r>
              <a:rPr b="0" i="1" lang="fr" sz="2200" strike="noStrike">
                <a:solidFill>
                  <a:srgbClr val="23373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⇒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Baking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1" name="Google Shape;2441;p122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123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447" name="Google Shape;2447;p123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448" name="Google Shape;2448;p123"/>
          <p:cNvSpPr txBox="1"/>
          <p:nvPr/>
        </p:nvSpPr>
        <p:spPr>
          <a:xfrm>
            <a:off x="294291" y="157521"/>
            <a:ext cx="3865778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Droits de “baking”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9" name="Google Shape;2449;p123"/>
          <p:cNvSpPr txBox="1"/>
          <p:nvPr/>
        </p:nvSpPr>
        <p:spPr>
          <a:xfrm>
            <a:off x="927158" y="1712905"/>
            <a:ext cx="7823700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Pour chaque level, on tire, au hasard, une liste de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0" name="Google Shape;2450;p123"/>
          <p:cNvSpPr txBox="1"/>
          <p:nvPr/>
        </p:nvSpPr>
        <p:spPr>
          <a:xfrm>
            <a:off x="1304307" y="2026875"/>
            <a:ext cx="139573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comptes.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1" name="Google Shape;2451;p123"/>
          <p:cNvSpPr txBox="1"/>
          <p:nvPr/>
        </p:nvSpPr>
        <p:spPr>
          <a:xfrm>
            <a:off x="927158" y="2397103"/>
            <a:ext cx="895514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Le premier compte de la liste peut commencer à “baker”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2" name="Google Shape;2452;p123"/>
          <p:cNvSpPr txBox="1"/>
          <p:nvPr/>
        </p:nvSpPr>
        <p:spPr>
          <a:xfrm>
            <a:off x="1304307" y="2711073"/>
            <a:ext cx="8030132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au temps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" sz="2200">
                <a:solidFill>
                  <a:srgbClr val="23373B"/>
                </a:solidFill>
              </a:rPr>
              <a:t>93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 après le prédecesseur), le deuxième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3" name="Google Shape;2453;p123"/>
          <p:cNvSpPr txBox="1"/>
          <p:nvPr/>
        </p:nvSpPr>
        <p:spPr>
          <a:xfrm>
            <a:off x="1304307" y="3025043"/>
            <a:ext cx="7332978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compte à (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fr" sz="2200">
                <a:solidFill>
                  <a:srgbClr val="23373B"/>
                </a:solidFill>
              </a:rPr>
              <a:t>93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), le troisième à (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+ 60</a:t>
            </a:r>
            <a:r>
              <a:rPr b="0" i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), etc.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4" name="Google Shape;2454;p123"/>
          <p:cNvSpPr txBox="1"/>
          <p:nvPr/>
        </p:nvSpPr>
        <p:spPr>
          <a:xfrm>
            <a:off x="927158" y="3395806"/>
            <a:ext cx="6427963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• Liste infinie pour assurer la</a:t>
            </a:r>
            <a:r>
              <a:rPr b="1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liveness</a:t>
            </a: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 : si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5" name="Google Shape;2455;p123"/>
          <p:cNvSpPr txBox="1"/>
          <p:nvPr/>
        </p:nvSpPr>
        <p:spPr>
          <a:xfrm>
            <a:off x="6320104" y="3395806"/>
            <a:ext cx="2215037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un “baker” est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6" name="Google Shape;2456;p123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457" name="Google Shape;2457;p123"/>
          <p:cNvSpPr txBox="1"/>
          <p:nvPr/>
        </p:nvSpPr>
        <p:spPr>
          <a:xfrm>
            <a:off x="1304307" y="3709776"/>
            <a:ext cx="4467931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inactif, on attend le prochain.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8" name="Google Shape;2458;p123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124"/>
          <p:cNvSpPr/>
          <p:nvPr/>
        </p:nvSpPr>
        <p:spPr>
          <a:xfrm>
            <a:off x="0" y="0"/>
            <a:ext cx="9143722" cy="5144073"/>
          </a:xfrm>
          <a:custGeom>
            <a:rect b="b" l="l" r="r" t="t"/>
            <a:pathLst>
              <a:path extrusionOk="0" h="9602" w="12802">
                <a:moveTo>
                  <a:pt x="0" y="9601"/>
                </a:moveTo>
                <a:lnTo>
                  <a:pt x="12801" y="9601"/>
                </a:lnTo>
                <a:lnTo>
                  <a:pt x="12801" y="0"/>
                </a:lnTo>
                <a:lnTo>
                  <a:pt x="0" y="0"/>
                </a:lnTo>
                <a:lnTo>
                  <a:pt x="0" y="96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</p:sp>
      <p:sp>
        <p:nvSpPr>
          <p:cNvPr id="2464" name="Google Shape;2464;p124"/>
          <p:cNvSpPr/>
          <p:nvPr/>
        </p:nvSpPr>
        <p:spPr>
          <a:xfrm>
            <a:off x="0" y="-536"/>
            <a:ext cx="9143722" cy="631155"/>
          </a:xfrm>
          <a:custGeom>
            <a:rect b="b" l="l" r="r" t="t"/>
            <a:pathLst>
              <a:path extrusionOk="0" h="1179" w="12802">
                <a:moveTo>
                  <a:pt x="0" y="1178"/>
                </a:moveTo>
                <a:lnTo>
                  <a:pt x="12801" y="1178"/>
                </a:lnTo>
                <a:lnTo>
                  <a:pt x="12801" y="0"/>
                </a:lnTo>
                <a:lnTo>
                  <a:pt x="0" y="0"/>
                </a:lnTo>
                <a:lnTo>
                  <a:pt x="0" y="1178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465" name="Google Shape;2465;p124"/>
          <p:cNvSpPr/>
          <p:nvPr/>
        </p:nvSpPr>
        <p:spPr>
          <a:xfrm>
            <a:off x="1831459" y="3563507"/>
            <a:ext cx="1432881" cy="305398"/>
          </a:xfrm>
          <a:custGeom>
            <a:rect b="b" l="l" r="r" t="t"/>
            <a:pathLst>
              <a:path extrusionOk="0" h="571" w="2007">
                <a:moveTo>
                  <a:pt x="0" y="570"/>
                </a:moveTo>
                <a:lnTo>
                  <a:pt x="2006" y="570"/>
                </a:lnTo>
                <a:lnTo>
                  <a:pt x="2006" y="0"/>
                </a:lnTo>
                <a:lnTo>
                  <a:pt x="0" y="0"/>
                </a:lnTo>
                <a:lnTo>
                  <a:pt x="0" y="570"/>
                </a:lnTo>
                <a:close/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66" name="Google Shape;2466;p124"/>
          <p:cNvSpPr txBox="1"/>
          <p:nvPr/>
        </p:nvSpPr>
        <p:spPr>
          <a:xfrm>
            <a:off x="294291" y="157521"/>
            <a:ext cx="6030814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 strike="noStrike"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rPr>
              <a:t>Droits de “baking” – exemple</a:t>
            </a:r>
            <a:endParaRPr b="0" sz="2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7" name="Google Shape;2467;p124"/>
          <p:cNvCxnSpPr/>
          <p:nvPr/>
        </p:nvCxnSpPr>
        <p:spPr>
          <a:xfrm rot="10800000">
            <a:off x="2547185" y="3915518"/>
            <a:ext cx="0" cy="25932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68" name="Google Shape;2468;p124"/>
          <p:cNvSpPr/>
          <p:nvPr/>
        </p:nvSpPr>
        <p:spPr>
          <a:xfrm>
            <a:off x="2510041" y="3898373"/>
            <a:ext cx="75716" cy="69652"/>
          </a:xfrm>
          <a:custGeom>
            <a:rect b="b" l="l" r="r" t="t"/>
            <a:pathLst>
              <a:path extrusionOk="0" h="131" w="107">
                <a:moveTo>
                  <a:pt x="53" y="0"/>
                </a:moveTo>
                <a:cubicBezTo>
                  <a:pt x="45" y="41"/>
                  <a:pt x="29" y="82"/>
                  <a:pt x="0" y="130"/>
                </a:cubicBezTo>
                <a:cubicBezTo>
                  <a:pt x="37" y="82"/>
                  <a:pt x="70" y="82"/>
                  <a:pt x="106" y="130"/>
                </a:cubicBezTo>
                <a:cubicBezTo>
                  <a:pt x="78" y="82"/>
                  <a:pt x="62" y="41"/>
                  <a:pt x="53" y="0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124"/>
          <p:cNvSpPr txBox="1"/>
          <p:nvPr/>
        </p:nvSpPr>
        <p:spPr>
          <a:xfrm>
            <a:off x="1930032" y="3584938"/>
            <a:ext cx="14985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Block 545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0" name="Google Shape;2470;p124"/>
          <p:cNvSpPr/>
          <p:nvPr/>
        </p:nvSpPr>
        <p:spPr>
          <a:xfrm>
            <a:off x="1831459" y="2759829"/>
            <a:ext cx="1432881" cy="305398"/>
          </a:xfrm>
          <a:custGeom>
            <a:rect b="b" l="l" r="r" t="t"/>
            <a:pathLst>
              <a:path extrusionOk="0" h="571" w="2007">
                <a:moveTo>
                  <a:pt x="0" y="570"/>
                </a:moveTo>
                <a:lnTo>
                  <a:pt x="2006" y="570"/>
                </a:lnTo>
                <a:lnTo>
                  <a:pt x="2006" y="0"/>
                </a:lnTo>
                <a:lnTo>
                  <a:pt x="0" y="0"/>
                </a:lnTo>
                <a:lnTo>
                  <a:pt x="0" y="570"/>
                </a:lnTo>
                <a:close/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71" name="Google Shape;2471;p124"/>
          <p:cNvSpPr txBox="1"/>
          <p:nvPr/>
        </p:nvSpPr>
        <p:spPr>
          <a:xfrm>
            <a:off x="2425040" y="4063394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2" name="Google Shape;2472;p124"/>
          <p:cNvSpPr/>
          <p:nvPr/>
        </p:nvSpPr>
        <p:spPr>
          <a:xfrm>
            <a:off x="1831459" y="1956151"/>
            <a:ext cx="1432881" cy="305398"/>
          </a:xfrm>
          <a:custGeom>
            <a:rect b="b" l="l" r="r" t="t"/>
            <a:pathLst>
              <a:path extrusionOk="0" h="571" w="2007">
                <a:moveTo>
                  <a:pt x="0" y="570"/>
                </a:moveTo>
                <a:lnTo>
                  <a:pt x="2006" y="570"/>
                </a:lnTo>
                <a:lnTo>
                  <a:pt x="2006" y="0"/>
                </a:lnTo>
                <a:lnTo>
                  <a:pt x="0" y="0"/>
                </a:lnTo>
                <a:lnTo>
                  <a:pt x="0" y="570"/>
                </a:lnTo>
                <a:close/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73" name="Google Shape;2473;p124"/>
          <p:cNvSpPr txBox="1"/>
          <p:nvPr/>
        </p:nvSpPr>
        <p:spPr>
          <a:xfrm>
            <a:off x="1930032" y="2781261"/>
            <a:ext cx="14985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Block 546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4" name="Google Shape;2474;p124"/>
          <p:cNvSpPr txBox="1"/>
          <p:nvPr/>
        </p:nvSpPr>
        <p:spPr>
          <a:xfrm>
            <a:off x="1930032" y="1977583"/>
            <a:ext cx="1498596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Block 547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5" name="Google Shape;2475;p124"/>
          <p:cNvSpPr/>
          <p:nvPr/>
        </p:nvSpPr>
        <p:spPr>
          <a:xfrm>
            <a:off x="4350072" y="3456886"/>
            <a:ext cx="2961477" cy="518640"/>
          </a:xfrm>
          <a:custGeom>
            <a:rect b="b" l="l" r="r" t="t"/>
            <a:pathLst>
              <a:path extrusionOk="0" h="969" w="4147">
                <a:moveTo>
                  <a:pt x="0" y="968"/>
                </a:moveTo>
                <a:lnTo>
                  <a:pt x="4146" y="968"/>
                </a:lnTo>
                <a:lnTo>
                  <a:pt x="4146" y="0"/>
                </a:lnTo>
                <a:lnTo>
                  <a:pt x="0" y="0"/>
                </a:lnTo>
                <a:lnTo>
                  <a:pt x="0" y="968"/>
                </a:lnTo>
                <a:close/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76" name="Google Shape;2476;p124"/>
          <p:cNvSpPr txBox="1"/>
          <p:nvPr/>
        </p:nvSpPr>
        <p:spPr>
          <a:xfrm>
            <a:off x="2425040" y="1126220"/>
            <a:ext cx="300719" cy="26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2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7" name="Google Shape;2477;p124"/>
          <p:cNvCxnSpPr/>
          <p:nvPr/>
        </p:nvCxnSpPr>
        <p:spPr>
          <a:xfrm rot="10800000">
            <a:off x="5161514" y="3510464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78" name="Google Shape;2478;p124"/>
          <p:cNvSpPr txBox="1"/>
          <p:nvPr/>
        </p:nvSpPr>
        <p:spPr>
          <a:xfrm>
            <a:off x="4572218" y="3514750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9" name="Google Shape;2479;p124"/>
          <p:cNvCxnSpPr/>
          <p:nvPr/>
        </p:nvCxnSpPr>
        <p:spPr>
          <a:xfrm rot="10800000">
            <a:off x="6085100" y="3510464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80" name="Google Shape;2480;p124"/>
          <p:cNvSpPr txBox="1"/>
          <p:nvPr/>
        </p:nvSpPr>
        <p:spPr>
          <a:xfrm>
            <a:off x="5317231" y="3514750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1" name="Google Shape;2481;p124"/>
          <p:cNvCxnSpPr/>
          <p:nvPr/>
        </p:nvCxnSpPr>
        <p:spPr>
          <a:xfrm rot="10800000">
            <a:off x="6755826" y="3510464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82" name="Google Shape;2482;p124"/>
          <p:cNvSpPr txBox="1"/>
          <p:nvPr/>
        </p:nvSpPr>
        <p:spPr>
          <a:xfrm>
            <a:off x="6241532" y="3514750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3" name="Google Shape;2483;p124"/>
          <p:cNvCxnSpPr/>
          <p:nvPr/>
        </p:nvCxnSpPr>
        <p:spPr>
          <a:xfrm rot="10800000">
            <a:off x="5161514" y="3715670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84" name="Google Shape;2484;p124"/>
          <p:cNvSpPr txBox="1"/>
          <p:nvPr/>
        </p:nvSpPr>
        <p:spPr>
          <a:xfrm>
            <a:off x="4572218" y="3720492"/>
            <a:ext cx="479294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5" name="Google Shape;2485;p124"/>
          <p:cNvCxnSpPr/>
          <p:nvPr/>
        </p:nvCxnSpPr>
        <p:spPr>
          <a:xfrm rot="10800000">
            <a:off x="6085100" y="3715670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86" name="Google Shape;2486;p124"/>
          <p:cNvSpPr txBox="1"/>
          <p:nvPr/>
        </p:nvSpPr>
        <p:spPr>
          <a:xfrm>
            <a:off x="5317231" y="3720492"/>
            <a:ext cx="70286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Charlie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7" name="Google Shape;2487;p124"/>
          <p:cNvCxnSpPr/>
          <p:nvPr/>
        </p:nvCxnSpPr>
        <p:spPr>
          <a:xfrm rot="10800000">
            <a:off x="6755826" y="3715670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88" name="Google Shape;2488;p124"/>
          <p:cNvSpPr txBox="1"/>
          <p:nvPr/>
        </p:nvSpPr>
        <p:spPr>
          <a:xfrm>
            <a:off x="6241532" y="3720492"/>
            <a:ext cx="38572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9" name="Google Shape;2489;p124"/>
          <p:cNvSpPr/>
          <p:nvPr/>
        </p:nvSpPr>
        <p:spPr>
          <a:xfrm>
            <a:off x="4350072" y="2653208"/>
            <a:ext cx="2961477" cy="518640"/>
          </a:xfrm>
          <a:custGeom>
            <a:rect b="b" l="l" r="r" t="t"/>
            <a:pathLst>
              <a:path extrusionOk="0" h="969" w="4147">
                <a:moveTo>
                  <a:pt x="0" y="968"/>
                </a:moveTo>
                <a:lnTo>
                  <a:pt x="4146" y="968"/>
                </a:lnTo>
                <a:lnTo>
                  <a:pt x="4146" y="0"/>
                </a:lnTo>
                <a:lnTo>
                  <a:pt x="0" y="0"/>
                </a:lnTo>
                <a:lnTo>
                  <a:pt x="0" y="968"/>
                </a:lnTo>
                <a:close/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90" name="Google Shape;2490;p124"/>
          <p:cNvSpPr txBox="1"/>
          <p:nvPr/>
        </p:nvSpPr>
        <p:spPr>
          <a:xfrm>
            <a:off x="6911543" y="3720492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91" name="Google Shape;2491;p124"/>
          <p:cNvCxnSpPr/>
          <p:nvPr/>
        </p:nvCxnSpPr>
        <p:spPr>
          <a:xfrm rot="10800000">
            <a:off x="5340088" y="2706786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92" name="Google Shape;2492;p124"/>
          <p:cNvSpPr txBox="1"/>
          <p:nvPr/>
        </p:nvSpPr>
        <p:spPr>
          <a:xfrm>
            <a:off x="4572218" y="2711073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93" name="Google Shape;2493;p124"/>
          <p:cNvCxnSpPr/>
          <p:nvPr/>
        </p:nvCxnSpPr>
        <p:spPr>
          <a:xfrm rot="10800000">
            <a:off x="6085100" y="2706786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94" name="Google Shape;2494;p124"/>
          <p:cNvSpPr txBox="1"/>
          <p:nvPr/>
        </p:nvSpPr>
        <p:spPr>
          <a:xfrm>
            <a:off x="5496519" y="2711073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95" name="Google Shape;2495;p124"/>
          <p:cNvCxnSpPr/>
          <p:nvPr/>
        </p:nvCxnSpPr>
        <p:spPr>
          <a:xfrm rot="10800000">
            <a:off x="6755826" y="2706786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96" name="Google Shape;2496;p124"/>
          <p:cNvSpPr txBox="1"/>
          <p:nvPr/>
        </p:nvSpPr>
        <p:spPr>
          <a:xfrm>
            <a:off x="6241532" y="2711073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97" name="Google Shape;2497;p124"/>
          <p:cNvCxnSpPr/>
          <p:nvPr/>
        </p:nvCxnSpPr>
        <p:spPr>
          <a:xfrm rot="10800000">
            <a:off x="5340088" y="2911992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98" name="Google Shape;2498;p124"/>
          <p:cNvSpPr txBox="1"/>
          <p:nvPr/>
        </p:nvSpPr>
        <p:spPr>
          <a:xfrm>
            <a:off x="4572218" y="2916814"/>
            <a:ext cx="70286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Charlie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99" name="Google Shape;2499;p124"/>
          <p:cNvCxnSpPr/>
          <p:nvPr/>
        </p:nvCxnSpPr>
        <p:spPr>
          <a:xfrm rot="10800000">
            <a:off x="6085100" y="2911992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00" name="Google Shape;2500;p124"/>
          <p:cNvSpPr txBox="1"/>
          <p:nvPr/>
        </p:nvSpPr>
        <p:spPr>
          <a:xfrm>
            <a:off x="5496519" y="2916814"/>
            <a:ext cx="479294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1" name="Google Shape;2501;p124"/>
          <p:cNvCxnSpPr/>
          <p:nvPr/>
        </p:nvCxnSpPr>
        <p:spPr>
          <a:xfrm rot="10800000">
            <a:off x="6755826" y="2911992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02" name="Google Shape;2502;p124"/>
          <p:cNvSpPr txBox="1"/>
          <p:nvPr/>
        </p:nvSpPr>
        <p:spPr>
          <a:xfrm>
            <a:off x="6241532" y="2916814"/>
            <a:ext cx="38572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3" name="Google Shape;2503;p124"/>
          <p:cNvSpPr/>
          <p:nvPr/>
        </p:nvSpPr>
        <p:spPr>
          <a:xfrm>
            <a:off x="4350072" y="1849530"/>
            <a:ext cx="2961477" cy="518640"/>
          </a:xfrm>
          <a:custGeom>
            <a:rect b="b" l="l" r="r" t="t"/>
            <a:pathLst>
              <a:path extrusionOk="0" h="969" w="4147">
                <a:moveTo>
                  <a:pt x="0" y="968"/>
                </a:moveTo>
                <a:lnTo>
                  <a:pt x="4146" y="968"/>
                </a:lnTo>
                <a:lnTo>
                  <a:pt x="4146" y="0"/>
                </a:lnTo>
                <a:lnTo>
                  <a:pt x="0" y="0"/>
                </a:lnTo>
                <a:lnTo>
                  <a:pt x="0" y="968"/>
                </a:lnTo>
                <a:close/>
              </a:path>
            </a:pathLst>
          </a:cu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04" name="Google Shape;2504;p124"/>
          <p:cNvSpPr txBox="1"/>
          <p:nvPr/>
        </p:nvSpPr>
        <p:spPr>
          <a:xfrm>
            <a:off x="6911543" y="2916814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5" name="Google Shape;2505;p124"/>
          <p:cNvCxnSpPr/>
          <p:nvPr/>
        </p:nvCxnSpPr>
        <p:spPr>
          <a:xfrm rot="10800000">
            <a:off x="5161514" y="1903109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06" name="Google Shape;2506;p124"/>
          <p:cNvSpPr txBox="1"/>
          <p:nvPr/>
        </p:nvSpPr>
        <p:spPr>
          <a:xfrm>
            <a:off x="4572218" y="1907395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7" name="Google Shape;2507;p124"/>
          <p:cNvCxnSpPr/>
          <p:nvPr/>
        </p:nvCxnSpPr>
        <p:spPr>
          <a:xfrm rot="10800000">
            <a:off x="5832239" y="1903109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08" name="Google Shape;2508;p124"/>
          <p:cNvSpPr txBox="1"/>
          <p:nvPr/>
        </p:nvSpPr>
        <p:spPr>
          <a:xfrm>
            <a:off x="5317231" y="1907395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9" name="Google Shape;2509;p124"/>
          <p:cNvCxnSpPr/>
          <p:nvPr/>
        </p:nvCxnSpPr>
        <p:spPr>
          <a:xfrm rot="10800000">
            <a:off x="6755826" y="1903109"/>
            <a:ext cx="0" cy="205206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10" name="Google Shape;2510;p124"/>
          <p:cNvSpPr txBox="1"/>
          <p:nvPr/>
        </p:nvSpPr>
        <p:spPr>
          <a:xfrm>
            <a:off x="5987956" y="1907395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1" name="Google Shape;2511;p124"/>
          <p:cNvCxnSpPr/>
          <p:nvPr/>
        </p:nvCxnSpPr>
        <p:spPr>
          <a:xfrm rot="10800000">
            <a:off x="5161514" y="2108314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12" name="Google Shape;2512;p124"/>
          <p:cNvSpPr txBox="1"/>
          <p:nvPr/>
        </p:nvSpPr>
        <p:spPr>
          <a:xfrm>
            <a:off x="4572218" y="2113137"/>
            <a:ext cx="479294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3" name="Google Shape;2513;p124"/>
          <p:cNvCxnSpPr/>
          <p:nvPr/>
        </p:nvCxnSpPr>
        <p:spPr>
          <a:xfrm rot="10800000">
            <a:off x="5832239" y="2108314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14" name="Google Shape;2514;p124"/>
          <p:cNvSpPr txBox="1"/>
          <p:nvPr/>
        </p:nvSpPr>
        <p:spPr>
          <a:xfrm>
            <a:off x="5317231" y="2113137"/>
            <a:ext cx="385721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5" name="Google Shape;2515;p124"/>
          <p:cNvCxnSpPr/>
          <p:nvPr/>
        </p:nvCxnSpPr>
        <p:spPr>
          <a:xfrm rot="10800000">
            <a:off x="6755826" y="2108314"/>
            <a:ext cx="0" cy="205741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16" name="Google Shape;2516;p124"/>
          <p:cNvSpPr txBox="1"/>
          <p:nvPr/>
        </p:nvSpPr>
        <p:spPr>
          <a:xfrm>
            <a:off x="5987956" y="2113137"/>
            <a:ext cx="702869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Charlie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7" name="Google Shape;2517;p124"/>
          <p:cNvCxnSpPr/>
          <p:nvPr/>
        </p:nvCxnSpPr>
        <p:spPr>
          <a:xfrm rot="10800000">
            <a:off x="2547185" y="3111840"/>
            <a:ext cx="0" cy="446309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18" name="Google Shape;2518;p124"/>
          <p:cNvSpPr/>
          <p:nvPr/>
        </p:nvSpPr>
        <p:spPr>
          <a:xfrm>
            <a:off x="2510041" y="3094695"/>
            <a:ext cx="75716" cy="69652"/>
          </a:xfrm>
          <a:custGeom>
            <a:rect b="b" l="l" r="r" t="t"/>
            <a:pathLst>
              <a:path extrusionOk="0" h="131" w="107">
                <a:moveTo>
                  <a:pt x="53" y="0"/>
                </a:moveTo>
                <a:cubicBezTo>
                  <a:pt x="45" y="40"/>
                  <a:pt x="29" y="81"/>
                  <a:pt x="0" y="130"/>
                </a:cubicBezTo>
                <a:cubicBezTo>
                  <a:pt x="37" y="81"/>
                  <a:pt x="70" y="81"/>
                  <a:pt x="106" y="130"/>
                </a:cubicBezTo>
                <a:cubicBezTo>
                  <a:pt x="78" y="81"/>
                  <a:pt x="62" y="40"/>
                  <a:pt x="53" y="0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124"/>
          <p:cNvSpPr txBox="1"/>
          <p:nvPr/>
        </p:nvSpPr>
        <p:spPr>
          <a:xfrm>
            <a:off x="6911543" y="2113137"/>
            <a:ext cx="200003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0" name="Google Shape;2520;p124"/>
          <p:cNvCxnSpPr/>
          <p:nvPr/>
        </p:nvCxnSpPr>
        <p:spPr>
          <a:xfrm rot="10800000">
            <a:off x="2547185" y="2308162"/>
            <a:ext cx="0" cy="446309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21" name="Google Shape;2521;p124"/>
          <p:cNvSpPr/>
          <p:nvPr/>
        </p:nvSpPr>
        <p:spPr>
          <a:xfrm>
            <a:off x="2510041" y="2291017"/>
            <a:ext cx="75716" cy="69652"/>
          </a:xfrm>
          <a:custGeom>
            <a:rect b="b" l="l" r="r" t="t"/>
            <a:pathLst>
              <a:path extrusionOk="0" h="131" w="107">
                <a:moveTo>
                  <a:pt x="53" y="0"/>
                </a:moveTo>
                <a:cubicBezTo>
                  <a:pt x="45" y="40"/>
                  <a:pt x="29" y="82"/>
                  <a:pt x="0" y="130"/>
                </a:cubicBezTo>
                <a:cubicBezTo>
                  <a:pt x="37" y="82"/>
                  <a:pt x="70" y="82"/>
                  <a:pt x="106" y="130"/>
                </a:cubicBezTo>
                <a:cubicBezTo>
                  <a:pt x="78" y="82"/>
                  <a:pt x="62" y="40"/>
                  <a:pt x="53" y="0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124"/>
          <p:cNvSpPr txBox="1"/>
          <p:nvPr/>
        </p:nvSpPr>
        <p:spPr>
          <a:xfrm>
            <a:off x="2174322" y="3223819"/>
            <a:ext cx="35857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3373B"/>
                </a:solidFill>
              </a:rPr>
              <a:t>93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3" name="Google Shape;2523;p124"/>
          <p:cNvCxnSpPr/>
          <p:nvPr/>
        </p:nvCxnSpPr>
        <p:spPr>
          <a:xfrm rot="10800000">
            <a:off x="2547185" y="1456800"/>
            <a:ext cx="0" cy="493994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24" name="Google Shape;2524;p124"/>
          <p:cNvSpPr/>
          <p:nvPr/>
        </p:nvSpPr>
        <p:spPr>
          <a:xfrm>
            <a:off x="2510041" y="1439119"/>
            <a:ext cx="75716" cy="70188"/>
          </a:xfrm>
          <a:custGeom>
            <a:rect b="b" l="l" r="r" t="t"/>
            <a:pathLst>
              <a:path extrusionOk="0" h="132" w="107">
                <a:moveTo>
                  <a:pt x="53" y="0"/>
                </a:moveTo>
                <a:cubicBezTo>
                  <a:pt x="45" y="41"/>
                  <a:pt x="29" y="81"/>
                  <a:pt x="0" y="131"/>
                </a:cubicBezTo>
                <a:cubicBezTo>
                  <a:pt x="37" y="81"/>
                  <a:pt x="70" y="81"/>
                  <a:pt x="106" y="131"/>
                </a:cubicBezTo>
                <a:cubicBezTo>
                  <a:pt x="78" y="81"/>
                  <a:pt x="62" y="41"/>
                  <a:pt x="53" y="0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124"/>
          <p:cNvSpPr txBox="1"/>
          <p:nvPr/>
        </p:nvSpPr>
        <p:spPr>
          <a:xfrm>
            <a:off x="2174322" y="2420141"/>
            <a:ext cx="35857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3373B"/>
                </a:solidFill>
              </a:rPr>
              <a:t>93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6" name="Google Shape;2526;p124"/>
          <p:cNvCxnSpPr/>
          <p:nvPr/>
        </p:nvCxnSpPr>
        <p:spPr>
          <a:xfrm>
            <a:off x="3271483" y="3715670"/>
            <a:ext cx="1015731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27" name="Google Shape;2527;p124"/>
          <p:cNvSpPr/>
          <p:nvPr/>
        </p:nvSpPr>
        <p:spPr>
          <a:xfrm>
            <a:off x="4217927" y="3687809"/>
            <a:ext cx="92859" cy="56793"/>
          </a:xfrm>
          <a:custGeom>
            <a:rect b="b" l="l" r="r" t="t"/>
            <a:pathLst>
              <a:path extrusionOk="0" h="107" w="131">
                <a:moveTo>
                  <a:pt x="130" y="52"/>
                </a:moveTo>
                <a:cubicBezTo>
                  <a:pt x="89" y="44"/>
                  <a:pt x="48" y="28"/>
                  <a:pt x="0" y="0"/>
                </a:cubicBezTo>
                <a:cubicBezTo>
                  <a:pt x="48" y="36"/>
                  <a:pt x="48" y="69"/>
                  <a:pt x="0" y="106"/>
                </a:cubicBezTo>
                <a:cubicBezTo>
                  <a:pt x="48" y="77"/>
                  <a:pt x="89" y="61"/>
                  <a:pt x="130" y="52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124"/>
          <p:cNvSpPr txBox="1"/>
          <p:nvPr/>
        </p:nvSpPr>
        <p:spPr>
          <a:xfrm>
            <a:off x="2174322" y="1592889"/>
            <a:ext cx="358577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3373B"/>
                </a:solidFill>
              </a:rPr>
              <a:t>93</a:t>
            </a: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9" name="Google Shape;2529;p124"/>
          <p:cNvCxnSpPr/>
          <p:nvPr/>
        </p:nvCxnSpPr>
        <p:spPr>
          <a:xfrm>
            <a:off x="3271483" y="2911992"/>
            <a:ext cx="1015731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30" name="Google Shape;2530;p124"/>
          <p:cNvSpPr/>
          <p:nvPr/>
        </p:nvSpPr>
        <p:spPr>
          <a:xfrm>
            <a:off x="4217927" y="2884131"/>
            <a:ext cx="92859" cy="56793"/>
          </a:xfrm>
          <a:custGeom>
            <a:rect b="b" l="l" r="r" t="t"/>
            <a:pathLst>
              <a:path extrusionOk="0" h="107" w="131">
                <a:moveTo>
                  <a:pt x="130" y="53"/>
                </a:moveTo>
                <a:cubicBezTo>
                  <a:pt x="89" y="45"/>
                  <a:pt x="48" y="29"/>
                  <a:pt x="0" y="0"/>
                </a:cubicBezTo>
                <a:cubicBezTo>
                  <a:pt x="48" y="37"/>
                  <a:pt x="48" y="70"/>
                  <a:pt x="0" y="106"/>
                </a:cubicBezTo>
                <a:cubicBezTo>
                  <a:pt x="48" y="78"/>
                  <a:pt x="89" y="62"/>
                  <a:pt x="130" y="53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124"/>
          <p:cNvSpPr txBox="1"/>
          <p:nvPr/>
        </p:nvSpPr>
        <p:spPr>
          <a:xfrm>
            <a:off x="3557916" y="3517429"/>
            <a:ext cx="56715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droits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32" name="Google Shape;2532;p124"/>
          <p:cNvCxnSpPr/>
          <p:nvPr/>
        </p:nvCxnSpPr>
        <p:spPr>
          <a:xfrm>
            <a:off x="3271483" y="2108314"/>
            <a:ext cx="1015731" cy="0"/>
          </a:xfrm>
          <a:prstGeom prst="straightConnector1">
            <a:avLst/>
          </a:prstGeom>
          <a:noFill/>
          <a:ln cap="flat" cmpd="sng" w="9525">
            <a:solidFill>
              <a:srgbClr val="23373B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33" name="Google Shape;2533;p124"/>
          <p:cNvSpPr/>
          <p:nvPr/>
        </p:nvSpPr>
        <p:spPr>
          <a:xfrm>
            <a:off x="4217927" y="2080454"/>
            <a:ext cx="92859" cy="56793"/>
          </a:xfrm>
          <a:custGeom>
            <a:rect b="b" l="l" r="r" t="t"/>
            <a:pathLst>
              <a:path extrusionOk="0" h="107" w="131">
                <a:moveTo>
                  <a:pt x="130" y="52"/>
                </a:moveTo>
                <a:cubicBezTo>
                  <a:pt x="89" y="44"/>
                  <a:pt x="48" y="28"/>
                  <a:pt x="0" y="0"/>
                </a:cubicBezTo>
                <a:cubicBezTo>
                  <a:pt x="48" y="36"/>
                  <a:pt x="48" y="70"/>
                  <a:pt x="0" y="106"/>
                </a:cubicBezTo>
                <a:cubicBezTo>
                  <a:pt x="48" y="78"/>
                  <a:pt x="89" y="62"/>
                  <a:pt x="130" y="52"/>
                </a:cubicBezTo>
                <a:close/>
              </a:path>
            </a:pathLst>
          </a:custGeom>
          <a:solidFill>
            <a:srgbClr val="23373B"/>
          </a:solidFill>
          <a:ln cap="flat" cmpd="sng" w="9525">
            <a:solidFill>
              <a:srgbClr val="233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66300" lIns="166300" spcFirstLastPara="1" rIns="166300" wrap="square" tIns="166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124"/>
          <p:cNvSpPr txBox="1"/>
          <p:nvPr/>
        </p:nvSpPr>
        <p:spPr>
          <a:xfrm>
            <a:off x="3557916" y="2713752"/>
            <a:ext cx="56715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droits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5" name="Google Shape;2535;p124"/>
          <p:cNvSpPr/>
          <p:nvPr/>
        </p:nvSpPr>
        <p:spPr>
          <a:xfrm>
            <a:off x="0" y="4961370"/>
            <a:ext cx="2743617" cy="182703"/>
          </a:xfrm>
          <a:custGeom>
            <a:rect b="b" l="l" r="r" t="t"/>
            <a:pathLst>
              <a:path extrusionOk="0" h="342" w="3842">
                <a:moveTo>
                  <a:pt x="0" y="341"/>
                </a:moveTo>
                <a:lnTo>
                  <a:pt x="3841" y="341"/>
                </a:lnTo>
                <a:lnTo>
                  <a:pt x="3841" y="0"/>
                </a:lnTo>
                <a:lnTo>
                  <a:pt x="0" y="0"/>
                </a:lnTo>
                <a:lnTo>
                  <a:pt x="0" y="341"/>
                </a:lnTo>
                <a:close/>
              </a:path>
            </a:pathLst>
          </a:custGeom>
          <a:solidFill>
            <a:srgbClr val="23373B"/>
          </a:solidFill>
          <a:ln>
            <a:noFill/>
          </a:ln>
        </p:spPr>
      </p:sp>
      <p:sp>
        <p:nvSpPr>
          <p:cNvPr id="2536" name="Google Shape;2536;p124"/>
          <p:cNvSpPr txBox="1"/>
          <p:nvPr/>
        </p:nvSpPr>
        <p:spPr>
          <a:xfrm>
            <a:off x="3557916" y="1910074"/>
            <a:ext cx="567152" cy="175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droits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7" name="Google Shape;2537;p124"/>
          <p:cNvSpPr txBox="1"/>
          <p:nvPr/>
        </p:nvSpPr>
        <p:spPr>
          <a:xfrm>
            <a:off x="2957192" y="4982266"/>
            <a:ext cx="2027176" cy="132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100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Algorithmes de Consensus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