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
  </p:notesMasterIdLst>
  <p:sldIdLst>
    <p:sldId id="256" r:id="rId2"/>
    <p:sldId id="257" r:id="rId3"/>
    <p:sldId id="285" r:id="rId4"/>
    <p:sldId id="317" r:id="rId5"/>
    <p:sldId id="299" r:id="rId6"/>
    <p:sldId id="288" r:id="rId7"/>
    <p:sldId id="318" r:id="rId8"/>
    <p:sldId id="319" r:id="rId9"/>
    <p:sldId id="300" r:id="rId10"/>
    <p:sldId id="291" r:id="rId11"/>
    <p:sldId id="276" r:id="rId12"/>
    <p:sldId id="277" r:id="rId13"/>
    <p:sldId id="295" r:id="rId14"/>
    <p:sldId id="301" r:id="rId15"/>
    <p:sldId id="296" r:id="rId16"/>
    <p:sldId id="303" r:id="rId17"/>
    <p:sldId id="304" r:id="rId18"/>
    <p:sldId id="305" r:id="rId19"/>
    <p:sldId id="306" r:id="rId20"/>
    <p:sldId id="307" r:id="rId21"/>
    <p:sldId id="308" r:id="rId22"/>
    <p:sldId id="320" r:id="rId23"/>
    <p:sldId id="321" r:id="rId24"/>
    <p:sldId id="322" r:id="rId25"/>
    <p:sldId id="294" r:id="rId26"/>
    <p:sldId id="314" r:id="rId27"/>
    <p:sldId id="292" r:id="rId28"/>
    <p:sldId id="29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7" autoAdjust="0"/>
    <p:restoredTop sz="91513" autoAdjust="0"/>
  </p:normalViewPr>
  <p:slideViewPr>
    <p:cSldViewPr>
      <p:cViewPr>
        <p:scale>
          <a:sx n="60" d="100"/>
          <a:sy n="60" d="100"/>
        </p:scale>
        <p:origin x="-3084" y="-10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F428FD-9B8B-4793-87B0-55028CBCFDA5}" type="datetimeFigureOut">
              <a:rPr lang="en-US" smtClean="0"/>
              <a:pPr/>
              <a:t>8/23/2013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04AEE1-C57B-4487-8BD3-D05E405F921E}" type="slidenum">
              <a:rPr lang="en-US" smtClean="0"/>
              <a:pPr/>
              <a:t>‹#›</a:t>
            </a:fld>
            <a:endParaRPr lang="en-US" dirty="0"/>
          </a:p>
        </p:txBody>
      </p:sp>
    </p:spTree>
    <p:extLst>
      <p:ext uri="{BB962C8B-B14F-4D97-AF65-F5344CB8AC3E}">
        <p14:creationId xmlns:p14="http://schemas.microsoft.com/office/powerpoint/2010/main" val="17937977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D04AEE1-C57B-4487-8BD3-D05E405F921E}" type="slidenum">
              <a:rPr lang="en-US" smtClean="0"/>
              <a:pPr/>
              <a:t>10</a:t>
            </a:fld>
            <a:endParaRPr lang="en-US" dirty="0"/>
          </a:p>
        </p:txBody>
      </p:sp>
    </p:spTree>
    <p:extLst>
      <p:ext uri="{BB962C8B-B14F-4D97-AF65-F5344CB8AC3E}">
        <p14:creationId xmlns:p14="http://schemas.microsoft.com/office/powerpoint/2010/main" val="755490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4306173-F60D-4ECD-B0F6-F68B20DA3021}" type="datetimeFigureOut">
              <a:rPr lang="en-US" smtClean="0"/>
              <a:pPr/>
              <a:t>8/23/2013</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AB31B43-6836-4EBD-AF81-9D36C8C27B30}"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306173-F60D-4ECD-B0F6-F68B20DA3021}" type="datetimeFigureOut">
              <a:rPr lang="en-US" smtClean="0"/>
              <a:pPr/>
              <a:t>8/23/2013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AB31B43-6836-4EBD-AF81-9D36C8C27B30}"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306173-F60D-4ECD-B0F6-F68B20DA3021}" type="datetimeFigureOut">
              <a:rPr lang="en-US" smtClean="0"/>
              <a:pPr/>
              <a:t>8/23/2013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AB31B43-6836-4EBD-AF81-9D36C8C27B30}"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4306173-F60D-4ECD-B0F6-F68B20DA3021}" type="datetimeFigureOut">
              <a:rPr lang="en-US" smtClean="0"/>
              <a:pPr/>
              <a:t>8/23/2013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AB31B43-6836-4EBD-AF81-9D36C8C27B30}" type="slidenum">
              <a:rPr lang="en-IN" smtClean="0"/>
              <a:pPr/>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4306173-F60D-4ECD-B0F6-F68B20DA3021}" type="datetimeFigureOut">
              <a:rPr lang="en-US" smtClean="0"/>
              <a:pPr/>
              <a:t>8/23/2013</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BAB31B43-6836-4EBD-AF81-9D36C8C27B30}" type="slidenum">
              <a:rPr lang="en-IN" smtClean="0"/>
              <a:pPr/>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4306173-F60D-4ECD-B0F6-F68B20DA3021}" type="datetimeFigureOut">
              <a:rPr lang="en-US" smtClean="0"/>
              <a:pPr/>
              <a:t>8/23/2013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BAB31B43-6836-4EBD-AF81-9D36C8C27B30}" type="slidenum">
              <a:rPr lang="en-IN" smtClean="0"/>
              <a:pPr/>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4306173-F60D-4ECD-B0F6-F68B20DA3021}" type="datetimeFigureOut">
              <a:rPr lang="en-US" smtClean="0"/>
              <a:pPr/>
              <a:t>8/23/2013</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BAB31B43-6836-4EBD-AF81-9D36C8C27B30}"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4306173-F60D-4ECD-B0F6-F68B20DA3021}" type="datetimeFigureOut">
              <a:rPr lang="en-US" smtClean="0"/>
              <a:pPr/>
              <a:t>8/23/2013</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BAB31B43-6836-4EBD-AF81-9D36C8C27B30}" type="slidenum">
              <a:rPr lang="en-IN" smtClean="0"/>
              <a:pPr/>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4306173-F60D-4ECD-B0F6-F68B20DA3021}" type="datetimeFigureOut">
              <a:rPr lang="en-US" smtClean="0"/>
              <a:pPr/>
              <a:t>8/23/2013</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BAB31B43-6836-4EBD-AF81-9D36C8C27B30}"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4306173-F60D-4ECD-B0F6-F68B20DA3021}" type="datetimeFigureOut">
              <a:rPr lang="en-US" smtClean="0"/>
              <a:pPr/>
              <a:t>8/23/2013</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BAB31B43-6836-4EBD-AF81-9D36C8C27B30}" type="slidenum">
              <a:rPr lang="en-IN" smtClean="0"/>
              <a:pPr/>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4306173-F60D-4ECD-B0F6-F68B20DA3021}" type="datetimeFigureOut">
              <a:rPr lang="en-US" smtClean="0"/>
              <a:pPr/>
              <a:t>8/23/2013</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AB31B43-6836-4EBD-AF81-9D36C8C27B30}" type="slidenum">
              <a:rPr lang="en-IN" smtClean="0"/>
              <a:pPr/>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4306173-F60D-4ECD-B0F6-F68B20DA3021}" type="datetimeFigureOut">
              <a:rPr lang="en-US" smtClean="0"/>
              <a:pPr/>
              <a:t>8/23/2013</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AB31B43-6836-4EBD-AF81-9D36C8C27B30}" type="slidenum">
              <a:rPr lang="en-IN" smtClean="0"/>
              <a:pPr/>
              <a:t>‹#›</a:t>
            </a:fld>
            <a:endParaRPr lang="en-IN"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0"/>
            <a:ext cx="7772400" cy="2514600"/>
          </a:xfrm>
        </p:spPr>
        <p:txBody>
          <a:bodyPr>
            <a:normAutofit/>
          </a:bodyPr>
          <a:lstStyle/>
          <a:p>
            <a:pPr algn="ctr"/>
            <a:r>
              <a:rPr lang="en-IN" cap="all" dirty="0" smtClean="0">
                <a:latin typeface="Cambria" pitchFamily="18" charset="0"/>
              </a:rPr>
              <a:t>Hand Gesture simple User Interfacing   </a:t>
            </a:r>
            <a:r>
              <a:rPr lang="en-IN" cap="all" dirty="0" smtClean="0"/>
              <a:t/>
            </a:r>
            <a:br>
              <a:rPr lang="en-IN" cap="all" dirty="0" smtClean="0"/>
            </a:br>
            <a:endParaRPr lang="en-IN" dirty="0">
              <a:solidFill>
                <a:schemeClr val="bg1"/>
              </a:solidFill>
            </a:endParaRPr>
          </a:p>
        </p:txBody>
      </p:sp>
      <p:sp>
        <p:nvSpPr>
          <p:cNvPr id="3" name="Subtitle 2"/>
          <p:cNvSpPr>
            <a:spLocks noGrp="1"/>
          </p:cNvSpPr>
          <p:nvPr>
            <p:ph type="subTitle" idx="1"/>
          </p:nvPr>
        </p:nvSpPr>
        <p:spPr>
          <a:xfrm>
            <a:off x="152400" y="5486399"/>
            <a:ext cx="4800600" cy="907197"/>
          </a:xfrm>
        </p:spPr>
        <p:txBody>
          <a:bodyPr>
            <a:normAutofit fontScale="25000" lnSpcReduction="20000"/>
          </a:bodyPr>
          <a:lstStyle/>
          <a:p>
            <a:pPr algn="l"/>
            <a:r>
              <a:rPr lang="en-US" sz="7200" dirty="0" smtClean="0">
                <a:solidFill>
                  <a:schemeClr val="bg1"/>
                </a:solidFill>
                <a:latin typeface="Calibri" pitchFamily="34" charset="0"/>
                <a:cs typeface="Calibri" pitchFamily="34" charset="0"/>
              </a:rPr>
              <a:t>P.R. Nandhakumar (21009104060)</a:t>
            </a:r>
          </a:p>
          <a:p>
            <a:pPr algn="l"/>
            <a:r>
              <a:rPr lang="en-US" sz="7200" dirty="0" smtClean="0">
                <a:solidFill>
                  <a:schemeClr val="bg1"/>
                </a:solidFill>
                <a:latin typeface="Calibri" pitchFamily="34" charset="0"/>
                <a:cs typeface="Calibri" pitchFamily="34" charset="0"/>
              </a:rPr>
              <a:t>E.H. Shyam Sundar (21009104104)</a:t>
            </a:r>
          </a:p>
          <a:p>
            <a:pPr algn="l"/>
            <a:r>
              <a:rPr lang="en-US" sz="7200" dirty="0" smtClean="0">
                <a:solidFill>
                  <a:schemeClr val="bg1"/>
                </a:solidFill>
                <a:latin typeface="Calibri" pitchFamily="34" charset="0"/>
                <a:cs typeface="Calibri" pitchFamily="34" charset="0"/>
              </a:rPr>
              <a:t>Verghese Koshy Puthukkeril (21009104123)</a:t>
            </a:r>
          </a:p>
          <a:p>
            <a:pPr algn="ctr"/>
            <a:endParaRPr lang="en-US" sz="3400" dirty="0" smtClean="0"/>
          </a:p>
          <a:p>
            <a:pPr algn="ctr"/>
            <a:endParaRPr lang="en-US" dirty="0" smtClean="0"/>
          </a:p>
          <a:p>
            <a:pPr algn="ctr"/>
            <a:endParaRPr lang="en-IN" dirty="0"/>
          </a:p>
        </p:txBody>
      </p:sp>
      <p:sp>
        <p:nvSpPr>
          <p:cNvPr id="4" name="TextBox 3"/>
          <p:cNvSpPr txBox="1"/>
          <p:nvPr/>
        </p:nvSpPr>
        <p:spPr>
          <a:xfrm>
            <a:off x="5715000" y="5562600"/>
            <a:ext cx="3352800" cy="923330"/>
          </a:xfrm>
          <a:prstGeom prst="rect">
            <a:avLst/>
          </a:prstGeom>
          <a:noFill/>
        </p:spPr>
        <p:txBody>
          <a:bodyPr wrap="square" rtlCol="0">
            <a:spAutoFit/>
          </a:bodyPr>
          <a:lstStyle/>
          <a:p>
            <a:r>
              <a:rPr lang="en-US" dirty="0" smtClean="0">
                <a:solidFill>
                  <a:schemeClr val="bg1"/>
                </a:solidFill>
                <a:latin typeface="Calibri" pitchFamily="34" charset="0"/>
                <a:cs typeface="Calibri" pitchFamily="34" charset="0"/>
              </a:rPr>
              <a:t>Guided by : </a:t>
            </a:r>
          </a:p>
          <a:p>
            <a:r>
              <a:rPr lang="en-IN" dirty="0">
                <a:solidFill>
                  <a:schemeClr val="bg1"/>
                </a:solidFill>
                <a:latin typeface="Calibri" pitchFamily="34" charset="0"/>
                <a:cs typeface="Calibri" pitchFamily="34" charset="0"/>
              </a:rPr>
              <a:t>S.Malathi, M.E</a:t>
            </a:r>
            <a:r>
              <a:rPr lang="en-IN" dirty="0" smtClean="0">
                <a:solidFill>
                  <a:schemeClr val="bg1"/>
                </a:solidFill>
                <a:latin typeface="Calibri" pitchFamily="34" charset="0"/>
                <a:cs typeface="Calibri" pitchFamily="34" charset="0"/>
              </a:rPr>
              <a:t>.,(Ph.D.) </a:t>
            </a:r>
            <a:endParaRPr lang="en-IN" dirty="0">
              <a:solidFill>
                <a:schemeClr val="bg1"/>
              </a:solidFill>
              <a:latin typeface="Calibri" pitchFamily="34" charset="0"/>
              <a:cs typeface="Calibri" pitchFamily="34" charset="0"/>
            </a:endParaRPr>
          </a:p>
          <a:p>
            <a:r>
              <a:rPr lang="en-IN" dirty="0">
                <a:solidFill>
                  <a:schemeClr val="bg1"/>
                </a:solidFill>
                <a:latin typeface="Calibri" pitchFamily="34" charset="0"/>
                <a:cs typeface="Calibri" pitchFamily="34" charset="0"/>
              </a:rPr>
              <a:t>Professor </a:t>
            </a:r>
            <a:r>
              <a:rPr lang="en-IN" dirty="0" smtClean="0">
                <a:solidFill>
                  <a:schemeClr val="bg1"/>
                </a:solidFill>
                <a:latin typeface="Calibri" pitchFamily="34" charset="0"/>
                <a:cs typeface="Calibri" pitchFamily="34" charset="0"/>
              </a:rPr>
              <a:t>CSE </a:t>
            </a:r>
            <a:r>
              <a:rPr lang="en-IN" dirty="0" err="1" smtClean="0">
                <a:solidFill>
                  <a:schemeClr val="bg1"/>
                </a:solidFill>
                <a:latin typeface="Calibri" pitchFamily="34" charset="0"/>
                <a:cs typeface="Calibri" pitchFamily="34" charset="0"/>
              </a:rPr>
              <a:t>Dept</a:t>
            </a:r>
            <a:endParaRPr lang="en-IN" dirty="0">
              <a:solidFill>
                <a:schemeClr val="bg1"/>
              </a:solidFill>
              <a:latin typeface="Calibri" pitchFamily="34" charset="0"/>
              <a:cs typeface="Calibri" pitchFamily="34" charset="0"/>
            </a:endParaRPr>
          </a:p>
        </p:txBody>
      </p:sp>
    </p:spTree>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700" dirty="0" smtClean="0"/>
              <a:t>ARCHITECTURE DIAGRAM</a:t>
            </a:r>
            <a:endParaRPr lang="en-US" sz="3700" dirty="0"/>
          </a:p>
        </p:txBody>
      </p:sp>
      <p:sp>
        <p:nvSpPr>
          <p:cNvPr id="5" name="Text Placeholder 4"/>
          <p:cNvSpPr>
            <a:spLocks noGrp="1"/>
          </p:cNvSpPr>
          <p:nvPr>
            <p:ph type="body" idx="1"/>
          </p:nvPr>
        </p:nvSpPr>
        <p:spPr/>
        <p:txBody>
          <a:bodyPr/>
          <a:lstStyle/>
          <a:p>
            <a:endParaRPr lang="en-IN" dirty="0"/>
          </a:p>
        </p:txBody>
      </p:sp>
      <p:sp>
        <p:nvSpPr>
          <p:cNvPr id="7" name="Text Placeholder 6"/>
          <p:cNvSpPr>
            <a:spLocks noGrp="1"/>
          </p:cNvSpPr>
          <p:nvPr>
            <p:ph type="body" sz="half" idx="3"/>
          </p:nvPr>
        </p:nvSpPr>
        <p:spPr/>
        <p:txBody>
          <a:bodyPr/>
          <a:lstStyle/>
          <a:p>
            <a:endParaRPr lang="en-IN"/>
          </a:p>
        </p:txBody>
      </p:sp>
      <p:sp>
        <p:nvSpPr>
          <p:cNvPr id="8" name="Content Placeholder 7"/>
          <p:cNvSpPr>
            <a:spLocks noGrp="1"/>
          </p:cNvSpPr>
          <p:nvPr>
            <p:ph sz="quarter" idx="4"/>
          </p:nvPr>
        </p:nvSpPr>
        <p:spPr/>
        <p:txBody>
          <a:bodyPr>
            <a:normAutofit fontScale="92500" lnSpcReduction="20000"/>
          </a:bodyPr>
          <a:lstStyle/>
          <a:p>
            <a:pPr algn="just"/>
            <a:r>
              <a:rPr lang="en-IN" dirty="0" smtClean="0"/>
              <a:t>This diagram specifies the overview of the whole system.</a:t>
            </a:r>
          </a:p>
          <a:p>
            <a:pPr algn="just"/>
            <a:endParaRPr lang="en-IN" dirty="0"/>
          </a:p>
          <a:p>
            <a:pPr algn="just"/>
            <a:r>
              <a:rPr lang="en-IN" dirty="0" smtClean="0"/>
              <a:t>Which includes both internal hardware and software.</a:t>
            </a:r>
          </a:p>
          <a:p>
            <a:pPr algn="just"/>
            <a:endParaRPr lang="en-IN" dirty="0"/>
          </a:p>
          <a:p>
            <a:pPr algn="just"/>
            <a:r>
              <a:rPr lang="en-IN" dirty="0" smtClean="0"/>
              <a:t>And also the application software which was designed to run over the system</a:t>
            </a:r>
            <a:r>
              <a:rPr lang="en-IN" dirty="0" smtClean="0"/>
              <a:t>.</a:t>
            </a:r>
          </a:p>
          <a:p>
            <a:pPr algn="just"/>
            <a:endParaRPr lang="en-IN" dirty="0"/>
          </a:p>
          <a:p>
            <a:pPr algn="just"/>
            <a:r>
              <a:rPr lang="en-IN" smtClean="0"/>
              <a:t>The </a:t>
            </a:r>
            <a:endParaRPr lang="en-IN" dirty="0" smtClean="0"/>
          </a:p>
        </p:txBody>
      </p:sp>
      <p:pic>
        <p:nvPicPr>
          <p:cNvPr id="9" name="Content Placeholder 3"/>
          <p:cNvPicPr>
            <a:picLocks noGrp="1" noChangeAspect="1"/>
          </p:cNvPicPr>
          <p:nvPr>
            <p:ph sz="quarter" idx="2"/>
          </p:nvPr>
        </p:nvPicPr>
        <p:blipFill>
          <a:blip r:embed="rId3">
            <a:extLst>
              <a:ext uri="{28A0092B-C50C-407E-A947-70E740481C1C}">
                <a14:useLocalDpi xmlns:a14="http://schemas.microsoft.com/office/drawing/2010/main" val="0"/>
              </a:ext>
            </a:extLst>
          </a:blip>
          <a:stretch>
            <a:fillRect/>
          </a:stretch>
        </p:blipFill>
        <p:spPr>
          <a:xfrm>
            <a:off x="851972" y="1444625"/>
            <a:ext cx="3250643" cy="394176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p:cNvSpPr/>
          <p:nvPr/>
        </p:nvSpPr>
        <p:spPr>
          <a:xfrm>
            <a:off x="771524" y="3755221"/>
            <a:ext cx="1152345" cy="1345722"/>
          </a:xfrm>
          <a:prstGeom prst="can">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Title 7"/>
          <p:cNvSpPr>
            <a:spLocks noGrp="1"/>
          </p:cNvSpPr>
          <p:nvPr>
            <p:ph type="title"/>
          </p:nvPr>
        </p:nvSpPr>
        <p:spPr/>
        <p:txBody>
          <a:bodyPr>
            <a:normAutofit/>
          </a:bodyPr>
          <a:lstStyle/>
          <a:p>
            <a:pPr algn="ctr"/>
            <a:r>
              <a:rPr lang="en-US" sz="3700" dirty="0" smtClean="0">
                <a:latin typeface="Cambria" pitchFamily="18" charset="0"/>
              </a:rPr>
              <a:t>LEVEL 0 DATA FLOW DIAGRAM</a:t>
            </a:r>
            <a:endParaRPr lang="en-US" sz="3700" dirty="0">
              <a:latin typeface="Cambria" pitchFamily="18" charset="0"/>
            </a:endParaRPr>
          </a:p>
        </p:txBody>
      </p:sp>
      <p:sp>
        <p:nvSpPr>
          <p:cNvPr id="10" name="Oval 9"/>
          <p:cNvSpPr/>
          <p:nvPr/>
        </p:nvSpPr>
        <p:spPr>
          <a:xfrm>
            <a:off x="3276600" y="1981200"/>
            <a:ext cx="2971800" cy="2819400"/>
          </a:xfrm>
          <a:prstGeom prst="ellipse">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3505200" y="2635711"/>
            <a:ext cx="2514600" cy="1569660"/>
          </a:xfrm>
          <a:prstGeom prst="rect">
            <a:avLst/>
          </a:prstGeom>
          <a:noFill/>
        </p:spPr>
        <p:txBody>
          <a:bodyPr wrap="square" rtlCol="0">
            <a:spAutoFit/>
          </a:bodyPr>
          <a:lstStyle/>
          <a:p>
            <a:pPr algn="ctr"/>
            <a:r>
              <a:rPr lang="en-US" sz="3200" dirty="0" smtClean="0"/>
              <a:t>Recognize Hand Gesture</a:t>
            </a:r>
            <a:endParaRPr lang="en-US" sz="3200" dirty="0"/>
          </a:p>
        </p:txBody>
      </p:sp>
      <p:sp>
        <p:nvSpPr>
          <p:cNvPr id="12" name="Rectangle 11"/>
          <p:cNvSpPr/>
          <p:nvPr/>
        </p:nvSpPr>
        <p:spPr>
          <a:xfrm>
            <a:off x="695325" y="2209800"/>
            <a:ext cx="1447800" cy="762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71525" y="2432134"/>
            <a:ext cx="1295400" cy="381000"/>
          </a:xfrm>
          <a:prstGeom prst="rect">
            <a:avLst/>
          </a:prstGeom>
          <a:noFill/>
        </p:spPr>
        <p:txBody>
          <a:bodyPr wrap="square" rtlCol="0">
            <a:spAutoFit/>
          </a:bodyPr>
          <a:lstStyle/>
          <a:p>
            <a:r>
              <a:rPr lang="en-US" dirty="0" smtClean="0"/>
              <a:t>Video file</a:t>
            </a:r>
            <a:endParaRPr lang="en-US" dirty="0"/>
          </a:p>
        </p:txBody>
      </p:sp>
      <p:sp>
        <p:nvSpPr>
          <p:cNvPr id="14" name="Right Arrow 13"/>
          <p:cNvSpPr/>
          <p:nvPr/>
        </p:nvSpPr>
        <p:spPr>
          <a:xfrm>
            <a:off x="2152650" y="2590800"/>
            <a:ext cx="1333502" cy="11755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43051" y="4189555"/>
            <a:ext cx="1009290" cy="738664"/>
          </a:xfrm>
          <a:prstGeom prst="rect">
            <a:avLst/>
          </a:prstGeom>
          <a:noFill/>
        </p:spPr>
        <p:txBody>
          <a:bodyPr wrap="square" rtlCol="0">
            <a:spAutoFit/>
          </a:bodyPr>
          <a:lstStyle/>
          <a:p>
            <a:pPr algn="ctr"/>
            <a:r>
              <a:rPr lang="en-US" sz="1400" dirty="0" smtClean="0"/>
              <a:t>Gesture resource file</a:t>
            </a:r>
            <a:endParaRPr lang="en-US" sz="1400" dirty="0"/>
          </a:p>
        </p:txBody>
      </p:sp>
      <p:sp>
        <p:nvSpPr>
          <p:cNvPr id="17" name="Right Arrow 16"/>
          <p:cNvSpPr/>
          <p:nvPr/>
        </p:nvSpPr>
        <p:spPr>
          <a:xfrm>
            <a:off x="1923870" y="4205167"/>
            <a:ext cx="1657530" cy="13823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047062" y="2895600"/>
            <a:ext cx="1143000" cy="9906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781800" y="3209537"/>
            <a:ext cx="1600200" cy="369332"/>
          </a:xfrm>
          <a:prstGeom prst="rect">
            <a:avLst/>
          </a:prstGeom>
          <a:noFill/>
        </p:spPr>
        <p:txBody>
          <a:bodyPr wrap="square" rtlCol="0">
            <a:spAutoFit/>
          </a:bodyPr>
          <a:lstStyle/>
          <a:p>
            <a:pPr algn="ctr"/>
            <a:r>
              <a:rPr lang="en-US" dirty="0" smtClean="0"/>
              <a:t>System</a:t>
            </a:r>
            <a:endParaRPr lang="en-US" dirty="0"/>
          </a:p>
        </p:txBody>
      </p:sp>
      <p:sp>
        <p:nvSpPr>
          <p:cNvPr id="20" name="Right Arrow 19"/>
          <p:cNvSpPr/>
          <p:nvPr/>
        </p:nvSpPr>
        <p:spPr>
          <a:xfrm>
            <a:off x="6248400" y="3394203"/>
            <a:ext cx="762000" cy="8327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171701" y="2330492"/>
            <a:ext cx="1295400" cy="276999"/>
          </a:xfrm>
          <a:prstGeom prst="rect">
            <a:avLst/>
          </a:prstGeom>
          <a:noFill/>
        </p:spPr>
        <p:txBody>
          <a:bodyPr wrap="square" rtlCol="0">
            <a:spAutoFit/>
          </a:bodyPr>
          <a:lstStyle/>
          <a:p>
            <a:r>
              <a:rPr lang="en-US" sz="1200" dirty="0" smtClean="0"/>
              <a:t>Transfer video</a:t>
            </a:r>
            <a:endParaRPr lang="en-US" sz="1200" dirty="0"/>
          </a:p>
        </p:txBody>
      </p:sp>
      <p:sp>
        <p:nvSpPr>
          <p:cNvPr id="24" name="TextBox 23"/>
          <p:cNvSpPr txBox="1"/>
          <p:nvPr/>
        </p:nvSpPr>
        <p:spPr>
          <a:xfrm>
            <a:off x="2362200" y="2708359"/>
            <a:ext cx="685800" cy="276999"/>
          </a:xfrm>
          <a:prstGeom prst="rect">
            <a:avLst/>
          </a:prstGeom>
          <a:noFill/>
        </p:spPr>
        <p:txBody>
          <a:bodyPr wrap="square" rtlCol="0">
            <a:spAutoFit/>
          </a:bodyPr>
          <a:lstStyle/>
          <a:p>
            <a:r>
              <a:rPr lang="en-US" sz="1200" dirty="0" smtClean="0"/>
              <a:t>feed</a:t>
            </a:r>
            <a:endParaRPr lang="en-US" sz="1200" dirty="0"/>
          </a:p>
        </p:txBody>
      </p:sp>
      <p:sp>
        <p:nvSpPr>
          <p:cNvPr id="25" name="TextBox 24"/>
          <p:cNvSpPr txBox="1"/>
          <p:nvPr/>
        </p:nvSpPr>
        <p:spPr>
          <a:xfrm>
            <a:off x="1971678" y="3940543"/>
            <a:ext cx="1495423" cy="261610"/>
          </a:xfrm>
          <a:prstGeom prst="rect">
            <a:avLst/>
          </a:prstGeom>
          <a:noFill/>
        </p:spPr>
        <p:txBody>
          <a:bodyPr wrap="square" rtlCol="0">
            <a:spAutoFit/>
          </a:bodyPr>
          <a:lstStyle/>
          <a:p>
            <a:r>
              <a:rPr lang="en-US" sz="1100" dirty="0" smtClean="0"/>
              <a:t>Transfer gesture</a:t>
            </a:r>
            <a:endParaRPr lang="en-US" sz="1100" dirty="0"/>
          </a:p>
        </p:txBody>
      </p:sp>
      <p:sp>
        <p:nvSpPr>
          <p:cNvPr id="26" name="TextBox 25"/>
          <p:cNvSpPr txBox="1"/>
          <p:nvPr/>
        </p:nvSpPr>
        <p:spPr>
          <a:xfrm>
            <a:off x="2352676" y="4428082"/>
            <a:ext cx="762000" cy="261610"/>
          </a:xfrm>
          <a:prstGeom prst="rect">
            <a:avLst/>
          </a:prstGeom>
          <a:noFill/>
        </p:spPr>
        <p:txBody>
          <a:bodyPr wrap="square" rtlCol="0">
            <a:spAutoFit/>
          </a:bodyPr>
          <a:lstStyle/>
          <a:p>
            <a:r>
              <a:rPr lang="en-US" sz="1100" dirty="0"/>
              <a:t>d</a:t>
            </a:r>
            <a:r>
              <a:rPr lang="en-US" sz="1100" dirty="0" smtClean="0"/>
              <a:t>ata set</a:t>
            </a:r>
            <a:endParaRPr lang="en-US" sz="1100" dirty="0"/>
          </a:p>
        </p:txBody>
      </p:sp>
      <p:sp>
        <p:nvSpPr>
          <p:cNvPr id="27" name="TextBox 26"/>
          <p:cNvSpPr txBox="1"/>
          <p:nvPr/>
        </p:nvSpPr>
        <p:spPr>
          <a:xfrm>
            <a:off x="6324600" y="3105320"/>
            <a:ext cx="723900" cy="261610"/>
          </a:xfrm>
          <a:prstGeom prst="rect">
            <a:avLst/>
          </a:prstGeom>
          <a:noFill/>
        </p:spPr>
        <p:txBody>
          <a:bodyPr wrap="square" rtlCol="0">
            <a:spAutoFit/>
          </a:bodyPr>
          <a:lstStyle/>
          <a:p>
            <a:r>
              <a:rPr lang="en-US" sz="1100" dirty="0" smtClean="0"/>
              <a:t>Event</a:t>
            </a:r>
            <a:endParaRPr lang="en-US" sz="1100" dirty="0"/>
          </a:p>
        </p:txBody>
      </p:sp>
      <p:sp>
        <p:nvSpPr>
          <p:cNvPr id="28" name="TextBox 27"/>
          <p:cNvSpPr txBox="1"/>
          <p:nvPr/>
        </p:nvSpPr>
        <p:spPr>
          <a:xfrm>
            <a:off x="6286500" y="3477479"/>
            <a:ext cx="762000" cy="261610"/>
          </a:xfrm>
          <a:prstGeom prst="rect">
            <a:avLst/>
          </a:prstGeom>
          <a:noFill/>
        </p:spPr>
        <p:txBody>
          <a:bodyPr wrap="square" rtlCol="0">
            <a:spAutoFit/>
          </a:bodyPr>
          <a:lstStyle/>
          <a:p>
            <a:r>
              <a:rPr lang="en-US" sz="1100" dirty="0" smtClean="0"/>
              <a:t>trigger</a:t>
            </a:r>
            <a:endParaRPr lang="en-US" sz="1100" dirty="0"/>
          </a:p>
        </p:txBody>
      </p:sp>
    </p:spTree>
    <p:extLst>
      <p:ext uri="{BB962C8B-B14F-4D97-AF65-F5344CB8AC3E}">
        <p14:creationId xmlns:p14="http://schemas.microsoft.com/office/powerpoint/2010/main" val="357237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pPr algn="ctr"/>
            <a:r>
              <a:rPr lang="en-US" sz="3700" dirty="0" smtClean="0">
                <a:latin typeface="Cambria" pitchFamily="18" charset="0"/>
              </a:rPr>
              <a:t>LEVEL 1 DATA FLOW DIAGRAM</a:t>
            </a:r>
            <a:endParaRPr lang="en-US" sz="3700" dirty="0">
              <a:latin typeface="Cambria" pitchFamily="18" charset="0"/>
            </a:endParaRPr>
          </a:p>
        </p:txBody>
      </p:sp>
      <p:sp>
        <p:nvSpPr>
          <p:cNvPr id="12" name="Rectangle 11"/>
          <p:cNvSpPr/>
          <p:nvPr/>
        </p:nvSpPr>
        <p:spPr>
          <a:xfrm>
            <a:off x="152400" y="2441047"/>
            <a:ext cx="1371600" cy="762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28600" y="2636518"/>
            <a:ext cx="1295400" cy="381000"/>
          </a:xfrm>
          <a:prstGeom prst="rect">
            <a:avLst/>
          </a:prstGeom>
          <a:noFill/>
        </p:spPr>
        <p:txBody>
          <a:bodyPr wrap="square" rtlCol="0">
            <a:spAutoFit/>
          </a:bodyPr>
          <a:lstStyle/>
          <a:p>
            <a:r>
              <a:rPr lang="en-US" dirty="0" smtClean="0"/>
              <a:t>Video file</a:t>
            </a:r>
            <a:endParaRPr lang="en-US" dirty="0"/>
          </a:p>
        </p:txBody>
      </p:sp>
      <p:sp>
        <p:nvSpPr>
          <p:cNvPr id="18" name="Rectangle 17"/>
          <p:cNvSpPr/>
          <p:nvPr/>
        </p:nvSpPr>
        <p:spPr>
          <a:xfrm>
            <a:off x="7924800" y="2895600"/>
            <a:ext cx="1143000" cy="9906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696200" y="3206234"/>
            <a:ext cx="1600200" cy="369332"/>
          </a:xfrm>
          <a:prstGeom prst="rect">
            <a:avLst/>
          </a:prstGeom>
          <a:noFill/>
        </p:spPr>
        <p:txBody>
          <a:bodyPr wrap="square" rtlCol="0">
            <a:spAutoFit/>
          </a:bodyPr>
          <a:lstStyle/>
          <a:p>
            <a:pPr algn="ctr"/>
            <a:r>
              <a:rPr lang="en-US" dirty="0" smtClean="0"/>
              <a:t>System</a:t>
            </a:r>
            <a:endParaRPr lang="en-US" dirty="0"/>
          </a:p>
        </p:txBody>
      </p:sp>
      <p:sp>
        <p:nvSpPr>
          <p:cNvPr id="20" name="Right Arrow 19"/>
          <p:cNvSpPr/>
          <p:nvPr/>
        </p:nvSpPr>
        <p:spPr>
          <a:xfrm>
            <a:off x="7162800" y="3395600"/>
            <a:ext cx="762000" cy="10606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714500" y="2509560"/>
            <a:ext cx="1295400" cy="276999"/>
          </a:xfrm>
          <a:prstGeom prst="rect">
            <a:avLst/>
          </a:prstGeom>
          <a:noFill/>
        </p:spPr>
        <p:txBody>
          <a:bodyPr wrap="square" rtlCol="0">
            <a:spAutoFit/>
          </a:bodyPr>
          <a:lstStyle/>
          <a:p>
            <a:r>
              <a:rPr lang="en-US" sz="1200" dirty="0" smtClean="0"/>
              <a:t>Transfer video</a:t>
            </a:r>
            <a:endParaRPr lang="en-US" sz="1200" dirty="0"/>
          </a:p>
        </p:txBody>
      </p:sp>
      <p:sp>
        <p:nvSpPr>
          <p:cNvPr id="24" name="TextBox 23"/>
          <p:cNvSpPr txBox="1"/>
          <p:nvPr/>
        </p:nvSpPr>
        <p:spPr>
          <a:xfrm>
            <a:off x="1905000" y="2879018"/>
            <a:ext cx="685800" cy="276999"/>
          </a:xfrm>
          <a:prstGeom prst="rect">
            <a:avLst/>
          </a:prstGeom>
          <a:noFill/>
        </p:spPr>
        <p:txBody>
          <a:bodyPr wrap="square" rtlCol="0">
            <a:spAutoFit/>
          </a:bodyPr>
          <a:lstStyle/>
          <a:p>
            <a:r>
              <a:rPr lang="en-US" sz="1200" dirty="0" smtClean="0"/>
              <a:t>feed</a:t>
            </a:r>
            <a:endParaRPr lang="en-US" sz="1200" dirty="0"/>
          </a:p>
        </p:txBody>
      </p:sp>
      <p:sp>
        <p:nvSpPr>
          <p:cNvPr id="25" name="TextBox 24"/>
          <p:cNvSpPr txBox="1"/>
          <p:nvPr/>
        </p:nvSpPr>
        <p:spPr>
          <a:xfrm>
            <a:off x="1370523" y="3847908"/>
            <a:ext cx="1428749" cy="276999"/>
          </a:xfrm>
          <a:prstGeom prst="rect">
            <a:avLst/>
          </a:prstGeom>
          <a:noFill/>
        </p:spPr>
        <p:txBody>
          <a:bodyPr wrap="square" rtlCol="0">
            <a:spAutoFit/>
          </a:bodyPr>
          <a:lstStyle/>
          <a:p>
            <a:r>
              <a:rPr lang="en-US" sz="1200" dirty="0" smtClean="0"/>
              <a:t>Transfer gesture</a:t>
            </a:r>
            <a:endParaRPr lang="en-US" sz="1200" dirty="0"/>
          </a:p>
        </p:txBody>
      </p:sp>
      <p:sp>
        <p:nvSpPr>
          <p:cNvPr id="26" name="TextBox 25"/>
          <p:cNvSpPr txBox="1"/>
          <p:nvPr/>
        </p:nvSpPr>
        <p:spPr>
          <a:xfrm>
            <a:off x="1631291" y="4260843"/>
            <a:ext cx="981075" cy="276999"/>
          </a:xfrm>
          <a:prstGeom prst="rect">
            <a:avLst/>
          </a:prstGeom>
          <a:noFill/>
        </p:spPr>
        <p:txBody>
          <a:bodyPr wrap="square" rtlCol="0">
            <a:spAutoFit/>
          </a:bodyPr>
          <a:lstStyle/>
          <a:p>
            <a:r>
              <a:rPr lang="en-US" sz="1200" dirty="0"/>
              <a:t>d</a:t>
            </a:r>
            <a:r>
              <a:rPr lang="en-US" sz="1200" dirty="0" smtClean="0"/>
              <a:t>ata set</a:t>
            </a:r>
            <a:endParaRPr lang="en-US" sz="1200" dirty="0"/>
          </a:p>
        </p:txBody>
      </p:sp>
      <p:sp>
        <p:nvSpPr>
          <p:cNvPr id="27" name="TextBox 26"/>
          <p:cNvSpPr txBox="1"/>
          <p:nvPr/>
        </p:nvSpPr>
        <p:spPr>
          <a:xfrm>
            <a:off x="7210425" y="3098884"/>
            <a:ext cx="723900" cy="276999"/>
          </a:xfrm>
          <a:prstGeom prst="rect">
            <a:avLst/>
          </a:prstGeom>
          <a:noFill/>
        </p:spPr>
        <p:txBody>
          <a:bodyPr wrap="square" rtlCol="0">
            <a:spAutoFit/>
          </a:bodyPr>
          <a:lstStyle/>
          <a:p>
            <a:r>
              <a:rPr lang="en-US" sz="1200" dirty="0" smtClean="0"/>
              <a:t>Event</a:t>
            </a:r>
            <a:endParaRPr lang="en-US" sz="1200" dirty="0"/>
          </a:p>
        </p:txBody>
      </p:sp>
      <p:sp>
        <p:nvSpPr>
          <p:cNvPr id="28" name="TextBox 27"/>
          <p:cNvSpPr txBox="1"/>
          <p:nvPr/>
        </p:nvSpPr>
        <p:spPr>
          <a:xfrm>
            <a:off x="7210425" y="3521924"/>
            <a:ext cx="762000" cy="276999"/>
          </a:xfrm>
          <a:prstGeom prst="rect">
            <a:avLst/>
          </a:prstGeom>
          <a:noFill/>
        </p:spPr>
        <p:txBody>
          <a:bodyPr wrap="square" rtlCol="0">
            <a:spAutoFit/>
          </a:bodyPr>
          <a:lstStyle/>
          <a:p>
            <a:r>
              <a:rPr lang="en-US" sz="1200" dirty="0" smtClean="0"/>
              <a:t>trigger</a:t>
            </a:r>
            <a:endParaRPr lang="en-US" sz="1200" dirty="0"/>
          </a:p>
        </p:txBody>
      </p:sp>
      <p:sp>
        <p:nvSpPr>
          <p:cNvPr id="2" name="Oval 1"/>
          <p:cNvSpPr/>
          <p:nvPr/>
        </p:nvSpPr>
        <p:spPr>
          <a:xfrm>
            <a:off x="2733674" y="2525583"/>
            <a:ext cx="1819275" cy="2012259"/>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200650" y="2495531"/>
            <a:ext cx="1962150" cy="2012259"/>
          </a:xfrm>
          <a:prstGeom prst="ellipse">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ight Arrow 30"/>
          <p:cNvSpPr/>
          <p:nvPr/>
        </p:nvSpPr>
        <p:spPr>
          <a:xfrm>
            <a:off x="4552950" y="3441319"/>
            <a:ext cx="647700" cy="90393"/>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70799" y="3060259"/>
            <a:ext cx="1676399" cy="923330"/>
          </a:xfrm>
          <a:prstGeom prst="rect">
            <a:avLst/>
          </a:prstGeom>
          <a:noFill/>
        </p:spPr>
        <p:txBody>
          <a:bodyPr wrap="square" rtlCol="0">
            <a:spAutoFit/>
          </a:bodyPr>
          <a:lstStyle/>
          <a:p>
            <a:pPr algn="ctr"/>
            <a:r>
              <a:rPr lang="en-US" dirty="0" smtClean="0"/>
              <a:t>Produce Hand</a:t>
            </a:r>
          </a:p>
          <a:p>
            <a:pPr algn="ctr"/>
            <a:r>
              <a:rPr lang="en-US" dirty="0" smtClean="0"/>
              <a:t>Information</a:t>
            </a:r>
            <a:endParaRPr lang="en-US" dirty="0"/>
          </a:p>
        </p:txBody>
      </p:sp>
      <p:sp>
        <p:nvSpPr>
          <p:cNvPr id="6" name="TextBox 5"/>
          <p:cNvSpPr txBox="1"/>
          <p:nvPr/>
        </p:nvSpPr>
        <p:spPr>
          <a:xfrm>
            <a:off x="5381625" y="2901495"/>
            <a:ext cx="1600200" cy="1200329"/>
          </a:xfrm>
          <a:prstGeom prst="rect">
            <a:avLst/>
          </a:prstGeom>
          <a:noFill/>
        </p:spPr>
        <p:txBody>
          <a:bodyPr wrap="square" rtlCol="0">
            <a:spAutoFit/>
          </a:bodyPr>
          <a:lstStyle/>
          <a:p>
            <a:pPr algn="ctr"/>
            <a:r>
              <a:rPr lang="en-US" dirty="0" smtClean="0"/>
              <a:t>Detection &amp; Analysis of hand information</a:t>
            </a:r>
            <a:endParaRPr lang="en-US" dirty="0"/>
          </a:p>
        </p:txBody>
      </p:sp>
      <p:sp>
        <p:nvSpPr>
          <p:cNvPr id="7" name="TextBox 6"/>
          <p:cNvSpPr txBox="1"/>
          <p:nvPr/>
        </p:nvSpPr>
        <p:spPr>
          <a:xfrm>
            <a:off x="4552950" y="3133725"/>
            <a:ext cx="647700" cy="276999"/>
          </a:xfrm>
          <a:prstGeom prst="rect">
            <a:avLst/>
          </a:prstGeom>
          <a:noFill/>
        </p:spPr>
        <p:txBody>
          <a:bodyPr wrap="square" rtlCol="0">
            <a:spAutoFit/>
          </a:bodyPr>
          <a:lstStyle/>
          <a:p>
            <a:r>
              <a:rPr lang="en-US" sz="1200" dirty="0" smtClean="0"/>
              <a:t>Hand</a:t>
            </a:r>
            <a:endParaRPr lang="en-US" sz="1200" dirty="0"/>
          </a:p>
        </p:txBody>
      </p:sp>
      <p:sp>
        <p:nvSpPr>
          <p:cNvPr id="21" name="TextBox 20"/>
          <p:cNvSpPr txBox="1"/>
          <p:nvPr/>
        </p:nvSpPr>
        <p:spPr>
          <a:xfrm>
            <a:off x="4648200" y="3609201"/>
            <a:ext cx="633413" cy="276999"/>
          </a:xfrm>
          <a:prstGeom prst="rect">
            <a:avLst/>
          </a:prstGeom>
          <a:noFill/>
        </p:spPr>
        <p:txBody>
          <a:bodyPr wrap="square" rtlCol="0">
            <a:spAutoFit/>
          </a:bodyPr>
          <a:lstStyle/>
          <a:p>
            <a:r>
              <a:rPr lang="en-US" sz="1200" dirty="0" smtClean="0"/>
              <a:t>info</a:t>
            </a:r>
            <a:endParaRPr lang="en-US" sz="1200" dirty="0"/>
          </a:p>
        </p:txBody>
      </p:sp>
      <p:sp>
        <p:nvSpPr>
          <p:cNvPr id="22" name="Right Arrow 21"/>
          <p:cNvSpPr/>
          <p:nvPr/>
        </p:nvSpPr>
        <p:spPr>
          <a:xfrm>
            <a:off x="1390649" y="4094397"/>
            <a:ext cx="1480149" cy="10038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1524000" y="2781299"/>
            <a:ext cx="1428750" cy="9771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an 28"/>
          <p:cNvSpPr/>
          <p:nvPr/>
        </p:nvSpPr>
        <p:spPr>
          <a:xfrm>
            <a:off x="211166" y="3521924"/>
            <a:ext cx="1152345" cy="1345722"/>
          </a:xfrm>
          <a:prstGeom prst="can">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3" name="TextBox 32"/>
          <p:cNvSpPr txBox="1"/>
          <p:nvPr/>
        </p:nvSpPr>
        <p:spPr>
          <a:xfrm>
            <a:off x="282693" y="3956258"/>
            <a:ext cx="1009290" cy="738664"/>
          </a:xfrm>
          <a:prstGeom prst="rect">
            <a:avLst/>
          </a:prstGeom>
          <a:noFill/>
        </p:spPr>
        <p:txBody>
          <a:bodyPr wrap="square" rtlCol="0">
            <a:spAutoFit/>
          </a:bodyPr>
          <a:lstStyle/>
          <a:p>
            <a:pPr algn="ctr"/>
            <a:r>
              <a:rPr lang="en-US" sz="1400" dirty="0" smtClean="0"/>
              <a:t>Gesture resource file</a:t>
            </a:r>
            <a:endParaRPr lang="en-US" sz="1400" dirty="0"/>
          </a:p>
        </p:txBody>
      </p:sp>
    </p:spTree>
    <p:extLst>
      <p:ext uri="{BB962C8B-B14F-4D97-AF65-F5344CB8AC3E}">
        <p14:creationId xmlns:p14="http://schemas.microsoft.com/office/powerpoint/2010/main" val="41819205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700" dirty="0" smtClean="0">
                <a:latin typeface="Cambria" pitchFamily="18" charset="0"/>
              </a:rPr>
              <a:t>SEQUENCE DIAGRAM</a:t>
            </a:r>
            <a:endParaRPr lang="en-US" sz="3700" dirty="0">
              <a:latin typeface="Cambria" pitchFamily="18" charset="0"/>
            </a:endParaRPr>
          </a:p>
        </p:txBody>
      </p:sp>
      <p:sp>
        <p:nvSpPr>
          <p:cNvPr id="5" name="Text Placeholder 4"/>
          <p:cNvSpPr>
            <a:spLocks noGrp="1"/>
          </p:cNvSpPr>
          <p:nvPr>
            <p:ph type="body" idx="1"/>
          </p:nvPr>
        </p:nvSpPr>
        <p:spPr/>
        <p:txBody>
          <a:bodyPr/>
          <a:lstStyle/>
          <a:p>
            <a:endParaRPr lang="en-IN"/>
          </a:p>
        </p:txBody>
      </p:sp>
      <p:sp>
        <p:nvSpPr>
          <p:cNvPr id="7" name="Text Placeholder 6"/>
          <p:cNvSpPr>
            <a:spLocks noGrp="1"/>
          </p:cNvSpPr>
          <p:nvPr>
            <p:ph type="body" sz="half" idx="3"/>
          </p:nvPr>
        </p:nvSpPr>
        <p:spPr/>
        <p:txBody>
          <a:bodyPr/>
          <a:lstStyle/>
          <a:p>
            <a:endParaRPr lang="en-IN"/>
          </a:p>
        </p:txBody>
      </p:sp>
      <p:sp>
        <p:nvSpPr>
          <p:cNvPr id="8" name="Content Placeholder 7"/>
          <p:cNvSpPr>
            <a:spLocks noGrp="1"/>
          </p:cNvSpPr>
          <p:nvPr>
            <p:ph sz="quarter" idx="4"/>
          </p:nvPr>
        </p:nvSpPr>
        <p:spPr/>
        <p:txBody>
          <a:bodyPr/>
          <a:lstStyle/>
          <a:p>
            <a:r>
              <a:rPr lang="en-IN" dirty="0" smtClean="0"/>
              <a:t>Overview of the sequence flow of control and data amongst the various components.</a:t>
            </a:r>
          </a:p>
          <a:p>
            <a:endParaRPr lang="en-IN" dirty="0"/>
          </a:p>
          <a:p>
            <a:r>
              <a:rPr lang="en-IN" dirty="0" smtClean="0"/>
              <a:t>It gives a rough idea of the internal working of the system.</a:t>
            </a:r>
            <a:endParaRPr lang="en-IN" dirty="0"/>
          </a:p>
        </p:txBody>
      </p:sp>
      <p:pic>
        <p:nvPicPr>
          <p:cNvPr id="9" name="Content Placeholder 3"/>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457200" y="1773029"/>
            <a:ext cx="4040188" cy="328495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Implementation</a:t>
            </a:r>
            <a:endParaRPr lang="en-IN" dirty="0"/>
          </a:p>
        </p:txBody>
      </p:sp>
      <p:sp>
        <p:nvSpPr>
          <p:cNvPr id="5" name="Subtitle 4"/>
          <p:cNvSpPr>
            <a:spLocks noGrp="1"/>
          </p:cNvSpPr>
          <p:nvPr>
            <p:ph type="subTitle" idx="1"/>
          </p:nvPr>
        </p:nvSpPr>
        <p:spPr/>
        <p:txBody>
          <a:bodyPr/>
          <a:lstStyle/>
          <a:p>
            <a:r>
              <a:rPr lang="en-IN" dirty="0" smtClean="0"/>
              <a:t>Primary three system modules</a:t>
            </a:r>
            <a:endParaRPr lang="en-IN" dirty="0"/>
          </a:p>
        </p:txBody>
      </p:sp>
    </p:spTree>
    <p:extLst>
      <p:ext uri="{BB962C8B-B14F-4D97-AF65-F5344CB8AC3E}">
        <p14:creationId xmlns:p14="http://schemas.microsoft.com/office/powerpoint/2010/main" val="33136484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700" dirty="0" smtClean="0">
                <a:latin typeface="Cambria" pitchFamily="18" charset="0"/>
              </a:rPr>
              <a:t>FLOW DIAGRAM - </a:t>
            </a:r>
            <a:r>
              <a:rPr lang="en-IN" sz="4000" dirty="0">
                <a:latin typeface="Calibri" pitchFamily="34" charset="0"/>
                <a:cs typeface="Calibri" pitchFamily="34" charset="0"/>
              </a:rPr>
              <a:t>Image Capture and Correction</a:t>
            </a:r>
            <a:br>
              <a:rPr lang="en-IN" sz="4000" dirty="0">
                <a:latin typeface="Calibri" pitchFamily="34" charset="0"/>
                <a:cs typeface="Calibri" pitchFamily="34" charset="0"/>
              </a:rPr>
            </a:br>
            <a:r>
              <a:rPr lang="en-US" sz="3700" dirty="0" smtClean="0">
                <a:latin typeface="Cambria" pitchFamily="18" charset="0"/>
              </a:rPr>
              <a:t>  </a:t>
            </a:r>
            <a:endParaRPr lang="en-US" sz="3700" dirty="0">
              <a:latin typeface="Cambria" pitchFamily="18" charset="0"/>
            </a:endParaRPr>
          </a:p>
        </p:txBody>
      </p:sp>
      <p:sp>
        <p:nvSpPr>
          <p:cNvPr id="5" name="Text Placeholder 4"/>
          <p:cNvSpPr>
            <a:spLocks noGrp="1"/>
          </p:cNvSpPr>
          <p:nvPr>
            <p:ph type="body" idx="1"/>
          </p:nvPr>
        </p:nvSpPr>
        <p:spPr/>
        <p:txBody>
          <a:bodyPr/>
          <a:lstStyle/>
          <a:p>
            <a:endParaRPr lang="en-IN"/>
          </a:p>
        </p:txBody>
      </p:sp>
      <p:sp>
        <p:nvSpPr>
          <p:cNvPr id="7" name="Text Placeholder 6"/>
          <p:cNvSpPr>
            <a:spLocks noGrp="1"/>
          </p:cNvSpPr>
          <p:nvPr>
            <p:ph type="body" sz="half" idx="3"/>
          </p:nvPr>
        </p:nvSpPr>
        <p:spPr/>
        <p:txBody>
          <a:bodyPr/>
          <a:lstStyle/>
          <a:p>
            <a:endParaRPr lang="en-IN"/>
          </a:p>
        </p:txBody>
      </p:sp>
      <p:sp>
        <p:nvSpPr>
          <p:cNvPr id="8" name="Content Placeholder 7"/>
          <p:cNvSpPr>
            <a:spLocks noGrp="1"/>
          </p:cNvSpPr>
          <p:nvPr>
            <p:ph sz="quarter" idx="4"/>
          </p:nvPr>
        </p:nvSpPr>
        <p:spPr/>
        <p:txBody>
          <a:bodyPr>
            <a:normAutofit fontScale="70000" lnSpcReduction="20000"/>
          </a:bodyPr>
          <a:lstStyle/>
          <a:p>
            <a:r>
              <a:rPr lang="en-IN" dirty="0" smtClean="0"/>
              <a:t>Check the image if it is mirror ‘or’ not.</a:t>
            </a:r>
          </a:p>
          <a:p>
            <a:endParaRPr lang="en-IN" dirty="0"/>
          </a:p>
          <a:p>
            <a:r>
              <a:rPr lang="en-IN" dirty="0" smtClean="0"/>
              <a:t>Get native screen resolution.</a:t>
            </a:r>
          </a:p>
          <a:p>
            <a:endParaRPr lang="en-IN" dirty="0"/>
          </a:p>
          <a:p>
            <a:r>
              <a:rPr lang="en-IN" dirty="0" smtClean="0"/>
              <a:t>Get camera resolution. And  use both resolution to get conversion ratios.</a:t>
            </a:r>
          </a:p>
          <a:p>
            <a:endParaRPr lang="en-IN" dirty="0"/>
          </a:p>
          <a:p>
            <a:r>
              <a:rPr lang="en-IN" dirty="0" smtClean="0"/>
              <a:t>Calculate pixel density.</a:t>
            </a:r>
          </a:p>
          <a:p>
            <a:endParaRPr lang="en-IN" dirty="0"/>
          </a:p>
          <a:p>
            <a:r>
              <a:rPr lang="en-IN" dirty="0" smtClean="0"/>
              <a:t>Using the pixel density adjust brightness and contrast.</a:t>
            </a:r>
          </a:p>
          <a:p>
            <a:endParaRPr lang="en-IN" dirty="0"/>
          </a:p>
          <a:p>
            <a:r>
              <a:rPr lang="en-IN" dirty="0" smtClean="0"/>
              <a:t>Set the new image values.</a:t>
            </a:r>
          </a:p>
          <a:p>
            <a:endParaRPr lang="en-IN" dirty="0"/>
          </a:p>
          <a:p>
            <a:r>
              <a:rPr lang="en-IN" dirty="0" smtClean="0"/>
              <a:t>Obtain the new adjusted image for the next module.</a:t>
            </a:r>
          </a:p>
        </p:txBody>
      </p:sp>
      <p:pic>
        <p:nvPicPr>
          <p:cNvPr id="9" name="Content Placeholder 3"/>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1283190" y="1444625"/>
            <a:ext cx="2388208" cy="3941763"/>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3700" dirty="0" smtClean="0">
                <a:latin typeface="Cambria" pitchFamily="18" charset="0"/>
              </a:rPr>
              <a:t>FLOW DIAGRAM - </a:t>
            </a:r>
            <a:r>
              <a:rPr lang="en-IN" sz="4000" dirty="0">
                <a:latin typeface="Calibri" pitchFamily="34" charset="0"/>
                <a:cs typeface="Calibri" pitchFamily="34" charset="0"/>
              </a:rPr>
              <a:t>Image Hand </a:t>
            </a:r>
            <a:r>
              <a:rPr lang="en-IN" sz="4000" dirty="0" smtClean="0">
                <a:latin typeface="Calibri" pitchFamily="34" charset="0"/>
                <a:cs typeface="Calibri" pitchFamily="34" charset="0"/>
              </a:rPr>
              <a:t>Detection</a:t>
            </a:r>
            <a:r>
              <a:rPr lang="en-US" sz="3700" dirty="0" smtClean="0">
                <a:latin typeface="Cambria" pitchFamily="18" charset="0"/>
              </a:rPr>
              <a:t>  </a:t>
            </a:r>
            <a:endParaRPr lang="en-US" sz="3700" dirty="0">
              <a:latin typeface="Cambria" pitchFamily="18" charset="0"/>
            </a:endParaRPr>
          </a:p>
        </p:txBody>
      </p:sp>
      <p:sp>
        <p:nvSpPr>
          <p:cNvPr id="4" name="Text Placeholder 3"/>
          <p:cNvSpPr>
            <a:spLocks noGrp="1"/>
          </p:cNvSpPr>
          <p:nvPr>
            <p:ph type="body" idx="1"/>
          </p:nvPr>
        </p:nvSpPr>
        <p:spPr/>
        <p:txBody>
          <a:bodyPr/>
          <a:lstStyle/>
          <a:p>
            <a:endParaRPr lang="en-IN"/>
          </a:p>
        </p:txBody>
      </p:sp>
      <p:sp>
        <p:nvSpPr>
          <p:cNvPr id="7" name="Text Placeholder 6"/>
          <p:cNvSpPr>
            <a:spLocks noGrp="1"/>
          </p:cNvSpPr>
          <p:nvPr>
            <p:ph type="body" sz="half" idx="3"/>
          </p:nvPr>
        </p:nvSpPr>
        <p:spPr/>
        <p:txBody>
          <a:bodyPr/>
          <a:lstStyle/>
          <a:p>
            <a:endParaRPr lang="en-IN"/>
          </a:p>
        </p:txBody>
      </p:sp>
      <p:sp>
        <p:nvSpPr>
          <p:cNvPr id="8" name="Content Placeholder 7"/>
          <p:cNvSpPr>
            <a:spLocks noGrp="1"/>
          </p:cNvSpPr>
          <p:nvPr>
            <p:ph sz="quarter" idx="4"/>
          </p:nvPr>
        </p:nvSpPr>
        <p:spPr/>
        <p:txBody>
          <a:bodyPr>
            <a:normAutofit fontScale="70000" lnSpcReduction="20000"/>
          </a:bodyPr>
          <a:lstStyle/>
          <a:p>
            <a:r>
              <a:rPr lang="en-IN" dirty="0" smtClean="0"/>
              <a:t>We get the frame from the previous process.</a:t>
            </a:r>
          </a:p>
          <a:p>
            <a:endParaRPr lang="en-IN" dirty="0" smtClean="0"/>
          </a:p>
          <a:p>
            <a:r>
              <a:rPr lang="en-IN" dirty="0" smtClean="0"/>
              <a:t>Get the skin and edge.</a:t>
            </a:r>
          </a:p>
          <a:p>
            <a:endParaRPr lang="en-IN" dirty="0"/>
          </a:p>
          <a:p>
            <a:r>
              <a:rPr lang="en-IN" dirty="0" smtClean="0"/>
              <a:t>Detect what is human and what is not.</a:t>
            </a:r>
          </a:p>
          <a:p>
            <a:endParaRPr lang="en-IN" dirty="0"/>
          </a:p>
          <a:p>
            <a:r>
              <a:rPr lang="en-IN" dirty="0" smtClean="0"/>
              <a:t>Based on the above remove most of the environment.</a:t>
            </a:r>
          </a:p>
          <a:p>
            <a:endParaRPr lang="en-IN" dirty="0"/>
          </a:p>
          <a:p>
            <a:r>
              <a:rPr lang="en-IN" dirty="0" smtClean="0"/>
              <a:t>Match hand using the Haar-set.</a:t>
            </a:r>
          </a:p>
          <a:p>
            <a:endParaRPr lang="en-IN" dirty="0"/>
          </a:p>
          <a:p>
            <a:r>
              <a:rPr lang="en-IN" dirty="0" smtClean="0"/>
              <a:t>Track the hand and gestures.</a:t>
            </a:r>
          </a:p>
          <a:p>
            <a:endParaRPr lang="en-IN" dirty="0"/>
          </a:p>
          <a:p>
            <a:r>
              <a:rPr lang="en-IN" dirty="0" smtClean="0"/>
              <a:t>Send the results to next module</a:t>
            </a:r>
          </a:p>
          <a:p>
            <a:endParaRPr lang="en-IN" dirty="0"/>
          </a:p>
        </p:txBody>
      </p:sp>
      <p:pic>
        <p:nvPicPr>
          <p:cNvPr id="9" name="Content Placeholder 4"/>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991394" y="1624806"/>
            <a:ext cx="2971800" cy="3581400"/>
          </a:xfrm>
        </p:spPr>
      </p:pic>
    </p:spTree>
    <p:extLst>
      <p:ext uri="{BB962C8B-B14F-4D97-AF65-F5344CB8AC3E}">
        <p14:creationId xmlns:p14="http://schemas.microsoft.com/office/powerpoint/2010/main" val="39622248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3700" dirty="0" smtClean="0">
                <a:latin typeface="Cambria" pitchFamily="18" charset="0"/>
              </a:rPr>
              <a:t>FLOW DIAGRAM - </a:t>
            </a:r>
            <a:r>
              <a:rPr lang="en-IN" sz="4000" dirty="0">
                <a:latin typeface="Calibri" pitchFamily="34" charset="0"/>
                <a:cs typeface="Calibri" pitchFamily="34" charset="0"/>
              </a:rPr>
              <a:t>Event Triggering </a:t>
            </a:r>
            <a:endParaRPr lang="en-US" sz="3700" dirty="0">
              <a:latin typeface="Cambria" pitchFamily="18" charset="0"/>
            </a:endParaRPr>
          </a:p>
        </p:txBody>
      </p:sp>
      <p:sp>
        <p:nvSpPr>
          <p:cNvPr id="5" name="Text Placeholder 4"/>
          <p:cNvSpPr>
            <a:spLocks noGrp="1"/>
          </p:cNvSpPr>
          <p:nvPr>
            <p:ph type="body" idx="1"/>
          </p:nvPr>
        </p:nvSpPr>
        <p:spPr/>
        <p:txBody>
          <a:bodyPr/>
          <a:lstStyle/>
          <a:p>
            <a:endParaRPr lang="en-IN"/>
          </a:p>
        </p:txBody>
      </p:sp>
      <p:sp>
        <p:nvSpPr>
          <p:cNvPr id="7" name="Text Placeholder 6"/>
          <p:cNvSpPr>
            <a:spLocks noGrp="1"/>
          </p:cNvSpPr>
          <p:nvPr>
            <p:ph type="body" sz="half" idx="3"/>
          </p:nvPr>
        </p:nvSpPr>
        <p:spPr/>
        <p:txBody>
          <a:bodyPr/>
          <a:lstStyle/>
          <a:p>
            <a:endParaRPr lang="en-IN"/>
          </a:p>
        </p:txBody>
      </p:sp>
      <p:sp>
        <p:nvSpPr>
          <p:cNvPr id="8" name="Content Placeholder 7"/>
          <p:cNvSpPr>
            <a:spLocks noGrp="1"/>
          </p:cNvSpPr>
          <p:nvPr>
            <p:ph sz="quarter" idx="4"/>
          </p:nvPr>
        </p:nvSpPr>
        <p:spPr/>
        <p:txBody>
          <a:bodyPr>
            <a:normAutofit fontScale="85000" lnSpcReduction="10000"/>
          </a:bodyPr>
          <a:lstStyle/>
          <a:p>
            <a:r>
              <a:rPr lang="en-IN" dirty="0" smtClean="0"/>
              <a:t>Get the image from the previous module.</a:t>
            </a:r>
          </a:p>
          <a:p>
            <a:endParaRPr lang="en-IN" dirty="0"/>
          </a:p>
          <a:p>
            <a:r>
              <a:rPr lang="en-IN" dirty="0" smtClean="0"/>
              <a:t>Determine the event which has to be triggered.</a:t>
            </a:r>
          </a:p>
          <a:p>
            <a:endParaRPr lang="en-IN" dirty="0"/>
          </a:p>
          <a:p>
            <a:r>
              <a:rPr lang="en-IN" dirty="0" smtClean="0"/>
              <a:t>Set the event based on absolute position on the main desktop.</a:t>
            </a:r>
          </a:p>
          <a:p>
            <a:endParaRPr lang="en-IN" dirty="0"/>
          </a:p>
          <a:p>
            <a:r>
              <a:rPr lang="en-IN" dirty="0" smtClean="0"/>
              <a:t>Trigger the event on the main desktop by pushing the event to the event buffer.</a:t>
            </a:r>
            <a:endParaRPr lang="en-IN" dirty="0"/>
          </a:p>
        </p:txBody>
      </p:sp>
      <p:pic>
        <p:nvPicPr>
          <p:cNvPr id="9" name="Content Placeholder 3"/>
          <p:cNvPicPr>
            <a:picLocks noGrp="1" noChangeAspect="1"/>
          </p:cNvPicPr>
          <p:nvPr>
            <p:ph sz="quarter" idx="2"/>
          </p:nvPr>
        </p:nvPicPr>
        <p:blipFill>
          <a:blip r:embed="rId2">
            <a:extLst>
              <a:ext uri="{28A0092B-C50C-407E-A947-70E740481C1C}">
                <a14:useLocalDpi xmlns:a14="http://schemas.microsoft.com/office/drawing/2010/main" val="0"/>
              </a:ext>
            </a:extLst>
          </a:blip>
          <a:stretch>
            <a:fillRect/>
          </a:stretch>
        </p:blipFill>
        <p:spPr>
          <a:xfrm>
            <a:off x="991394" y="1937226"/>
            <a:ext cx="2971800" cy="2956560"/>
          </a:xfrm>
        </p:spPr>
      </p:pic>
    </p:spTree>
    <p:extLst>
      <p:ext uri="{BB962C8B-B14F-4D97-AF65-F5344CB8AC3E}">
        <p14:creationId xmlns:p14="http://schemas.microsoft.com/office/powerpoint/2010/main" val="3999152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Testing</a:t>
            </a:r>
            <a:endParaRPr lang="en-IN" dirty="0"/>
          </a:p>
        </p:txBody>
      </p:sp>
      <p:sp>
        <p:nvSpPr>
          <p:cNvPr id="5" name="Subtitle 4"/>
          <p:cNvSpPr>
            <a:spLocks noGrp="1"/>
          </p:cNvSpPr>
          <p:nvPr>
            <p:ph type="subTitle" idx="1"/>
          </p:nvPr>
        </p:nvSpPr>
        <p:spPr/>
        <p:txBody>
          <a:bodyPr/>
          <a:lstStyle/>
          <a:p>
            <a:r>
              <a:rPr lang="en-IN" dirty="0" smtClean="0"/>
              <a:t>General unit testing</a:t>
            </a:r>
            <a:endParaRPr lang="en-IN" dirty="0"/>
          </a:p>
        </p:txBody>
      </p:sp>
    </p:spTree>
    <p:extLst>
      <p:ext uri="{BB962C8B-B14F-4D97-AF65-F5344CB8AC3E}">
        <p14:creationId xmlns:p14="http://schemas.microsoft.com/office/powerpoint/2010/main" val="15116927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19636616"/>
              </p:ext>
            </p:extLst>
          </p:nvPr>
        </p:nvGraphicFramePr>
        <p:xfrm>
          <a:off x="457200" y="1481138"/>
          <a:ext cx="8229600" cy="45821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just">
                        <a:lnSpc>
                          <a:spcPct val="150000"/>
                        </a:lnSpc>
                        <a:spcAft>
                          <a:spcPts val="0"/>
                        </a:spcAft>
                      </a:pPr>
                      <a:r>
                        <a:rPr lang="en-US" sz="1400" b="1" dirty="0">
                          <a:effectLst/>
                          <a:latin typeface="Times New Roman"/>
                          <a:ea typeface="Calibri"/>
                          <a:cs typeface="Times New Roman"/>
                        </a:rPr>
                        <a:t>Test Case ID</a:t>
                      </a:r>
                      <a:endParaRPr lang="en-IN" sz="11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Input </a:t>
                      </a:r>
                      <a:endParaRPr lang="en-IN" sz="1100">
                        <a:effectLst/>
                        <a:latin typeface="Calibri"/>
                        <a:ea typeface="Calibri"/>
                        <a:cs typeface="Times New Roman"/>
                      </a:endParaRPr>
                    </a:p>
                    <a:p>
                      <a:pPr algn="just">
                        <a:lnSpc>
                          <a:spcPct val="150000"/>
                        </a:lnSpc>
                        <a:spcAft>
                          <a:spcPts val="0"/>
                        </a:spcAft>
                      </a:pPr>
                      <a:r>
                        <a:rPr lang="en-US" sz="1400" b="1">
                          <a:effectLst/>
                          <a:latin typeface="Times New Roman"/>
                          <a:ea typeface="Calibri"/>
                          <a:cs typeface="Times New Roman"/>
                        </a:rPr>
                        <a:t>Video Feed</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Expected output </a:t>
                      </a:r>
                      <a:endParaRPr lang="en-IN" sz="1100">
                        <a:effectLst/>
                        <a:latin typeface="Calibri"/>
                        <a:ea typeface="Calibri"/>
                        <a:cs typeface="Times New Roman"/>
                      </a:endParaRPr>
                    </a:p>
                    <a:p>
                      <a:pPr algn="just">
                        <a:lnSpc>
                          <a:spcPct val="150000"/>
                        </a:lnSpc>
                        <a:spcAft>
                          <a:spcPts val="0"/>
                        </a:spcAft>
                      </a:pPr>
                      <a:r>
                        <a:rPr lang="en-US" sz="1400" b="1">
                          <a:effectLst/>
                          <a:latin typeface="Times New Roman"/>
                          <a:ea typeface="Calibri"/>
                          <a:cs typeface="Times New Roman"/>
                        </a:rPr>
                        <a:t>Video Feed</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Obtained output</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Pass/Fail</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T1</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50%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50%-57%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53%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Pass</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T2</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25%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50%-57%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51%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Pass</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T3</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15%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50-57%</a:t>
                      </a:r>
                      <a:endParaRPr lang="en-IN" sz="1100">
                        <a:effectLst/>
                        <a:latin typeface="Calibri"/>
                        <a:ea typeface="Calibri"/>
                        <a:cs typeface="Times New Roman"/>
                      </a:endParaRPr>
                    </a:p>
                    <a:p>
                      <a:pPr algn="just">
                        <a:lnSpc>
                          <a:spcPct val="150000"/>
                        </a:lnSpc>
                        <a:spcAft>
                          <a:spcPts val="0"/>
                        </a:spcAft>
                      </a:pPr>
                      <a:r>
                        <a:rPr lang="en-US" sz="1400">
                          <a:effectLst/>
                          <a:latin typeface="Times New Roman"/>
                          <a:ea typeface="Calibri"/>
                          <a:cs typeface="Times New Roman"/>
                        </a:rPr>
                        <a:t>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40%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Fail</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T4 </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10%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&lt;50%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28%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Pass</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T5</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75%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50%-57%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55%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Pass</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T6</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85%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50%-57%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62%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Fail</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T7</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90%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&gt;50%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72% Brightness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dirty="0">
                          <a:effectLst/>
                          <a:latin typeface="Times New Roman"/>
                          <a:ea typeface="Calibri"/>
                          <a:cs typeface="Times New Roman"/>
                        </a:rPr>
                        <a:t>Pass</a:t>
                      </a:r>
                      <a:endParaRPr lang="en-IN" sz="1100" dirty="0">
                        <a:effectLst/>
                        <a:latin typeface="Calibri"/>
                        <a:ea typeface="Calibri"/>
                        <a:cs typeface="Times New Roman"/>
                      </a:endParaRPr>
                    </a:p>
                  </a:txBody>
                  <a:tcPr marL="68580" marR="68580" marT="0" marB="0"/>
                </a:tc>
              </a:tr>
            </a:tbl>
          </a:graphicData>
        </a:graphic>
      </p:graphicFrame>
      <p:sp>
        <p:nvSpPr>
          <p:cNvPr id="3" name="Title 2"/>
          <p:cNvSpPr>
            <a:spLocks noGrp="1"/>
          </p:cNvSpPr>
          <p:nvPr>
            <p:ph type="title"/>
          </p:nvPr>
        </p:nvSpPr>
        <p:spPr/>
        <p:txBody>
          <a:bodyPr>
            <a:normAutofit fontScale="90000"/>
          </a:bodyPr>
          <a:lstStyle/>
          <a:p>
            <a:r>
              <a:rPr lang="en-IN" dirty="0" smtClean="0"/>
              <a:t>Test Case – Image enhancement</a:t>
            </a:r>
            <a:endParaRPr lang="en-IN" dirty="0"/>
          </a:p>
        </p:txBody>
      </p:sp>
    </p:spTree>
    <p:extLst>
      <p:ext uri="{BB962C8B-B14F-4D97-AF65-F5344CB8AC3E}">
        <p14:creationId xmlns:p14="http://schemas.microsoft.com/office/powerpoint/2010/main" val="25785006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609600"/>
            <a:ext cx="8229600" cy="914400"/>
          </a:xfrm>
        </p:spPr>
        <p:txBody>
          <a:bodyPr>
            <a:normAutofit fontScale="90000"/>
          </a:bodyPr>
          <a:lstStyle/>
          <a:p>
            <a:r>
              <a:rPr lang="en-IN" cap="all" dirty="0">
                <a:latin typeface="Cambria" pitchFamily="18" charset="0"/>
              </a:rPr>
              <a:t>OBJECTIVE</a:t>
            </a:r>
            <a:r>
              <a:rPr lang="en-IN" cap="all" dirty="0" smtClean="0"/>
              <a:t/>
            </a:r>
            <a:br>
              <a:rPr lang="en-IN" cap="all" dirty="0" smtClean="0"/>
            </a:br>
            <a:endParaRPr lang="en-IN" dirty="0"/>
          </a:p>
        </p:txBody>
      </p:sp>
      <p:sp>
        <p:nvSpPr>
          <p:cNvPr id="5" name="Content Placeholder 4"/>
          <p:cNvSpPr>
            <a:spLocks noGrp="1"/>
          </p:cNvSpPr>
          <p:nvPr>
            <p:ph idx="1"/>
          </p:nvPr>
        </p:nvSpPr>
        <p:spPr/>
        <p:txBody>
          <a:bodyPr/>
          <a:lstStyle/>
          <a:p>
            <a:pPr marL="109728" indent="0">
              <a:buNone/>
            </a:pPr>
            <a:r>
              <a:rPr lang="en-IN" dirty="0" smtClean="0"/>
              <a:t>  </a:t>
            </a:r>
          </a:p>
          <a:p>
            <a:pPr algn="just"/>
            <a:r>
              <a:rPr lang="en-IN" sz="2400" dirty="0" smtClean="0">
                <a:latin typeface="Calibri" pitchFamily="34" charset="0"/>
                <a:cs typeface="Calibri" pitchFamily="34" charset="0"/>
              </a:rPr>
              <a:t>To make a simple hand gesture system which will take the input from the users hand movements.</a:t>
            </a:r>
          </a:p>
          <a:p>
            <a:pPr algn="just"/>
            <a:endParaRPr lang="en-IN" sz="2400" dirty="0" smtClean="0">
              <a:latin typeface="Calibri" pitchFamily="34" charset="0"/>
              <a:cs typeface="Calibri" pitchFamily="34" charset="0"/>
            </a:endParaRPr>
          </a:p>
          <a:p>
            <a:pPr algn="just"/>
            <a:r>
              <a:rPr lang="en-IN" sz="2400" dirty="0" smtClean="0">
                <a:latin typeface="Calibri" pitchFamily="34" charset="0"/>
                <a:cs typeface="Calibri" pitchFamily="34" charset="0"/>
              </a:rPr>
              <a:t>The movement can start </a:t>
            </a:r>
            <a:r>
              <a:rPr lang="en-IN" sz="2400" dirty="0">
                <a:latin typeface="Calibri" pitchFamily="34" charset="0"/>
                <a:cs typeface="Calibri" pitchFamily="34" charset="0"/>
              </a:rPr>
              <a:t>from a basic click operation, to drag </a:t>
            </a:r>
            <a:r>
              <a:rPr lang="en-IN" sz="2400" dirty="0" smtClean="0">
                <a:latin typeface="Calibri" pitchFamily="34" charset="0"/>
                <a:cs typeface="Calibri" pitchFamily="34" charset="0"/>
              </a:rPr>
              <a:t>the mouse pointer  </a:t>
            </a:r>
            <a:r>
              <a:rPr lang="en-IN" sz="2400" dirty="0">
                <a:latin typeface="Calibri" pitchFamily="34" charset="0"/>
                <a:cs typeface="Calibri" pitchFamily="34" charset="0"/>
              </a:rPr>
              <a:t>across the </a:t>
            </a:r>
            <a:r>
              <a:rPr lang="en-IN" sz="2400" dirty="0" smtClean="0">
                <a:latin typeface="Calibri" pitchFamily="34" charset="0"/>
                <a:cs typeface="Calibri" pitchFamily="34" charset="0"/>
              </a:rPr>
              <a:t>screen</a:t>
            </a:r>
            <a:r>
              <a:rPr lang="en-IN" sz="2400" dirty="0">
                <a:latin typeface="Calibri" pitchFamily="34" charset="0"/>
                <a:cs typeface="Calibri" pitchFamily="34" charset="0"/>
              </a:rPr>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Test Case – </a:t>
            </a:r>
            <a:r>
              <a:rPr lang="en-US" dirty="0">
                <a:effectLst/>
              </a:rPr>
              <a:t>Image Analysis &amp; processing</a:t>
            </a:r>
            <a:endParaRPr lang="en-IN"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66957748"/>
              </p:ext>
            </p:extLst>
          </p:nvPr>
        </p:nvGraphicFramePr>
        <p:xfrm>
          <a:off x="457200" y="1481138"/>
          <a:ext cx="8229600" cy="48006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just">
                        <a:lnSpc>
                          <a:spcPct val="150000"/>
                        </a:lnSpc>
                        <a:spcAft>
                          <a:spcPts val="0"/>
                        </a:spcAft>
                      </a:pPr>
                      <a:r>
                        <a:rPr lang="en-US" sz="1400" b="1" dirty="0">
                          <a:effectLst/>
                          <a:latin typeface="Times New Roman"/>
                          <a:ea typeface="Calibri"/>
                          <a:cs typeface="Times New Roman"/>
                        </a:rPr>
                        <a:t>Test Case ID</a:t>
                      </a:r>
                      <a:endParaRPr lang="en-IN" sz="11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Input </a:t>
                      </a:r>
                      <a:endParaRPr lang="en-IN" sz="1100">
                        <a:effectLst/>
                        <a:latin typeface="Calibri"/>
                        <a:ea typeface="Calibri"/>
                        <a:cs typeface="Times New Roman"/>
                      </a:endParaRPr>
                    </a:p>
                    <a:p>
                      <a:pPr algn="just">
                        <a:lnSpc>
                          <a:spcPct val="150000"/>
                        </a:lnSpc>
                        <a:spcAft>
                          <a:spcPts val="0"/>
                        </a:spcAft>
                      </a:pPr>
                      <a:r>
                        <a:rPr lang="en-US" sz="1400" b="1">
                          <a:effectLst/>
                          <a:latin typeface="Times New Roman"/>
                          <a:ea typeface="Calibri"/>
                          <a:cs typeface="Times New Roman"/>
                        </a:rPr>
                        <a:t>Video Feed</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Expected output </a:t>
                      </a:r>
                      <a:endParaRPr lang="en-IN" sz="1100">
                        <a:effectLst/>
                        <a:latin typeface="Calibri"/>
                        <a:ea typeface="Calibri"/>
                        <a:cs typeface="Times New Roman"/>
                      </a:endParaRPr>
                    </a:p>
                    <a:p>
                      <a:pPr algn="just">
                        <a:lnSpc>
                          <a:spcPct val="150000"/>
                        </a:lnSpc>
                        <a:spcAft>
                          <a:spcPts val="0"/>
                        </a:spcAft>
                      </a:pPr>
                      <a:r>
                        <a:rPr lang="en-US" sz="1400" b="1">
                          <a:effectLst/>
                          <a:latin typeface="Times New Roman"/>
                          <a:ea typeface="Calibri"/>
                          <a:cs typeface="Times New Roman"/>
                        </a:rPr>
                        <a:t> </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Obtained output</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Pass/Fail</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T1</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50% Brightness with fist</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Detection of the fist in &lt;10 seconds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6 seconds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Pass</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T2</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50% Brightness with palm</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Detection of the fist in &lt;10 seconds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8 seconds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Pass</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T3</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50% Brightness without fist</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Should not detect any fist for &lt;5 minutes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6 minutes </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Pass</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T4 </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50% Brightness without palm</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Should not detect any palm for &lt;5 minutes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6 minutes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Pass</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T5</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Non-ideal environment without fist or palm in frame </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Should not detect any palm for &lt;10 minutes</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False detection of object within 4 minute.</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dirty="0">
                          <a:effectLst/>
                          <a:latin typeface="Times New Roman"/>
                          <a:ea typeface="Calibri"/>
                          <a:cs typeface="Times New Roman"/>
                        </a:rPr>
                        <a:t>Fail</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1478278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IN" dirty="0" smtClean="0"/>
              <a:t>Test Case – </a:t>
            </a:r>
            <a:r>
              <a:rPr lang="en-US" dirty="0">
                <a:effectLst/>
              </a:rPr>
              <a:t>Event triggering Module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7935022"/>
              </p:ext>
            </p:extLst>
          </p:nvPr>
        </p:nvGraphicFramePr>
        <p:xfrm>
          <a:off x="457200" y="1481138"/>
          <a:ext cx="8229600" cy="212344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70840">
                <a:tc>
                  <a:txBody>
                    <a:bodyPr/>
                    <a:lstStyle/>
                    <a:p>
                      <a:pPr algn="just">
                        <a:lnSpc>
                          <a:spcPct val="150000"/>
                        </a:lnSpc>
                        <a:spcAft>
                          <a:spcPts val="0"/>
                        </a:spcAft>
                      </a:pPr>
                      <a:r>
                        <a:rPr lang="en-US" sz="1400" b="1" dirty="0">
                          <a:effectLst/>
                          <a:latin typeface="Times New Roman"/>
                          <a:ea typeface="Calibri"/>
                          <a:cs typeface="Times New Roman"/>
                        </a:rPr>
                        <a:t>Test Case</a:t>
                      </a:r>
                      <a:endParaRPr lang="en-IN" sz="1100" dirty="0">
                        <a:effectLst/>
                        <a:latin typeface="Calibri"/>
                        <a:ea typeface="Calibri"/>
                        <a:cs typeface="Times New Roman"/>
                      </a:endParaRPr>
                    </a:p>
                    <a:p>
                      <a:pPr algn="just">
                        <a:lnSpc>
                          <a:spcPct val="150000"/>
                        </a:lnSpc>
                        <a:spcAft>
                          <a:spcPts val="0"/>
                        </a:spcAft>
                      </a:pPr>
                      <a:r>
                        <a:rPr lang="en-US" sz="1400" b="1" dirty="0">
                          <a:effectLst/>
                          <a:latin typeface="Times New Roman"/>
                          <a:ea typeface="Calibri"/>
                          <a:cs typeface="Times New Roman"/>
                        </a:rPr>
                        <a:t>ID</a:t>
                      </a:r>
                      <a:endParaRPr lang="en-IN" sz="1100" dirty="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Input</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Expected </a:t>
                      </a:r>
                      <a:endParaRPr lang="en-IN" sz="1100">
                        <a:effectLst/>
                        <a:latin typeface="Calibri"/>
                        <a:ea typeface="Calibri"/>
                        <a:cs typeface="Times New Roman"/>
                      </a:endParaRPr>
                    </a:p>
                    <a:p>
                      <a:pPr algn="just">
                        <a:lnSpc>
                          <a:spcPct val="150000"/>
                        </a:lnSpc>
                        <a:spcAft>
                          <a:spcPts val="0"/>
                        </a:spcAft>
                      </a:pPr>
                      <a:r>
                        <a:rPr lang="en-US" sz="1400" b="1">
                          <a:effectLst/>
                          <a:latin typeface="Times New Roman"/>
                          <a:ea typeface="Calibri"/>
                          <a:cs typeface="Times New Roman"/>
                        </a:rPr>
                        <a:t>Output </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Obtained Output</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b="1">
                          <a:effectLst/>
                          <a:latin typeface="Times New Roman"/>
                          <a:ea typeface="Calibri"/>
                          <a:cs typeface="Times New Roman"/>
                        </a:rPr>
                        <a:t>Pass/Fail</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T1</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Single Left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Single Left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Single Left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Pass</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T2</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Double Left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Double Left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Double Left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Pass</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T3</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Single Right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Double Left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Single Right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Fail</a:t>
                      </a:r>
                      <a:endParaRPr lang="en-IN" sz="1100">
                        <a:effectLst/>
                        <a:latin typeface="Calibri"/>
                        <a:ea typeface="Calibri"/>
                        <a:cs typeface="Times New Roman"/>
                      </a:endParaRPr>
                    </a:p>
                  </a:txBody>
                  <a:tcPr marL="68580" marR="68580" marT="0" marB="0"/>
                </a:tc>
              </a:tr>
              <a:tr h="370840">
                <a:tc>
                  <a:txBody>
                    <a:bodyPr/>
                    <a:lstStyle/>
                    <a:p>
                      <a:pPr algn="just">
                        <a:lnSpc>
                          <a:spcPct val="150000"/>
                        </a:lnSpc>
                        <a:spcAft>
                          <a:spcPts val="0"/>
                        </a:spcAft>
                      </a:pPr>
                      <a:r>
                        <a:rPr lang="en-US" sz="1400">
                          <a:effectLst/>
                          <a:latin typeface="Times New Roman"/>
                          <a:ea typeface="Calibri"/>
                          <a:cs typeface="Times New Roman"/>
                        </a:rPr>
                        <a:t>T4 </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Double Right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Double Right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a:effectLst/>
                          <a:latin typeface="Times New Roman"/>
                          <a:ea typeface="Calibri"/>
                          <a:cs typeface="Times New Roman"/>
                        </a:rPr>
                        <a:t>Double Right Click</a:t>
                      </a:r>
                      <a:endParaRPr lang="en-IN" sz="1100">
                        <a:effectLst/>
                        <a:latin typeface="Calibri"/>
                        <a:ea typeface="Calibri"/>
                        <a:cs typeface="Times New Roman"/>
                      </a:endParaRPr>
                    </a:p>
                  </a:txBody>
                  <a:tcPr marL="68580" marR="68580" marT="0" marB="0"/>
                </a:tc>
                <a:tc>
                  <a:txBody>
                    <a:bodyPr/>
                    <a:lstStyle/>
                    <a:p>
                      <a:pPr algn="just">
                        <a:lnSpc>
                          <a:spcPct val="150000"/>
                        </a:lnSpc>
                        <a:spcAft>
                          <a:spcPts val="0"/>
                        </a:spcAft>
                      </a:pPr>
                      <a:r>
                        <a:rPr lang="en-US" sz="1400" dirty="0">
                          <a:effectLst/>
                          <a:latin typeface="Times New Roman"/>
                          <a:ea typeface="Calibri"/>
                          <a:cs typeface="Times New Roman"/>
                        </a:rPr>
                        <a:t>Pass</a:t>
                      </a:r>
                      <a:endParaRPr lang="en-IN" sz="1100" dirty="0">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3489691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Screenshots</a:t>
            </a:r>
            <a:endParaRPr lang="en-IN" dirty="0"/>
          </a:p>
        </p:txBody>
      </p:sp>
      <p:sp>
        <p:nvSpPr>
          <p:cNvPr id="5" name="Subtitle 4"/>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8367871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3" y="1481138"/>
            <a:ext cx="8046154" cy="4525962"/>
          </a:xfrm>
        </p:spPr>
      </p:pic>
      <p:sp>
        <p:nvSpPr>
          <p:cNvPr id="3" name="Title 2"/>
          <p:cNvSpPr>
            <a:spLocks noGrp="1"/>
          </p:cNvSpPr>
          <p:nvPr>
            <p:ph type="title"/>
          </p:nvPr>
        </p:nvSpPr>
        <p:spPr/>
        <p:txBody>
          <a:bodyPr/>
          <a:lstStyle/>
          <a:p>
            <a:r>
              <a:rPr lang="en-IN" dirty="0" smtClean="0"/>
              <a:t>Mouse Movement Tracking </a:t>
            </a:r>
            <a:endParaRPr lang="en-IN" dirty="0"/>
          </a:p>
        </p:txBody>
      </p:sp>
    </p:spTree>
    <p:extLst>
      <p:ext uri="{BB962C8B-B14F-4D97-AF65-F5344CB8AC3E}">
        <p14:creationId xmlns:p14="http://schemas.microsoft.com/office/powerpoint/2010/main" val="16579070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3" y="1481138"/>
            <a:ext cx="8046154" cy="4525962"/>
          </a:xfrm>
        </p:spPr>
      </p:pic>
      <p:sp>
        <p:nvSpPr>
          <p:cNvPr id="3" name="Title 2"/>
          <p:cNvSpPr>
            <a:spLocks noGrp="1"/>
          </p:cNvSpPr>
          <p:nvPr>
            <p:ph type="title"/>
          </p:nvPr>
        </p:nvSpPr>
        <p:spPr/>
        <p:txBody>
          <a:bodyPr/>
          <a:lstStyle/>
          <a:p>
            <a:r>
              <a:rPr lang="en-IN" dirty="0" smtClean="0"/>
              <a:t>Mouse Click Operation</a:t>
            </a:r>
            <a:endParaRPr lang="en-IN" dirty="0"/>
          </a:p>
        </p:txBody>
      </p:sp>
    </p:spTree>
    <p:extLst>
      <p:ext uri="{BB962C8B-B14F-4D97-AF65-F5344CB8AC3E}">
        <p14:creationId xmlns:p14="http://schemas.microsoft.com/office/powerpoint/2010/main" val="28456755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lgn="just"/>
            <a:r>
              <a:rPr lang="en-IN" sz="2800" dirty="0" smtClean="0">
                <a:latin typeface="Calibri" pitchFamily="34" charset="0"/>
                <a:cs typeface="Calibri" pitchFamily="34" charset="0"/>
              </a:rPr>
              <a:t>The </a:t>
            </a:r>
            <a:r>
              <a:rPr lang="en-IN" sz="2800" dirty="0">
                <a:latin typeface="Calibri" pitchFamily="34" charset="0"/>
                <a:cs typeface="Calibri" pitchFamily="34" charset="0"/>
              </a:rPr>
              <a:t>current system is capable of tracking and performing single left click operation on any object which is available on the system UI. </a:t>
            </a:r>
            <a:endParaRPr lang="en-IN" sz="2800" dirty="0" smtClean="0">
              <a:latin typeface="Calibri" pitchFamily="34" charset="0"/>
              <a:cs typeface="Calibri" pitchFamily="34" charset="0"/>
            </a:endParaRPr>
          </a:p>
          <a:p>
            <a:pPr algn="just"/>
            <a:endParaRPr lang="en-IN" sz="2800" dirty="0">
              <a:latin typeface="Calibri" pitchFamily="34" charset="0"/>
              <a:cs typeface="Calibri" pitchFamily="34" charset="0"/>
            </a:endParaRPr>
          </a:p>
          <a:p>
            <a:pPr algn="just"/>
            <a:r>
              <a:rPr lang="en-IN" sz="2800" dirty="0" smtClean="0">
                <a:latin typeface="Calibri" pitchFamily="34" charset="0"/>
                <a:cs typeface="Calibri" pitchFamily="34" charset="0"/>
              </a:rPr>
              <a:t>Since </a:t>
            </a:r>
            <a:r>
              <a:rPr lang="en-IN" sz="2800" dirty="0">
                <a:latin typeface="Calibri" pitchFamily="34" charset="0"/>
                <a:cs typeface="Calibri" pitchFamily="34" charset="0"/>
              </a:rPr>
              <a:t>the mouse API on the application pushes the information onto the buffer, the event can be triggered to any application which is running on the system, which includes both Operating system software and application software. </a:t>
            </a:r>
            <a:endParaRPr lang="en-IN" sz="2800" dirty="0" smtClean="0">
              <a:latin typeface="Calibri" pitchFamily="34" charset="0"/>
              <a:cs typeface="Calibri" pitchFamily="34" charset="0"/>
            </a:endParaRPr>
          </a:p>
          <a:p>
            <a:pPr algn="just"/>
            <a:endParaRPr lang="en-IN" sz="2800" dirty="0">
              <a:latin typeface="Calibri" pitchFamily="34" charset="0"/>
              <a:cs typeface="Calibri" pitchFamily="34" charset="0"/>
            </a:endParaRPr>
          </a:p>
          <a:p>
            <a:pPr algn="just"/>
            <a:r>
              <a:rPr lang="en-IN" sz="2800" dirty="0" smtClean="0">
                <a:latin typeface="Calibri" pitchFamily="34" charset="0"/>
                <a:cs typeface="Calibri" pitchFamily="34" charset="0"/>
              </a:rPr>
              <a:t>The </a:t>
            </a:r>
            <a:r>
              <a:rPr lang="en-IN" sz="2800" dirty="0">
                <a:latin typeface="Calibri" pitchFamily="34" charset="0"/>
                <a:cs typeface="Calibri" pitchFamily="34" charset="0"/>
              </a:rPr>
              <a:t>proposed system is very primitive and performs a simple left click gesture. </a:t>
            </a:r>
            <a:endParaRPr lang="en-US" dirty="0">
              <a:latin typeface="Calibri" pitchFamily="34" charset="0"/>
              <a:cs typeface="Calibri" pitchFamily="34" charset="0"/>
            </a:endParaRPr>
          </a:p>
        </p:txBody>
      </p:sp>
      <p:sp>
        <p:nvSpPr>
          <p:cNvPr id="3" name="Title 2"/>
          <p:cNvSpPr>
            <a:spLocks noGrp="1"/>
          </p:cNvSpPr>
          <p:nvPr>
            <p:ph type="title"/>
          </p:nvPr>
        </p:nvSpPr>
        <p:spPr/>
        <p:txBody>
          <a:bodyPr>
            <a:normAutofit/>
          </a:bodyPr>
          <a:lstStyle/>
          <a:p>
            <a:r>
              <a:rPr lang="en-US" sz="3700" dirty="0" smtClean="0">
                <a:latin typeface="Cambria" pitchFamily="18" charset="0"/>
              </a:rPr>
              <a:t>CONCLUSION</a:t>
            </a:r>
            <a:endParaRPr lang="en-US" sz="3700" dirty="0">
              <a:latin typeface="Cambria"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algn="just"/>
            <a:r>
              <a:rPr lang="en-IN" dirty="0"/>
              <a:t>The HAAR dataset which is used for the detection is very primitive and, hence, the detection rate is slow and false positives are still a possibility. So the future system will have a better dataset for the HAAR detection of fist and palm. </a:t>
            </a:r>
            <a:endParaRPr lang="en-IN" dirty="0" smtClean="0"/>
          </a:p>
          <a:p>
            <a:pPr algn="just"/>
            <a:endParaRPr lang="en-IN" dirty="0"/>
          </a:p>
          <a:p>
            <a:pPr algn="just"/>
            <a:r>
              <a:rPr lang="en-IN" dirty="0" smtClean="0"/>
              <a:t>The </a:t>
            </a:r>
            <a:r>
              <a:rPr lang="en-IN" dirty="0"/>
              <a:t>current system has incorporated methods to detect and analyse more complex gestures like variation types of click operation, pinch zoom etc. </a:t>
            </a:r>
            <a:endParaRPr lang="en-IN" dirty="0" smtClean="0"/>
          </a:p>
          <a:p>
            <a:pPr algn="just"/>
            <a:endParaRPr lang="en-IN" dirty="0"/>
          </a:p>
          <a:p>
            <a:pPr algn="just"/>
            <a:r>
              <a:rPr lang="en-IN" dirty="0" smtClean="0"/>
              <a:t>The </a:t>
            </a:r>
            <a:r>
              <a:rPr lang="en-IN" dirty="0"/>
              <a:t>algorithm which is used for detection and tracking still needs improvement in accuracy and speed. </a:t>
            </a:r>
          </a:p>
        </p:txBody>
      </p:sp>
      <p:sp>
        <p:nvSpPr>
          <p:cNvPr id="3" name="Title 2"/>
          <p:cNvSpPr>
            <a:spLocks noGrp="1"/>
          </p:cNvSpPr>
          <p:nvPr>
            <p:ph type="title"/>
          </p:nvPr>
        </p:nvSpPr>
        <p:spPr/>
        <p:txBody>
          <a:bodyPr/>
          <a:lstStyle/>
          <a:p>
            <a:r>
              <a:rPr lang="en-US" sz="4400" dirty="0" smtClean="0">
                <a:latin typeface="Cambria" pitchFamily="18" charset="0"/>
              </a:rPr>
              <a:t>FUTURE ENHANCEMENT</a:t>
            </a:r>
            <a:endParaRPr lang="en-IN" dirty="0"/>
          </a:p>
        </p:txBody>
      </p:sp>
    </p:spTree>
    <p:extLst>
      <p:ext uri="{BB962C8B-B14F-4D97-AF65-F5344CB8AC3E}">
        <p14:creationId xmlns:p14="http://schemas.microsoft.com/office/powerpoint/2010/main" val="2960070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566928" indent="-457200">
              <a:buFont typeface="+mj-lt"/>
              <a:buAutoNum type="arabicPeriod"/>
            </a:pPr>
            <a:r>
              <a:rPr lang="en-US" sz="2200" dirty="0" smtClean="0">
                <a:latin typeface="Calibri" pitchFamily="34" charset="0"/>
                <a:cs typeface="Calibri" pitchFamily="34" charset="0"/>
              </a:rPr>
              <a:t>Beifang Yi, Frederick C. Harris Jr., Ling Wang, Yusong Yan (2005)</a:t>
            </a:r>
            <a:r>
              <a:rPr lang="en-US" sz="2200" b="1" i="1" dirty="0" smtClean="0">
                <a:latin typeface="Calibri" pitchFamily="34" charset="0"/>
                <a:cs typeface="Calibri" pitchFamily="34" charset="0"/>
              </a:rPr>
              <a:t> ‘</a:t>
            </a:r>
            <a:r>
              <a:rPr lang="en-US" sz="2200" b="1" dirty="0" smtClean="0">
                <a:latin typeface="Calibri" pitchFamily="34" charset="0"/>
                <a:cs typeface="Calibri" pitchFamily="34" charset="0"/>
              </a:rPr>
              <a:t>Real-Time Natural Hand Gestures’, </a:t>
            </a:r>
            <a:r>
              <a:rPr lang="en-US" sz="2200" dirty="0" smtClean="0">
                <a:latin typeface="Calibri" pitchFamily="34" charset="0"/>
                <a:cs typeface="Calibri" pitchFamily="34" charset="0"/>
              </a:rPr>
              <a:t>Proceedings of IEEE CS and the AIP, pp. 92-97</a:t>
            </a:r>
          </a:p>
          <a:p>
            <a:pPr marL="566928" indent="-457200">
              <a:buFont typeface="+mj-lt"/>
              <a:buAutoNum type="arabicPeriod"/>
            </a:pPr>
            <a:endParaRPr lang="en-US" sz="2200" dirty="0" smtClean="0">
              <a:latin typeface="Calibri" pitchFamily="34" charset="0"/>
              <a:cs typeface="Calibri" pitchFamily="34" charset="0"/>
            </a:endParaRPr>
          </a:p>
          <a:p>
            <a:pPr marL="566928" indent="-457200">
              <a:buFont typeface="+mj-lt"/>
              <a:buAutoNum type="arabicPeriod"/>
            </a:pPr>
            <a:r>
              <a:rPr lang="en-US" sz="2200" dirty="0" smtClean="0">
                <a:latin typeface="Calibri" pitchFamily="34" charset="0"/>
                <a:cs typeface="Calibri" pitchFamily="34" charset="0"/>
              </a:rPr>
              <a:t>Cristina Manresa, Javier Varona, Ramon </a:t>
            </a:r>
            <a:r>
              <a:rPr lang="en-US" sz="2200" dirty="0" err="1" smtClean="0">
                <a:latin typeface="Calibri" pitchFamily="34" charset="0"/>
                <a:cs typeface="Calibri" pitchFamily="34" charset="0"/>
              </a:rPr>
              <a:t>Mas</a:t>
            </a:r>
            <a:r>
              <a:rPr lang="en-US" sz="2200" dirty="0" smtClean="0">
                <a:latin typeface="Calibri" pitchFamily="34" charset="0"/>
                <a:cs typeface="Calibri" pitchFamily="34" charset="0"/>
              </a:rPr>
              <a:t>, Francisco J. Perales (2005) ‘</a:t>
            </a:r>
            <a:r>
              <a:rPr lang="en-US" sz="2200" b="1" dirty="0" smtClean="0">
                <a:latin typeface="Calibri" pitchFamily="34" charset="0"/>
                <a:cs typeface="Calibri" pitchFamily="34" charset="0"/>
              </a:rPr>
              <a:t>Hand Tracking and Gesture Recognition for Human-Computer Interaction’, </a:t>
            </a:r>
            <a:r>
              <a:rPr lang="en-US" sz="2200" dirty="0" smtClean="0">
                <a:latin typeface="Calibri" pitchFamily="34" charset="0"/>
                <a:cs typeface="Calibri" pitchFamily="34" charset="0"/>
              </a:rPr>
              <a:t>Journal of</a:t>
            </a:r>
            <a:r>
              <a:rPr lang="en-US" sz="2200" b="1" dirty="0" smtClean="0">
                <a:latin typeface="Calibri" pitchFamily="34" charset="0"/>
                <a:cs typeface="Calibri" pitchFamily="34" charset="0"/>
              </a:rPr>
              <a:t> </a:t>
            </a:r>
            <a:r>
              <a:rPr lang="en-US" sz="2200" dirty="0" smtClean="0">
                <a:latin typeface="Calibri" pitchFamily="34" charset="0"/>
                <a:cs typeface="Calibri" pitchFamily="34" charset="0"/>
              </a:rPr>
              <a:t>Electronic Letters on Computer Vision and Image Analysis, pp. 96-104.</a:t>
            </a:r>
          </a:p>
          <a:p>
            <a:pPr marL="566928" indent="-457200">
              <a:buFont typeface="+mj-lt"/>
              <a:buAutoNum type="arabicPeriod"/>
            </a:pPr>
            <a:endParaRPr lang="en-US" sz="2200" dirty="0" smtClean="0">
              <a:latin typeface="Calibri" pitchFamily="34" charset="0"/>
              <a:cs typeface="Calibri" pitchFamily="34" charset="0"/>
            </a:endParaRPr>
          </a:p>
          <a:p>
            <a:pPr marL="566928" indent="-457200">
              <a:buFont typeface="+mj-lt"/>
              <a:buAutoNum type="arabicPeriod"/>
            </a:pPr>
            <a:r>
              <a:rPr lang="en-US" sz="2200" dirty="0" smtClean="0">
                <a:latin typeface="Calibri" pitchFamily="34" charset="0"/>
                <a:cs typeface="Calibri" pitchFamily="34" charset="0"/>
              </a:rPr>
              <a:t> Kenji Oka, Yoichi Sato, Hideki Koike (2002)</a:t>
            </a:r>
            <a:r>
              <a:rPr lang="en-US" sz="2200" b="1" dirty="0" smtClean="0">
                <a:latin typeface="Calibri" pitchFamily="34" charset="0"/>
                <a:cs typeface="Calibri" pitchFamily="34" charset="0"/>
              </a:rPr>
              <a:t> ‘Real-Time Fingertip Tracking and Gesture Recognition’, </a:t>
            </a:r>
            <a:r>
              <a:rPr lang="en-US" sz="2200" dirty="0" smtClean="0">
                <a:latin typeface="Calibri" pitchFamily="34" charset="0"/>
                <a:cs typeface="Calibri" pitchFamily="34" charset="0"/>
              </a:rPr>
              <a:t>Proceeding of IEEE Computer Graphics and Applications, pp. 64-71.</a:t>
            </a:r>
          </a:p>
          <a:p>
            <a:endParaRPr lang="en-US" dirty="0" smtClean="0"/>
          </a:p>
          <a:p>
            <a:endParaRPr lang="en-US" dirty="0"/>
          </a:p>
        </p:txBody>
      </p:sp>
      <p:sp>
        <p:nvSpPr>
          <p:cNvPr id="3" name="Title 2"/>
          <p:cNvSpPr>
            <a:spLocks noGrp="1"/>
          </p:cNvSpPr>
          <p:nvPr>
            <p:ph type="title"/>
          </p:nvPr>
        </p:nvSpPr>
        <p:spPr/>
        <p:txBody>
          <a:bodyPr/>
          <a:lstStyle/>
          <a:p>
            <a:r>
              <a:rPr lang="en-US" dirty="0" smtClean="0"/>
              <a:t>REFERENCES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a:bodyPr>
          <a:lstStyle/>
          <a:p>
            <a:pPr marL="566928" indent="-457200">
              <a:buFont typeface="+mj-lt"/>
              <a:buAutoNum type="arabicPeriod" startAt="4"/>
            </a:pPr>
            <a:r>
              <a:rPr lang="en-US" sz="2200" dirty="0" smtClean="0">
                <a:latin typeface="Calibri" pitchFamily="34" charset="0"/>
                <a:cs typeface="Calibri" pitchFamily="34" charset="0"/>
              </a:rPr>
              <a:t>Mohamed Alsheakhali, Ahmed Skaik, Mohammed Aldahdouh, Mahmoud Alhelou (2011) ‘</a:t>
            </a:r>
            <a:r>
              <a:rPr lang="en-US" sz="2200" b="1" dirty="0" smtClean="0">
                <a:latin typeface="Calibri" pitchFamily="34" charset="0"/>
                <a:cs typeface="Calibri" pitchFamily="34" charset="0"/>
              </a:rPr>
              <a:t>Hand Gesture Recognition System</a:t>
            </a:r>
            <a:r>
              <a:rPr lang="en-US" sz="2200" dirty="0" smtClean="0">
                <a:latin typeface="Calibri" pitchFamily="34" charset="0"/>
                <a:cs typeface="Calibri" pitchFamily="34" charset="0"/>
              </a:rPr>
              <a:t>’, submitted at The Islamic University of Gaza</a:t>
            </a:r>
            <a:r>
              <a:rPr lang="en-US" sz="2200" i="1" dirty="0" smtClean="0">
                <a:latin typeface="Calibri" pitchFamily="34" charset="0"/>
                <a:cs typeface="Calibri" pitchFamily="34" charset="0"/>
              </a:rPr>
              <a:t>.</a:t>
            </a:r>
          </a:p>
          <a:p>
            <a:pPr marL="566928" indent="-457200">
              <a:buFont typeface="+mj-lt"/>
              <a:buAutoNum type="arabicPeriod" startAt="4"/>
            </a:pPr>
            <a:endParaRPr lang="en-US" sz="2200" dirty="0" smtClean="0">
              <a:latin typeface="Calibri" pitchFamily="34" charset="0"/>
              <a:cs typeface="Calibri" pitchFamily="34" charset="0"/>
            </a:endParaRPr>
          </a:p>
          <a:p>
            <a:pPr marL="566928" indent="-457200">
              <a:buFont typeface="+mj-lt"/>
              <a:buAutoNum type="arabicPeriod" startAt="4"/>
            </a:pPr>
            <a:r>
              <a:rPr lang="en-US" sz="2200" i="1" dirty="0" smtClean="0">
                <a:latin typeface="Calibri" pitchFamily="34" charset="0"/>
                <a:cs typeface="Calibri" pitchFamily="34" charset="0"/>
              </a:rPr>
              <a:t> </a:t>
            </a:r>
            <a:r>
              <a:rPr lang="en-US" sz="2200" dirty="0" smtClean="0">
                <a:latin typeface="Calibri" pitchFamily="34" charset="0"/>
                <a:cs typeface="Calibri" pitchFamily="34" charset="0"/>
              </a:rPr>
              <a:t>William T. Freeman, Michal Roth (1994) ‘</a:t>
            </a:r>
            <a:r>
              <a:rPr lang="en-US" sz="2200" b="1" dirty="0" smtClean="0">
                <a:latin typeface="Calibri" pitchFamily="34" charset="0"/>
                <a:cs typeface="Calibri" pitchFamily="34" charset="0"/>
              </a:rPr>
              <a:t>Orientation Histograms for Hand Gesture Recognition’, </a:t>
            </a:r>
            <a:r>
              <a:rPr lang="en-US" sz="2200" dirty="0" smtClean="0">
                <a:latin typeface="Calibri" pitchFamily="34" charset="0"/>
                <a:cs typeface="Calibri" pitchFamily="34" charset="0"/>
              </a:rPr>
              <a:t>Proceeding of</a:t>
            </a:r>
            <a:r>
              <a:rPr lang="en-US" sz="2200" b="1" dirty="0" smtClean="0">
                <a:latin typeface="Calibri" pitchFamily="34" charset="0"/>
                <a:cs typeface="Calibri" pitchFamily="34" charset="0"/>
              </a:rPr>
              <a:t> </a:t>
            </a:r>
            <a:r>
              <a:rPr lang="en-US" sz="2200" dirty="0" smtClean="0">
                <a:latin typeface="Calibri" pitchFamily="34" charset="0"/>
                <a:cs typeface="Calibri" pitchFamily="34" charset="0"/>
              </a:rPr>
              <a:t>IEEE International workshop on Automatic Face and Gesture Recognition.</a:t>
            </a:r>
          </a:p>
          <a:p>
            <a:pPr marL="566928" indent="-457200">
              <a:buFont typeface="+mj-lt"/>
              <a:buAutoNum type="arabicPeriod" startAt="4"/>
            </a:pPr>
            <a:endParaRPr lang="en-US" sz="2200" dirty="0" smtClean="0">
              <a:latin typeface="Calibri" pitchFamily="34" charset="0"/>
              <a:cs typeface="Calibri" pitchFamily="34" charset="0"/>
            </a:endParaRPr>
          </a:p>
          <a:p>
            <a:pPr marL="566928" indent="-457200">
              <a:buFont typeface="+mj-lt"/>
              <a:buAutoNum type="arabicPeriod" startAt="4"/>
            </a:pPr>
            <a:r>
              <a:rPr lang="en-US" sz="2200" i="1" dirty="0" smtClean="0">
                <a:latin typeface="Calibri" pitchFamily="34" charset="0"/>
                <a:cs typeface="Calibri" pitchFamily="34" charset="0"/>
              </a:rPr>
              <a:t> </a:t>
            </a:r>
            <a:r>
              <a:rPr lang="en-US" sz="2200" dirty="0" err="1" smtClean="0">
                <a:latin typeface="Calibri" pitchFamily="34" charset="0"/>
                <a:cs typeface="Calibri" pitchFamily="34" charset="0"/>
              </a:rPr>
              <a:t>Rafiqul</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Zaman</a:t>
            </a:r>
            <a:r>
              <a:rPr lang="en-US" sz="2200" dirty="0" smtClean="0">
                <a:latin typeface="Calibri" pitchFamily="34" charset="0"/>
                <a:cs typeface="Calibri" pitchFamily="34" charset="0"/>
              </a:rPr>
              <a:t> Khan and </a:t>
            </a:r>
            <a:r>
              <a:rPr lang="en-US" sz="2200" dirty="0" err="1" smtClean="0">
                <a:latin typeface="Calibri" pitchFamily="34" charset="0"/>
                <a:cs typeface="Calibri" pitchFamily="34" charset="0"/>
              </a:rPr>
              <a:t>Noor</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Adnan</a:t>
            </a:r>
            <a:r>
              <a:rPr lang="en-US" sz="2200" dirty="0" smtClean="0">
                <a:latin typeface="Calibri" pitchFamily="34" charset="0"/>
                <a:cs typeface="Calibri" pitchFamily="34" charset="0"/>
              </a:rPr>
              <a:t> </a:t>
            </a:r>
            <a:r>
              <a:rPr lang="en-US" sz="2200" dirty="0" err="1" smtClean="0">
                <a:latin typeface="Calibri" pitchFamily="34" charset="0"/>
                <a:cs typeface="Calibri" pitchFamily="34" charset="0"/>
              </a:rPr>
              <a:t>Ibraheem</a:t>
            </a:r>
            <a:r>
              <a:rPr lang="en-US" sz="2200" dirty="0" smtClean="0">
                <a:latin typeface="Calibri" pitchFamily="34" charset="0"/>
                <a:cs typeface="Calibri" pitchFamily="34" charset="0"/>
              </a:rPr>
              <a:t> (2012) ‘</a:t>
            </a:r>
            <a:r>
              <a:rPr lang="en-US" sz="2200" b="1" dirty="0" smtClean="0">
                <a:latin typeface="Calibri" pitchFamily="34" charset="0"/>
                <a:cs typeface="Calibri" pitchFamily="34" charset="0"/>
              </a:rPr>
              <a:t>HAND GESTURE RECOGNITION: A LITERATURE REVIEW’, </a:t>
            </a:r>
            <a:r>
              <a:rPr lang="en-US" sz="2200" dirty="0" smtClean="0">
                <a:latin typeface="Calibri" pitchFamily="34" charset="0"/>
                <a:cs typeface="Calibri" pitchFamily="34" charset="0"/>
              </a:rPr>
              <a:t>Proceeding of</a:t>
            </a:r>
            <a:r>
              <a:rPr lang="en-US" sz="2200" b="1" dirty="0" smtClean="0">
                <a:latin typeface="Calibri" pitchFamily="34" charset="0"/>
                <a:cs typeface="Calibri" pitchFamily="34" charset="0"/>
              </a:rPr>
              <a:t> </a:t>
            </a:r>
            <a:r>
              <a:rPr lang="en-US" sz="2200" dirty="0" smtClean="0">
                <a:latin typeface="Calibri" pitchFamily="34" charset="0"/>
                <a:cs typeface="Calibri" pitchFamily="34" charset="0"/>
              </a:rPr>
              <a:t>International Journal of Artificial Intelligence &amp; Applications (IJAIA), Vol.3, No.4, pp. 161- 174. </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000" b="1" dirty="0" smtClean="0">
                <a:latin typeface="Calibri" pitchFamily="34" charset="0"/>
                <a:cs typeface="Calibri" pitchFamily="34" charset="0"/>
              </a:rPr>
              <a:t>Problem addressed</a:t>
            </a:r>
          </a:p>
          <a:p>
            <a:pPr lvl="1" algn="just"/>
            <a:r>
              <a:rPr lang="en-US" sz="1600" dirty="0" smtClean="0">
                <a:latin typeface="Calibri" pitchFamily="34" charset="0"/>
                <a:cs typeface="Calibri" pitchFamily="34" charset="0"/>
              </a:rPr>
              <a:t>The requirement of simple, yet sophisticated user interface has driven the IT professionals to develop enhanced devices ranging from the basic punch-card system to the widely used keyboard, mouse and the latest touch screen technology. These improved gadgets basically reduce the invisible barrier between the user and system. However, these devices have their limitations and inconvenient for the user to interact with the system.</a:t>
            </a:r>
          </a:p>
          <a:p>
            <a:pPr algn="just"/>
            <a:endParaRPr lang="en-US" sz="2000" dirty="0">
              <a:latin typeface="Calibri" pitchFamily="34" charset="0"/>
              <a:cs typeface="Calibri" pitchFamily="34" charset="0"/>
            </a:endParaRPr>
          </a:p>
          <a:p>
            <a:pPr algn="just"/>
            <a:r>
              <a:rPr lang="en-US" sz="2000" b="1" dirty="0" smtClean="0">
                <a:latin typeface="Calibri" pitchFamily="34" charset="0"/>
                <a:cs typeface="Calibri" pitchFamily="34" charset="0"/>
              </a:rPr>
              <a:t>Method used</a:t>
            </a:r>
          </a:p>
          <a:p>
            <a:pPr lvl="1" algn="just"/>
            <a:r>
              <a:rPr lang="en-US" sz="1600" dirty="0" smtClean="0">
                <a:latin typeface="Calibri" pitchFamily="34" charset="0"/>
                <a:cs typeface="Calibri" pitchFamily="34" charset="0"/>
              </a:rPr>
              <a:t>To simplify the procedure, a new system is developed which takes human gestures into consideration to perform the corresponding operation. A new software is developed to capture the hand gesture from the user through web camera. </a:t>
            </a:r>
          </a:p>
          <a:p>
            <a:pPr algn="just"/>
            <a:endParaRPr lang="en-US" sz="2000" dirty="0" smtClean="0">
              <a:latin typeface="Calibri" pitchFamily="34" charset="0"/>
              <a:cs typeface="Calibri" pitchFamily="34" charset="0"/>
            </a:endParaRPr>
          </a:p>
          <a:p>
            <a:pPr algn="just"/>
            <a:r>
              <a:rPr lang="en-US" sz="2000" b="1" dirty="0" smtClean="0">
                <a:latin typeface="Calibri" pitchFamily="34" charset="0"/>
                <a:cs typeface="Calibri" pitchFamily="34" charset="0"/>
              </a:rPr>
              <a:t>Performance</a:t>
            </a:r>
          </a:p>
          <a:p>
            <a:pPr lvl="1" algn="just"/>
            <a:r>
              <a:rPr lang="en-US" sz="1600" dirty="0" smtClean="0">
                <a:latin typeface="Calibri" pitchFamily="34" charset="0"/>
                <a:cs typeface="Calibri" pitchFamily="34" charset="0"/>
              </a:rPr>
              <a:t>The proposed hand gesture system is effective, but not enough so as to eliminate the need for a keyboard and a mouse.</a:t>
            </a:r>
            <a:endParaRPr lang="en-US" sz="1600" dirty="0">
              <a:latin typeface="Calibri" pitchFamily="34" charset="0"/>
              <a:cs typeface="Calibri" pitchFamily="34" charset="0"/>
            </a:endParaRPr>
          </a:p>
        </p:txBody>
      </p:sp>
      <p:sp>
        <p:nvSpPr>
          <p:cNvPr id="3" name="Title 2"/>
          <p:cNvSpPr>
            <a:spLocks noGrp="1"/>
          </p:cNvSpPr>
          <p:nvPr>
            <p:ph type="title"/>
          </p:nvPr>
        </p:nvSpPr>
        <p:spPr/>
        <p:txBody>
          <a:bodyPr>
            <a:normAutofit/>
          </a:bodyPr>
          <a:lstStyle/>
          <a:p>
            <a:r>
              <a:rPr lang="en-US" sz="3700" dirty="0" smtClean="0"/>
              <a:t>ABSTRACT</a:t>
            </a:r>
            <a:endParaRPr lang="en-US" sz="37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IN" sz="2000" b="1" dirty="0" smtClean="0">
                <a:latin typeface="Calibri" pitchFamily="34" charset="0"/>
                <a:cs typeface="Calibri" pitchFamily="34" charset="0"/>
              </a:rPr>
              <a:t>Image Capture and Correction</a:t>
            </a:r>
          </a:p>
          <a:p>
            <a:pPr lvl="1"/>
            <a:r>
              <a:rPr lang="en-IN" sz="2000" dirty="0" smtClean="0">
                <a:latin typeface="Calibri" pitchFamily="34" charset="0"/>
                <a:cs typeface="Calibri" pitchFamily="34" charset="0"/>
              </a:rPr>
              <a:t>Device Capture module</a:t>
            </a:r>
          </a:p>
          <a:p>
            <a:pPr lvl="1"/>
            <a:r>
              <a:rPr lang="en-IN" sz="2000" dirty="0" smtClean="0">
                <a:latin typeface="Calibri" pitchFamily="34" charset="0"/>
                <a:cs typeface="Calibri" pitchFamily="34" charset="0"/>
              </a:rPr>
              <a:t>Basic Noise Correction Model</a:t>
            </a:r>
          </a:p>
          <a:p>
            <a:pPr lvl="1"/>
            <a:r>
              <a:rPr lang="en-IN" sz="2000" dirty="0" smtClean="0">
                <a:latin typeface="Calibri" pitchFamily="34" charset="0"/>
                <a:cs typeface="Calibri" pitchFamily="34" charset="0"/>
              </a:rPr>
              <a:t>Automatic Contrast and Brightness Adjustment</a:t>
            </a:r>
          </a:p>
          <a:p>
            <a:pPr lvl="1"/>
            <a:endParaRPr lang="en-IN" sz="2000" dirty="0" smtClean="0">
              <a:latin typeface="Calibri" pitchFamily="34" charset="0"/>
              <a:cs typeface="Calibri" pitchFamily="34" charset="0"/>
            </a:endParaRPr>
          </a:p>
          <a:p>
            <a:r>
              <a:rPr lang="en-IN" sz="2000" b="1" dirty="0" smtClean="0">
                <a:latin typeface="Calibri" pitchFamily="34" charset="0"/>
                <a:cs typeface="Calibri" pitchFamily="34" charset="0"/>
              </a:rPr>
              <a:t>Image Hand Detection</a:t>
            </a:r>
          </a:p>
          <a:p>
            <a:pPr lvl="1"/>
            <a:r>
              <a:rPr lang="en-IN" sz="2000" dirty="0" smtClean="0">
                <a:latin typeface="Calibri" pitchFamily="34" charset="0"/>
                <a:cs typeface="Calibri" pitchFamily="34" charset="0"/>
              </a:rPr>
              <a:t>Edge detection and stereotype matching</a:t>
            </a:r>
          </a:p>
          <a:p>
            <a:pPr lvl="1"/>
            <a:r>
              <a:rPr lang="en-IN" sz="2000" dirty="0" smtClean="0">
                <a:latin typeface="Calibri" pitchFamily="34" charset="0"/>
                <a:cs typeface="Calibri" pitchFamily="34" charset="0"/>
              </a:rPr>
              <a:t>Distance analysis and Calculation System.</a:t>
            </a:r>
          </a:p>
          <a:p>
            <a:pPr lvl="1"/>
            <a:r>
              <a:rPr lang="en-IN" sz="2000" dirty="0" smtClean="0">
                <a:latin typeface="Calibri" pitchFamily="34" charset="0"/>
                <a:cs typeface="Calibri" pitchFamily="34" charset="0"/>
              </a:rPr>
              <a:t>Motion Detection module</a:t>
            </a:r>
          </a:p>
          <a:p>
            <a:pPr lvl="1"/>
            <a:r>
              <a:rPr lang="en-IN" sz="2000" dirty="0" smtClean="0">
                <a:latin typeface="Calibri" pitchFamily="34" charset="0"/>
                <a:cs typeface="Calibri" pitchFamily="34" charset="0"/>
              </a:rPr>
              <a:t>Gesture detection module based on fuzzy logic</a:t>
            </a:r>
          </a:p>
          <a:p>
            <a:pPr lvl="1"/>
            <a:endParaRPr lang="en-IN" sz="2000" dirty="0">
              <a:latin typeface="Calibri" pitchFamily="34" charset="0"/>
              <a:cs typeface="Calibri" pitchFamily="34" charset="0"/>
            </a:endParaRPr>
          </a:p>
          <a:p>
            <a:r>
              <a:rPr lang="en-IN" sz="2000" b="1" dirty="0" smtClean="0">
                <a:latin typeface="Calibri" pitchFamily="34" charset="0"/>
                <a:cs typeface="Calibri" pitchFamily="34" charset="0"/>
              </a:rPr>
              <a:t>Event Triggering </a:t>
            </a:r>
          </a:p>
          <a:p>
            <a:pPr lvl="1"/>
            <a:r>
              <a:rPr lang="en-IN" sz="2000" dirty="0" smtClean="0">
                <a:latin typeface="Calibri" pitchFamily="34" charset="0"/>
                <a:cs typeface="Calibri" pitchFamily="34" charset="0"/>
              </a:rPr>
              <a:t>System Event triggering to perform corresponding operation. </a:t>
            </a:r>
            <a:endParaRPr lang="en-IN" sz="2000" dirty="0">
              <a:latin typeface="Calibri" pitchFamily="34" charset="0"/>
              <a:cs typeface="Calibri" pitchFamily="34" charset="0"/>
            </a:endParaRPr>
          </a:p>
        </p:txBody>
      </p:sp>
      <p:sp>
        <p:nvSpPr>
          <p:cNvPr id="3" name="Title 2"/>
          <p:cNvSpPr>
            <a:spLocks noGrp="1"/>
          </p:cNvSpPr>
          <p:nvPr>
            <p:ph type="title"/>
          </p:nvPr>
        </p:nvSpPr>
        <p:spPr/>
        <p:txBody>
          <a:bodyPr>
            <a:normAutofit/>
          </a:bodyPr>
          <a:lstStyle/>
          <a:p>
            <a:r>
              <a:rPr lang="en-US" sz="3700" dirty="0" smtClean="0">
                <a:effectLst/>
                <a:latin typeface="Cambria" pitchFamily="18" charset="0"/>
              </a:rPr>
              <a:t>MODULES IN THE SYSTEM</a:t>
            </a:r>
            <a:endParaRPr lang="en-IN" sz="3700" dirty="0">
              <a:latin typeface="Cambria" pitchFamily="18" charset="0"/>
            </a:endParaRPr>
          </a:p>
        </p:txBody>
      </p:sp>
    </p:spTree>
    <p:extLst>
      <p:ext uri="{BB962C8B-B14F-4D97-AF65-F5344CB8AC3E}">
        <p14:creationId xmlns:p14="http://schemas.microsoft.com/office/powerpoint/2010/main" val="1510347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54563"/>
          </a:xfrm>
        </p:spPr>
        <p:txBody>
          <a:bodyPr>
            <a:normAutofit/>
          </a:bodyPr>
          <a:lstStyle/>
          <a:p>
            <a:endParaRPr lang="en-IN" sz="1800" dirty="0" smtClean="0"/>
          </a:p>
          <a:p>
            <a:pPr>
              <a:buNone/>
            </a:pPr>
            <a:r>
              <a:rPr lang="en-US" sz="2000" b="1" u="sng" dirty="0" smtClean="0">
                <a:latin typeface="Calibri" pitchFamily="34" charset="0"/>
                <a:cs typeface="Calibri" pitchFamily="34" charset="0"/>
              </a:rPr>
              <a:t>HARDWARE </a:t>
            </a:r>
            <a:r>
              <a:rPr lang="en-US" sz="2000" b="1" u="sng" dirty="0">
                <a:latin typeface="Calibri" pitchFamily="34" charset="0"/>
                <a:cs typeface="Calibri" pitchFamily="34" charset="0"/>
              </a:rPr>
              <a:t>CONFIGURATION</a:t>
            </a:r>
            <a:r>
              <a:rPr lang="en-US" sz="2000" b="1" u="sng" dirty="0" smtClean="0">
                <a:latin typeface="Calibri" pitchFamily="34" charset="0"/>
                <a:cs typeface="Calibri" pitchFamily="34" charset="0"/>
              </a:rPr>
              <a:t>:</a:t>
            </a:r>
            <a:endParaRPr lang="en-US" sz="2000" b="1" dirty="0">
              <a:latin typeface="Calibri" pitchFamily="34" charset="0"/>
              <a:cs typeface="Calibri" pitchFamily="34" charset="0"/>
            </a:endParaRPr>
          </a:p>
          <a:p>
            <a:pPr lvl="0" fontAlgn="base"/>
            <a:r>
              <a:rPr lang="en-US" sz="2000" dirty="0">
                <a:latin typeface="Calibri" pitchFamily="34" charset="0"/>
                <a:cs typeface="Calibri" pitchFamily="34" charset="0"/>
              </a:rPr>
              <a:t>Processor :Intel </a:t>
            </a:r>
            <a:r>
              <a:rPr lang="en-US" sz="2000" dirty="0" smtClean="0">
                <a:latin typeface="Calibri" pitchFamily="34" charset="0"/>
                <a:cs typeface="Calibri" pitchFamily="34" charset="0"/>
              </a:rPr>
              <a:t>Processor with support for better parallel processing.</a:t>
            </a:r>
          </a:p>
          <a:p>
            <a:pPr lvl="0" fontAlgn="base"/>
            <a:r>
              <a:rPr lang="en-US" sz="2000" dirty="0" smtClean="0">
                <a:latin typeface="Calibri" pitchFamily="34" charset="0"/>
                <a:cs typeface="Calibri" pitchFamily="34" charset="0"/>
              </a:rPr>
              <a:t>Hard </a:t>
            </a:r>
            <a:r>
              <a:rPr lang="en-US" sz="2000" dirty="0">
                <a:latin typeface="Calibri" pitchFamily="34" charset="0"/>
                <a:cs typeface="Calibri" pitchFamily="34" charset="0"/>
              </a:rPr>
              <a:t>disk space of </a:t>
            </a:r>
            <a:r>
              <a:rPr lang="en-US" sz="2000" dirty="0" smtClean="0">
                <a:latin typeface="Calibri" pitchFamily="34" charset="0"/>
                <a:cs typeface="Calibri" pitchFamily="34" charset="0"/>
              </a:rPr>
              <a:t>7 GB (Stand-alone application 55MB)</a:t>
            </a:r>
            <a:endParaRPr lang="en-US" sz="2000" dirty="0">
              <a:latin typeface="Calibri" pitchFamily="34" charset="0"/>
              <a:cs typeface="Calibri" pitchFamily="34" charset="0"/>
            </a:endParaRPr>
          </a:p>
          <a:p>
            <a:pPr lvl="0" fontAlgn="base"/>
            <a:r>
              <a:rPr lang="en-US" sz="2000" dirty="0">
                <a:latin typeface="Calibri" pitchFamily="34" charset="0"/>
                <a:cs typeface="Calibri" pitchFamily="34" charset="0"/>
              </a:rPr>
              <a:t>RAM capacity of 512 MB or more</a:t>
            </a:r>
          </a:p>
          <a:p>
            <a:pPr lvl="0" fontAlgn="base"/>
            <a:r>
              <a:rPr lang="en-US" sz="2000" dirty="0">
                <a:latin typeface="Calibri" pitchFamily="34" charset="0"/>
                <a:cs typeface="Calibri" pitchFamily="34" charset="0"/>
              </a:rPr>
              <a:t>Web Camera</a:t>
            </a:r>
          </a:p>
          <a:p>
            <a:pPr fontAlgn="base">
              <a:buNone/>
            </a:pPr>
            <a:endParaRPr lang="en-US" sz="2000" u="sng" dirty="0">
              <a:latin typeface="Calibri" pitchFamily="34" charset="0"/>
              <a:cs typeface="Calibri" pitchFamily="34" charset="0"/>
            </a:endParaRPr>
          </a:p>
          <a:p>
            <a:pPr fontAlgn="base">
              <a:buNone/>
            </a:pPr>
            <a:r>
              <a:rPr lang="en-US" sz="2000" b="1" u="sng" dirty="0">
                <a:latin typeface="Calibri" pitchFamily="34" charset="0"/>
                <a:cs typeface="Calibri" pitchFamily="34" charset="0"/>
              </a:rPr>
              <a:t>SOFTWARE CONFIGURATION:</a:t>
            </a:r>
            <a:endParaRPr lang="en-US" sz="2000" b="1" dirty="0">
              <a:latin typeface="Calibri" pitchFamily="34" charset="0"/>
              <a:cs typeface="Calibri" pitchFamily="34" charset="0"/>
            </a:endParaRPr>
          </a:p>
          <a:p>
            <a:pPr lvl="0" fontAlgn="base"/>
            <a:r>
              <a:rPr lang="en-US" sz="2000" dirty="0">
                <a:latin typeface="Calibri" pitchFamily="34" charset="0"/>
                <a:cs typeface="Calibri" pitchFamily="34" charset="0"/>
              </a:rPr>
              <a:t>Platform      : Windows 7</a:t>
            </a:r>
            <a:r>
              <a:rPr lang="en-US" sz="2000" dirty="0" smtClean="0">
                <a:latin typeface="Calibri" pitchFamily="34" charset="0"/>
                <a:cs typeface="Calibri" pitchFamily="34" charset="0"/>
              </a:rPr>
              <a:t> </a:t>
            </a:r>
            <a:r>
              <a:rPr lang="en-US" sz="2000" dirty="0">
                <a:latin typeface="Calibri" pitchFamily="34" charset="0"/>
                <a:cs typeface="Calibri" pitchFamily="34" charset="0"/>
              </a:rPr>
              <a:t>and above</a:t>
            </a:r>
          </a:p>
          <a:p>
            <a:pPr lvl="0" fontAlgn="base"/>
            <a:r>
              <a:rPr lang="en-US" sz="2000" dirty="0">
                <a:latin typeface="Calibri" pitchFamily="34" charset="0"/>
                <a:cs typeface="Calibri" pitchFamily="34" charset="0"/>
              </a:rPr>
              <a:t>Frame Work: </a:t>
            </a:r>
            <a:r>
              <a:rPr lang="en-US" sz="2000" dirty="0" smtClean="0">
                <a:latin typeface="Calibri" pitchFamily="34" charset="0"/>
                <a:cs typeface="Calibri" pitchFamily="34" charset="0"/>
              </a:rPr>
              <a:t>OpenCV, TBB, Boost Threading, VS2010.</a:t>
            </a:r>
            <a:endParaRPr lang="en-US" sz="2000" dirty="0">
              <a:latin typeface="Calibri" pitchFamily="34" charset="0"/>
              <a:cs typeface="Calibri" pitchFamily="34" charset="0"/>
            </a:endParaRPr>
          </a:p>
          <a:p>
            <a:pPr lvl="0" fontAlgn="base"/>
            <a:r>
              <a:rPr lang="en-US" sz="2000" dirty="0">
                <a:latin typeface="Calibri" pitchFamily="34" charset="0"/>
                <a:cs typeface="Calibri" pitchFamily="34" charset="0"/>
              </a:rPr>
              <a:t>Device driver for web camera</a:t>
            </a:r>
          </a:p>
          <a:p>
            <a:pPr lvl="1"/>
            <a:endParaRPr lang="en-IN" sz="1400" dirty="0" smtClean="0"/>
          </a:p>
        </p:txBody>
      </p:sp>
      <p:sp>
        <p:nvSpPr>
          <p:cNvPr id="3" name="Title 2"/>
          <p:cNvSpPr>
            <a:spLocks noGrp="1"/>
          </p:cNvSpPr>
          <p:nvPr>
            <p:ph type="title"/>
          </p:nvPr>
        </p:nvSpPr>
        <p:spPr>
          <a:xfrm>
            <a:off x="457200" y="533400"/>
            <a:ext cx="8229600" cy="1143000"/>
          </a:xfrm>
        </p:spPr>
        <p:txBody>
          <a:bodyPr>
            <a:normAutofit/>
          </a:bodyPr>
          <a:lstStyle/>
          <a:p>
            <a:r>
              <a:rPr lang="en-IN" cap="all" dirty="0" smtClean="0"/>
              <a:t>System requirements</a:t>
            </a:r>
            <a:endParaRPr lang="en-IN" dirty="0"/>
          </a:p>
        </p:txBody>
      </p:sp>
    </p:spTree>
    <p:extLst>
      <p:ext uri="{BB962C8B-B14F-4D97-AF65-F5344CB8AC3E}">
        <p14:creationId xmlns:p14="http://schemas.microsoft.com/office/powerpoint/2010/main" val="14094367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828800"/>
            <a:ext cx="7772400" cy="1829761"/>
          </a:xfrm>
        </p:spPr>
        <p:txBody>
          <a:bodyPr>
            <a:normAutofit/>
          </a:bodyPr>
          <a:lstStyle/>
          <a:p>
            <a:r>
              <a:rPr lang="en-US" sz="4000" dirty="0" smtClean="0">
                <a:effectLst/>
                <a:latin typeface="Cambria" pitchFamily="18" charset="0"/>
              </a:rPr>
              <a:t>LITERATURE SURVEY</a:t>
            </a:r>
            <a:endParaRPr lang="en-US" sz="4000" dirty="0">
              <a:latin typeface="Cambria"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06713679"/>
              </p:ext>
            </p:extLst>
          </p:nvPr>
        </p:nvGraphicFramePr>
        <p:xfrm>
          <a:off x="0" y="0"/>
          <a:ext cx="9144000" cy="6873240"/>
        </p:xfrm>
        <a:graphic>
          <a:graphicData uri="http://schemas.openxmlformats.org/drawingml/2006/table">
            <a:tbl>
              <a:tblPr firstRow="1" bandRow="1">
                <a:tableStyleId>{6E25E649-3F16-4E02-A733-19D2CDBF48F0}</a:tableStyleId>
              </a:tblPr>
              <a:tblGrid>
                <a:gridCol w="654565"/>
                <a:gridCol w="1437706"/>
                <a:gridCol w="1672905"/>
                <a:gridCol w="1613647"/>
                <a:gridCol w="1767327"/>
                <a:gridCol w="1997850"/>
              </a:tblGrid>
              <a:tr h="609600">
                <a:tc>
                  <a:txBody>
                    <a:bodyPr/>
                    <a:lstStyle/>
                    <a:p>
                      <a:pPr algn="just"/>
                      <a:r>
                        <a:rPr kumimoji="0" lang="en-US" sz="1600" kern="1200" dirty="0" smtClean="0">
                          <a:effectLst/>
                          <a:latin typeface="Cambria" pitchFamily="18" charset="0"/>
                        </a:rPr>
                        <a:t>Sl. No</a:t>
                      </a:r>
                      <a:endParaRPr lang="en-IN" sz="1600" dirty="0">
                        <a:latin typeface="Cambria" pitchFamily="18" charset="0"/>
                      </a:endParaRPr>
                    </a:p>
                  </a:txBody>
                  <a:tcPr/>
                </a:tc>
                <a:tc>
                  <a:txBody>
                    <a:bodyPr/>
                    <a:lstStyle/>
                    <a:p>
                      <a:pPr algn="just"/>
                      <a:r>
                        <a:rPr kumimoji="0" lang="en-US" sz="1600" kern="1200" dirty="0" smtClean="0">
                          <a:effectLst/>
                          <a:latin typeface="Cambria" pitchFamily="18" charset="0"/>
                        </a:rPr>
                        <a:t>Title/Year</a:t>
                      </a:r>
                      <a:endParaRPr lang="en-IN" sz="1600" dirty="0">
                        <a:latin typeface="Cambria" pitchFamily="18" charset="0"/>
                      </a:endParaRPr>
                    </a:p>
                  </a:txBody>
                  <a:tcPr/>
                </a:tc>
                <a:tc>
                  <a:txBody>
                    <a:bodyPr/>
                    <a:lstStyle/>
                    <a:p>
                      <a:pPr algn="just"/>
                      <a:r>
                        <a:rPr kumimoji="0" lang="en-US" sz="1600" kern="1200" dirty="0" smtClean="0">
                          <a:effectLst/>
                          <a:latin typeface="Cambria" pitchFamily="18" charset="0"/>
                        </a:rPr>
                        <a:t>Author Name</a:t>
                      </a:r>
                      <a:endParaRPr lang="en-IN" sz="1600" dirty="0">
                        <a:latin typeface="Cambria" pitchFamily="18" charset="0"/>
                      </a:endParaRPr>
                    </a:p>
                  </a:txBody>
                  <a:tcPr/>
                </a:tc>
                <a:tc>
                  <a:txBody>
                    <a:bodyPr/>
                    <a:lstStyle/>
                    <a:p>
                      <a:pPr algn="just"/>
                      <a:r>
                        <a:rPr kumimoji="0" lang="en-US" sz="1600" kern="1200" dirty="0" smtClean="0">
                          <a:effectLst/>
                          <a:latin typeface="Cambria" pitchFamily="18" charset="0"/>
                        </a:rPr>
                        <a:t>Problem Addressed</a:t>
                      </a:r>
                      <a:endParaRPr lang="en-IN" sz="1600" dirty="0">
                        <a:latin typeface="Cambria" pitchFamily="18" charset="0"/>
                      </a:endParaRPr>
                    </a:p>
                  </a:txBody>
                  <a:tcPr/>
                </a:tc>
                <a:tc>
                  <a:txBody>
                    <a:bodyPr/>
                    <a:lstStyle/>
                    <a:p>
                      <a:pPr algn="just"/>
                      <a:r>
                        <a:rPr kumimoji="0" lang="en-US" sz="1600" kern="1200" dirty="0" smtClean="0">
                          <a:effectLst/>
                          <a:latin typeface="Cambria" pitchFamily="18" charset="0"/>
                        </a:rPr>
                        <a:t>Methodology</a:t>
                      </a:r>
                      <a:endParaRPr lang="en-IN" sz="1600" dirty="0">
                        <a:latin typeface="Cambria" pitchFamily="18" charset="0"/>
                      </a:endParaRPr>
                    </a:p>
                  </a:txBody>
                  <a:tcPr/>
                </a:tc>
                <a:tc>
                  <a:txBody>
                    <a:bodyPr/>
                    <a:lstStyle/>
                    <a:p>
                      <a:pPr algn="just"/>
                      <a:r>
                        <a:rPr kumimoji="0" lang="en-US" sz="1600" kern="1200" dirty="0" smtClean="0">
                          <a:effectLst/>
                          <a:latin typeface="Cambria" pitchFamily="18" charset="0"/>
                        </a:rPr>
                        <a:t>Conclusion</a:t>
                      </a:r>
                      <a:endParaRPr lang="en-IN" sz="1600" dirty="0">
                        <a:latin typeface="Cambria" pitchFamily="18" charset="0"/>
                      </a:endParaRPr>
                    </a:p>
                  </a:txBody>
                  <a:tcPr/>
                </a:tc>
              </a:tr>
              <a:tr h="1706949">
                <a:tc>
                  <a:txBody>
                    <a:bodyPr/>
                    <a:lstStyle/>
                    <a:p>
                      <a:pPr algn="just"/>
                      <a:r>
                        <a:rPr lang="en-IN" sz="1250" dirty="0" smtClean="0">
                          <a:latin typeface="Calibri" pitchFamily="34" charset="0"/>
                          <a:cs typeface="Calibri" pitchFamily="34" charset="0"/>
                        </a:rPr>
                        <a:t>1</a:t>
                      </a:r>
                      <a:endParaRPr lang="en-IN" sz="1250" dirty="0">
                        <a:latin typeface="Calibri" pitchFamily="34" charset="0"/>
                        <a:cs typeface="Calibri" pitchFamily="34" charset="0"/>
                      </a:endParaRPr>
                    </a:p>
                  </a:txBody>
                  <a:tcPr/>
                </a:tc>
                <a:tc>
                  <a:txBody>
                    <a:bodyPr/>
                    <a:lstStyle/>
                    <a:p>
                      <a:pPr algn="just"/>
                      <a:r>
                        <a:rPr kumimoji="0" lang="en-IN" sz="1250" b="0" kern="1200" dirty="0" smtClean="0">
                          <a:solidFill>
                            <a:schemeClr val="dk1"/>
                          </a:solidFill>
                          <a:effectLst/>
                          <a:latin typeface="Calibri" pitchFamily="34" charset="0"/>
                          <a:ea typeface="+mn-ea"/>
                          <a:cs typeface="Calibri" pitchFamily="34" charset="0"/>
                        </a:rPr>
                        <a:t>Real-time natural hand gestures</a:t>
                      </a:r>
                      <a:r>
                        <a:rPr kumimoji="0" lang="en-IN" sz="1250" b="0" kern="1200" baseline="0" dirty="0" smtClean="0">
                          <a:solidFill>
                            <a:schemeClr val="dk1"/>
                          </a:solidFill>
                          <a:effectLst/>
                          <a:latin typeface="Calibri" pitchFamily="34" charset="0"/>
                          <a:ea typeface="+mn-ea"/>
                          <a:cs typeface="Calibri" pitchFamily="34" charset="0"/>
                        </a:rPr>
                        <a:t> / </a:t>
                      </a:r>
                      <a:r>
                        <a:rPr kumimoji="0" lang="en-IN" sz="1250" b="0" kern="1200" dirty="0" smtClean="0">
                          <a:solidFill>
                            <a:schemeClr val="dk1"/>
                          </a:solidFill>
                          <a:effectLst/>
                          <a:latin typeface="Calibri" pitchFamily="34" charset="0"/>
                          <a:ea typeface="+mn-ea"/>
                          <a:cs typeface="Calibri" pitchFamily="34" charset="0"/>
                        </a:rPr>
                        <a:t>2011</a:t>
                      </a:r>
                    </a:p>
                  </a:txBody>
                  <a:tcPr marL="68580" marR="68580" marT="0" marB="0"/>
                </a:tc>
                <a:tc>
                  <a:txBody>
                    <a:bodyPr/>
                    <a:lstStyle/>
                    <a:p>
                      <a:pPr algn="just"/>
                      <a:r>
                        <a:rPr lang="en-IN" sz="1250" dirty="0" smtClean="0">
                          <a:latin typeface="Calibri" pitchFamily="34" charset="0"/>
                          <a:cs typeface="Calibri" pitchFamily="34" charset="0"/>
                        </a:rPr>
                        <a:t>Beifang Yi, Frederick C. Harris Jr., Ling Wang, and Yusong Yan</a:t>
                      </a:r>
                      <a:endParaRPr lang="en-IN" sz="1250" dirty="0">
                        <a:latin typeface="Calibri" pitchFamily="34" charset="0"/>
                        <a:cs typeface="Calibri" pitchFamily="34" charset="0"/>
                      </a:endParaRPr>
                    </a:p>
                  </a:txBody>
                  <a:tcPr/>
                </a:tc>
                <a:tc>
                  <a:txBody>
                    <a:bodyPr/>
                    <a:lstStyle/>
                    <a:p>
                      <a:pPr algn="just"/>
                      <a:r>
                        <a:rPr lang="en-IN" sz="1250" b="0" dirty="0" smtClean="0">
                          <a:latin typeface="Calibri" pitchFamily="34" charset="0"/>
                          <a:cs typeface="Calibri" pitchFamily="34" charset="0"/>
                        </a:rPr>
                        <a:t>In human–computer interaction (HCI) applications, traditional</a:t>
                      </a:r>
                    </a:p>
                    <a:p>
                      <a:pPr algn="just"/>
                      <a:r>
                        <a:rPr lang="en-IN" sz="1250" b="0" dirty="0" smtClean="0">
                          <a:latin typeface="Calibri" pitchFamily="34" charset="0"/>
                          <a:cs typeface="Calibri" pitchFamily="34" charset="0"/>
                        </a:rPr>
                        <a:t>Devices, such as keyboard and mouse, can become</a:t>
                      </a:r>
                    </a:p>
                    <a:p>
                      <a:pPr algn="just"/>
                      <a:r>
                        <a:rPr lang="en-IN" sz="1250" b="0" dirty="0" smtClean="0">
                          <a:latin typeface="Calibri" pitchFamily="34" charset="0"/>
                          <a:cs typeface="Calibri" pitchFamily="34" charset="0"/>
                        </a:rPr>
                        <a:t>Cumbersome and unsuitable.</a:t>
                      </a:r>
                    </a:p>
                  </a:txBody>
                  <a:tcPr/>
                </a:tc>
                <a:tc>
                  <a:txBody>
                    <a:bodyPr/>
                    <a:lstStyle/>
                    <a:p>
                      <a:pPr algn="just"/>
                      <a:r>
                        <a:rPr lang="en-IN" sz="1250" b="1" dirty="0" smtClean="0">
                          <a:latin typeface="Calibri" pitchFamily="34" charset="0"/>
                          <a:cs typeface="Calibri" pitchFamily="34" charset="0"/>
                        </a:rPr>
                        <a:t>Vision-based HCI hand-gesture</a:t>
                      </a:r>
                      <a:r>
                        <a:rPr lang="en-IN" sz="1250" b="1" baseline="0" dirty="0" smtClean="0">
                          <a:latin typeface="Calibri" pitchFamily="34" charset="0"/>
                          <a:cs typeface="Calibri" pitchFamily="34" charset="0"/>
                        </a:rPr>
                        <a:t> </a:t>
                      </a:r>
                      <a:r>
                        <a:rPr lang="en-IN" sz="1250" b="1" dirty="0" smtClean="0">
                          <a:latin typeface="Calibri" pitchFamily="34" charset="0"/>
                          <a:cs typeface="Calibri" pitchFamily="34" charset="0"/>
                        </a:rPr>
                        <a:t>analysis</a:t>
                      </a:r>
                      <a:r>
                        <a:rPr lang="en-IN" sz="1250" dirty="0" smtClean="0">
                          <a:latin typeface="Calibri" pitchFamily="34" charset="0"/>
                          <a:cs typeface="Calibri" pitchFamily="34" charset="0"/>
                        </a:rPr>
                        <a:t> and recognition studies</a:t>
                      </a:r>
                    </a:p>
                    <a:p>
                      <a:pPr algn="just"/>
                      <a:r>
                        <a:rPr lang="en-IN" sz="1250" dirty="0" smtClean="0">
                          <a:latin typeface="Calibri" pitchFamily="34" charset="0"/>
                          <a:cs typeface="Calibri" pitchFamily="34" charset="0"/>
                        </a:rPr>
                        <a:t>require large numbers of a variety of</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gestures as input and a virtual hand as</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output to display the results. </a:t>
                      </a:r>
                    </a:p>
                  </a:txBody>
                  <a:tcPr/>
                </a:tc>
                <a:tc>
                  <a:txBody>
                    <a:bodyPr/>
                    <a:lstStyle/>
                    <a:p>
                      <a:pPr algn="just"/>
                      <a:r>
                        <a:rPr lang="en-IN" sz="1250" dirty="0" smtClean="0">
                          <a:latin typeface="Calibri" pitchFamily="34" charset="0"/>
                          <a:cs typeface="Calibri" pitchFamily="34" charset="0"/>
                        </a:rPr>
                        <a:t>The current hand model can’t</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represent different hand sizes (for example, thin or thick), so we plan</a:t>
                      </a:r>
                    </a:p>
                    <a:p>
                      <a:pPr algn="just"/>
                      <a:r>
                        <a:rPr lang="en-IN" sz="1250" dirty="0" smtClean="0">
                          <a:latin typeface="Calibri" pitchFamily="34" charset="0"/>
                          <a:cs typeface="Calibri" pitchFamily="34" charset="0"/>
                        </a:rPr>
                        <a:t>to calibrate it to different representative</a:t>
                      </a:r>
                    </a:p>
                    <a:p>
                      <a:pPr algn="just"/>
                      <a:r>
                        <a:rPr lang="en-IN" sz="1250" dirty="0" smtClean="0">
                          <a:latin typeface="Calibri" pitchFamily="34" charset="0"/>
                          <a:cs typeface="Calibri" pitchFamily="34" charset="0"/>
                        </a:rPr>
                        <a:t>hand shapes.</a:t>
                      </a:r>
                    </a:p>
                  </a:txBody>
                  <a:tcPr/>
                </a:tc>
              </a:tr>
              <a:tr h="2080260">
                <a:tc>
                  <a:txBody>
                    <a:bodyPr/>
                    <a:lstStyle/>
                    <a:p>
                      <a:pPr algn="just"/>
                      <a:r>
                        <a:rPr lang="en-IN" sz="1250" dirty="0" smtClean="0">
                          <a:latin typeface="Calibri" pitchFamily="34" charset="0"/>
                          <a:cs typeface="Calibri" pitchFamily="34" charset="0"/>
                        </a:rPr>
                        <a:t>2</a:t>
                      </a:r>
                      <a:endParaRPr lang="en-IN" sz="1250" dirty="0">
                        <a:latin typeface="Calibri" pitchFamily="34" charset="0"/>
                        <a:cs typeface="Calibri" pitchFamily="34" charset="0"/>
                      </a:endParaRPr>
                    </a:p>
                  </a:txBody>
                  <a:tcPr/>
                </a:tc>
                <a:tc>
                  <a:txBody>
                    <a:bodyPr/>
                    <a:lstStyle/>
                    <a:p>
                      <a:pPr algn="just"/>
                      <a:r>
                        <a:rPr kumimoji="0" lang="en-IN" sz="1250" b="0" kern="1200" dirty="0" smtClean="0">
                          <a:solidFill>
                            <a:schemeClr val="dk1"/>
                          </a:solidFill>
                          <a:effectLst/>
                          <a:latin typeface="Calibri" pitchFamily="34" charset="0"/>
                          <a:ea typeface="+mn-ea"/>
                          <a:cs typeface="Calibri" pitchFamily="34" charset="0"/>
                        </a:rPr>
                        <a:t>Computer Vision Face Tracking For Use in a Perceptual User</a:t>
                      </a:r>
                    </a:p>
                    <a:p>
                      <a:pPr algn="just"/>
                      <a:r>
                        <a:rPr kumimoji="0" lang="en-IN" sz="1250" b="0" kern="1200" dirty="0" smtClean="0">
                          <a:solidFill>
                            <a:schemeClr val="dk1"/>
                          </a:solidFill>
                          <a:effectLst/>
                          <a:latin typeface="Calibri" pitchFamily="34" charset="0"/>
                          <a:ea typeface="+mn-ea"/>
                          <a:cs typeface="Calibri" pitchFamily="34" charset="0"/>
                        </a:rPr>
                        <a:t>Interface/2008</a:t>
                      </a:r>
                    </a:p>
                  </a:txBody>
                  <a:tcPr marL="68580" marR="68580" marT="0" marB="0"/>
                </a:tc>
                <a:tc>
                  <a:txBody>
                    <a:bodyPr/>
                    <a:lstStyle/>
                    <a:p>
                      <a:pPr algn="just"/>
                      <a:r>
                        <a:rPr lang="en-IN" sz="1250" dirty="0" smtClean="0">
                          <a:latin typeface="Calibri" pitchFamily="34" charset="0"/>
                          <a:cs typeface="Calibri" pitchFamily="34" charset="0"/>
                        </a:rPr>
                        <a:t>Gary R. Bradski, Santa Clara</a:t>
                      </a:r>
                      <a:endParaRPr lang="en-IN" sz="1250" dirty="0">
                        <a:latin typeface="Calibri" pitchFamily="34" charset="0"/>
                        <a:cs typeface="Calibri" pitchFamily="34" charset="0"/>
                      </a:endParaRPr>
                    </a:p>
                  </a:txBody>
                  <a:tcPr/>
                </a:tc>
                <a:tc>
                  <a:txBody>
                    <a:bodyPr/>
                    <a:lstStyle/>
                    <a:p>
                      <a:pPr algn="just"/>
                      <a:r>
                        <a:rPr lang="en-IN" sz="1250" b="0" dirty="0" smtClean="0">
                          <a:latin typeface="Calibri" pitchFamily="34" charset="0"/>
                          <a:cs typeface="Calibri" pitchFamily="34" charset="0"/>
                        </a:rPr>
                        <a:t>Tracker should be able to</a:t>
                      </a:r>
                      <a:r>
                        <a:rPr lang="en-IN" sz="1250" b="0" baseline="0" dirty="0" smtClean="0">
                          <a:latin typeface="Calibri" pitchFamily="34" charset="0"/>
                          <a:cs typeface="Calibri" pitchFamily="34" charset="0"/>
                        </a:rPr>
                        <a:t> </a:t>
                      </a:r>
                      <a:r>
                        <a:rPr lang="en-IN" sz="1250" b="0" dirty="0" smtClean="0">
                          <a:latin typeface="Calibri" pitchFamily="34" charset="0"/>
                          <a:cs typeface="Calibri" pitchFamily="34" charset="0"/>
                        </a:rPr>
                        <a:t>serve as part of a user interface that a computer might routinely be</a:t>
                      </a:r>
                      <a:r>
                        <a:rPr lang="en-IN" sz="1250" b="0" baseline="0" dirty="0" smtClean="0">
                          <a:latin typeface="Calibri" pitchFamily="34" charset="0"/>
                          <a:cs typeface="Calibri" pitchFamily="34" charset="0"/>
                        </a:rPr>
                        <a:t> </a:t>
                      </a:r>
                      <a:r>
                        <a:rPr lang="en-IN" sz="1250" b="0" dirty="0" smtClean="0">
                          <a:latin typeface="Calibri" pitchFamily="34" charset="0"/>
                          <a:cs typeface="Calibri" pitchFamily="34" charset="0"/>
                        </a:rPr>
                        <a:t>expected to carry out. Hence</a:t>
                      </a:r>
                      <a:r>
                        <a:rPr lang="en-IN" sz="1250" b="0" baseline="0" dirty="0" smtClean="0">
                          <a:latin typeface="Calibri" pitchFamily="34" charset="0"/>
                          <a:cs typeface="Calibri" pitchFamily="34" charset="0"/>
                        </a:rPr>
                        <a:t> the algorithm that uses the tracker must be fast and simple.</a:t>
                      </a:r>
                      <a:endParaRPr lang="en-IN" sz="1250" b="0" dirty="0" smtClean="0">
                        <a:latin typeface="Calibri" pitchFamily="34" charset="0"/>
                        <a:cs typeface="Calibri" pitchFamily="34" charset="0"/>
                      </a:endParaRPr>
                    </a:p>
                  </a:txBody>
                  <a:tcPr/>
                </a:tc>
                <a:tc>
                  <a:txBody>
                    <a:bodyPr/>
                    <a:lstStyle/>
                    <a:p>
                      <a:pPr algn="just"/>
                      <a:r>
                        <a:rPr lang="en-IN" sz="1250" dirty="0" smtClean="0">
                          <a:latin typeface="Calibri" pitchFamily="34" charset="0"/>
                          <a:cs typeface="Calibri" pitchFamily="34" charset="0"/>
                        </a:rPr>
                        <a:t>The modified</a:t>
                      </a:r>
                    </a:p>
                    <a:p>
                      <a:pPr algn="just"/>
                      <a:r>
                        <a:rPr lang="en-IN" sz="1250" dirty="0" smtClean="0">
                          <a:latin typeface="Calibri" pitchFamily="34" charset="0"/>
                          <a:cs typeface="Calibri" pitchFamily="34" charset="0"/>
                        </a:rPr>
                        <a:t>algorithm is called the </a:t>
                      </a:r>
                      <a:r>
                        <a:rPr lang="en-IN" sz="1250" b="1" dirty="0" smtClean="0">
                          <a:latin typeface="Calibri" pitchFamily="34" charset="0"/>
                          <a:cs typeface="Calibri" pitchFamily="34" charset="0"/>
                        </a:rPr>
                        <a:t>Continuously Adaptive Mean Shift</a:t>
                      </a:r>
                    </a:p>
                    <a:p>
                      <a:pPr algn="just"/>
                      <a:r>
                        <a:rPr lang="en-IN" sz="1250" b="1" dirty="0" smtClean="0">
                          <a:latin typeface="Calibri" pitchFamily="34" charset="0"/>
                          <a:cs typeface="Calibri" pitchFamily="34" charset="0"/>
                        </a:rPr>
                        <a:t>(CAMSHIFT) </a:t>
                      </a:r>
                      <a:r>
                        <a:rPr lang="en-IN" sz="1250" dirty="0" smtClean="0">
                          <a:latin typeface="Calibri" pitchFamily="34" charset="0"/>
                          <a:cs typeface="Calibri" pitchFamily="34" charset="0"/>
                        </a:rPr>
                        <a:t>algorithm</a:t>
                      </a:r>
                    </a:p>
                  </a:txBody>
                  <a:tcPr/>
                </a:tc>
                <a:tc>
                  <a:txBody>
                    <a:bodyPr/>
                    <a:lstStyle/>
                    <a:p>
                      <a:pPr algn="just"/>
                      <a:r>
                        <a:rPr lang="en-IN" sz="1250" dirty="0" smtClean="0">
                          <a:latin typeface="Calibri" pitchFamily="34" charset="0"/>
                          <a:cs typeface="Calibri" pitchFamily="34" charset="0"/>
                        </a:rPr>
                        <a:t>CAMSHIFT is a simple, computationally efficient face</a:t>
                      </a:r>
                    </a:p>
                    <a:p>
                      <a:pPr algn="just"/>
                      <a:r>
                        <a:rPr lang="en-IN" sz="1250" dirty="0" smtClean="0">
                          <a:latin typeface="Calibri" pitchFamily="34" charset="0"/>
                          <a:cs typeface="Calibri" pitchFamily="34" charset="0"/>
                        </a:rPr>
                        <a:t>and colored object tracker</a:t>
                      </a:r>
                    </a:p>
                    <a:p>
                      <a:pPr algn="just"/>
                      <a:r>
                        <a:rPr lang="en-IN" sz="1250" dirty="0" smtClean="0">
                          <a:latin typeface="Calibri" pitchFamily="34" charset="0"/>
                          <a:cs typeface="Calibri" pitchFamily="34" charset="0"/>
                        </a:rPr>
                        <a:t>designed a highly efficient face tracking</a:t>
                      </a:r>
                    </a:p>
                    <a:p>
                      <a:pPr algn="just"/>
                      <a:r>
                        <a:rPr lang="en-IN" sz="1250" dirty="0" smtClean="0">
                          <a:latin typeface="Calibri" pitchFamily="34" charset="0"/>
                          <a:cs typeface="Calibri" pitchFamily="34" charset="0"/>
                        </a:rPr>
                        <a:t>algorithm rather than a more complex, higher MIPs usage</a:t>
                      </a:r>
                    </a:p>
                    <a:p>
                      <a:pPr algn="just"/>
                      <a:r>
                        <a:rPr lang="en-IN" sz="1250" dirty="0" smtClean="0">
                          <a:latin typeface="Calibri" pitchFamily="34" charset="0"/>
                          <a:cs typeface="Calibri" pitchFamily="34" charset="0"/>
                        </a:rPr>
                        <a:t>algorithm. </a:t>
                      </a:r>
                      <a:endParaRPr kumimoji="0" lang="en-IN" sz="1250" kern="1200" dirty="0" smtClean="0">
                        <a:solidFill>
                          <a:schemeClr val="dk1"/>
                        </a:solidFill>
                        <a:effectLst/>
                        <a:latin typeface="Calibri" pitchFamily="34" charset="0"/>
                        <a:ea typeface="+mn-ea"/>
                        <a:cs typeface="Calibri" pitchFamily="34" charset="0"/>
                      </a:endParaRPr>
                    </a:p>
                  </a:txBody>
                  <a:tcPr/>
                </a:tc>
              </a:tr>
              <a:tr h="2221390">
                <a:tc>
                  <a:txBody>
                    <a:bodyPr/>
                    <a:lstStyle/>
                    <a:p>
                      <a:pPr algn="just"/>
                      <a:r>
                        <a:rPr lang="en-IN" sz="1250" dirty="0" smtClean="0">
                          <a:latin typeface="Calibri" pitchFamily="34" charset="0"/>
                          <a:cs typeface="Calibri" pitchFamily="34" charset="0"/>
                        </a:rPr>
                        <a:t>3</a:t>
                      </a:r>
                      <a:endParaRPr lang="en-IN" sz="1250" dirty="0">
                        <a:latin typeface="Calibri" pitchFamily="34" charset="0"/>
                        <a:cs typeface="Calibri" pitchFamily="34" charset="0"/>
                      </a:endParaRPr>
                    </a:p>
                  </a:txBody>
                  <a:tcPr/>
                </a:tc>
                <a:tc>
                  <a:txBody>
                    <a:bodyPr/>
                    <a:lstStyle/>
                    <a:p>
                      <a:pPr algn="just"/>
                      <a:r>
                        <a:rPr kumimoji="0" lang="en-IN" sz="1250" b="0" kern="1200" dirty="0" smtClean="0">
                          <a:solidFill>
                            <a:schemeClr val="dk1"/>
                          </a:solidFill>
                          <a:effectLst/>
                          <a:latin typeface="Calibri" pitchFamily="34" charset="0"/>
                          <a:ea typeface="+mn-ea"/>
                          <a:cs typeface="Calibri" pitchFamily="34" charset="0"/>
                        </a:rPr>
                        <a:t>Orientation Histograms for Hand Gesture</a:t>
                      </a:r>
                    </a:p>
                    <a:p>
                      <a:pPr algn="just"/>
                      <a:r>
                        <a:rPr kumimoji="0" lang="en-IN" sz="1250" b="0" kern="1200" dirty="0" smtClean="0">
                          <a:solidFill>
                            <a:schemeClr val="dk1"/>
                          </a:solidFill>
                          <a:effectLst/>
                          <a:latin typeface="Calibri" pitchFamily="34" charset="0"/>
                          <a:ea typeface="+mn-ea"/>
                          <a:cs typeface="Calibri" pitchFamily="34" charset="0"/>
                        </a:rPr>
                        <a:t>Recognition/ December 2008</a:t>
                      </a:r>
                    </a:p>
                  </a:txBody>
                  <a:tcPr marL="68580" marR="68580" marT="0" marB="0"/>
                </a:tc>
                <a:tc>
                  <a:txBody>
                    <a:bodyPr/>
                    <a:lstStyle/>
                    <a:p>
                      <a:pPr algn="just"/>
                      <a:r>
                        <a:rPr lang="en-IN" sz="1250" dirty="0" smtClean="0">
                          <a:latin typeface="Calibri" pitchFamily="34" charset="0"/>
                          <a:cs typeface="Calibri" pitchFamily="34" charset="0"/>
                        </a:rPr>
                        <a:t>William T. Freeman, Michal Roth</a:t>
                      </a:r>
                      <a:endParaRPr lang="en-IN" sz="1250" dirty="0">
                        <a:latin typeface="Calibri" pitchFamily="34" charset="0"/>
                        <a:cs typeface="Calibri" pitchFamily="34" charset="0"/>
                      </a:endParaRPr>
                    </a:p>
                  </a:txBody>
                  <a:tcPr/>
                </a:tc>
                <a:tc>
                  <a:txBody>
                    <a:bodyPr/>
                    <a:lstStyle/>
                    <a:p>
                      <a:pPr algn="just"/>
                      <a:r>
                        <a:rPr lang="en-IN" sz="1250" b="0" dirty="0" smtClean="0">
                          <a:latin typeface="Calibri" pitchFamily="34" charset="0"/>
                          <a:cs typeface="Calibri" pitchFamily="34" charset="0"/>
                        </a:rPr>
                        <a:t>The trackball, the joystick, and the mouse are extremely successful devices for hand-based computer</a:t>
                      </a:r>
                      <a:r>
                        <a:rPr lang="en-IN" sz="1250" b="0" baseline="0" dirty="0" smtClean="0">
                          <a:latin typeface="Calibri" pitchFamily="34" charset="0"/>
                          <a:cs typeface="Calibri" pitchFamily="34" charset="0"/>
                        </a:rPr>
                        <a:t> </a:t>
                      </a:r>
                      <a:r>
                        <a:rPr lang="en-IN" sz="1250" b="0" dirty="0" smtClean="0">
                          <a:latin typeface="Calibri" pitchFamily="34" charset="0"/>
                          <a:cs typeface="Calibri" pitchFamily="34" charset="0"/>
                        </a:rPr>
                        <a:t>input. Yet all require that the user hold some hard-ware. We seek a visually based method which will be free of gloves and wires.</a:t>
                      </a:r>
                    </a:p>
                  </a:txBody>
                  <a:tcPr/>
                </a:tc>
                <a:tc>
                  <a:txBody>
                    <a:bodyPr/>
                    <a:lstStyle/>
                    <a:p>
                      <a:pPr algn="just"/>
                      <a:r>
                        <a:rPr lang="en-IN" sz="1250" dirty="0" smtClean="0">
                          <a:latin typeface="Calibri" pitchFamily="34" charset="0"/>
                          <a:cs typeface="Calibri" pitchFamily="34" charset="0"/>
                        </a:rPr>
                        <a:t>Method to recognize hand gestures, based on a pattern recognition technique developed</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by</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employing </a:t>
                      </a:r>
                      <a:r>
                        <a:rPr lang="en-IN" sz="1250" b="1" dirty="0" smtClean="0">
                          <a:latin typeface="Calibri" pitchFamily="34" charset="0"/>
                          <a:cs typeface="Calibri" pitchFamily="34" charset="0"/>
                        </a:rPr>
                        <a:t>histograms of local orientation</a:t>
                      </a:r>
                      <a:r>
                        <a:rPr lang="en-IN" sz="1250" dirty="0" smtClean="0">
                          <a:latin typeface="Calibri" pitchFamily="34" charset="0"/>
                          <a:cs typeface="Calibri" pitchFamily="34" charset="0"/>
                        </a:rPr>
                        <a:t>. We use the orientation histogram as a feature vector for gesture classification and</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interpolation.</a:t>
                      </a:r>
                    </a:p>
                  </a:txBody>
                  <a:tcPr/>
                </a:tc>
                <a:tc>
                  <a:txBody>
                    <a:bodyPr/>
                    <a:lstStyle/>
                    <a:p>
                      <a:pPr algn="just"/>
                      <a:r>
                        <a:rPr lang="en-IN" sz="1250" dirty="0" smtClean="0">
                          <a:latin typeface="Calibri" pitchFamily="34" charset="0"/>
                          <a:cs typeface="Calibri" pitchFamily="34" charset="0"/>
                        </a:rPr>
                        <a:t>A simple pattern recognition technique to the problem of hand gesture recognition</a:t>
                      </a:r>
                      <a:r>
                        <a:rPr lang="en-IN" sz="1250" baseline="0" dirty="0" smtClean="0">
                          <a:latin typeface="Calibri" pitchFamily="34" charset="0"/>
                          <a:cs typeface="Calibri" pitchFamily="34" charset="0"/>
                        </a:rPr>
                        <a:t> is found out. </a:t>
                      </a:r>
                      <a:r>
                        <a:rPr lang="en-IN" sz="1250" dirty="0" smtClean="0">
                          <a:latin typeface="Calibri" pitchFamily="34" charset="0"/>
                          <a:cs typeface="Calibri" pitchFamily="34" charset="0"/>
                        </a:rPr>
                        <a:t>The methods are image</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based, simple, and fast.</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We have implemented a real-time version, using an</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ordinary workstation with no special hardware beyond a video digitizer.</a:t>
                      </a:r>
                    </a:p>
                  </a:txBody>
                  <a:tcPr/>
                </a:tc>
              </a:tr>
            </a:tbl>
          </a:graphicData>
        </a:graphic>
      </p:graphicFrame>
    </p:spTree>
    <p:extLst>
      <p:ext uri="{BB962C8B-B14F-4D97-AF65-F5344CB8AC3E}">
        <p14:creationId xmlns:p14="http://schemas.microsoft.com/office/powerpoint/2010/main" val="3835791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59680308"/>
              </p:ext>
            </p:extLst>
          </p:nvPr>
        </p:nvGraphicFramePr>
        <p:xfrm>
          <a:off x="0" y="43543"/>
          <a:ext cx="9144000" cy="6819900"/>
        </p:xfrm>
        <a:graphic>
          <a:graphicData uri="http://schemas.openxmlformats.org/drawingml/2006/table">
            <a:tbl>
              <a:tblPr firstRow="1" bandRow="1">
                <a:tableStyleId>{6E25E649-3F16-4E02-A733-19D2CDBF48F0}</a:tableStyleId>
              </a:tblPr>
              <a:tblGrid>
                <a:gridCol w="654566"/>
                <a:gridCol w="1360214"/>
                <a:gridCol w="1472338"/>
                <a:gridCol w="1704814"/>
                <a:gridCol w="2014780"/>
                <a:gridCol w="1937288"/>
              </a:tblGrid>
              <a:tr h="615516">
                <a:tc>
                  <a:txBody>
                    <a:bodyPr/>
                    <a:lstStyle/>
                    <a:p>
                      <a:pPr algn="just"/>
                      <a:r>
                        <a:rPr kumimoji="0" lang="en-US" sz="1800" kern="1200" dirty="0" smtClean="0">
                          <a:effectLst/>
                        </a:rPr>
                        <a:t>Sl. No</a:t>
                      </a:r>
                      <a:endParaRPr lang="en-IN" dirty="0"/>
                    </a:p>
                  </a:txBody>
                  <a:tcPr/>
                </a:tc>
                <a:tc>
                  <a:txBody>
                    <a:bodyPr/>
                    <a:lstStyle/>
                    <a:p>
                      <a:pPr algn="just"/>
                      <a:r>
                        <a:rPr kumimoji="0" lang="en-US" sz="1800" kern="1200" dirty="0" smtClean="0">
                          <a:effectLst/>
                        </a:rPr>
                        <a:t>Title/Year</a:t>
                      </a:r>
                      <a:endParaRPr lang="en-IN" dirty="0"/>
                    </a:p>
                  </a:txBody>
                  <a:tcPr/>
                </a:tc>
                <a:tc>
                  <a:txBody>
                    <a:bodyPr/>
                    <a:lstStyle/>
                    <a:p>
                      <a:pPr algn="just"/>
                      <a:r>
                        <a:rPr kumimoji="0" lang="en-US" sz="1800" kern="1200" dirty="0" smtClean="0">
                          <a:effectLst/>
                        </a:rPr>
                        <a:t>Author Name</a:t>
                      </a:r>
                      <a:endParaRPr lang="en-IN" dirty="0"/>
                    </a:p>
                  </a:txBody>
                  <a:tcPr/>
                </a:tc>
                <a:tc>
                  <a:txBody>
                    <a:bodyPr/>
                    <a:lstStyle/>
                    <a:p>
                      <a:pPr algn="just"/>
                      <a:r>
                        <a:rPr kumimoji="0" lang="en-US" sz="1800" kern="1200" dirty="0" smtClean="0">
                          <a:effectLst/>
                        </a:rPr>
                        <a:t>Problem Addressed</a:t>
                      </a:r>
                      <a:endParaRPr lang="en-IN" dirty="0"/>
                    </a:p>
                  </a:txBody>
                  <a:tcPr/>
                </a:tc>
                <a:tc>
                  <a:txBody>
                    <a:bodyPr/>
                    <a:lstStyle/>
                    <a:p>
                      <a:pPr algn="just"/>
                      <a:r>
                        <a:rPr kumimoji="0" lang="en-US" sz="1800" kern="1200" dirty="0" smtClean="0">
                          <a:effectLst/>
                        </a:rPr>
                        <a:t>Methodology</a:t>
                      </a:r>
                      <a:endParaRPr lang="en-IN" dirty="0"/>
                    </a:p>
                  </a:txBody>
                  <a:tcPr/>
                </a:tc>
                <a:tc>
                  <a:txBody>
                    <a:bodyPr/>
                    <a:lstStyle/>
                    <a:p>
                      <a:pPr algn="just"/>
                      <a:r>
                        <a:rPr kumimoji="0" lang="en-US" sz="1800" kern="1200" dirty="0" smtClean="0">
                          <a:effectLst/>
                        </a:rPr>
                        <a:t>Conclusion</a:t>
                      </a:r>
                      <a:endParaRPr lang="en-IN" dirty="0"/>
                    </a:p>
                  </a:txBody>
                  <a:tcPr/>
                </a:tc>
              </a:tr>
              <a:tr h="1918216">
                <a:tc>
                  <a:txBody>
                    <a:bodyPr/>
                    <a:lstStyle/>
                    <a:p>
                      <a:pPr algn="just"/>
                      <a:r>
                        <a:rPr lang="en-IN" sz="1250" dirty="0" smtClean="0">
                          <a:latin typeface="Calibri" pitchFamily="34" charset="0"/>
                          <a:cs typeface="Calibri" pitchFamily="34" charset="0"/>
                        </a:rPr>
                        <a:t>4</a:t>
                      </a:r>
                      <a:endParaRPr lang="en-IN" sz="1250" dirty="0">
                        <a:latin typeface="Calibri" pitchFamily="34" charset="0"/>
                        <a:cs typeface="Calibri" pitchFamily="34" charset="0"/>
                      </a:endParaRPr>
                    </a:p>
                  </a:txBody>
                  <a:tcPr/>
                </a:tc>
                <a:tc>
                  <a:txBody>
                    <a:bodyPr/>
                    <a:lstStyle/>
                    <a:p>
                      <a:pPr algn="just">
                        <a:lnSpc>
                          <a:spcPct val="115000"/>
                        </a:lnSpc>
                        <a:spcAft>
                          <a:spcPts val="0"/>
                        </a:spcAft>
                      </a:pPr>
                      <a:r>
                        <a:rPr lang="en-IN" sz="1250" dirty="0" smtClean="0">
                          <a:effectLst/>
                          <a:latin typeface="Calibri" pitchFamily="34" charset="0"/>
                          <a:ea typeface="Calibri"/>
                          <a:cs typeface="Calibri" pitchFamily="34" charset="0"/>
                        </a:rPr>
                        <a:t> Hand Tracking and Gesture Recognition for Human-Computer Interaction</a:t>
                      </a:r>
                    </a:p>
                    <a:p>
                      <a:pPr algn="just">
                        <a:lnSpc>
                          <a:spcPct val="115000"/>
                        </a:lnSpc>
                        <a:spcAft>
                          <a:spcPts val="0"/>
                        </a:spcAft>
                      </a:pPr>
                      <a:r>
                        <a:rPr lang="en-IN" sz="1250" dirty="0" smtClean="0">
                          <a:effectLst/>
                          <a:latin typeface="Calibri" pitchFamily="34" charset="0"/>
                          <a:ea typeface="Calibri"/>
                          <a:cs typeface="Calibri" pitchFamily="34" charset="0"/>
                        </a:rPr>
                        <a:t> 18 May 2005</a:t>
                      </a:r>
                    </a:p>
                  </a:txBody>
                  <a:tcPr marL="68580" marR="68580" marT="0" marB="0"/>
                </a:tc>
                <a:tc>
                  <a:txBody>
                    <a:bodyPr/>
                    <a:lstStyle/>
                    <a:p>
                      <a:pPr algn="just"/>
                      <a:r>
                        <a:rPr kumimoji="0" lang="en-IN" sz="1250" kern="1200" dirty="0" smtClean="0">
                          <a:solidFill>
                            <a:schemeClr val="dk1"/>
                          </a:solidFill>
                          <a:effectLst/>
                          <a:latin typeface="Calibri" pitchFamily="34" charset="0"/>
                          <a:ea typeface="+mn-ea"/>
                          <a:cs typeface="Calibri" pitchFamily="34" charset="0"/>
                        </a:rPr>
                        <a:t>Cristina Manresa, Javier Varona, Ramon Mas and Francisco J. Perales</a:t>
                      </a:r>
                      <a:endParaRPr lang="en-IN" sz="1250" dirty="0">
                        <a:latin typeface="Calibri" pitchFamily="34" charset="0"/>
                        <a:cs typeface="Calibri" pitchFamily="34" charset="0"/>
                      </a:endParaRPr>
                    </a:p>
                  </a:txBody>
                  <a:tcPr/>
                </a:tc>
                <a:tc>
                  <a:txBody>
                    <a:bodyPr/>
                    <a:lstStyle/>
                    <a:p>
                      <a:pPr algn="just"/>
                      <a:r>
                        <a:rPr kumimoji="0" lang="en-IN" sz="1250" b="0" kern="1200" dirty="0" smtClean="0">
                          <a:solidFill>
                            <a:schemeClr val="dk1"/>
                          </a:solidFill>
                          <a:effectLst/>
                          <a:latin typeface="Calibri" pitchFamily="34" charset="0"/>
                          <a:ea typeface="+mn-ea"/>
                          <a:cs typeface="Calibri" pitchFamily="34" charset="0"/>
                        </a:rPr>
                        <a:t>The algorithm used  aims at the control of a videogame based on hand gesture recognition. This goal implies the restriction of real-time response and the use of unconstrained environments. </a:t>
                      </a:r>
                    </a:p>
                  </a:txBody>
                  <a:tcPr/>
                </a:tc>
                <a:tc>
                  <a:txBody>
                    <a:bodyPr/>
                    <a:lstStyle/>
                    <a:p>
                      <a:pPr algn="just"/>
                      <a:r>
                        <a:rPr lang="en-IN" sz="1250" dirty="0" smtClean="0">
                          <a:latin typeface="Calibri" pitchFamily="34" charset="0"/>
                          <a:cs typeface="Calibri" pitchFamily="34" charset="0"/>
                        </a:rPr>
                        <a:t>This algorithm is based on three main steps:</a:t>
                      </a:r>
                      <a:r>
                        <a:rPr lang="en-IN" sz="1250" b="1" dirty="0" smtClean="0">
                          <a:latin typeface="Calibri" pitchFamily="34" charset="0"/>
                          <a:cs typeface="Calibri" pitchFamily="34" charset="0"/>
                        </a:rPr>
                        <a:t> hand segmentation, hand tracking</a:t>
                      </a:r>
                      <a:r>
                        <a:rPr lang="en-IN" sz="1250" dirty="0" smtClean="0">
                          <a:latin typeface="Calibri" pitchFamily="34" charset="0"/>
                          <a:cs typeface="Calibri" pitchFamily="34" charset="0"/>
                        </a:rPr>
                        <a:t> and </a:t>
                      </a:r>
                      <a:r>
                        <a:rPr lang="en-IN" sz="1250" b="1" dirty="0" smtClean="0">
                          <a:latin typeface="Calibri" pitchFamily="34" charset="0"/>
                          <a:cs typeface="Calibri" pitchFamily="34" charset="0"/>
                        </a:rPr>
                        <a:t>gesture recognition</a:t>
                      </a:r>
                      <a:r>
                        <a:rPr lang="en-IN" sz="1250" dirty="0" smtClean="0">
                          <a:latin typeface="Calibri" pitchFamily="34" charset="0"/>
                          <a:cs typeface="Calibri" pitchFamily="34" charset="0"/>
                        </a:rPr>
                        <a:t> from hand features.</a:t>
                      </a:r>
                    </a:p>
                  </a:txBody>
                  <a:tcPr/>
                </a:tc>
                <a:tc>
                  <a:txBody>
                    <a:bodyPr/>
                    <a:lstStyle/>
                    <a:p>
                      <a:pPr algn="just"/>
                      <a:r>
                        <a:rPr kumimoji="0" lang="en-IN" sz="1250" kern="1200" dirty="0" smtClean="0">
                          <a:solidFill>
                            <a:schemeClr val="dk1"/>
                          </a:solidFill>
                          <a:effectLst/>
                          <a:latin typeface="Calibri" pitchFamily="34" charset="0"/>
                          <a:ea typeface="+mn-ea"/>
                          <a:cs typeface="Calibri" pitchFamily="34" charset="0"/>
                        </a:rPr>
                        <a:t>We have proposed an algorithm based on skin colour hand segmentation and tracking for gesture recognition from extracted hand morphological features. </a:t>
                      </a:r>
                    </a:p>
                  </a:txBody>
                  <a:tcPr/>
                </a:tc>
              </a:tr>
              <a:tr h="1918216">
                <a:tc>
                  <a:txBody>
                    <a:bodyPr/>
                    <a:lstStyle/>
                    <a:p>
                      <a:pPr algn="just"/>
                      <a:r>
                        <a:rPr lang="en-IN" sz="1250" dirty="0" smtClean="0">
                          <a:latin typeface="Calibri" pitchFamily="34" charset="0"/>
                          <a:cs typeface="Calibri" pitchFamily="34" charset="0"/>
                        </a:rPr>
                        <a:t>5</a:t>
                      </a:r>
                      <a:endParaRPr lang="en-IN" sz="1250" dirty="0">
                        <a:latin typeface="Calibri" pitchFamily="34" charset="0"/>
                        <a:cs typeface="Calibri" pitchFamily="34" charset="0"/>
                      </a:endParaRPr>
                    </a:p>
                  </a:txBody>
                  <a:tcPr/>
                </a:tc>
                <a:tc>
                  <a:txBody>
                    <a:bodyPr/>
                    <a:lstStyle/>
                    <a:p>
                      <a:pPr algn="just"/>
                      <a:r>
                        <a:rPr kumimoji="0" lang="en-IN" sz="1250" b="0" kern="1200" dirty="0" smtClean="0">
                          <a:solidFill>
                            <a:schemeClr val="dk1"/>
                          </a:solidFill>
                          <a:effectLst/>
                          <a:latin typeface="Calibri" pitchFamily="34" charset="0"/>
                          <a:ea typeface="+mn-ea"/>
                          <a:cs typeface="Calibri" pitchFamily="34" charset="0"/>
                        </a:rPr>
                        <a:t>Hand Gesture Recognition using blob Detection for immersive projection display system. 2005</a:t>
                      </a:r>
                    </a:p>
                  </a:txBody>
                  <a:tcPr marL="68580" marR="68580" marT="0" marB="0"/>
                </a:tc>
                <a:tc>
                  <a:txBody>
                    <a:bodyPr/>
                    <a:lstStyle/>
                    <a:p>
                      <a:pPr algn="just"/>
                      <a:r>
                        <a:rPr lang="en-IN" sz="1250" dirty="0" smtClean="0">
                          <a:latin typeface="Calibri" pitchFamily="34" charset="0"/>
                          <a:cs typeface="Calibri" pitchFamily="34" charset="0"/>
                        </a:rPr>
                        <a:t>Hasup lee, Yoshisuke Tateyama and Tetsuro Ogi</a:t>
                      </a:r>
                      <a:endParaRPr lang="en-IN" sz="1250" dirty="0">
                        <a:latin typeface="Calibri" pitchFamily="34" charset="0"/>
                        <a:cs typeface="Calibri" pitchFamily="34" charset="0"/>
                      </a:endParaRPr>
                    </a:p>
                  </a:txBody>
                  <a:tcPr/>
                </a:tc>
                <a:tc>
                  <a:txBody>
                    <a:bodyPr/>
                    <a:lstStyle/>
                    <a:p>
                      <a:pPr algn="just"/>
                      <a:r>
                        <a:rPr lang="en-IN" sz="1250" b="0" dirty="0" smtClean="0">
                          <a:latin typeface="Calibri" pitchFamily="34" charset="0"/>
                          <a:cs typeface="Calibri" pitchFamily="34" charset="0"/>
                        </a:rPr>
                        <a:t>Developed a vision interface</a:t>
                      </a:r>
                      <a:r>
                        <a:rPr lang="en-IN" sz="1250" b="0" baseline="0" dirty="0" smtClean="0">
                          <a:latin typeface="Calibri" pitchFamily="34" charset="0"/>
                          <a:cs typeface="Calibri" pitchFamily="34" charset="0"/>
                        </a:rPr>
                        <a:t> </a:t>
                      </a:r>
                      <a:r>
                        <a:rPr lang="en-IN" sz="1250" b="0" dirty="0" smtClean="0">
                          <a:latin typeface="Calibri" pitchFamily="34" charset="0"/>
                          <a:cs typeface="Calibri" pitchFamily="34" charset="0"/>
                        </a:rPr>
                        <a:t>immersive projection system, CAVE in virtual reality research field </a:t>
                      </a:r>
                      <a:r>
                        <a:rPr lang="en-IN" sz="1250" b="0" baseline="0" dirty="0" smtClean="0">
                          <a:latin typeface="Calibri" pitchFamily="34" charset="0"/>
                          <a:cs typeface="Calibri" pitchFamily="34" charset="0"/>
                        </a:rPr>
                        <a:t> </a:t>
                      </a:r>
                      <a:r>
                        <a:rPr lang="en-IN" sz="1250" b="0" dirty="0" smtClean="0">
                          <a:latin typeface="Calibri" pitchFamily="34" charset="0"/>
                          <a:cs typeface="Calibri" pitchFamily="34" charset="0"/>
                        </a:rPr>
                        <a:t>using hand gesture recognition with computer vision techniques.</a:t>
                      </a:r>
                    </a:p>
                  </a:txBody>
                  <a:tcPr/>
                </a:tc>
                <a:tc>
                  <a:txBody>
                    <a:bodyPr/>
                    <a:lstStyle/>
                    <a:p>
                      <a:pPr algn="just"/>
                      <a:r>
                        <a:rPr lang="en-IN" sz="1250" dirty="0" smtClean="0">
                          <a:latin typeface="Calibri" pitchFamily="34" charset="0"/>
                          <a:cs typeface="Calibri" pitchFamily="34" charset="0"/>
                        </a:rPr>
                        <a:t>A </a:t>
                      </a:r>
                      <a:r>
                        <a:rPr lang="en-IN" sz="1250" b="1" dirty="0" smtClean="0">
                          <a:latin typeface="Calibri" pitchFamily="34" charset="0"/>
                          <a:cs typeface="Calibri" pitchFamily="34" charset="0"/>
                        </a:rPr>
                        <a:t>background image was subtracted</a:t>
                      </a:r>
                      <a:r>
                        <a:rPr lang="en-IN" sz="1250" dirty="0" smtClean="0">
                          <a:latin typeface="Calibri" pitchFamily="34" charset="0"/>
                          <a:cs typeface="Calibri" pitchFamily="34" charset="0"/>
                        </a:rPr>
                        <a:t> from current image frame of webcam and we convert the </a:t>
                      </a:r>
                      <a:r>
                        <a:rPr lang="en-IN" sz="1250" b="1" dirty="0" smtClean="0">
                          <a:latin typeface="Calibri" pitchFamily="34" charset="0"/>
                          <a:cs typeface="Calibri" pitchFamily="34" charset="0"/>
                        </a:rPr>
                        <a:t>color</a:t>
                      </a:r>
                      <a:r>
                        <a:rPr lang="en-IN" sz="1250" dirty="0" smtClean="0">
                          <a:latin typeface="Calibri" pitchFamily="34" charset="0"/>
                          <a:cs typeface="Calibri" pitchFamily="34" charset="0"/>
                        </a:rPr>
                        <a:t> space of the image into </a:t>
                      </a:r>
                      <a:r>
                        <a:rPr lang="en-IN" sz="1250" b="1" dirty="0" smtClean="0">
                          <a:latin typeface="Calibri" pitchFamily="34" charset="0"/>
                          <a:cs typeface="Calibri" pitchFamily="34" charset="0"/>
                        </a:rPr>
                        <a:t>HSV space</a:t>
                      </a:r>
                      <a:r>
                        <a:rPr lang="en-IN" sz="1250" dirty="0" smtClean="0">
                          <a:latin typeface="Calibri" pitchFamily="34" charset="0"/>
                          <a:cs typeface="Calibri" pitchFamily="34" charset="0"/>
                        </a:rPr>
                        <a:t>.</a:t>
                      </a:r>
                    </a:p>
                  </a:txBody>
                  <a:tcPr/>
                </a:tc>
                <a:tc>
                  <a:txBody>
                    <a:bodyPr/>
                    <a:lstStyle/>
                    <a:p>
                      <a:pPr algn="just"/>
                      <a:r>
                        <a:rPr lang="en-IN" sz="1250" dirty="0" smtClean="0">
                          <a:latin typeface="Calibri" pitchFamily="34" charset="0"/>
                          <a:cs typeface="Calibri" pitchFamily="34" charset="0"/>
                        </a:rPr>
                        <a:t>hand gesture</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recognition was developed. We presented the framework for</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hand gesture</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recognition and it can be applied for other</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environment, too. It used built-in webcam of</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notebook PC so</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does not need high cost devices.</a:t>
                      </a:r>
                    </a:p>
                  </a:txBody>
                  <a:tcPr/>
                </a:tc>
              </a:tr>
              <a:tr h="2101252">
                <a:tc>
                  <a:txBody>
                    <a:bodyPr/>
                    <a:lstStyle/>
                    <a:p>
                      <a:pPr algn="just"/>
                      <a:r>
                        <a:rPr lang="en-IN" sz="1250" dirty="0" smtClean="0">
                          <a:latin typeface="Calibri" pitchFamily="34" charset="0"/>
                          <a:cs typeface="Calibri" pitchFamily="34" charset="0"/>
                        </a:rPr>
                        <a:t>6</a:t>
                      </a:r>
                      <a:endParaRPr lang="en-IN" sz="1250" dirty="0">
                        <a:latin typeface="Calibri" pitchFamily="34" charset="0"/>
                        <a:cs typeface="Calibri" pitchFamily="34" charset="0"/>
                      </a:endParaRPr>
                    </a:p>
                  </a:txBody>
                  <a:tcPr/>
                </a:tc>
                <a:tc>
                  <a:txBody>
                    <a:bodyPr/>
                    <a:lstStyle/>
                    <a:p>
                      <a:pPr algn="just"/>
                      <a:r>
                        <a:rPr lang="en-IN" sz="1250" dirty="0" smtClean="0">
                          <a:effectLst/>
                          <a:latin typeface="Calibri" pitchFamily="34" charset="0"/>
                          <a:ea typeface="Calibri"/>
                          <a:cs typeface="Calibri" pitchFamily="34" charset="0"/>
                        </a:rPr>
                        <a:t>Real-time Hand Tracking and Finger Tracking for Interaction/2003</a:t>
                      </a:r>
                      <a:endParaRPr lang="en-IN" sz="1250" dirty="0">
                        <a:effectLst/>
                        <a:latin typeface="Calibri" pitchFamily="34" charset="0"/>
                        <a:ea typeface="Calibri"/>
                        <a:cs typeface="Calibri" pitchFamily="34" charset="0"/>
                      </a:endParaRPr>
                    </a:p>
                  </a:txBody>
                  <a:tcPr marL="68580" marR="68580" marT="0" marB="0"/>
                </a:tc>
                <a:tc>
                  <a:txBody>
                    <a:bodyPr/>
                    <a:lstStyle/>
                    <a:p>
                      <a:pPr algn="just"/>
                      <a:r>
                        <a:rPr lang="fi-FI" sz="1250" dirty="0" smtClean="0">
                          <a:latin typeface="Calibri" pitchFamily="34" charset="0"/>
                          <a:cs typeface="Calibri" pitchFamily="34" charset="0"/>
                        </a:rPr>
                        <a:t>Shahzad Malik</a:t>
                      </a:r>
                    </a:p>
                  </a:txBody>
                  <a:tcPr/>
                </a:tc>
                <a:tc>
                  <a:txBody>
                    <a:bodyPr/>
                    <a:lstStyle/>
                    <a:p>
                      <a:pPr algn="just"/>
                      <a:r>
                        <a:rPr lang="en-IN" sz="1250" b="0" dirty="0" smtClean="0">
                          <a:latin typeface="Calibri" pitchFamily="34" charset="0"/>
                          <a:cs typeface="Calibri" pitchFamily="34" charset="0"/>
                        </a:rPr>
                        <a:t>The problem is still far from being solved since the hand exhibits</a:t>
                      </a:r>
                      <a:r>
                        <a:rPr lang="en-IN" sz="1250" b="0" baseline="0" dirty="0" smtClean="0">
                          <a:latin typeface="Calibri" pitchFamily="34" charset="0"/>
                          <a:cs typeface="Calibri" pitchFamily="34" charset="0"/>
                        </a:rPr>
                        <a:t> </a:t>
                      </a:r>
                      <a:r>
                        <a:rPr lang="en-IN" sz="1250" b="0" dirty="0" smtClean="0">
                          <a:latin typeface="Calibri" pitchFamily="34" charset="0"/>
                          <a:cs typeface="Calibri" pitchFamily="34" charset="0"/>
                        </a:rPr>
                        <a:t>significant amounts of</a:t>
                      </a:r>
                      <a:r>
                        <a:rPr lang="en-IN" sz="1250" b="0" baseline="0" dirty="0" smtClean="0">
                          <a:latin typeface="Calibri" pitchFamily="34" charset="0"/>
                          <a:cs typeface="Calibri" pitchFamily="34" charset="0"/>
                        </a:rPr>
                        <a:t> </a:t>
                      </a:r>
                      <a:r>
                        <a:rPr lang="en-IN" sz="1250" b="0" dirty="0" smtClean="0">
                          <a:latin typeface="Calibri" pitchFamily="34" charset="0"/>
                          <a:cs typeface="Calibri" pitchFamily="34" charset="0"/>
                        </a:rPr>
                        <a:t>articulation and self-occlusion that cause difficulties with existing</a:t>
                      </a:r>
                      <a:r>
                        <a:rPr lang="en-IN" sz="1250" b="0" baseline="0" dirty="0" smtClean="0">
                          <a:latin typeface="Calibri" pitchFamily="34" charset="0"/>
                          <a:cs typeface="Calibri" pitchFamily="34" charset="0"/>
                        </a:rPr>
                        <a:t> a</a:t>
                      </a:r>
                      <a:r>
                        <a:rPr lang="en-IN" sz="1250" b="0" dirty="0" smtClean="0">
                          <a:latin typeface="Calibri" pitchFamily="34" charset="0"/>
                          <a:cs typeface="Calibri" pitchFamily="34" charset="0"/>
                        </a:rPr>
                        <a:t>lgorithms. </a:t>
                      </a:r>
                    </a:p>
                  </a:txBody>
                  <a:tcPr/>
                </a:tc>
                <a:tc>
                  <a:txBody>
                    <a:bodyPr/>
                    <a:lstStyle/>
                    <a:p>
                      <a:pPr algn="just"/>
                      <a:r>
                        <a:rPr lang="en-IN" sz="1250" dirty="0" smtClean="0">
                          <a:latin typeface="Calibri" pitchFamily="34" charset="0"/>
                          <a:cs typeface="Calibri" pitchFamily="34" charset="0"/>
                        </a:rPr>
                        <a:t>Stereo vision hand</a:t>
                      </a:r>
                    </a:p>
                    <a:p>
                      <a:pPr algn="just"/>
                      <a:r>
                        <a:rPr lang="en-IN" sz="1250" dirty="0" smtClean="0">
                          <a:latin typeface="Calibri" pitchFamily="34" charset="0"/>
                          <a:cs typeface="Calibri" pitchFamily="34" charset="0"/>
                        </a:rPr>
                        <a:t>tracking system that can be used for interaction purposes. The system can track the </a:t>
                      </a:r>
                      <a:r>
                        <a:rPr lang="en-IN" sz="1250" b="1" dirty="0" smtClean="0">
                          <a:latin typeface="Calibri" pitchFamily="34" charset="0"/>
                          <a:cs typeface="Calibri" pitchFamily="34" charset="0"/>
                        </a:rPr>
                        <a:t>3D position and 2D orientation</a:t>
                      </a:r>
                      <a:r>
                        <a:rPr lang="en-IN" sz="1250" dirty="0" smtClean="0">
                          <a:latin typeface="Calibri" pitchFamily="34" charset="0"/>
                          <a:cs typeface="Calibri" pitchFamily="34" charset="0"/>
                        </a:rPr>
                        <a:t> of the </a:t>
                      </a:r>
                      <a:r>
                        <a:rPr lang="en-IN" sz="1250" b="1" dirty="0" smtClean="0">
                          <a:latin typeface="Calibri" pitchFamily="34" charset="0"/>
                          <a:cs typeface="Calibri" pitchFamily="34" charset="0"/>
                        </a:rPr>
                        <a:t>thumb</a:t>
                      </a:r>
                      <a:r>
                        <a:rPr lang="en-IN" sz="1250" dirty="0" smtClean="0">
                          <a:latin typeface="Calibri" pitchFamily="34" charset="0"/>
                          <a:cs typeface="Calibri" pitchFamily="34" charset="0"/>
                        </a:rPr>
                        <a:t> and </a:t>
                      </a:r>
                      <a:r>
                        <a:rPr lang="en-IN" sz="1250" b="1" dirty="0" smtClean="0">
                          <a:latin typeface="Calibri" pitchFamily="34" charset="0"/>
                          <a:cs typeface="Calibri" pitchFamily="34" charset="0"/>
                        </a:rPr>
                        <a:t>index</a:t>
                      </a:r>
                      <a:r>
                        <a:rPr lang="en-IN" sz="1250" dirty="0" smtClean="0">
                          <a:latin typeface="Calibri" pitchFamily="34" charset="0"/>
                          <a:cs typeface="Calibri" pitchFamily="34" charset="0"/>
                        </a:rPr>
                        <a:t> finger of</a:t>
                      </a:r>
                    </a:p>
                    <a:p>
                      <a:pPr algn="just"/>
                      <a:r>
                        <a:rPr lang="en-IN" sz="1250" dirty="0" smtClean="0">
                          <a:latin typeface="Calibri" pitchFamily="34" charset="0"/>
                          <a:cs typeface="Calibri" pitchFamily="34" charset="0"/>
                        </a:rPr>
                        <a:t>each hand without the use of special markers or gloves</a:t>
                      </a:r>
                    </a:p>
                  </a:txBody>
                  <a:tcPr/>
                </a:tc>
                <a:tc>
                  <a:txBody>
                    <a:bodyPr/>
                    <a:lstStyle/>
                    <a:p>
                      <a:pPr algn="just"/>
                      <a:r>
                        <a:rPr lang="en-IN" sz="1250" dirty="0" smtClean="0">
                          <a:latin typeface="Calibri" pitchFamily="34" charset="0"/>
                          <a:cs typeface="Calibri" pitchFamily="34" charset="0"/>
                        </a:rPr>
                        <a:t>A</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vision-based hand tracking system that does not require any</a:t>
                      </a:r>
                    </a:p>
                    <a:p>
                      <a:pPr algn="just"/>
                      <a:r>
                        <a:rPr lang="en-IN" sz="1250" dirty="0" smtClean="0">
                          <a:latin typeface="Calibri" pitchFamily="34" charset="0"/>
                          <a:cs typeface="Calibri" pitchFamily="34" charset="0"/>
                        </a:rPr>
                        <a:t>special markers or gloves and can operate in real-time on a commodity PC with low-cost</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cameras.</a:t>
                      </a:r>
                    </a:p>
                    <a:p>
                      <a:pPr algn="just"/>
                      <a:r>
                        <a:rPr lang="en-IN" sz="1250" dirty="0" smtClean="0">
                          <a:latin typeface="Calibri" pitchFamily="34" charset="0"/>
                          <a:cs typeface="Calibri" pitchFamily="34" charset="0"/>
                        </a:rPr>
                        <a:t>Specifically, the system can track the tip</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positions of the thumb and index</a:t>
                      </a:r>
                      <a:r>
                        <a:rPr lang="en-IN" sz="1250" baseline="0" dirty="0" smtClean="0">
                          <a:latin typeface="Calibri" pitchFamily="34" charset="0"/>
                          <a:cs typeface="Calibri" pitchFamily="34" charset="0"/>
                        </a:rPr>
                        <a:t> </a:t>
                      </a:r>
                      <a:r>
                        <a:rPr lang="en-IN" sz="1250" dirty="0" smtClean="0">
                          <a:latin typeface="Calibri" pitchFamily="34" charset="0"/>
                          <a:cs typeface="Calibri" pitchFamily="34" charset="0"/>
                        </a:rPr>
                        <a:t>finger for each hand.</a:t>
                      </a:r>
                    </a:p>
                  </a:txBody>
                  <a:tcPr/>
                </a:tc>
              </a:tr>
            </a:tbl>
          </a:graphicData>
        </a:graphic>
      </p:graphicFrame>
    </p:spTree>
    <p:extLst>
      <p:ext uri="{BB962C8B-B14F-4D97-AF65-F5344CB8AC3E}">
        <p14:creationId xmlns:p14="http://schemas.microsoft.com/office/powerpoint/2010/main" val="820252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t>Design</a:t>
            </a:r>
            <a:endParaRPr lang="en-IN" dirty="0"/>
          </a:p>
        </p:txBody>
      </p:sp>
      <p:sp>
        <p:nvSpPr>
          <p:cNvPr id="5" name="Subtitle 4"/>
          <p:cNvSpPr>
            <a:spLocks noGrp="1"/>
          </p:cNvSpPr>
          <p:nvPr>
            <p:ph type="subTitle" idx="1"/>
          </p:nvPr>
        </p:nvSpPr>
        <p:spPr/>
        <p:txBody>
          <a:bodyPr/>
          <a:lstStyle/>
          <a:p>
            <a:r>
              <a:rPr lang="en-IN" dirty="0" smtClean="0"/>
              <a:t>Architecture diagram, Data flow diagram, sequence diagram.</a:t>
            </a:r>
            <a:endParaRPr lang="en-IN" dirty="0"/>
          </a:p>
        </p:txBody>
      </p:sp>
    </p:spTree>
    <p:extLst>
      <p:ext uri="{BB962C8B-B14F-4D97-AF65-F5344CB8AC3E}">
        <p14:creationId xmlns:p14="http://schemas.microsoft.com/office/powerpoint/2010/main" val="6976038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2663</TotalTime>
  <Words>1908</Words>
  <Application>Microsoft Office PowerPoint</Application>
  <PresentationFormat>On-screen Show (4:3)</PresentationFormat>
  <Paragraphs>327</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Concourse</vt:lpstr>
      <vt:lpstr>Hand Gesture simple User Interfacing    </vt:lpstr>
      <vt:lpstr>OBJECTIVE </vt:lpstr>
      <vt:lpstr>ABSTRACT</vt:lpstr>
      <vt:lpstr>MODULES IN THE SYSTEM</vt:lpstr>
      <vt:lpstr>System requirements</vt:lpstr>
      <vt:lpstr>LITERATURE SURVEY</vt:lpstr>
      <vt:lpstr>PowerPoint Presentation</vt:lpstr>
      <vt:lpstr>PowerPoint Presentation</vt:lpstr>
      <vt:lpstr>Design</vt:lpstr>
      <vt:lpstr>ARCHITECTURE DIAGRAM</vt:lpstr>
      <vt:lpstr>LEVEL 0 DATA FLOW DIAGRAM</vt:lpstr>
      <vt:lpstr>LEVEL 1 DATA FLOW DIAGRAM</vt:lpstr>
      <vt:lpstr>SEQUENCE DIAGRAM</vt:lpstr>
      <vt:lpstr>Implementation</vt:lpstr>
      <vt:lpstr>FLOW DIAGRAM - Image Capture and Correction   </vt:lpstr>
      <vt:lpstr>FLOW DIAGRAM - Image Hand Detection  </vt:lpstr>
      <vt:lpstr>FLOW DIAGRAM - Event Triggering </vt:lpstr>
      <vt:lpstr>Testing</vt:lpstr>
      <vt:lpstr>Test Case – Image enhancement</vt:lpstr>
      <vt:lpstr>Test Case – Image Analysis &amp; processing</vt:lpstr>
      <vt:lpstr>Test Case – Event triggering Module </vt:lpstr>
      <vt:lpstr>Screenshots</vt:lpstr>
      <vt:lpstr>Mouse Movement Tracking </vt:lpstr>
      <vt:lpstr>Mouse Click Operation</vt:lpstr>
      <vt:lpstr>CONCLUSION</vt:lpstr>
      <vt:lpstr>FUTURE ENHANCEMENT</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User Interface System (image processing)</dc:title>
  <dc:creator>verghese koshy</dc:creator>
  <cp:lastModifiedBy>Rohan</cp:lastModifiedBy>
  <cp:revision>161</cp:revision>
  <dcterms:created xsi:type="dcterms:W3CDTF">2012-12-27T14:05:11Z</dcterms:created>
  <dcterms:modified xsi:type="dcterms:W3CDTF">2013-08-22T21:18:07Z</dcterms:modified>
</cp:coreProperties>
</file>