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Orginal System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Dark Skin Tone</c:v>
                </c:pt>
                <c:pt idx="1">
                  <c:v>Mild Skin Tone</c:v>
                </c:pt>
                <c:pt idx="2">
                  <c:v>Fair Skin Tone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33.200000000000003</c:v>
                </c:pt>
                <c:pt idx="1">
                  <c:v>55.3</c:v>
                </c:pt>
                <c:pt idx="2">
                  <c:v>50.1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System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Dark Skin Tone</c:v>
                </c:pt>
                <c:pt idx="1">
                  <c:v>Mild Skin Tone</c:v>
                </c:pt>
                <c:pt idx="2">
                  <c:v>Fair Skin Tone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56.3</c:v>
                </c:pt>
                <c:pt idx="1">
                  <c:v>60.5</c:v>
                </c:pt>
                <c:pt idx="2">
                  <c:v>44.5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728000"/>
        <c:axId val="143774848"/>
      </c:barChart>
      <c:catAx>
        <c:axId val="143728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43774848"/>
        <c:crosses val="autoZero"/>
        <c:auto val="1"/>
        <c:lblAlgn val="ctr"/>
        <c:lblOffset val="100"/>
        <c:noMultiLvlLbl val="0"/>
      </c:catAx>
      <c:valAx>
        <c:axId val="14377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437280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Background Subtraction</c:v>
                </c:pt>
                <c:pt idx="1">
                  <c:v>Skin Detection</c:v>
                </c:pt>
                <c:pt idx="2">
                  <c:v>Haar Based Detection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1</c:v>
                </c:pt>
                <c:pt idx="2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Background Subtraction</c:v>
                </c:pt>
                <c:pt idx="1">
                  <c:v>Skin Detection</c:v>
                </c:pt>
                <c:pt idx="2">
                  <c:v>Haar Based Detection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</c:v>
                </c:pt>
                <c:pt idx="1">
                  <c:v>30</c:v>
                </c:pt>
                <c:pt idx="2">
                  <c:v>64.2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46709120"/>
        <c:axId val="146715008"/>
        <c:axId val="0"/>
      </c:bar3DChart>
      <c:catAx>
        <c:axId val="146709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46715008"/>
        <c:crosses val="autoZero"/>
        <c:auto val="1"/>
        <c:lblAlgn val="ctr"/>
        <c:lblOffset val="100"/>
        <c:noMultiLvlLbl val="0"/>
      </c:catAx>
      <c:valAx>
        <c:axId val="146715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467091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Static</c:v>
                </c:pt>
                <c:pt idx="1">
                  <c:v>Dynamic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0.502</c:v>
                </c:pt>
                <c:pt idx="1">
                  <c:v>0.24500000000000008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Grayscale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Static</c:v>
                </c:pt>
                <c:pt idx="1">
                  <c:v>Dynamic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0.40300000000000002</c:v>
                </c:pt>
                <c:pt idx="1">
                  <c:v>0.20200000000000001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Skin detected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Static</c:v>
                </c:pt>
                <c:pt idx="1">
                  <c:v>Dynamic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0.54600000000000004</c:v>
                </c:pt>
                <c:pt idx="1">
                  <c:v>0.45100000000000001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Edge detected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Static</c:v>
                </c:pt>
                <c:pt idx="1">
                  <c:v>Dynamic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0.42200000000000021</c:v>
                </c:pt>
                <c:pt idx="1">
                  <c:v>0.35200000000000015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Skin &amp; edge detected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Static</c:v>
                </c:pt>
                <c:pt idx="1">
                  <c:v>Dynamic</c:v>
                </c:pt>
              </c:strCache>
            </c:strRef>
          </c:cat>
          <c:val>
            <c:numRef>
              <c:f>Sheet1!$F$2:$F$3</c:f>
              <c:numCache>
                <c:formatCode>0.00%</c:formatCode>
                <c:ptCount val="2"/>
                <c:pt idx="0">
                  <c:v>0.63200000000000034</c:v>
                </c:pt>
                <c:pt idx="1">
                  <c:v>0.60200000000000031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6838656"/>
        <c:axId val="146840192"/>
        <c:axId val="0"/>
      </c:bar3DChart>
      <c:catAx>
        <c:axId val="146838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46840192"/>
        <c:crosses val="autoZero"/>
        <c:auto val="1"/>
        <c:lblAlgn val="ctr"/>
        <c:lblOffset val="100"/>
        <c:noMultiLvlLbl val="0"/>
      </c:catAx>
      <c:valAx>
        <c:axId val="14684019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46838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4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6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With respect to the various technique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Cambria" pitchFamily="18" charset="0"/>
              </a:rPr>
              <a:t>Experimental Results - </a:t>
            </a:r>
            <a:r>
              <a:rPr lang="en-US" dirty="0">
                <a:effectLst/>
                <a:latin typeface="Cambria" pitchFamily="18" charset="0"/>
              </a:rPr>
              <a:t>Brightness and Contrast 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6316062"/>
              </p:ext>
            </p:extLst>
          </p:nvPr>
        </p:nvGraphicFramePr>
        <p:xfrm>
          <a:off x="457200" y="1444625"/>
          <a:ext cx="4040188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70433826"/>
              </p:ext>
            </p:extLst>
          </p:nvPr>
        </p:nvGraphicFramePr>
        <p:xfrm>
          <a:off x="4645025" y="1444625"/>
          <a:ext cx="4041774" cy="279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58"/>
                <a:gridCol w="1347258"/>
                <a:gridCol w="1347258"/>
              </a:tblGrid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Operation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System Tracking Rate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 System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Proposed System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Dark Skin Human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33.2%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56.3%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 Tone Skin Human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55.3%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60.5%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Fair Skin Human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50.1%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47.5%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Experimental Results - </a:t>
            </a:r>
            <a:r>
              <a:rPr lang="en-US" dirty="0">
                <a:effectLst/>
              </a:rPr>
              <a:t>Detection of Object</a:t>
            </a:r>
            <a:endParaRPr lang="en-IN" dirty="0"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3217263"/>
              </p:ext>
            </p:extLst>
          </p:nvPr>
        </p:nvGraphicFramePr>
        <p:xfrm>
          <a:off x="457200" y="1444625"/>
          <a:ext cx="4040188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2112613"/>
              </p:ext>
            </p:extLst>
          </p:nvPr>
        </p:nvGraphicFramePr>
        <p:xfrm>
          <a:off x="4645025" y="1444625"/>
          <a:ext cx="4117974" cy="434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658"/>
                <a:gridCol w="1372658"/>
                <a:gridCol w="1372658"/>
              </a:tblGrid>
              <a:tr h="5665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Operation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Time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(at 2.4GHz)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Accuracy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(at 2.4GHz)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827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Background Subtraction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Less than 7 seconds (Primary delay)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Less than 1 second for secondary detection.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65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Skin Detection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Less than 1 seconds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97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Haar Based Detection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4 - 20 seconds based on environment 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64.2%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2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ambria" pitchFamily="18" charset="0"/>
              </a:rPr>
              <a:t>Experimental Results - </a:t>
            </a:r>
            <a:r>
              <a:rPr lang="en-US" dirty="0" smtClean="0">
                <a:effectLst/>
                <a:latin typeface="Cambria" pitchFamily="18" charset="0"/>
              </a:rPr>
              <a:t>CAMSHIFT </a:t>
            </a:r>
            <a:r>
              <a:rPr lang="en-US" dirty="0">
                <a:effectLst/>
                <a:latin typeface="Cambria" pitchFamily="18" charset="0"/>
              </a:rPr>
              <a:t>Tracking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873541"/>
              </p:ext>
            </p:extLst>
          </p:nvPr>
        </p:nvGraphicFramePr>
        <p:xfrm>
          <a:off x="457200" y="1481138"/>
          <a:ext cx="8229600" cy="245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Operation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Color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Grayscale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Skin detected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Edge detected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Skin &amp; edge detected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Tracking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(static environment)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50.2%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40.3%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54.6%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42.2%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63.2%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Tracking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(dynamic environment)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24.5%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20.2%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45.1%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35.2%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60.2%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Graph - </a:t>
            </a:r>
            <a:r>
              <a:rPr lang="en-US" dirty="0">
                <a:effectLst/>
              </a:rPr>
              <a:t>CAMSHIFT Tracking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83981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5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Experimental Results</vt:lpstr>
      <vt:lpstr>Experimental Results - Brightness and Contrast  </vt:lpstr>
      <vt:lpstr>Experimental Results - Detection of Object</vt:lpstr>
      <vt:lpstr>Experimental Results - CAMSHIFT Tracking </vt:lpstr>
      <vt:lpstr>Graph - CAMSHIFT Tracking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Rohan</dc:creator>
  <cp:lastModifiedBy>Rohan</cp:lastModifiedBy>
  <cp:revision>1</cp:revision>
  <dcterms:created xsi:type="dcterms:W3CDTF">2006-08-16T00:00:00Z</dcterms:created>
  <dcterms:modified xsi:type="dcterms:W3CDTF">2013-04-21T14:38:30Z</dcterms:modified>
</cp:coreProperties>
</file>