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72" r:id="rId7"/>
    <p:sldId id="263" r:id="rId8"/>
    <p:sldId id="264" r:id="rId9"/>
    <p:sldId id="269" r:id="rId10"/>
    <p:sldId id="270" r:id="rId11"/>
    <p:sldId id="265" r:id="rId12"/>
    <p:sldId id="267" r:id="rId13"/>
    <p:sldId id="268" r:id="rId14"/>
    <p:sldId id="27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8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6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56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08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82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8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69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95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57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6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6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9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5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0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5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7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27C383-4271-416F-A954-45AC97E4EF1A}"/>
              </a:ext>
            </a:extLst>
          </p:cNvPr>
          <p:cNvSpPr txBox="1"/>
          <p:nvPr/>
        </p:nvSpPr>
        <p:spPr>
          <a:xfrm>
            <a:off x="3951964" y="-4175"/>
            <a:ext cx="3139855" cy="595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Presentation on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EB75F-71FF-40BC-9D44-D4ADDA82F76E}"/>
              </a:ext>
            </a:extLst>
          </p:cNvPr>
          <p:cNvSpPr txBox="1"/>
          <p:nvPr/>
        </p:nvSpPr>
        <p:spPr>
          <a:xfrm>
            <a:off x="3666865" y="639741"/>
            <a:ext cx="3494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FACE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MASK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DETECTION</a:t>
            </a:r>
            <a:r>
              <a:rPr lang="en-US" dirty="0">
                <a:solidFill>
                  <a:schemeClr val="tx2"/>
                </a:solidFill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97EE9-35BA-42F3-8C76-CC27FC17E1B2}"/>
              </a:ext>
            </a:extLst>
          </p:cNvPr>
          <p:cNvSpPr txBox="1"/>
          <p:nvPr/>
        </p:nvSpPr>
        <p:spPr>
          <a:xfrm>
            <a:off x="4978835" y="1106206"/>
            <a:ext cx="467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OF</a:t>
            </a:r>
            <a:endParaRPr lang="en-US" dirty="0">
              <a:highlight>
                <a:srgbClr val="800080"/>
              </a:highlight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985FB-B897-4EE5-9583-1A468B937590}"/>
              </a:ext>
            </a:extLst>
          </p:cNvPr>
          <p:cNvSpPr txBox="1"/>
          <p:nvPr/>
        </p:nvSpPr>
        <p:spPr>
          <a:xfrm>
            <a:off x="3493327" y="1426533"/>
            <a:ext cx="40897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BACHELOR</a:t>
            </a:r>
            <a:r>
              <a:rPr lang="en-US" dirty="0">
                <a:highlight>
                  <a:srgbClr val="FFFF00"/>
                </a:highlight>
                <a:cs typeface="Calibri"/>
              </a:rPr>
              <a:t> </a:t>
            </a:r>
            <a:r>
              <a:rPr lang="en-US" sz="2400" dirty="0">
                <a:cs typeface="Calibri"/>
              </a:rPr>
              <a:t>OF</a:t>
            </a:r>
            <a:r>
              <a:rPr lang="en-US" dirty="0">
                <a:highlight>
                  <a:srgbClr val="FFFF00"/>
                </a:highlight>
                <a:cs typeface="Calibri"/>
              </a:rPr>
              <a:t> </a:t>
            </a:r>
            <a:r>
              <a:rPr lang="en-US" sz="2400" dirty="0">
                <a:cs typeface="Calibri"/>
              </a:rPr>
              <a:t>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22166-9124-414D-B21B-5010201D5131}"/>
              </a:ext>
            </a:extLst>
          </p:cNvPr>
          <p:cNvSpPr txBox="1"/>
          <p:nvPr/>
        </p:nvSpPr>
        <p:spPr>
          <a:xfrm>
            <a:off x="5014065" y="1945187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B79E7-A12D-41C5-A00F-96E64310B005}"/>
              </a:ext>
            </a:extLst>
          </p:cNvPr>
          <p:cNvSpPr txBox="1"/>
          <p:nvPr/>
        </p:nvSpPr>
        <p:spPr>
          <a:xfrm>
            <a:off x="2944008" y="2317706"/>
            <a:ext cx="558243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ELECTRONICS </a:t>
            </a:r>
            <a:r>
              <a:rPr lang="en-US" sz="2000" dirty="0">
                <a:cs typeface="Calibri"/>
              </a:rPr>
              <a:t>AND</a:t>
            </a:r>
            <a:r>
              <a:rPr lang="en-US" dirty="0">
                <a:cs typeface="Calibri"/>
              </a:rPr>
              <a:t> COMMUNICATION ENGINNERING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8803B-4F51-450E-9A03-26243B31B485}"/>
              </a:ext>
            </a:extLst>
          </p:cNvPr>
          <p:cNvSpPr txBox="1"/>
          <p:nvPr/>
        </p:nvSpPr>
        <p:spPr>
          <a:xfrm>
            <a:off x="4976226" y="2815487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FCA88-97DE-4EB2-A3C8-4A3FE9A601BF}"/>
              </a:ext>
            </a:extLst>
          </p:cNvPr>
          <p:cNvSpPr txBox="1"/>
          <p:nvPr/>
        </p:nvSpPr>
        <p:spPr>
          <a:xfrm>
            <a:off x="2185922" y="3177566"/>
            <a:ext cx="19290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PAWAN KUMAR (2018UGEC040R)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CDB26-44AD-4761-8970-2284AFAFF37D}"/>
              </a:ext>
            </a:extLst>
          </p:cNvPr>
          <p:cNvSpPr txBox="1"/>
          <p:nvPr/>
        </p:nvSpPr>
        <p:spPr>
          <a:xfrm>
            <a:off x="4385153" y="3184742"/>
            <a:ext cx="18559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ROHAN GUPTA </a:t>
            </a:r>
          </a:p>
          <a:p>
            <a:r>
              <a:rPr lang="en-US" dirty="0">
                <a:cs typeface="Calibri"/>
              </a:rPr>
              <a:t>(2018UGEC043R)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8D153-5F91-4B7B-9E2A-3B8174BD3AC9}"/>
              </a:ext>
            </a:extLst>
          </p:cNvPr>
          <p:cNvSpPr txBox="1"/>
          <p:nvPr/>
        </p:nvSpPr>
        <p:spPr>
          <a:xfrm>
            <a:off x="6615700" y="318148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SHUBHANSHU KUMAR</a:t>
            </a:r>
          </a:p>
          <a:p>
            <a:r>
              <a:rPr lang="en-US" dirty="0">
                <a:cs typeface="Calibri"/>
              </a:rPr>
              <a:t>(2018UGEC037R)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63834B-40B1-40A0-9C72-BAC69CBBC906}"/>
              </a:ext>
            </a:extLst>
          </p:cNvPr>
          <p:cNvSpPr txBox="1"/>
          <p:nvPr/>
        </p:nvSpPr>
        <p:spPr>
          <a:xfrm flipV="1">
            <a:off x="1967370" y="5823112"/>
            <a:ext cx="1260951" cy="3613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31B781-7286-425F-8EFA-0995593DB3B7}"/>
              </a:ext>
            </a:extLst>
          </p:cNvPr>
          <p:cNvSpPr txBox="1"/>
          <p:nvPr/>
        </p:nvSpPr>
        <p:spPr>
          <a:xfrm>
            <a:off x="3780381" y="382213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       Submitted to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Prof Dr. Rashmi Panda </a:t>
            </a:r>
            <a:endParaRPr lang="en-US" dirty="0"/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C16A544D-4439-4551-BDC2-7C03B5E2D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712" y="4580417"/>
            <a:ext cx="2430440" cy="985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0DA980-610B-4383-99AF-FB93F90456CD}"/>
              </a:ext>
            </a:extLst>
          </p:cNvPr>
          <p:cNvSpPr txBox="1"/>
          <p:nvPr/>
        </p:nvSpPr>
        <p:spPr>
          <a:xfrm>
            <a:off x="2681091" y="5666462"/>
            <a:ext cx="53423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Dept. of Electronics and communication Engineering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83E818-2E01-4C55-9743-8EB05D8FCC41}"/>
              </a:ext>
            </a:extLst>
          </p:cNvPr>
          <p:cNvSpPr txBox="1"/>
          <p:nvPr/>
        </p:nvSpPr>
        <p:spPr>
          <a:xfrm>
            <a:off x="2469062" y="6028541"/>
            <a:ext cx="80145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INDIAN</a:t>
            </a:r>
            <a:r>
              <a:rPr lang="en-US">
                <a:ea typeface="+mn-lt"/>
                <a:cs typeface="+mn-lt"/>
              </a:rPr>
              <a:t> INSTITUTE OF INFORMATION TECHNOLOGY, RANCHI</a:t>
            </a:r>
            <a:endParaRPr lang="en-US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E8792D-CE47-42B5-B431-A08D20FEC154}"/>
              </a:ext>
            </a:extLst>
          </p:cNvPr>
          <p:cNvSpPr txBox="1"/>
          <p:nvPr/>
        </p:nvSpPr>
        <p:spPr>
          <a:xfrm>
            <a:off x="58455" y="110646"/>
            <a:ext cx="2797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705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B0FE003-A99D-4D55-8E1E-7A1C1B9D5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74" y="517527"/>
            <a:ext cx="7534405" cy="47269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C04B75-8305-4106-ADA2-2E16120ED03C}"/>
              </a:ext>
            </a:extLst>
          </p:cNvPr>
          <p:cNvSpPr txBox="1"/>
          <p:nvPr/>
        </p:nvSpPr>
        <p:spPr>
          <a:xfrm>
            <a:off x="4964482" y="567429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Output  with mask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E7680-571D-4433-9F00-4A4B0307023F}"/>
              </a:ext>
            </a:extLst>
          </p:cNvPr>
          <p:cNvSpPr txBox="1"/>
          <p:nvPr/>
        </p:nvSpPr>
        <p:spPr>
          <a:xfrm>
            <a:off x="-4175" y="110647"/>
            <a:ext cx="707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8918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9725CC-0FA5-4353-8192-70882ADF476C}"/>
              </a:ext>
            </a:extLst>
          </p:cNvPr>
          <p:cNvSpPr txBox="1"/>
          <p:nvPr/>
        </p:nvSpPr>
        <p:spPr>
          <a:xfrm>
            <a:off x="2292263" y="12108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Source Code</a:t>
            </a:r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64B61-13A8-4B6E-9C92-56FD7AD6DD00}"/>
              </a:ext>
            </a:extLst>
          </p:cNvPr>
          <p:cNvSpPr txBox="1"/>
          <p:nvPr/>
        </p:nvSpPr>
        <p:spPr>
          <a:xfrm>
            <a:off x="2240072" y="486427"/>
            <a:ext cx="11271336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586C0"/>
                </a:solidFill>
                <a:latin typeface="Consolas"/>
              </a:rPr>
              <a:t>from</a:t>
            </a:r>
            <a:r>
              <a:rPr lang="en-US">
                <a:solidFill>
                  <a:srgbClr val="D4D4D4"/>
                </a:solidFill>
                <a:latin typeface="Consolas"/>
              </a:rPr>
              <a:t> tensorflow.keras.applications.mobilenet_v2 </a:t>
            </a:r>
            <a:r>
              <a:rPr lang="en-US">
                <a:solidFill>
                  <a:srgbClr val="C586C0"/>
                </a:solidFill>
                <a:latin typeface="Consolas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/>
              </a:rPr>
              <a:t> preprocess_input</a:t>
            </a:r>
            <a:endParaRPr lang="en-US" dirty="0">
              <a:solidFill>
                <a:srgbClr val="6A9955"/>
              </a:solidFill>
              <a:latin typeface="Consolas"/>
            </a:endParaRPr>
          </a:p>
          <a:p>
            <a:r>
              <a:rPr lang="en-US">
                <a:solidFill>
                  <a:srgbClr val="C586C0"/>
                </a:solidFill>
                <a:latin typeface="Consolas"/>
              </a:rPr>
              <a:t>from</a:t>
            </a:r>
            <a:r>
              <a:rPr lang="en-US">
                <a:solidFill>
                  <a:srgbClr val="D4D4D4"/>
                </a:solidFill>
                <a:latin typeface="Consolas"/>
              </a:rPr>
              <a:t> tensorflow.keras.preprocessing.image </a:t>
            </a:r>
            <a:r>
              <a:rPr lang="en-US">
                <a:solidFill>
                  <a:srgbClr val="C586C0"/>
                </a:solidFill>
                <a:latin typeface="Consolas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/>
              </a:rPr>
              <a:t> img_to_array</a:t>
            </a:r>
          </a:p>
          <a:p>
            <a:r>
              <a:rPr lang="en-US">
                <a:solidFill>
                  <a:srgbClr val="C586C0"/>
                </a:solidFill>
                <a:latin typeface="Consolas"/>
              </a:rPr>
              <a:t>from</a:t>
            </a:r>
            <a:r>
              <a:rPr lang="en-US">
                <a:solidFill>
                  <a:srgbClr val="D4D4D4"/>
                </a:solidFill>
                <a:latin typeface="Consolas"/>
              </a:rPr>
              <a:t> tensorflow.keras.models </a:t>
            </a:r>
            <a:r>
              <a:rPr lang="en-US">
                <a:solidFill>
                  <a:srgbClr val="C586C0"/>
                </a:solidFill>
                <a:latin typeface="Consolas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/>
              </a:rPr>
              <a:t> load_model</a:t>
            </a:r>
          </a:p>
          <a:p>
            <a:r>
              <a:rPr lang="en-US">
                <a:solidFill>
                  <a:srgbClr val="C586C0"/>
                </a:solidFill>
                <a:latin typeface="Consolas"/>
              </a:rPr>
              <a:t>from</a:t>
            </a:r>
            <a:r>
              <a:rPr lang="en-US">
                <a:solidFill>
                  <a:srgbClr val="D4D4D4"/>
                </a:solidFill>
                <a:latin typeface="Consolas"/>
              </a:rPr>
              <a:t> imutils.video </a:t>
            </a:r>
            <a:r>
              <a:rPr lang="en-US">
                <a:solidFill>
                  <a:srgbClr val="C586C0"/>
                </a:solidFill>
                <a:latin typeface="Consolas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/>
              </a:rPr>
              <a:t> VideoStream</a:t>
            </a:r>
          </a:p>
          <a:p>
            <a:r>
              <a:rPr lang="en-US">
                <a:solidFill>
                  <a:srgbClr val="C586C0"/>
                </a:solidFill>
                <a:latin typeface="Consolas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/>
              </a:rPr>
              <a:t> numpy </a:t>
            </a:r>
            <a:r>
              <a:rPr lang="en-US">
                <a:solidFill>
                  <a:srgbClr val="C586C0"/>
                </a:solidFill>
                <a:latin typeface="Consolas"/>
              </a:rPr>
              <a:t>as</a:t>
            </a:r>
            <a:r>
              <a:rPr lang="en-US">
                <a:solidFill>
                  <a:srgbClr val="D4D4D4"/>
                </a:solidFill>
                <a:latin typeface="Consolas"/>
              </a:rPr>
              <a:t> np</a:t>
            </a:r>
          </a:p>
          <a:p>
            <a:r>
              <a:rPr lang="en-US">
                <a:solidFill>
                  <a:srgbClr val="C586C0"/>
                </a:solidFill>
                <a:latin typeface="Consolas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/>
              </a:rPr>
              <a:t> imutils</a:t>
            </a:r>
          </a:p>
          <a:p>
            <a:r>
              <a:rPr lang="en-US">
                <a:solidFill>
                  <a:srgbClr val="C586C0"/>
                </a:solidFill>
                <a:latin typeface="Consolas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/>
              </a:rPr>
              <a:t> time</a:t>
            </a:r>
          </a:p>
          <a:p>
            <a:r>
              <a:rPr lang="en-US">
                <a:solidFill>
                  <a:srgbClr val="C586C0"/>
                </a:solidFill>
                <a:latin typeface="Consolas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/>
              </a:rPr>
              <a:t> cv2</a:t>
            </a:r>
          </a:p>
          <a:p>
            <a:r>
              <a:rPr lang="en-US">
                <a:solidFill>
                  <a:srgbClr val="C586C0"/>
                </a:solidFill>
                <a:latin typeface="Consolas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/>
              </a:rPr>
              <a:t> os</a:t>
            </a:r>
          </a:p>
          <a:p>
            <a:br>
              <a:rPr lang="en-US" dirty="0">
                <a:latin typeface="Consolas"/>
              </a:rPr>
            </a:br>
            <a:r>
              <a:rPr lang="en-US">
                <a:solidFill>
                  <a:srgbClr val="569CD6"/>
                </a:solidFill>
                <a:latin typeface="Consolas"/>
              </a:rPr>
              <a:t>def</a:t>
            </a:r>
            <a:r>
              <a:rPr lang="en-US">
                <a:solidFill>
                  <a:srgbClr val="D4D4D4"/>
                </a:solidFill>
                <a:latin typeface="Consolas"/>
              </a:rPr>
              <a:t> </a:t>
            </a:r>
            <a:r>
              <a:rPr lang="en-US">
                <a:solidFill>
                  <a:srgbClr val="DCDCAA"/>
                </a:solidFill>
                <a:latin typeface="Consolas"/>
              </a:rPr>
              <a:t>detect_and_predict_mask</a:t>
            </a:r>
            <a:r>
              <a:rPr lang="en-US">
                <a:solidFill>
                  <a:srgbClr val="D4D4D4"/>
                </a:solidFill>
                <a:latin typeface="Consolas"/>
              </a:rPr>
              <a:t>(</a:t>
            </a:r>
            <a:r>
              <a:rPr lang="en-US">
                <a:solidFill>
                  <a:srgbClr val="9CDCFE"/>
                </a:solidFill>
                <a:latin typeface="Consolas"/>
              </a:rPr>
              <a:t>frame</a:t>
            </a:r>
            <a:r>
              <a:rPr lang="en-US">
                <a:solidFill>
                  <a:srgbClr val="D4D4D4"/>
                </a:solidFill>
                <a:latin typeface="Consolas"/>
              </a:rPr>
              <a:t>, </a:t>
            </a:r>
            <a:r>
              <a:rPr lang="en-US">
                <a:solidFill>
                  <a:srgbClr val="9CDCFE"/>
                </a:solidFill>
                <a:latin typeface="Consolas"/>
              </a:rPr>
              <a:t>faceNet</a:t>
            </a:r>
            <a:r>
              <a:rPr lang="en-US">
                <a:solidFill>
                  <a:srgbClr val="D4D4D4"/>
                </a:solidFill>
                <a:latin typeface="Consolas"/>
              </a:rPr>
              <a:t>, </a:t>
            </a:r>
            <a:r>
              <a:rPr lang="en-US">
                <a:solidFill>
                  <a:srgbClr val="9CDCFE"/>
                </a:solidFill>
                <a:latin typeface="Consolas"/>
              </a:rPr>
              <a:t>maskNet</a:t>
            </a:r>
            <a:r>
              <a:rPr lang="en-US">
                <a:solidFill>
                  <a:srgbClr val="D4D4D4"/>
                </a:solidFill>
                <a:latin typeface="Consolas"/>
              </a:rPr>
              <a:t>):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  (h, w) = frame.shape[:</a:t>
            </a:r>
            <a:r>
              <a:rPr lang="en-US">
                <a:solidFill>
                  <a:srgbClr val="B5CEA8"/>
                </a:solidFill>
                <a:latin typeface="Consolas"/>
              </a:rPr>
              <a:t>2</a:t>
            </a:r>
            <a:r>
              <a:rPr lang="en-US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  blob = cv2.dnn.blobFromImage(frame, </a:t>
            </a:r>
            <a:r>
              <a:rPr lang="en-US">
                <a:solidFill>
                  <a:srgbClr val="B5CEA8"/>
                </a:solidFill>
                <a:latin typeface="Consolas"/>
              </a:rPr>
              <a:t>1.0</a:t>
            </a:r>
            <a:r>
              <a:rPr lang="en-US">
                <a:solidFill>
                  <a:srgbClr val="D4D4D4"/>
                </a:solidFill>
                <a:latin typeface="Consolas"/>
              </a:rPr>
              <a:t>, (</a:t>
            </a:r>
            <a:r>
              <a:rPr lang="en-US">
                <a:solidFill>
                  <a:srgbClr val="B5CEA8"/>
                </a:solidFill>
                <a:latin typeface="Consolas"/>
              </a:rPr>
              <a:t>224</a:t>
            </a:r>
            <a:r>
              <a:rPr lang="en-US">
                <a:solidFill>
                  <a:srgbClr val="D4D4D4"/>
                </a:solidFill>
                <a:latin typeface="Consolas"/>
              </a:rPr>
              <a:t>, </a:t>
            </a:r>
            <a:r>
              <a:rPr lang="en-US">
                <a:solidFill>
                  <a:srgbClr val="B5CEA8"/>
                </a:solidFill>
                <a:latin typeface="Consolas"/>
              </a:rPr>
              <a:t>224</a:t>
            </a:r>
            <a:r>
              <a:rPr lang="en-US">
                <a:solidFill>
                  <a:srgbClr val="D4D4D4"/>
                </a:solidFill>
                <a:latin typeface="Consolas"/>
              </a:rPr>
              <a:t>),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      (</a:t>
            </a:r>
            <a:r>
              <a:rPr lang="en-US">
                <a:solidFill>
                  <a:srgbClr val="B5CEA8"/>
                </a:solidFill>
                <a:latin typeface="Consolas"/>
              </a:rPr>
              <a:t>104.0</a:t>
            </a:r>
            <a:r>
              <a:rPr lang="en-US">
                <a:solidFill>
                  <a:srgbClr val="D4D4D4"/>
                </a:solidFill>
                <a:latin typeface="Consolas"/>
              </a:rPr>
              <a:t>, </a:t>
            </a:r>
            <a:r>
              <a:rPr lang="en-US">
                <a:solidFill>
                  <a:srgbClr val="B5CEA8"/>
                </a:solidFill>
                <a:latin typeface="Consolas"/>
              </a:rPr>
              <a:t>177.0</a:t>
            </a:r>
            <a:r>
              <a:rPr lang="en-US">
                <a:solidFill>
                  <a:srgbClr val="D4D4D4"/>
                </a:solidFill>
                <a:latin typeface="Consolas"/>
              </a:rPr>
              <a:t>, </a:t>
            </a:r>
            <a:r>
              <a:rPr lang="en-US">
                <a:solidFill>
                  <a:srgbClr val="B5CEA8"/>
                </a:solidFill>
                <a:latin typeface="Consolas"/>
              </a:rPr>
              <a:t>123.0</a:t>
            </a:r>
            <a:r>
              <a:rPr lang="en-US">
                <a:solidFill>
                  <a:srgbClr val="D4D4D4"/>
                </a:solidFill>
                <a:latin typeface="Consolas"/>
              </a:rPr>
              <a:t>))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  faceNet.setInput(blob)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  detections = faceNet.forward()</a:t>
            </a:r>
          </a:p>
          <a:p>
            <a:r>
              <a:rPr lang="en-US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>
                <a:solidFill>
                  <a:srgbClr val="DCDCAA"/>
                </a:solidFill>
                <a:latin typeface="Consolas"/>
              </a:rPr>
              <a:t>print</a:t>
            </a:r>
            <a:r>
              <a:rPr lang="en-US">
                <a:solidFill>
                  <a:srgbClr val="D4D4D4"/>
                </a:solidFill>
                <a:latin typeface="Consolas"/>
              </a:rPr>
              <a:t>(detections.shape)</a:t>
            </a:r>
          </a:p>
          <a:p>
            <a:endParaRPr 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  faces = []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  locs = []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  preds = []</a:t>
            </a:r>
          </a:p>
          <a:p>
            <a:br>
              <a:rPr lang="en-US" dirty="0">
                <a:latin typeface="Consolas"/>
              </a:rPr>
            </a:br>
            <a:r>
              <a:rPr lang="en-US" dirty="0">
                <a:solidFill>
                  <a:srgbClr val="D4D4D4"/>
                </a:solidFill>
                <a:latin typeface="Consolas"/>
              </a:rPr>
              <a:t>   </a:t>
            </a:r>
            <a:endParaRPr lang="en-US" dirty="0">
              <a:solidFill>
                <a:srgbClr val="6A9955"/>
              </a:solidFill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DDE8A-D852-4C8C-87F8-15223345B592}"/>
              </a:ext>
            </a:extLst>
          </p:cNvPr>
          <p:cNvSpPr txBox="1"/>
          <p:nvPr/>
        </p:nvSpPr>
        <p:spPr>
          <a:xfrm>
            <a:off x="79332" y="26722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45214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7A71D9-415B-4C6E-A948-4F2E476B1591}"/>
              </a:ext>
            </a:extLst>
          </p:cNvPr>
          <p:cNvSpPr txBox="1"/>
          <p:nvPr/>
        </p:nvSpPr>
        <p:spPr>
          <a:xfrm>
            <a:off x="2292263" y="-66805"/>
            <a:ext cx="11887198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586C0"/>
                </a:solidFill>
                <a:latin typeface="Consolas"/>
                <a:cs typeface="Calibri"/>
              </a:rPr>
              <a:t>for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i </a:t>
            </a:r>
            <a:r>
              <a:rPr lang="en-US">
                <a:solidFill>
                  <a:srgbClr val="C586C0"/>
                </a:solidFill>
                <a:latin typeface="Consolas"/>
                <a:cs typeface="Calibri"/>
              </a:rPr>
              <a:t>in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</a:t>
            </a:r>
            <a:r>
              <a:rPr lang="en-US">
                <a:solidFill>
                  <a:srgbClr val="DCDCAA"/>
                </a:solidFill>
                <a:latin typeface="Consolas"/>
                <a:cs typeface="Calibri"/>
              </a:rPr>
              <a:t>range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(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0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, detections.shape[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2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]):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    confidence = detections[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0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, 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0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, i, 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2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]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D4D4D4"/>
                </a:solidFill>
                <a:latin typeface="Consolas"/>
                <a:cs typeface="Calibri"/>
              </a:rPr>
              <a:t>        </a:t>
            </a:r>
            <a:r>
              <a:rPr lang="en-US">
                <a:solidFill>
                  <a:srgbClr val="C586C0"/>
                </a:solidFill>
                <a:latin typeface="Consolas"/>
                <a:cs typeface="Calibri"/>
              </a:rPr>
              <a:t>if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confidence &gt; 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0.5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: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            box = detections[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0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, 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0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, i, 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3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: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7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] * np.array([w, h, w, h])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        (startX, startY, endX, endY) = box.astype(</a:t>
            </a:r>
            <a:r>
              <a:rPr lang="en-US">
                <a:solidFill>
                  <a:srgbClr val="CE9178"/>
                </a:solidFill>
                <a:latin typeface="Consolas"/>
                <a:cs typeface="Calibri"/>
              </a:rPr>
              <a:t>"int"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)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solidFill>
                <a:srgbClr val="D4D4D4"/>
              </a:solidFill>
              <a:latin typeface="Consolas"/>
              <a:cs typeface="Calibri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        (startX, startY) = (</a:t>
            </a:r>
            <a:r>
              <a:rPr lang="en-US">
                <a:solidFill>
                  <a:srgbClr val="DCDCAA"/>
                </a:solidFill>
                <a:latin typeface="Consolas"/>
                <a:cs typeface="Calibri"/>
              </a:rPr>
              <a:t>max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(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0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, startX), </a:t>
            </a:r>
            <a:r>
              <a:rPr lang="en-US">
                <a:solidFill>
                  <a:srgbClr val="DCDCAA"/>
                </a:solidFill>
                <a:latin typeface="Consolas"/>
                <a:cs typeface="Calibri"/>
              </a:rPr>
              <a:t>max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(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0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, startY))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        (endX, endY) = (</a:t>
            </a:r>
            <a:r>
              <a:rPr lang="en-US">
                <a:solidFill>
                  <a:srgbClr val="DCDCAA"/>
                </a:solidFill>
                <a:latin typeface="Consolas"/>
                <a:cs typeface="Calibri"/>
              </a:rPr>
              <a:t>min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(w - 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1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, endX), </a:t>
            </a:r>
            <a:r>
              <a:rPr lang="en-US">
                <a:solidFill>
                  <a:srgbClr val="DCDCAA"/>
                </a:solidFill>
                <a:latin typeface="Consolas"/>
                <a:cs typeface="Calibri"/>
              </a:rPr>
              <a:t>min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(h - 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1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, endY))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solidFill>
                <a:srgbClr val="D4D4D4"/>
              </a:solidFill>
              <a:latin typeface="Consolas"/>
              <a:cs typeface="Calibri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        face = frame[startY:endY, startX:endX]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        face = cv2.cvtColor(face, cv2.COLOR_BGR2RGB)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        face = cv2.resize(face, (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224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, 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224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))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        face = img_to_array(face)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        face = preprocess_input(face)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solidFill>
                <a:srgbClr val="D4D4D4"/>
              </a:solidFill>
              <a:latin typeface="Consolas"/>
              <a:cs typeface="Calibri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        faces.append(face)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        locs.append((startX, startY, endX, endY))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D4D4D4"/>
                </a:solidFill>
                <a:latin typeface="Consolas"/>
                <a:cs typeface="Calibri"/>
              </a:rPr>
              <a:t>    </a:t>
            </a:r>
            <a:r>
              <a:rPr lang="en-US">
                <a:solidFill>
                  <a:srgbClr val="C586C0"/>
                </a:solidFill>
                <a:latin typeface="Consolas"/>
                <a:cs typeface="Calibri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/>
                <a:cs typeface="Calibri"/>
              </a:rPr>
              <a:t> </a:t>
            </a:r>
            <a:r>
              <a:rPr lang="en-US">
                <a:solidFill>
                  <a:srgbClr val="DCDCAA"/>
                </a:solidFill>
                <a:latin typeface="Consolas"/>
                <a:cs typeface="Calibri"/>
              </a:rPr>
              <a:t>len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(faces) &gt; 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0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: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D4D4D4"/>
                </a:solidFill>
                <a:latin typeface="Consolas"/>
                <a:cs typeface="Calibri"/>
              </a:rPr>
              <a:t>       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    faces = np.array(faces, </a:t>
            </a:r>
            <a:r>
              <a:rPr lang="en-US">
                <a:solidFill>
                  <a:srgbClr val="9CDCFE"/>
                </a:solidFill>
                <a:latin typeface="Consolas"/>
                <a:cs typeface="Calibri"/>
              </a:rPr>
              <a:t>dtype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=</a:t>
            </a:r>
            <a:r>
              <a:rPr lang="en-US">
                <a:solidFill>
                  <a:srgbClr val="CE9178"/>
                </a:solidFill>
                <a:latin typeface="Consolas"/>
                <a:cs typeface="Calibri"/>
              </a:rPr>
              <a:t>"float32"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)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    preds = maskNet.predict(faces, </a:t>
            </a:r>
            <a:r>
              <a:rPr lang="en-US">
                <a:solidFill>
                  <a:srgbClr val="9CDCFE"/>
                </a:solidFill>
                <a:latin typeface="Consolas"/>
                <a:cs typeface="Calibri"/>
              </a:rPr>
              <a:t>batch_size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=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32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)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D4D4D4"/>
                </a:solidFill>
                <a:latin typeface="Consolas"/>
                <a:cs typeface="Calibri"/>
              </a:rPr>
              <a:t>    </a:t>
            </a:r>
            <a:r>
              <a:rPr lang="en-US">
                <a:solidFill>
                  <a:srgbClr val="C586C0"/>
                </a:solidFill>
                <a:latin typeface="Consolas"/>
                <a:cs typeface="Calibri"/>
              </a:rPr>
              <a:t>return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(locs, preds)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prototxtPath = </a:t>
            </a:r>
            <a:r>
              <a:rPr lang="en-US">
                <a:solidFill>
                  <a:srgbClr val="569CD6"/>
                </a:solidFill>
                <a:latin typeface="Consolas"/>
                <a:cs typeface="Calibri"/>
              </a:rPr>
              <a:t>r</a:t>
            </a:r>
            <a:r>
              <a:rPr lang="en-US">
                <a:solidFill>
                  <a:srgbClr val="D16969"/>
                </a:solidFill>
                <a:latin typeface="Consolas"/>
                <a:cs typeface="Calibri"/>
              </a:rPr>
              <a:t>"face_detector\deploy.prototxt"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weightsPath = </a:t>
            </a:r>
            <a:r>
              <a:rPr lang="en-US">
                <a:solidFill>
                  <a:srgbClr val="569CD6"/>
                </a:solidFill>
                <a:latin typeface="Consolas"/>
                <a:cs typeface="Calibri"/>
              </a:rPr>
              <a:t>r</a:t>
            </a:r>
            <a:r>
              <a:rPr lang="en-US">
                <a:solidFill>
                  <a:srgbClr val="D16969"/>
                </a:solidFill>
                <a:latin typeface="Consolas"/>
                <a:cs typeface="Calibri"/>
              </a:rPr>
              <a:t>"face_detector</a:t>
            </a:r>
            <a:r>
              <a:rPr lang="en-US">
                <a:solidFill>
                  <a:srgbClr val="D7BA7D"/>
                </a:solidFill>
                <a:latin typeface="Consolas"/>
                <a:cs typeface="Calibri"/>
              </a:rPr>
              <a:t>\r</a:t>
            </a:r>
            <a:r>
              <a:rPr lang="en-US">
                <a:solidFill>
                  <a:srgbClr val="D16969"/>
                </a:solidFill>
                <a:latin typeface="Consolas"/>
                <a:cs typeface="Calibri"/>
              </a:rPr>
              <a:t>es10_300x300_ssd_iter_140000.caffemodel"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faceNet = cv2.dnn.readNet(prototxtPath, weightsPath)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D4D4D4"/>
                </a:solidFill>
                <a:latin typeface="Consolas"/>
                <a:cs typeface="Calibri"/>
              </a:rPr>
              <a:t>   </a:t>
            </a:r>
            <a:endParaRPr lang="en-US" dirty="0">
              <a:solidFill>
                <a:srgbClr val="6A9955"/>
              </a:solidFill>
              <a:latin typeface="Consolas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89711-BA8F-4B6C-B837-D0D67E3AFB24}"/>
              </a:ext>
            </a:extLst>
          </p:cNvPr>
          <p:cNvSpPr txBox="1"/>
          <p:nvPr/>
        </p:nvSpPr>
        <p:spPr>
          <a:xfrm>
            <a:off x="-4175" y="183715"/>
            <a:ext cx="592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5625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88FADF-873A-4123-BDC1-F349C308FE1D}"/>
              </a:ext>
            </a:extLst>
          </p:cNvPr>
          <p:cNvSpPr txBox="1"/>
          <p:nvPr/>
        </p:nvSpPr>
        <p:spPr>
          <a:xfrm>
            <a:off x="2417524" y="100208"/>
            <a:ext cx="11928951" cy="75713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maskNet = load_model(</a:t>
            </a:r>
            <a:r>
              <a:rPr lang="en-US">
                <a:solidFill>
                  <a:srgbClr val="CE9178"/>
                </a:solidFill>
                <a:latin typeface="Consolas"/>
                <a:cs typeface="Calibri"/>
              </a:rPr>
              <a:t>"mask_detector.model"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CDCAA"/>
                </a:solidFill>
                <a:latin typeface="Consolas"/>
                <a:cs typeface="Calibri"/>
              </a:rPr>
              <a:t>print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(</a:t>
            </a:r>
            <a:r>
              <a:rPr lang="en-US">
                <a:solidFill>
                  <a:srgbClr val="CE9178"/>
                </a:solidFill>
                <a:latin typeface="Consolas"/>
                <a:cs typeface="Calibri"/>
              </a:rPr>
              <a:t>"[INFO] starting video stream..."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vs = VideoStream(</a:t>
            </a:r>
            <a:r>
              <a:rPr lang="en-US">
                <a:solidFill>
                  <a:srgbClr val="9CDCFE"/>
                </a:solidFill>
                <a:latin typeface="Consolas"/>
                <a:cs typeface="Calibri"/>
              </a:rPr>
              <a:t>src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=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0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).start()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C586C0"/>
                </a:solidFill>
                <a:latin typeface="Consolas"/>
                <a:cs typeface="Calibri"/>
              </a:rPr>
              <a:t>while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</a:t>
            </a:r>
            <a:r>
              <a:rPr lang="en-US">
                <a:solidFill>
                  <a:srgbClr val="569CD6"/>
                </a:solidFill>
                <a:latin typeface="Consolas"/>
                <a:cs typeface="Calibri"/>
              </a:rPr>
              <a:t>True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: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frame = vs.read()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frame = imutils.resize(frame, </a:t>
            </a:r>
            <a:r>
              <a:rPr lang="en-US">
                <a:solidFill>
                  <a:srgbClr val="9CDCFE"/>
                </a:solidFill>
                <a:latin typeface="Consolas"/>
                <a:cs typeface="Calibri"/>
              </a:rPr>
              <a:t>width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=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400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(locs, preds) = detect_and_predict_mask(frame, faceNet, maskNet)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D4D4D4"/>
                </a:solidFill>
                <a:latin typeface="Consolas"/>
                <a:cs typeface="Calibri"/>
              </a:rPr>
              <a:t>    </a:t>
            </a:r>
            <a:r>
              <a:rPr lang="en-US">
                <a:solidFill>
                  <a:srgbClr val="C586C0"/>
                </a:solidFill>
                <a:latin typeface="Consolas"/>
                <a:cs typeface="Calibri"/>
              </a:rPr>
              <a:t>for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(box, pred) </a:t>
            </a:r>
            <a:r>
              <a:rPr lang="en-US">
                <a:solidFill>
                  <a:srgbClr val="C586C0"/>
                </a:solidFill>
                <a:latin typeface="Consolas"/>
                <a:cs typeface="Calibri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/>
                <a:cs typeface="Calibri"/>
              </a:rPr>
              <a:t> </a:t>
            </a:r>
            <a:r>
              <a:rPr lang="en-US">
                <a:solidFill>
                  <a:srgbClr val="DCDCAA"/>
                </a:solidFill>
                <a:latin typeface="Consolas"/>
                <a:cs typeface="Calibri"/>
              </a:rPr>
              <a:t>zip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(locs, preds):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D4D4D4"/>
                </a:solidFill>
                <a:latin typeface="Consolas"/>
                <a:cs typeface="Calibri"/>
              </a:rPr>
              <a:t>       </a:t>
            </a:r>
            <a:endParaRPr lang="en-US" dirty="0">
              <a:solidFill>
                <a:srgbClr val="6A9955"/>
              </a:solidFill>
              <a:latin typeface="Consolas"/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    (startX, startY, endX, endY) = box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    (mask, withoutMask) = pred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    label = </a:t>
            </a:r>
            <a:r>
              <a:rPr lang="en-US">
                <a:solidFill>
                  <a:srgbClr val="CE9178"/>
                </a:solidFill>
                <a:latin typeface="Consolas"/>
                <a:cs typeface="Calibri"/>
              </a:rPr>
              <a:t>"Mask"</a:t>
            </a:r>
            <a:r>
              <a:rPr lang="en-US" dirty="0">
                <a:solidFill>
                  <a:srgbClr val="D4D4D4"/>
                </a:solidFill>
                <a:latin typeface="Consolas"/>
                <a:cs typeface="Calibri"/>
              </a:rPr>
              <a:t> </a:t>
            </a:r>
            <a:r>
              <a:rPr lang="en-US">
                <a:solidFill>
                  <a:srgbClr val="C586C0"/>
                </a:solidFill>
                <a:latin typeface="Consolas"/>
                <a:cs typeface="Calibri"/>
              </a:rPr>
              <a:t>if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mask &gt; withoutMask </a:t>
            </a:r>
            <a:r>
              <a:rPr lang="en-US">
                <a:solidFill>
                  <a:srgbClr val="C586C0"/>
                </a:solidFill>
                <a:latin typeface="Consolas"/>
                <a:cs typeface="Calibri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/>
                <a:cs typeface="Calibri"/>
              </a:rPr>
              <a:t> </a:t>
            </a:r>
            <a:r>
              <a:rPr lang="en-US">
                <a:solidFill>
                  <a:srgbClr val="CE9178"/>
                </a:solidFill>
                <a:latin typeface="Consolas"/>
                <a:cs typeface="Calibri"/>
              </a:rPr>
              <a:t>"No Mask"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    color = (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0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, 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255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, 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0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) </a:t>
            </a:r>
            <a:r>
              <a:rPr lang="en-US">
                <a:solidFill>
                  <a:srgbClr val="C586C0"/>
                </a:solidFill>
                <a:latin typeface="Consolas"/>
                <a:cs typeface="Calibri"/>
              </a:rPr>
              <a:t>if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label == </a:t>
            </a:r>
            <a:r>
              <a:rPr lang="en-US">
                <a:solidFill>
                  <a:srgbClr val="CE9178"/>
                </a:solidFill>
                <a:latin typeface="Consolas"/>
                <a:cs typeface="Calibri"/>
              </a:rPr>
              <a:t>"Mask"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</a:t>
            </a:r>
            <a:r>
              <a:rPr lang="en-US">
                <a:solidFill>
                  <a:srgbClr val="C586C0"/>
                </a:solidFill>
                <a:latin typeface="Consolas"/>
                <a:cs typeface="Calibri"/>
              </a:rPr>
              <a:t>else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(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0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, 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0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, 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255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    label = </a:t>
            </a:r>
            <a:r>
              <a:rPr lang="en-US">
                <a:solidFill>
                  <a:srgbClr val="CE9178"/>
                </a:solidFill>
                <a:latin typeface="Consolas"/>
                <a:cs typeface="Calibri"/>
              </a:rPr>
              <a:t>"</a:t>
            </a:r>
            <a:r>
              <a:rPr lang="en-US">
                <a:solidFill>
                  <a:srgbClr val="569CD6"/>
                </a:solidFill>
                <a:latin typeface="Consolas"/>
                <a:cs typeface="Calibri"/>
              </a:rPr>
              <a:t>{}</a:t>
            </a:r>
            <a:r>
              <a:rPr lang="en-US">
                <a:solidFill>
                  <a:srgbClr val="CE9178"/>
                </a:solidFill>
                <a:latin typeface="Consolas"/>
                <a:cs typeface="Calibri"/>
              </a:rPr>
              <a:t>: </a:t>
            </a:r>
            <a:r>
              <a:rPr lang="en-US">
                <a:solidFill>
                  <a:srgbClr val="569CD6"/>
                </a:solidFill>
                <a:latin typeface="Consolas"/>
                <a:cs typeface="Calibri"/>
              </a:rPr>
              <a:t>{:.2f}</a:t>
            </a:r>
            <a:r>
              <a:rPr lang="en-US">
                <a:solidFill>
                  <a:srgbClr val="CE9178"/>
                </a:solidFill>
                <a:latin typeface="Consolas"/>
                <a:cs typeface="Calibri"/>
              </a:rPr>
              <a:t>%"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.format(label, </a:t>
            </a:r>
            <a:r>
              <a:rPr lang="en-US">
                <a:solidFill>
                  <a:srgbClr val="DCDCAA"/>
                </a:solidFill>
                <a:latin typeface="Consolas"/>
                <a:cs typeface="Calibri"/>
              </a:rPr>
              <a:t>max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(mask, withoutMask) * 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100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    cv2.putText(frame, label, (startX, startY - 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10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),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        cv2.FONT_HERSHEY_SIMPLEX, 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0.45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, color, 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2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    cv2.rectangle(frame, (startX, startY), (endX, endY), color, 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2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cv2.imshow(</a:t>
            </a:r>
            <a:r>
              <a:rPr lang="en-US">
                <a:solidFill>
                  <a:srgbClr val="CE9178"/>
                </a:solidFill>
                <a:latin typeface="Consolas"/>
                <a:cs typeface="Calibri"/>
              </a:rPr>
              <a:t>"Frame"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, frame)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   key = cv2.waitKey(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1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) &amp; </a:t>
            </a:r>
            <a:r>
              <a:rPr lang="en-US">
                <a:solidFill>
                  <a:srgbClr val="569CD6"/>
                </a:solidFill>
                <a:latin typeface="Consolas"/>
                <a:cs typeface="Calibri"/>
              </a:rPr>
              <a:t>0x</a:t>
            </a:r>
            <a:r>
              <a:rPr lang="en-US">
                <a:solidFill>
                  <a:srgbClr val="B5CEA8"/>
                </a:solidFill>
                <a:latin typeface="Consolas"/>
                <a:cs typeface="Calibri"/>
              </a:rPr>
              <a:t>FF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D4D4D4"/>
                </a:solidFill>
                <a:latin typeface="Consolas"/>
                <a:cs typeface="Calibri"/>
              </a:rPr>
              <a:t>    </a:t>
            </a:r>
            <a:r>
              <a:rPr lang="en-US">
                <a:solidFill>
                  <a:srgbClr val="C586C0"/>
                </a:solidFill>
                <a:latin typeface="Consolas"/>
                <a:cs typeface="Calibri"/>
              </a:rPr>
              <a:t>if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 key == </a:t>
            </a:r>
            <a:r>
              <a:rPr lang="en-US">
                <a:solidFill>
                  <a:srgbClr val="DCDCAA"/>
                </a:solidFill>
                <a:latin typeface="Consolas"/>
                <a:cs typeface="Calibri"/>
              </a:rPr>
              <a:t>ord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(</a:t>
            </a:r>
            <a:r>
              <a:rPr lang="en-US">
                <a:solidFill>
                  <a:srgbClr val="CE9178"/>
                </a:solidFill>
                <a:latin typeface="Consolas"/>
                <a:cs typeface="Calibri"/>
              </a:rPr>
              <a:t>"q"</a:t>
            </a:r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):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D4D4D4"/>
                </a:solidFill>
                <a:latin typeface="Consolas"/>
                <a:cs typeface="Calibri"/>
              </a:rPr>
              <a:t>        </a:t>
            </a:r>
            <a:r>
              <a:rPr lang="en-US">
                <a:solidFill>
                  <a:srgbClr val="C586C0"/>
                </a:solidFill>
                <a:latin typeface="Consolas"/>
                <a:cs typeface="Calibri"/>
              </a:rPr>
              <a:t>break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cv2.destroyAllWindows()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solidFill>
                  <a:srgbClr val="D4D4D4"/>
                </a:solidFill>
                <a:latin typeface="Consolas"/>
                <a:cs typeface="Calibri"/>
              </a:rPr>
              <a:t>vs.stop()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0CC4E-BE82-445D-8994-AC446EB6F51C}"/>
              </a:ext>
            </a:extLst>
          </p:cNvPr>
          <p:cNvSpPr txBox="1"/>
          <p:nvPr/>
        </p:nvSpPr>
        <p:spPr>
          <a:xfrm>
            <a:off x="37578" y="17327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22738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C4C2B-8691-40CF-801D-B00B5FFF4BD3}"/>
              </a:ext>
            </a:extLst>
          </p:cNvPr>
          <p:cNvSpPr txBox="1"/>
          <p:nvPr/>
        </p:nvSpPr>
        <p:spPr>
          <a:xfrm>
            <a:off x="2814180" y="46555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Future And Scope</a:t>
            </a:r>
            <a:endParaRPr lang="en-US" b="1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7BD8D-DAB7-4617-ABB5-6DC42BB5EAA3}"/>
              </a:ext>
            </a:extLst>
          </p:cNvPr>
          <p:cNvSpPr txBox="1"/>
          <p:nvPr/>
        </p:nvSpPr>
        <p:spPr>
          <a:xfrm>
            <a:off x="2814181" y="1227551"/>
            <a:ext cx="529015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Global Facial Recognition Scenario</a:t>
            </a:r>
          </a:p>
          <a:p>
            <a:endParaRPr lang="en-US" dirty="0"/>
          </a:p>
          <a:p>
            <a:r>
              <a:rPr lang="en-US" dirty="0"/>
              <a:t>Key player in the industry</a:t>
            </a:r>
          </a:p>
          <a:p>
            <a:endParaRPr lang="en-US" dirty="0"/>
          </a:p>
          <a:p>
            <a:r>
              <a:rPr lang="en-US" dirty="0"/>
              <a:t>Gadget Security</a:t>
            </a:r>
          </a:p>
          <a:p>
            <a:endParaRPr lang="en-US" dirty="0"/>
          </a:p>
          <a:p>
            <a:r>
              <a:rPr lang="en-US" dirty="0"/>
              <a:t>Distinguishing Genetic disorders</a:t>
            </a:r>
          </a:p>
          <a:p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F31EE384-78C7-4CA3-B968-DBFFDD00A786}"/>
              </a:ext>
            </a:extLst>
          </p:cNvPr>
          <p:cNvSpPr/>
          <p:nvPr/>
        </p:nvSpPr>
        <p:spPr>
          <a:xfrm>
            <a:off x="2531024" y="1367148"/>
            <a:ext cx="281836" cy="1252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673E756-732B-497B-A717-CE8CA85E0B04}"/>
              </a:ext>
            </a:extLst>
          </p:cNvPr>
          <p:cNvSpPr/>
          <p:nvPr/>
        </p:nvSpPr>
        <p:spPr>
          <a:xfrm>
            <a:off x="2492532" y="1871450"/>
            <a:ext cx="323589" cy="1356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0F4B962-66C1-404B-A45E-AD0B5B8302AC}"/>
              </a:ext>
            </a:extLst>
          </p:cNvPr>
          <p:cNvSpPr/>
          <p:nvPr/>
        </p:nvSpPr>
        <p:spPr>
          <a:xfrm>
            <a:off x="2489271" y="2995531"/>
            <a:ext cx="375781" cy="1878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90F63C4-BB53-432C-B237-19419D2CBA73}"/>
              </a:ext>
            </a:extLst>
          </p:cNvPr>
          <p:cNvSpPr/>
          <p:nvPr/>
        </p:nvSpPr>
        <p:spPr>
          <a:xfrm>
            <a:off x="2486007" y="2376405"/>
            <a:ext cx="323591" cy="1356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2B8F5-7BE7-4AE7-87D0-031AFFB53C02}"/>
              </a:ext>
            </a:extLst>
          </p:cNvPr>
          <p:cNvSpPr txBox="1"/>
          <p:nvPr/>
        </p:nvSpPr>
        <p:spPr>
          <a:xfrm>
            <a:off x="-56367" y="100208"/>
            <a:ext cx="906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4878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F2261F-05EE-46D2-9088-DE784A624361}"/>
              </a:ext>
            </a:extLst>
          </p:cNvPr>
          <p:cNvSpPr txBox="1"/>
          <p:nvPr/>
        </p:nvSpPr>
        <p:spPr>
          <a:xfrm>
            <a:off x="4867275" y="3343275"/>
            <a:ext cx="274319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THANK YOU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41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40ECF-5F55-44F2-82E2-0FAB523AB635}"/>
              </a:ext>
            </a:extLst>
          </p:cNvPr>
          <p:cNvSpPr txBox="1"/>
          <p:nvPr/>
        </p:nvSpPr>
        <p:spPr>
          <a:xfrm>
            <a:off x="-35490" y="-35490"/>
            <a:ext cx="530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95924B1-8CE0-4CBA-8CB1-FAD0BC9BE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05528"/>
              </p:ext>
            </p:extLst>
          </p:nvPr>
        </p:nvGraphicFramePr>
        <p:xfrm>
          <a:off x="2011680" y="722376"/>
          <a:ext cx="6807198" cy="50844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69066">
                  <a:extLst>
                    <a:ext uri="{9D8B030D-6E8A-4147-A177-3AD203B41FA5}">
                      <a16:colId xmlns:a16="http://schemas.microsoft.com/office/drawing/2014/main" val="2419348591"/>
                    </a:ext>
                  </a:extLst>
                </a:gridCol>
                <a:gridCol w="2269066">
                  <a:extLst>
                    <a:ext uri="{9D8B030D-6E8A-4147-A177-3AD203B41FA5}">
                      <a16:colId xmlns:a16="http://schemas.microsoft.com/office/drawing/2014/main" val="1240568660"/>
                    </a:ext>
                  </a:extLst>
                </a:gridCol>
                <a:gridCol w="2269066">
                  <a:extLst>
                    <a:ext uri="{9D8B030D-6E8A-4147-A177-3AD203B41FA5}">
                      <a16:colId xmlns:a16="http://schemas.microsoft.com/office/drawing/2014/main" val="1352038183"/>
                    </a:ext>
                  </a:extLst>
                </a:gridCol>
              </a:tblGrid>
              <a:tr h="635561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  No: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319029"/>
                  </a:ext>
                </a:extLst>
              </a:tr>
              <a:tr h="635561">
                <a:tc>
                  <a:txBody>
                    <a:bodyPr/>
                    <a:lstStyle/>
                    <a:p>
                      <a:r>
                        <a:rPr lang="en-US" dirty="0"/>
                        <a:t>         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094529"/>
                  </a:ext>
                </a:extLst>
              </a:tr>
              <a:tr h="635561">
                <a:tc>
                  <a:txBody>
                    <a:bodyPr/>
                    <a:lstStyle/>
                    <a:p>
                      <a:r>
                        <a:rPr lang="en-US" dirty="0"/>
                        <a:t>         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84282"/>
                  </a:ext>
                </a:extLst>
              </a:tr>
              <a:tr h="635561">
                <a:tc>
                  <a:txBody>
                    <a:bodyPr/>
                    <a:lstStyle/>
                    <a:p>
                      <a:r>
                        <a:rPr lang="en-US" dirty="0"/>
                        <a:t>         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660781"/>
                  </a:ext>
                </a:extLst>
              </a:tr>
              <a:tr h="635561">
                <a:tc>
                  <a:txBody>
                    <a:bodyPr/>
                    <a:lstStyle/>
                    <a:p>
                      <a:r>
                        <a:rPr lang="en-US" dirty="0"/>
                        <a:t>          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22043"/>
                  </a:ext>
                </a:extLst>
              </a:tr>
              <a:tr h="635561">
                <a:tc>
                  <a:txBody>
                    <a:bodyPr/>
                    <a:lstStyle/>
                    <a:p>
                      <a:r>
                        <a:rPr lang="en-US" dirty="0"/>
                        <a:t>          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Snapshots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78299"/>
                  </a:ext>
                </a:extLst>
              </a:tr>
              <a:tr h="635561">
                <a:tc>
                  <a:txBody>
                    <a:bodyPr/>
                    <a:lstStyle/>
                    <a:p>
                      <a:r>
                        <a:rPr lang="en-US" dirty="0"/>
                        <a:t>          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27063"/>
                  </a:ext>
                </a:extLst>
              </a:tr>
              <a:tr h="6355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          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Future and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03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85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88EF77-151E-4095-B2EF-451346BE8F2A}"/>
              </a:ext>
            </a:extLst>
          </p:cNvPr>
          <p:cNvSpPr txBox="1"/>
          <p:nvPr/>
        </p:nvSpPr>
        <p:spPr>
          <a:xfrm>
            <a:off x="2146126" y="298537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cs typeface="Calibri"/>
              </a:rPr>
              <a:t>INTRODUCTION</a:t>
            </a:r>
            <a:endParaRPr lang="en-US" sz="2000" b="1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CDF51-7B4A-45C1-8C1A-5BE77B604138}"/>
              </a:ext>
            </a:extLst>
          </p:cNvPr>
          <p:cNvSpPr txBox="1"/>
          <p:nvPr/>
        </p:nvSpPr>
        <p:spPr>
          <a:xfrm>
            <a:off x="1603331" y="695194"/>
            <a:ext cx="10592844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First of all to understand my project you have to understand computer </a:t>
            </a:r>
          </a:p>
          <a:p>
            <a:r>
              <a:rPr lang="en-US"/>
              <a:t>vision. Face tracking and detection features in sequence is an important and </a:t>
            </a:r>
          </a:p>
          <a:p>
            <a:r>
              <a:rPr lang="en-US"/>
              <a:t>fundamental problem in computer vision. This area of research has a lot of </a:t>
            </a:r>
          </a:p>
          <a:p>
            <a:r>
              <a:rPr lang="en-US"/>
              <a:t>applications in face identification systems, model based coding, gaze </a:t>
            </a:r>
          </a:p>
          <a:p>
            <a:r>
              <a:rPr lang="en-US"/>
              <a:t>detection, human computer, interaction, teleconferencing, etc. </a:t>
            </a:r>
          </a:p>
          <a:p>
            <a:r>
              <a:rPr lang="en-US"/>
              <a:t>human-computer interaction, teleconferencing, etc. </a:t>
            </a:r>
          </a:p>
          <a:p>
            <a:endParaRPr lang="en-US"/>
          </a:p>
          <a:p>
            <a:r>
              <a:rPr lang="en-US" dirty="0"/>
              <a:t>                                            </a:t>
            </a:r>
            <a:r>
              <a:rPr lang="en-US" b="1"/>
              <a:t>  Open CV </a:t>
            </a:r>
            <a:endParaRPr lang="en-US" b="1">
              <a:cs typeface="Calibri"/>
            </a:endParaRPr>
          </a:p>
          <a:p>
            <a:r>
              <a:rPr lang="en-US"/>
              <a:t>OpenCV means Intel® Open Source Computer Vision Library. It is a </a:t>
            </a:r>
          </a:p>
          <a:p>
            <a:r>
              <a:rPr lang="en-US"/>
              <a:t>collection of C functions and a few C++ classes that implement some </a:t>
            </a:r>
          </a:p>
          <a:p>
            <a:r>
              <a:rPr lang="en-US"/>
              <a:t>popular Image Processing and Computer Vision algorithms. OpenCV has </a:t>
            </a:r>
          </a:p>
          <a:p>
            <a:r>
              <a:rPr lang="en-US"/>
              <a:t>cross-platform middle-to-high level API that consists of a few hundreds C </a:t>
            </a:r>
          </a:p>
          <a:p>
            <a:r>
              <a:rPr lang="en-US"/>
              <a:t>functions. It does not rely on external libraries, though it can use some when </a:t>
            </a:r>
          </a:p>
          <a:p>
            <a:r>
              <a:rPr lang="en-US"/>
              <a:t>it is possible. OpenCV is free for both non-commercial and commercial use. </a:t>
            </a:r>
          </a:p>
          <a:p>
            <a:r>
              <a:rPr lang="en-US"/>
              <a:t>OpenCV provides transparent interface to Intel Integrated Performance </a:t>
            </a:r>
          </a:p>
          <a:p>
            <a:r>
              <a:rPr lang="en-US"/>
              <a:t>Primitives (IPP). That is, it loads automatically IPP libraries optimized for </a:t>
            </a:r>
          </a:p>
          <a:p>
            <a:r>
              <a:rPr lang="en-US"/>
              <a:t>specific processor at runtime, if they are available.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A4204-7717-4C5A-BBC6-4B2F69F88BC5}"/>
              </a:ext>
            </a:extLst>
          </p:cNvPr>
          <p:cNvSpPr txBox="1"/>
          <p:nvPr/>
        </p:nvSpPr>
        <p:spPr>
          <a:xfrm>
            <a:off x="89770" y="131523"/>
            <a:ext cx="6659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3639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67DA3B-33A8-4160-BFFA-594AC26D0602}"/>
              </a:ext>
            </a:extLst>
          </p:cNvPr>
          <p:cNvSpPr txBox="1"/>
          <p:nvPr/>
        </p:nvSpPr>
        <p:spPr>
          <a:xfrm>
            <a:off x="2271387" y="1457196"/>
            <a:ext cx="992478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                   Image Processing </a:t>
            </a:r>
          </a:p>
          <a:p>
            <a:r>
              <a:rPr lang="en-US"/>
              <a:t>Computer manipulation of images. Some of the many algorithms used in </a:t>
            </a:r>
          </a:p>
          <a:p>
            <a:r>
              <a:rPr lang="en-US"/>
              <a:t>image processing include convolution (on which many others are based), </a:t>
            </a:r>
          </a:p>
          <a:p>
            <a:r>
              <a:rPr lang="en-US"/>
              <a:t>FFT, DCT, thinning (or skeletonisation), edge detection and contrast </a:t>
            </a:r>
          </a:p>
          <a:p>
            <a:r>
              <a:rPr lang="en-US"/>
              <a:t>enhancement. These are usually implemented in software but may also use </a:t>
            </a:r>
          </a:p>
          <a:p>
            <a:r>
              <a:rPr lang="en-US"/>
              <a:t>special purpose hardware for speed. Image processing contrasts with </a:t>
            </a:r>
          </a:p>
          <a:p>
            <a:r>
              <a:rPr lang="en-US"/>
              <a:t>computer graphics, which is usually more concerned with the generation of </a:t>
            </a:r>
          </a:p>
          <a:p>
            <a:r>
              <a:rPr lang="en-US"/>
              <a:t>artificial images, and visualisation, which attempts to understand (real-</a:t>
            </a:r>
          </a:p>
          <a:p>
            <a:r>
              <a:rPr lang="en-US"/>
              <a:t>world) data by displaying it as an artificial image (e.g. a graph). Image </a:t>
            </a:r>
          </a:p>
          <a:p>
            <a:r>
              <a:rPr lang="en-US"/>
              <a:t>processing is used in image recognition and computer vision. Silicon </a:t>
            </a:r>
          </a:p>
          <a:p>
            <a:r>
              <a:rPr lang="en-US"/>
              <a:t>Graphics manufacture workstations which are often used for image </a:t>
            </a:r>
          </a:p>
          <a:p>
            <a:r>
              <a:rPr lang="en-US"/>
              <a:t>processing. There are a few programming languages designed for image </a:t>
            </a:r>
          </a:p>
          <a:p>
            <a:r>
              <a:rPr lang="en-US"/>
              <a:t>processing, e.g. CELIP, VPL, C++.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742CA-CE14-454E-B6B6-557C122A5793}"/>
              </a:ext>
            </a:extLst>
          </p:cNvPr>
          <p:cNvSpPr txBox="1"/>
          <p:nvPr/>
        </p:nvSpPr>
        <p:spPr>
          <a:xfrm>
            <a:off x="-56367" y="13152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991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9B44C2-6A54-4E76-8BC6-F1ADB9303FFF}"/>
              </a:ext>
            </a:extLst>
          </p:cNvPr>
          <p:cNvSpPr txBox="1"/>
          <p:nvPr/>
        </p:nvSpPr>
        <p:spPr>
          <a:xfrm>
            <a:off x="2688921" y="695195"/>
            <a:ext cx="1189763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Segoe UI"/>
              </a:rPr>
              <a:t>                                          Face Tracking</a:t>
            </a:r>
            <a:r>
              <a:rPr lang="en-US" dirty="0">
                <a:cs typeface="Segoe UI"/>
              </a:rPr>
              <a:t> ​</a:t>
            </a:r>
          </a:p>
          <a:p>
            <a:r>
              <a:rPr lang="en-US">
                <a:cs typeface="Segoe UI"/>
              </a:rPr>
              <a:t>Face detection and tracking are important in video content analysis since the ​</a:t>
            </a:r>
          </a:p>
          <a:p>
            <a:r>
              <a:rPr lang="en-US">
                <a:cs typeface="Segoe UI"/>
              </a:rPr>
              <a:t>most important objects in most video are human beings. Research on face ​</a:t>
            </a:r>
          </a:p>
          <a:p>
            <a:r>
              <a:rPr lang="en-US">
                <a:cs typeface="Segoe UI"/>
              </a:rPr>
              <a:t>tracking and animation techniques has been improved due to its wide range ​</a:t>
            </a:r>
          </a:p>
          <a:p>
            <a:r>
              <a:rPr lang="en-US">
                <a:cs typeface="Segoe UI"/>
              </a:rPr>
              <a:t>of applications in security, entertainment industry, gaming, psychological ​</a:t>
            </a:r>
          </a:p>
          <a:p>
            <a:r>
              <a:rPr lang="en-US">
                <a:cs typeface="Segoe UI"/>
              </a:rPr>
              <a:t>facial expression analysis and human computer interaction. Recent advances ​</a:t>
            </a:r>
          </a:p>
          <a:p>
            <a:r>
              <a:rPr lang="en-US">
                <a:cs typeface="Segoe UI"/>
              </a:rPr>
              <a:t>in face video processing and compression have made face-to-face ​</a:t>
            </a:r>
          </a:p>
          <a:p>
            <a:r>
              <a:rPr lang="en-US">
                <a:cs typeface="Segoe UI"/>
              </a:rPr>
              <a:t>communication be practical in real world applications. However, higher ​</a:t>
            </a:r>
          </a:p>
          <a:p>
            <a:r>
              <a:rPr lang="en-US">
                <a:cs typeface="Segoe UI"/>
              </a:rPr>
              <a:t>bandwidth is still highly demanded due to the increasing intensive ​</a:t>
            </a:r>
          </a:p>
          <a:p>
            <a:r>
              <a:rPr lang="en-US">
                <a:cs typeface="Segoe UI"/>
              </a:rPr>
              <a:t>communication. Model based low bit rate transmission with high quality ​</a:t>
            </a:r>
          </a:p>
          <a:p>
            <a:r>
              <a:rPr lang="en-US">
                <a:cs typeface="Segoe UI"/>
              </a:rPr>
              <a:t>video offers a great potential to mitigate the problem raised by limited ​</a:t>
            </a:r>
          </a:p>
          <a:p>
            <a:r>
              <a:rPr lang="en-US">
                <a:cs typeface="Segoe UI"/>
              </a:rPr>
              <a:t>communication resources. However, after a decade’s effort, robust and ​</a:t>
            </a:r>
          </a:p>
          <a:p>
            <a:r>
              <a:rPr lang="en-US">
                <a:cs typeface="Segoe UI"/>
              </a:rPr>
              <a:t>realistic real time face tracking and generation still pose a big challenge. The ​</a:t>
            </a:r>
          </a:p>
          <a:p>
            <a:r>
              <a:rPr lang="en-US">
                <a:cs typeface="Segoe UI"/>
              </a:rPr>
              <a:t>difficulty lies in a number of issues including the real time face feature ​</a:t>
            </a:r>
          </a:p>
          <a:p>
            <a:r>
              <a:rPr lang="en-US">
                <a:cs typeface="Segoe UI"/>
              </a:rPr>
              <a:t>tracking under a variety of imaging conditions such as lighting variation, ​</a:t>
            </a:r>
          </a:p>
          <a:p>
            <a:r>
              <a:rPr lang="en-US">
                <a:cs typeface="Segoe UI"/>
              </a:rPr>
              <a:t>pose change, self-occlusion and multiple non-rigid features deformation and ​</a:t>
            </a:r>
          </a:p>
          <a:p>
            <a:r>
              <a:rPr lang="en-US">
                <a:cs typeface="Segoe UI"/>
              </a:rPr>
              <a:t>the real time realistic face modeling using a very limited number of feature ​</a:t>
            </a:r>
          </a:p>
          <a:p>
            <a:r>
              <a:rPr lang="en-US">
                <a:cs typeface="Segoe UI"/>
              </a:rPr>
              <a:t>parameters. Traditionally, the head motion is modeled as a 3D rigid motion ​</a:t>
            </a:r>
          </a:p>
          <a:p>
            <a:r>
              <a:rPr lang="en-US">
                <a:cs typeface="Segoe UI"/>
              </a:rPr>
              <a:t>with the local skin deformation, the linear motion tracking method cannot ​</a:t>
            </a:r>
          </a:p>
          <a:p>
            <a:r>
              <a:rPr lang="en-US">
                <a:cs typeface="Segoe UI"/>
              </a:rPr>
              <a:t>represent the rapid head motion and dramatic expression change accurately.​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BD47A-AD1F-4664-8AE5-F392E8490B1F}"/>
              </a:ext>
            </a:extLst>
          </p:cNvPr>
          <p:cNvSpPr txBox="1"/>
          <p:nvPr/>
        </p:nvSpPr>
        <p:spPr>
          <a:xfrm>
            <a:off x="-45929" y="12108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6208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8C7B1E-A490-453E-93AF-25F6E5F6227D}"/>
              </a:ext>
            </a:extLst>
          </p:cNvPr>
          <p:cNvSpPr txBox="1"/>
          <p:nvPr/>
        </p:nvSpPr>
        <p:spPr>
          <a:xfrm>
            <a:off x="2480153" y="43423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DEVELOPMENT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B2283-1A3A-4E0E-8C89-D0A2E38A493E}"/>
              </a:ext>
            </a:extLst>
          </p:cNvPr>
          <p:cNvSpPr txBox="1"/>
          <p:nvPr/>
        </p:nvSpPr>
        <p:spPr>
          <a:xfrm>
            <a:off x="2810919" y="932014"/>
            <a:ext cx="428807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1. we make our tool with Anaconda </a:t>
            </a:r>
          </a:p>
          <a:p>
            <a:r>
              <a:rPr lang="en-US" dirty="0"/>
              <a:t>2. language: python</a:t>
            </a:r>
          </a:p>
          <a:p>
            <a:r>
              <a:rPr lang="en-US" dirty="0"/>
              <a:t>3.we use sublime text as our editor</a:t>
            </a:r>
          </a:p>
          <a:p>
            <a:r>
              <a:rPr lang="en-US" dirty="0"/>
              <a:t>4. web-Browser:   </a:t>
            </a:r>
          </a:p>
          <a:p>
            <a:r>
              <a:rPr lang="en-US" dirty="0"/>
              <a:t>      google chrome  /Microsoft Edge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C6BBB-2953-4A82-85DF-D99B7B286BFE}"/>
              </a:ext>
            </a:extLst>
          </p:cNvPr>
          <p:cNvSpPr txBox="1"/>
          <p:nvPr/>
        </p:nvSpPr>
        <p:spPr>
          <a:xfrm>
            <a:off x="2473629" y="26302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System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1EE8D-E49D-440B-BD68-DCA90B212A83}"/>
              </a:ext>
            </a:extLst>
          </p:cNvPr>
          <p:cNvSpPr txBox="1"/>
          <p:nvPr/>
        </p:nvSpPr>
        <p:spPr>
          <a:xfrm>
            <a:off x="2710450" y="3127984"/>
            <a:ext cx="368265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On client side</a:t>
            </a:r>
          </a:p>
          <a:p>
            <a:r>
              <a:rPr lang="en-US" b="1" dirty="0"/>
              <a:t>        . </a:t>
            </a:r>
            <a:r>
              <a:rPr lang="en-US" dirty="0"/>
              <a:t>Operating system</a:t>
            </a:r>
          </a:p>
          <a:p>
            <a:r>
              <a:rPr lang="en-US" dirty="0"/>
              <a:t>         . Web-Browser : google chrome   /</a:t>
            </a:r>
            <a:r>
              <a:rPr lang="en-US" dirty="0" err="1"/>
              <a:t>microsoft</a:t>
            </a:r>
            <a:r>
              <a:rPr lang="en-US" dirty="0"/>
              <a:t> 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DF344-360E-4F4D-A847-0BDDFAF94FA6}"/>
              </a:ext>
            </a:extLst>
          </p:cNvPr>
          <p:cNvSpPr txBox="1"/>
          <p:nvPr/>
        </p:nvSpPr>
        <p:spPr>
          <a:xfrm>
            <a:off x="2707188" y="4565215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On Server side</a:t>
            </a:r>
          </a:p>
          <a:p>
            <a:r>
              <a:rPr lang="en-US" b="1" dirty="0"/>
              <a:t>  </a:t>
            </a:r>
            <a:r>
              <a:rPr lang="en-US" dirty="0"/>
              <a:t> . Python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1C751-3F60-4182-A9B4-CE51B9E0A5D5}"/>
              </a:ext>
            </a:extLst>
          </p:cNvPr>
          <p:cNvSpPr txBox="1"/>
          <p:nvPr/>
        </p:nvSpPr>
        <p:spPr>
          <a:xfrm>
            <a:off x="-4175" y="16283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634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BAC3D-868B-44BD-9F6F-B97CA809D3ED}"/>
              </a:ext>
            </a:extLst>
          </p:cNvPr>
          <p:cNvSpPr txBox="1"/>
          <p:nvPr/>
        </p:nvSpPr>
        <p:spPr>
          <a:xfrm>
            <a:off x="2549960" y="51448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Features</a:t>
            </a:r>
            <a:endParaRPr lang="en-US" b="1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52E0FA-8DF9-4695-85F3-60C1133DBD87}"/>
              </a:ext>
            </a:extLst>
          </p:cNvPr>
          <p:cNvSpPr txBox="1"/>
          <p:nvPr/>
        </p:nvSpPr>
        <p:spPr>
          <a:xfrm>
            <a:off x="2741112" y="1331934"/>
            <a:ext cx="64279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1. An airtight matching algorithm</a:t>
            </a:r>
          </a:p>
          <a:p>
            <a:endParaRPr lang="en-US" dirty="0"/>
          </a:p>
          <a:p>
            <a:r>
              <a:rPr lang="en-US" dirty="0"/>
              <a:t>2.Scalability</a:t>
            </a:r>
          </a:p>
          <a:p>
            <a:endParaRPr lang="en-US" dirty="0"/>
          </a:p>
          <a:p>
            <a:r>
              <a:rPr lang="en-US" dirty="0"/>
              <a:t>3.Built-in privacy protection</a:t>
            </a:r>
          </a:p>
          <a:p>
            <a:endParaRPr lang="en-US" dirty="0"/>
          </a:p>
          <a:p>
            <a:r>
              <a:rPr lang="en-US" dirty="0"/>
              <a:t>4. Predictive Analytics</a:t>
            </a:r>
          </a:p>
          <a:p>
            <a:endParaRPr lang="en-US" dirty="0"/>
          </a:p>
          <a:p>
            <a:r>
              <a:rPr lang="en-US" dirty="0"/>
              <a:t>5. watchlist-as-a-</a:t>
            </a:r>
            <a:r>
              <a:rPr lang="en-US" dirty="0" err="1"/>
              <a:t>sevice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4DD86-6450-4117-9ABC-2E561CF1E8F3}"/>
              </a:ext>
            </a:extLst>
          </p:cNvPr>
          <p:cNvSpPr txBox="1"/>
          <p:nvPr/>
        </p:nvSpPr>
        <p:spPr>
          <a:xfrm>
            <a:off x="89770" y="152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8222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B83136-58FC-408D-BE2F-E0062B245EDA}"/>
              </a:ext>
            </a:extLst>
          </p:cNvPr>
          <p:cNvSpPr txBox="1"/>
          <p:nvPr/>
        </p:nvSpPr>
        <p:spPr>
          <a:xfrm>
            <a:off x="1926921" y="11064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Snapshots</a:t>
            </a:r>
            <a:endParaRPr lang="en-US" b="1" dirty="0">
              <a:cs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6E2E181-CF54-42C8-B52B-4E0105DAE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78" y="708972"/>
            <a:ext cx="9528131" cy="50225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D03628-2384-4675-A48C-3CB806C0A232}"/>
              </a:ext>
            </a:extLst>
          </p:cNvPr>
          <p:cNvSpPr txBox="1"/>
          <p:nvPr/>
        </p:nvSpPr>
        <p:spPr>
          <a:xfrm>
            <a:off x="4432126" y="612314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Codeusing sublime text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47E374-9613-4B74-B2EC-945A499D13A4}"/>
              </a:ext>
            </a:extLst>
          </p:cNvPr>
          <p:cNvSpPr txBox="1"/>
          <p:nvPr/>
        </p:nvSpPr>
        <p:spPr>
          <a:xfrm>
            <a:off x="48017" y="110647"/>
            <a:ext cx="467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8607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8434072-62C7-4145-8B73-37D8E58F5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43" y="88699"/>
            <a:ext cx="6396624" cy="3601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D888E4-61E8-48CE-99FF-7EF1B490BE50}"/>
              </a:ext>
            </a:extLst>
          </p:cNvPr>
          <p:cNvSpPr txBox="1"/>
          <p:nvPr/>
        </p:nvSpPr>
        <p:spPr>
          <a:xfrm>
            <a:off x="9087633" y="1530262"/>
            <a:ext cx="1553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Debugging</a:t>
            </a:r>
            <a:endParaRPr lang="en-US" b="1" dirty="0">
              <a:cs typeface="Calibri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1BEE699A-C1F0-4AEF-AA33-0A1726ED2D9A}"/>
              </a:ext>
            </a:extLst>
          </p:cNvPr>
          <p:cNvSpPr/>
          <p:nvPr/>
        </p:nvSpPr>
        <p:spPr>
          <a:xfrm>
            <a:off x="8745478" y="1471531"/>
            <a:ext cx="344466" cy="4801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5120F2F-B56E-4722-B9D5-37F1A2006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633" y="3927104"/>
            <a:ext cx="3839227" cy="249020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E2F38C0-5105-4B44-9D45-7B281933DDF0}"/>
              </a:ext>
            </a:extLst>
          </p:cNvPr>
          <p:cNvSpPr/>
          <p:nvPr/>
        </p:nvSpPr>
        <p:spPr>
          <a:xfrm>
            <a:off x="6706737" y="5173886"/>
            <a:ext cx="626301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80B03-41AB-4119-9FDC-4AE3DB8E88B2}"/>
              </a:ext>
            </a:extLst>
          </p:cNvPr>
          <p:cNvSpPr txBox="1"/>
          <p:nvPr/>
        </p:nvSpPr>
        <p:spPr>
          <a:xfrm>
            <a:off x="4328395" y="517390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Output as no mask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DA16-9F1A-43D2-8D42-D6ECBFE5897D}"/>
              </a:ext>
            </a:extLst>
          </p:cNvPr>
          <p:cNvSpPr txBox="1"/>
          <p:nvPr/>
        </p:nvSpPr>
        <p:spPr>
          <a:xfrm>
            <a:off x="-35490" y="162838"/>
            <a:ext cx="906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7251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PAWAN KUMAR</cp:lastModifiedBy>
  <cp:revision>851</cp:revision>
  <dcterms:created xsi:type="dcterms:W3CDTF">2021-05-14T16:53:29Z</dcterms:created>
  <dcterms:modified xsi:type="dcterms:W3CDTF">2021-05-14T21:25:06Z</dcterms:modified>
</cp:coreProperties>
</file>