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3" r:id="rId6"/>
  </p:sldMasterIdLst>
  <p:notesMasterIdLst>
    <p:notesMasterId r:id="rId8"/>
  </p:notesMasterIdLst>
  <p:handoutMasterIdLst>
    <p:handoutMasterId r:id="rId9"/>
  </p:handoutMasterIdLst>
  <p:sldIdLst>
    <p:sldId id="451" r:id="rId7"/>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0">
          <p15:clr>
            <a:srgbClr val="A4A3A4"/>
          </p15:clr>
        </p15:guide>
        <p15:guide id="2" orient="horz" pos="336" userDrawn="1">
          <p15:clr>
            <a:srgbClr val="A4A3A4"/>
          </p15:clr>
        </p15:guide>
        <p15:guide id="3" pos="216" userDrawn="1">
          <p15:clr>
            <a:srgbClr val="A4A3A4"/>
          </p15:clr>
        </p15:guide>
        <p15:guide id="4" orient="horz" pos="888" userDrawn="1">
          <p15:clr>
            <a:srgbClr val="A4A3A4"/>
          </p15:clr>
        </p15:guide>
        <p15:guide id="5" orient="horz" pos="4032" userDrawn="1">
          <p15:clr>
            <a:srgbClr val="A4A3A4"/>
          </p15:clr>
        </p15:guide>
        <p15:guide id="6" pos="116">
          <p15:clr>
            <a:srgbClr val="A4A3A4"/>
          </p15:clr>
        </p15:guide>
        <p15:guide id="7" pos="5647">
          <p15:clr>
            <a:srgbClr val="A4A3A4"/>
          </p15:clr>
        </p15:guide>
      </p15:sldGuideLst>
    </p:ext>
    <p:ext uri="{2D200454-40CA-4A62-9FC3-DE9A4176ACB9}">
      <p15:notesGuideLst xmlns:p15="http://schemas.microsoft.com/office/powerpoint/2012/main">
        <p15:guide id="1" orient="horz" pos="2952">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joshi, Anshul S" initials="NAS"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C7C"/>
    <a:srgbClr val="E6A400"/>
    <a:srgbClr val="FFBC1D"/>
    <a:srgbClr val="AC2B37"/>
    <a:srgbClr val="401816"/>
    <a:srgbClr val="5C5F0B"/>
    <a:srgbClr val="B7BE16"/>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1935" autoAdjust="0"/>
  </p:normalViewPr>
  <p:slideViewPr>
    <p:cSldViewPr snapToGrid="0">
      <p:cViewPr varScale="1">
        <p:scale>
          <a:sx n="68" d="100"/>
          <a:sy n="68" d="100"/>
        </p:scale>
        <p:origin x="630" y="72"/>
      </p:cViewPr>
      <p:guideLst>
        <p:guide orient="horz" pos="740"/>
        <p:guide orient="horz" pos="336"/>
        <p:guide pos="216"/>
        <p:guide orient="horz" pos="888"/>
        <p:guide orient="horz" pos="4032"/>
        <p:guide pos="116"/>
        <p:guide pos="5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538" y="-90"/>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6/8/2018</a:t>
            </a:fld>
            <a:endParaRPr lang="en-US" dirty="0"/>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dirty="0"/>
          </a:p>
        </p:txBody>
      </p:sp>
    </p:spTree>
    <p:extLst>
      <p:ext uri="{BB962C8B-B14F-4D97-AF65-F5344CB8AC3E}">
        <p14:creationId xmlns:p14="http://schemas.microsoft.com/office/powerpoint/2010/main" val="85517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dirty="0"/>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6/8/2018</a:t>
            </a:fld>
            <a:endParaRPr lang="en-US" dirty="0"/>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3616" tIns="46808" rIns="93616" bIns="46808" rtlCol="0" anchor="ctr"/>
          <a:lstStyle/>
          <a:p>
            <a:endParaRPr lang="en-US" dirty="0"/>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dirty="0"/>
          </a:p>
        </p:txBody>
      </p:sp>
    </p:spTree>
    <p:extLst>
      <p:ext uri="{BB962C8B-B14F-4D97-AF65-F5344CB8AC3E}">
        <p14:creationId xmlns:p14="http://schemas.microsoft.com/office/powerpoint/2010/main" val="311037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dirty="0"/>
          </a:p>
        </p:txBody>
      </p:sp>
    </p:spTree>
    <p:extLst>
      <p:ext uri="{BB962C8B-B14F-4D97-AF65-F5344CB8AC3E}">
        <p14:creationId xmlns:p14="http://schemas.microsoft.com/office/powerpoint/2010/main" val="27477145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4.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2.emf"/><Relationship Id="rId5" Type="http://schemas.openxmlformats.org/officeDocument/2006/relationships/tags" Target="../tags/tag6.xml"/><Relationship Id="rId10" Type="http://schemas.openxmlformats.org/officeDocument/2006/relationships/oleObject" Target="../embeddings/oleObject1.bin"/><Relationship Id="rId4" Type="http://schemas.openxmlformats.org/officeDocument/2006/relationships/tags" Target="../tags/tag5.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9.png"/><Relationship Id="rId4" Type="http://schemas.openxmlformats.org/officeDocument/2006/relationships/tags" Target="../tags/tag20.xml"/><Relationship Id="rId9"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4.xml"/><Relationship Id="rId7"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9.png"/><Relationship Id="rId4" Type="http://schemas.openxmlformats.org/officeDocument/2006/relationships/tags" Target="../tags/tag35.xml"/><Relationship Id="rId9"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9.png"/><Relationship Id="rId2" Type="http://schemas.openxmlformats.org/officeDocument/2006/relationships/tags" Target="../tags/tag38.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7.v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7.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6.xml"/><Relationship Id="rId7"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8.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8" name="Picture 17" descr="route1.jpg"/>
          <p:cNvPicPr>
            <a:picLocks noChangeAspect="1"/>
          </p:cNvPicPr>
          <p:nvPr userDrawn="1"/>
        </p:nvPicPr>
        <p:blipFill rotWithShape="1">
          <a:blip r:embed="rId9" cstate="print"/>
          <a:srcRect l="141" t="1009" r="7500" b="10137"/>
          <a:stretch/>
        </p:blipFill>
        <p:spPr>
          <a:xfrm>
            <a:off x="-2052" y="990600"/>
            <a:ext cx="9146052" cy="5867400"/>
          </a:xfrm>
          <a:prstGeom prst="rect">
            <a:avLst/>
          </a:prstGeom>
        </p:spPr>
      </p:pic>
      <p:sp>
        <p:nvSpPr>
          <p:cNvPr id="10" name="Rectangle 7"/>
          <p:cNvSpPr/>
          <p:nvPr userDrawn="1">
            <p:custDataLst>
              <p:tags r:id="rId2"/>
            </p:custDataLst>
          </p:nvPr>
        </p:nvSpPr>
        <p:spPr bwMode="auto">
          <a:xfrm>
            <a:off x="-1" y="-659"/>
            <a:ext cx="9144530" cy="17627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432" h="4325468">
                <a:moveTo>
                  <a:pt x="3" y="0"/>
                </a:moveTo>
                <a:lnTo>
                  <a:pt x="21694177" y="21891"/>
                </a:lnTo>
                <a:cubicBezTo>
                  <a:pt x="21694690" y="89491"/>
                  <a:pt x="21695431" y="3122758"/>
                  <a:pt x="21694177" y="3166173"/>
                </a:cubicBezTo>
                <a:cubicBezTo>
                  <a:pt x="21550078" y="3591064"/>
                  <a:pt x="21159648" y="3545215"/>
                  <a:pt x="20899886" y="3551158"/>
                </a:cubicBezTo>
                <a:lnTo>
                  <a:pt x="4219849" y="3526990"/>
                </a:lnTo>
                <a:cubicBezTo>
                  <a:pt x="3642635" y="3560132"/>
                  <a:pt x="3268256" y="3862646"/>
                  <a:pt x="3076647" y="4325468"/>
                </a:cubicBezTo>
                <a:cubicBezTo>
                  <a:pt x="2778293" y="3621691"/>
                  <a:pt x="2180933" y="3526112"/>
                  <a:pt x="1902293" y="3526990"/>
                </a:cubicBezTo>
                <a:lnTo>
                  <a:pt x="5" y="3526990"/>
                </a:lnTo>
                <a:cubicBezTo>
                  <a:pt x="227" y="3165111"/>
                  <a:pt x="1" y="1026327"/>
                  <a:pt x="3"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4" name="Object 3"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4671" name="think-cell Slide" r:id="rId10" imgW="360" imgH="360" progId="">
                  <p:embed/>
                </p:oleObj>
              </mc:Choice>
              <mc:Fallback>
                <p:oleObj name="think-cell Slide" r:id="rId10" imgW="360" imgH="360" progId="">
                  <p:embed/>
                  <p:pic>
                    <p:nvPicPr>
                      <p:cNvPr id="0" name="Picture 2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4"/>
            </p:custDataLst>
          </p:nvPr>
        </p:nvSpPr>
        <p:spPr>
          <a:xfrm>
            <a:off x="5048518" y="2683036"/>
            <a:ext cx="4095482" cy="1700698"/>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5"/>
            </p:custDataLst>
          </p:nvPr>
        </p:nvSpPr>
        <p:spPr>
          <a:xfrm>
            <a:off x="5048518" y="4609876"/>
            <a:ext cx="4095483"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1" name="Rectangle 10"/>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5807786" y="6520694"/>
            <a:ext cx="3001425" cy="239021"/>
          </a:xfrm>
          <a:prstGeom prst="rect">
            <a:avLst/>
          </a:prstGeom>
          <a:noFill/>
        </p:spPr>
      </p:pic>
      <p:pic>
        <p:nvPicPr>
          <p:cNvPr id="15" name="Picture 14" descr="capgemini_rgb.jpg"/>
          <p:cNvPicPr>
            <a:picLocks noChangeAspect="1"/>
          </p:cNvPicPr>
          <p:nvPr userDrawn="1"/>
        </p:nvPicPr>
        <p:blipFill>
          <a:blip r:embed="rId13" cstate="print"/>
          <a:stretch>
            <a:fillRect/>
          </a:stretch>
        </p:blipFill>
        <p:spPr>
          <a:xfrm>
            <a:off x="476250" y="348898"/>
            <a:ext cx="2355850" cy="720182"/>
          </a:xfrm>
          <a:prstGeom prst="rect">
            <a:avLst/>
          </a:prstGeom>
        </p:spPr>
      </p:pic>
    </p:spTree>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73620"/>
            <a:ext cx="3008313" cy="507831"/>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print"/>
          <a:srcRect/>
          <a:stretch>
            <a:fillRect/>
          </a:stretch>
        </p:blipFill>
        <p:spPr bwMode="gray">
          <a:xfrm>
            <a:off x="273049" y="6451601"/>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0" name="Rectangle 6"/>
          <p:cNvSpPr>
            <a:spLocks noChangeArrowheads="1"/>
          </p:cNvSpPr>
          <p:nvPr userDrawn="1"/>
        </p:nvSpPr>
        <p:spPr bwMode="gray">
          <a:xfrm>
            <a:off x="2927351" y="6400801"/>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2"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Text Box 9"/>
          <p:cNvSpPr txBox="1">
            <a:spLocks noChangeArrowheads="1"/>
          </p:cNvSpPr>
          <p:nvPr userDrawn="1"/>
        </p:nvSpPr>
        <p:spPr bwMode="gray">
          <a:xfrm>
            <a:off x="4106863"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3"/>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68" y="1005841"/>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6" name="Rectangle 6"/>
          <p:cNvSpPr>
            <a:spLocks noChangeArrowheads="1"/>
          </p:cNvSpPr>
          <p:nvPr userDrawn="1"/>
        </p:nvSpPr>
        <p:spPr bwMode="gray">
          <a:xfrm rot="5400000">
            <a:off x="-236198" y="3261528"/>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dirty="0"/>
          </a:p>
        </p:txBody>
      </p:sp>
      <p:sp>
        <p:nvSpPr>
          <p:cNvPr id="18" name="Text Box 8"/>
          <p:cNvSpPr txBox="1">
            <a:spLocks noChangeArrowheads="1"/>
          </p:cNvSpPr>
          <p:nvPr userDrawn="1"/>
        </p:nvSpPr>
        <p:spPr bwMode="gray">
          <a:xfrm rot="5400000">
            <a:off x="47966" y="6528534"/>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2012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6" y="274639"/>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1" y="274639"/>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3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dirty="0"/>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dirty="0"/>
            </a:p>
          </p:txBody>
        </p:sp>
      </p:grpSp>
      <p:pic>
        <p:nvPicPr>
          <p:cNvPr id="14" name="Picture 4" descr="capgemini_rgb-[Converted]"/>
          <p:cNvPicPr>
            <a:picLocks noChangeAspect="1" noChangeArrowheads="1"/>
          </p:cNvPicPr>
          <p:nvPr userDrawn="1"/>
        </p:nvPicPr>
        <p:blipFill>
          <a:blip r:embed="rId2" cstate="print"/>
          <a:srcRect/>
          <a:stretch>
            <a:fillRect/>
          </a:stretch>
        </p:blipFill>
        <p:spPr bwMode="gray">
          <a:xfrm rot="5400000">
            <a:off x="-370342" y="768352"/>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67934" name="think-cell Slide" r:id="rId8" imgW="360" imgH="360" progId="">
                  <p:embed/>
                </p:oleObj>
              </mc:Choice>
              <mc:Fallback>
                <p:oleObj name="think-cell Slide" r:id="rId8" imgW="360" imgH="360" progId="">
                  <p:embed/>
                  <p:pic>
                    <p:nvPicPr>
                      <p:cNvPr id="0" name="Picture 2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extLst>
      <p:ext uri="{BB962C8B-B14F-4D97-AF65-F5344CB8AC3E}">
        <p14:creationId xmlns:p14="http://schemas.microsoft.com/office/powerpoint/2010/main" val="4140451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7742" name="think-cell Slide" r:id="rId8" imgW="360" imgH="360" progId="">
                  <p:embed/>
                </p:oleObj>
              </mc:Choice>
              <mc:Fallback>
                <p:oleObj name="think-cell Slide" r:id="rId8" imgW="360" imgH="360" progId="">
                  <p:embed/>
                  <p:pic>
                    <p:nvPicPr>
                      <p:cNvPr id="0" name="Picture 2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584545" y="3083752"/>
            <a:ext cx="4559456"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br>
              <a:rPr lang="en-US" sz="1000" dirty="0" smtClean="0">
                <a:solidFill>
                  <a:schemeClr val="bg1"/>
                </a:solidFill>
                <a:latin typeface="Arial" pitchFamily="34" charset="0"/>
                <a:cs typeface="Arial" pitchFamily="34" charset="0"/>
              </a:rPr>
            </a:br>
            <a:r>
              <a:rPr lang="en-US" sz="1000" dirty="0" smtClean="0">
                <a:solidFill>
                  <a:schemeClr val="bg1"/>
                </a:solidFill>
                <a:latin typeface="Arial" pitchFamily="34" charset="0"/>
                <a:cs typeface="Arial" pitchFamily="34" charset="0"/>
              </a:rPr>
              <a:t>Learn more about us at www.capgemini.com.</a:t>
            </a: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8766" name="think-cell Slide" r:id="rId5" imgW="360" imgH="360" progId="">
                  <p:embed/>
                </p:oleObj>
              </mc:Choice>
              <mc:Fallback>
                <p:oleObj name="think-cell Slide" r:id="rId5" imgW="360" imgH="360" progId="">
                  <p:embed/>
                  <p:pic>
                    <p:nvPicPr>
                      <p:cNvPr id="0" name="Picture 2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4318149" y="2791400"/>
            <a:ext cx="519570" cy="523727"/>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9790" name="think-cell Slide" r:id="rId4" imgW="360" imgH="360" progId="">
                  <p:embed/>
                </p:oleObj>
              </mc:Choice>
              <mc:Fallback>
                <p:oleObj name="think-cell Slide" r:id="rId4" imgW="360" imgH="360" progId="">
                  <p:embed/>
                  <p:pic>
                    <p:nvPicPr>
                      <p:cNvPr id="0" name="Picture 2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61D8D8-0EAD-40E3-B89A-F66DB7C9789B}" type="datetimeFigureOut">
              <a:rPr lang="en-US" smtClean="0"/>
              <a:t>6/8/2018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61D8D8-0EAD-40E3-B89A-F66DB7C9789B}" type="datetimeFigureOut">
              <a:rPr lang="en-US" smtClean="0"/>
              <a:t>6/8/2018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1D8D8-0EAD-40E3-B89A-F66DB7C9789B}" type="datetimeFigureOut">
              <a:rPr lang="en-US" smtClean="0"/>
              <a:t>6/8/2018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61D8D8-0EAD-40E3-B89A-F66DB7C9789B}" type="datetimeFigureOut">
              <a:rPr lang="en-US" smtClean="0"/>
              <a:t>6/8/2018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61D8D8-0EAD-40E3-B89A-F66DB7C9789B}" type="datetimeFigureOut">
              <a:rPr lang="en-US" smtClean="0"/>
              <a:t>6/8/2018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5ABC4-C781-4171-85AC-8CE9BBF28B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0">
              <a:srgbClr val="005B7C"/>
            </a:gs>
            <a:gs pos="50000">
              <a:srgbClr val="0085B3"/>
            </a:gs>
            <a:gs pos="100000">
              <a:srgbClr val="00A0D6"/>
            </a:gs>
          </a:gsLst>
          <a:lin ang="18900000" scaled="1"/>
        </a:gradFill>
        <a:effectLst/>
      </p:bgPr>
    </p:bg>
    <p:spTree>
      <p:nvGrpSpPr>
        <p:cNvPr id="1" name=""/>
        <p:cNvGrpSpPr/>
        <p:nvPr/>
      </p:nvGrpSpPr>
      <p:grpSpPr>
        <a:xfrm>
          <a:off x="0" y="0"/>
          <a:ext cx="0" cy="0"/>
          <a:chOff x="0" y="0"/>
          <a:chExt cx="0" cy="0"/>
        </a:xfrm>
      </p:grpSpPr>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t="13502" b="6328"/>
          <a:stretch/>
        </p:blipFill>
        <p:spPr>
          <a:xfrm>
            <a:off x="0" y="-12526"/>
            <a:ext cx="9144000" cy="4772416"/>
          </a:xfrm>
          <a:prstGeom prst="rect">
            <a:avLst/>
          </a:prstGeom>
        </p:spPr>
      </p:pic>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17692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 y="0"/>
            <a:ext cx="9143999" cy="4543720"/>
            <a:chOff x="27934" y="0"/>
            <a:chExt cx="9116066" cy="4543720"/>
          </a:xfrm>
        </p:grpSpPr>
        <p:sp>
          <p:nvSpPr>
            <p:cNvPr id="9" name="Rectangle 8"/>
            <p:cNvSpPr/>
            <p:nvPr userDrawn="1"/>
          </p:nvSpPr>
          <p:spPr>
            <a:xfrm>
              <a:off x="945823" y="4204067"/>
              <a:ext cx="741575" cy="339653"/>
            </a:xfrm>
            <a:prstGeom prst="rect">
              <a:avLst/>
            </a:prstGeom>
            <a:solidFill>
              <a:srgbClr val="401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5" name="Group 4"/>
            <p:cNvGrpSpPr/>
            <p:nvPr userDrawn="1"/>
          </p:nvGrpSpPr>
          <p:grpSpPr>
            <a:xfrm>
              <a:off x="27934" y="0"/>
              <a:ext cx="9116066" cy="4204067"/>
              <a:chOff x="-581981" y="0"/>
              <a:chExt cx="9725981" cy="4485342"/>
            </a:xfrm>
          </p:grpSpPr>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19350" y="0"/>
                <a:ext cx="6724650" cy="4485342"/>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75948"/>
              <a:stretch/>
            </p:blipFill>
            <p:spPr>
              <a:xfrm flipH="1">
                <a:off x="-581981" y="0"/>
                <a:ext cx="3031473" cy="4485342"/>
              </a:xfrm>
              <a:prstGeom prst="rect">
                <a:avLst/>
              </a:prstGeom>
            </p:spPr>
          </p:pic>
        </p:grpSp>
      </p:grpSp>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32185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6" cstate="print">
            <a:extLst>
              <a:ext uri="{28A0092B-C50C-407E-A947-70E740481C1C}">
                <a14:useLocalDpi xmlns:a14="http://schemas.microsoft.com/office/drawing/2010/main" val="0"/>
              </a:ext>
            </a:extLst>
          </a:blip>
          <a:srcRect b="19537"/>
          <a:stretch/>
        </p:blipFill>
        <p:spPr>
          <a:xfrm>
            <a:off x="0" y="1616364"/>
            <a:ext cx="9144000" cy="5241636"/>
          </a:xfrm>
          <a:prstGeom prst="rect">
            <a:avLst/>
          </a:prstGeom>
        </p:spPr>
      </p:pic>
      <p:sp>
        <p:nvSpPr>
          <p:cNvPr id="7" name="Rectangle 7"/>
          <p:cNvSpPr/>
          <p:nvPr userDrawn="1">
            <p:custDataLst>
              <p:tags r:id="rId2"/>
            </p:custDataLst>
          </p:nvPr>
        </p:nvSpPr>
        <p:spPr bwMode="auto">
          <a:xfrm>
            <a:off x="-572" y="16489"/>
            <a:ext cx="9167256" cy="27249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2"/>
              <a:gd name="connsiteY0" fmla="*/ 0 h 7530858"/>
              <a:gd name="connsiteX1" fmla="*/ 21725164 w 21725852"/>
              <a:gd name="connsiteY1" fmla="*/ 3227281 h 7530858"/>
              <a:gd name="connsiteX2" fmla="*/ 21725164 w 21725852"/>
              <a:gd name="connsiteY2" fmla="*/ 6371563 h 7530858"/>
              <a:gd name="connsiteX3" fmla="*/ 20930873 w 21725852"/>
              <a:gd name="connsiteY3" fmla="*/ 6756548 h 7530858"/>
              <a:gd name="connsiteX4" fmla="*/ 4250836 w 21725852"/>
              <a:gd name="connsiteY4" fmla="*/ 6732380 h 7530858"/>
              <a:gd name="connsiteX5" fmla="*/ 3107634 w 21725852"/>
              <a:gd name="connsiteY5" fmla="*/ 7530858 h 7530858"/>
              <a:gd name="connsiteX6" fmla="*/ 1933280 w 21725852"/>
              <a:gd name="connsiteY6" fmla="*/ 6732380 h 7530858"/>
              <a:gd name="connsiteX7" fmla="*/ 30992 w 21725852"/>
              <a:gd name="connsiteY7" fmla="*/ 6732380 h 7530858"/>
              <a:gd name="connsiteX8" fmla="*/ 0 w 21725852"/>
              <a:gd name="connsiteY8" fmla="*/ 0 h 7530858"/>
              <a:gd name="connsiteX0" fmla="*/ 0 w 21818142"/>
              <a:gd name="connsiteY0" fmla="*/ 0 h 7530858"/>
              <a:gd name="connsiteX1" fmla="*/ 21818140 w 21818142"/>
              <a:gd name="connsiteY1" fmla="*/ 85999 h 7530858"/>
              <a:gd name="connsiteX2" fmla="*/ 21725164 w 21818142"/>
              <a:gd name="connsiteY2" fmla="*/ 6371563 h 7530858"/>
              <a:gd name="connsiteX3" fmla="*/ 20930873 w 21818142"/>
              <a:gd name="connsiteY3" fmla="*/ 6756548 h 7530858"/>
              <a:gd name="connsiteX4" fmla="*/ 4250836 w 21818142"/>
              <a:gd name="connsiteY4" fmla="*/ 6732380 h 7530858"/>
              <a:gd name="connsiteX5" fmla="*/ 3107634 w 21818142"/>
              <a:gd name="connsiteY5" fmla="*/ 7530858 h 7530858"/>
              <a:gd name="connsiteX6" fmla="*/ 1933280 w 21818142"/>
              <a:gd name="connsiteY6" fmla="*/ 6732380 h 7530858"/>
              <a:gd name="connsiteX7" fmla="*/ 30992 w 21818142"/>
              <a:gd name="connsiteY7" fmla="*/ 6732380 h 7530858"/>
              <a:gd name="connsiteX8" fmla="*/ 0 w 21818142"/>
              <a:gd name="connsiteY8" fmla="*/ 0 h 7530858"/>
              <a:gd name="connsiteX0" fmla="*/ 419487 w 21787150"/>
              <a:gd name="connsiteY0" fmla="*/ 485240 h 7445958"/>
              <a:gd name="connsiteX1" fmla="*/ 21787148 w 21787150"/>
              <a:gd name="connsiteY1" fmla="*/ 1099 h 7445958"/>
              <a:gd name="connsiteX2" fmla="*/ 21694172 w 21787150"/>
              <a:gd name="connsiteY2" fmla="*/ 6286663 h 7445958"/>
              <a:gd name="connsiteX3" fmla="*/ 20899881 w 21787150"/>
              <a:gd name="connsiteY3" fmla="*/ 6671648 h 7445958"/>
              <a:gd name="connsiteX4" fmla="*/ 4219844 w 21787150"/>
              <a:gd name="connsiteY4" fmla="*/ 6647480 h 7445958"/>
              <a:gd name="connsiteX5" fmla="*/ 3076642 w 21787150"/>
              <a:gd name="connsiteY5" fmla="*/ 7445958 h 7445958"/>
              <a:gd name="connsiteX6" fmla="*/ 1902288 w 21787150"/>
              <a:gd name="connsiteY6" fmla="*/ 6647480 h 7445958"/>
              <a:gd name="connsiteX7" fmla="*/ 0 w 21787150"/>
              <a:gd name="connsiteY7" fmla="*/ 6647480 h 7445958"/>
              <a:gd name="connsiteX8" fmla="*/ 419487 w 21787150"/>
              <a:gd name="connsiteY8" fmla="*/ 485240 h 7445958"/>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35164"/>
              <a:gd name="connsiteY0" fmla="*/ 0 h 7463422"/>
              <a:gd name="connsiteX1" fmla="*/ 21735159 w 21735164"/>
              <a:gd name="connsiteY1" fmla="*/ 6301 h 7463422"/>
              <a:gd name="connsiteX2" fmla="*/ 21695527 w 21735164"/>
              <a:gd name="connsiteY2" fmla="*/ 6304127 h 7463422"/>
              <a:gd name="connsiteX3" fmla="*/ 20901236 w 21735164"/>
              <a:gd name="connsiteY3" fmla="*/ 6689112 h 7463422"/>
              <a:gd name="connsiteX4" fmla="*/ 4221199 w 21735164"/>
              <a:gd name="connsiteY4" fmla="*/ 6664944 h 7463422"/>
              <a:gd name="connsiteX5" fmla="*/ 3077997 w 21735164"/>
              <a:gd name="connsiteY5" fmla="*/ 7463422 h 7463422"/>
              <a:gd name="connsiteX6" fmla="*/ 1903643 w 21735164"/>
              <a:gd name="connsiteY6" fmla="*/ 6664944 h 7463422"/>
              <a:gd name="connsiteX7" fmla="*/ 1355 w 21735164"/>
              <a:gd name="connsiteY7" fmla="*/ 6664944 h 7463422"/>
              <a:gd name="connsiteX8" fmla="*/ 0 w 21735164"/>
              <a:gd name="connsiteY8" fmla="*/ 0 h 7463422"/>
              <a:gd name="connsiteX0" fmla="*/ 0 w 21695531"/>
              <a:gd name="connsiteY0" fmla="*/ 0 h 7463422"/>
              <a:gd name="connsiteX1" fmla="*/ 21421007 w 21695531"/>
              <a:gd name="connsiteY1" fmla="*/ 43084 h 7463422"/>
              <a:gd name="connsiteX2" fmla="*/ 21695527 w 21695531"/>
              <a:gd name="connsiteY2" fmla="*/ 6304127 h 7463422"/>
              <a:gd name="connsiteX3" fmla="*/ 20901236 w 21695531"/>
              <a:gd name="connsiteY3" fmla="*/ 6689112 h 7463422"/>
              <a:gd name="connsiteX4" fmla="*/ 4221199 w 21695531"/>
              <a:gd name="connsiteY4" fmla="*/ 6664944 h 7463422"/>
              <a:gd name="connsiteX5" fmla="*/ 3077997 w 21695531"/>
              <a:gd name="connsiteY5" fmla="*/ 7463422 h 7463422"/>
              <a:gd name="connsiteX6" fmla="*/ 1903643 w 21695531"/>
              <a:gd name="connsiteY6" fmla="*/ 6664944 h 7463422"/>
              <a:gd name="connsiteX7" fmla="*/ 1355 w 21695531"/>
              <a:gd name="connsiteY7" fmla="*/ 6664944 h 7463422"/>
              <a:gd name="connsiteX8" fmla="*/ 0 w 21695531"/>
              <a:gd name="connsiteY8" fmla="*/ 0 h 7463422"/>
              <a:gd name="connsiteX0" fmla="*/ 0 w 21705543"/>
              <a:gd name="connsiteY0" fmla="*/ 0 h 7463422"/>
              <a:gd name="connsiteX1" fmla="*/ 21705522 w 21705543"/>
              <a:gd name="connsiteY1" fmla="*/ 6301 h 7463422"/>
              <a:gd name="connsiteX2" fmla="*/ 21695527 w 21705543"/>
              <a:gd name="connsiteY2" fmla="*/ 6304127 h 7463422"/>
              <a:gd name="connsiteX3" fmla="*/ 20901236 w 21705543"/>
              <a:gd name="connsiteY3" fmla="*/ 6689112 h 7463422"/>
              <a:gd name="connsiteX4" fmla="*/ 4221199 w 21705543"/>
              <a:gd name="connsiteY4" fmla="*/ 6664944 h 7463422"/>
              <a:gd name="connsiteX5" fmla="*/ 3077997 w 21705543"/>
              <a:gd name="connsiteY5" fmla="*/ 7463422 h 7463422"/>
              <a:gd name="connsiteX6" fmla="*/ 1903643 w 21705543"/>
              <a:gd name="connsiteY6" fmla="*/ 6664944 h 7463422"/>
              <a:gd name="connsiteX7" fmla="*/ 1355 w 21705543"/>
              <a:gd name="connsiteY7" fmla="*/ 6664944 h 7463422"/>
              <a:gd name="connsiteX8" fmla="*/ 0 w 21705543"/>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64944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1852180 h 7457123"/>
              <a:gd name="connsiteX1" fmla="*/ 21705522 w 21705522"/>
              <a:gd name="connsiteY1" fmla="*/ 2 h 7457123"/>
              <a:gd name="connsiteX2" fmla="*/ 21695527 w 21705522"/>
              <a:gd name="connsiteY2" fmla="*/ 6297828 h 7457123"/>
              <a:gd name="connsiteX3" fmla="*/ 20901236 w 21705522"/>
              <a:gd name="connsiteY3" fmla="*/ 6682813 h 7457123"/>
              <a:gd name="connsiteX4" fmla="*/ 4221199 w 21705522"/>
              <a:gd name="connsiteY4" fmla="*/ 6658645 h 7457123"/>
              <a:gd name="connsiteX5" fmla="*/ 3077997 w 21705522"/>
              <a:gd name="connsiteY5" fmla="*/ 7457123 h 7457123"/>
              <a:gd name="connsiteX6" fmla="*/ 1903643 w 21705522"/>
              <a:gd name="connsiteY6" fmla="*/ 6658645 h 7457123"/>
              <a:gd name="connsiteX7" fmla="*/ 1355 w 21705522"/>
              <a:gd name="connsiteY7" fmla="*/ 6652103 h 7457123"/>
              <a:gd name="connsiteX8" fmla="*/ 0 w 21705522"/>
              <a:gd name="connsiteY8" fmla="*/ 1852180 h 7457123"/>
              <a:gd name="connsiteX0" fmla="*/ 0 w 21705522"/>
              <a:gd name="connsiteY0" fmla="*/ 786957 h 7457125"/>
              <a:gd name="connsiteX1" fmla="*/ 21705522 w 21705522"/>
              <a:gd name="connsiteY1" fmla="*/ 4 h 7457125"/>
              <a:gd name="connsiteX2" fmla="*/ 21695527 w 21705522"/>
              <a:gd name="connsiteY2" fmla="*/ 6297830 h 7457125"/>
              <a:gd name="connsiteX3" fmla="*/ 20901236 w 21705522"/>
              <a:gd name="connsiteY3" fmla="*/ 6682815 h 7457125"/>
              <a:gd name="connsiteX4" fmla="*/ 4221199 w 21705522"/>
              <a:gd name="connsiteY4" fmla="*/ 6658647 h 7457125"/>
              <a:gd name="connsiteX5" fmla="*/ 3077997 w 21705522"/>
              <a:gd name="connsiteY5" fmla="*/ 7457125 h 7457125"/>
              <a:gd name="connsiteX6" fmla="*/ 1903643 w 21705522"/>
              <a:gd name="connsiteY6" fmla="*/ 6658647 h 7457125"/>
              <a:gd name="connsiteX7" fmla="*/ 1355 w 21705522"/>
              <a:gd name="connsiteY7" fmla="*/ 6652105 h 7457125"/>
              <a:gd name="connsiteX8" fmla="*/ 0 w 21705522"/>
              <a:gd name="connsiteY8" fmla="*/ 786957 h 7457125"/>
              <a:gd name="connsiteX0" fmla="*/ 0 w 21727437"/>
              <a:gd name="connsiteY0" fmla="*/ 0 h 6670168"/>
              <a:gd name="connsiteX1" fmla="*/ 21727437 w 21727437"/>
              <a:gd name="connsiteY1" fmla="*/ 1162183 h 6670168"/>
              <a:gd name="connsiteX2" fmla="*/ 21695527 w 21727437"/>
              <a:gd name="connsiteY2" fmla="*/ 5510873 h 6670168"/>
              <a:gd name="connsiteX3" fmla="*/ 20901236 w 21727437"/>
              <a:gd name="connsiteY3" fmla="*/ 5895858 h 6670168"/>
              <a:gd name="connsiteX4" fmla="*/ 4221199 w 21727437"/>
              <a:gd name="connsiteY4" fmla="*/ 5871690 h 6670168"/>
              <a:gd name="connsiteX5" fmla="*/ 3077997 w 21727437"/>
              <a:gd name="connsiteY5" fmla="*/ 6670168 h 6670168"/>
              <a:gd name="connsiteX6" fmla="*/ 1903643 w 21727437"/>
              <a:gd name="connsiteY6" fmla="*/ 5871690 h 6670168"/>
              <a:gd name="connsiteX7" fmla="*/ 1355 w 21727437"/>
              <a:gd name="connsiteY7" fmla="*/ 5865148 h 6670168"/>
              <a:gd name="connsiteX8" fmla="*/ 0 w 21727437"/>
              <a:gd name="connsiteY8" fmla="*/ 0 h 6670168"/>
              <a:gd name="connsiteX0" fmla="*/ 0 w 21749349"/>
              <a:gd name="connsiteY0" fmla="*/ 16365 h 6686533"/>
              <a:gd name="connsiteX1" fmla="*/ 21749349 w 21749349"/>
              <a:gd name="connsiteY1" fmla="*/ 0 h 6686533"/>
              <a:gd name="connsiteX2" fmla="*/ 21695527 w 21749349"/>
              <a:gd name="connsiteY2" fmla="*/ 5527238 h 6686533"/>
              <a:gd name="connsiteX3" fmla="*/ 20901236 w 21749349"/>
              <a:gd name="connsiteY3" fmla="*/ 5912223 h 6686533"/>
              <a:gd name="connsiteX4" fmla="*/ 4221199 w 21749349"/>
              <a:gd name="connsiteY4" fmla="*/ 5888055 h 6686533"/>
              <a:gd name="connsiteX5" fmla="*/ 3077997 w 21749349"/>
              <a:gd name="connsiteY5" fmla="*/ 6686533 h 6686533"/>
              <a:gd name="connsiteX6" fmla="*/ 1903643 w 21749349"/>
              <a:gd name="connsiteY6" fmla="*/ 5888055 h 6686533"/>
              <a:gd name="connsiteX7" fmla="*/ 1355 w 21749349"/>
              <a:gd name="connsiteY7" fmla="*/ 5881513 h 6686533"/>
              <a:gd name="connsiteX8" fmla="*/ 0 w 21749349"/>
              <a:gd name="connsiteY8" fmla="*/ 16365 h 668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49349" h="6686533">
                <a:moveTo>
                  <a:pt x="0" y="16365"/>
                </a:moveTo>
                <a:lnTo>
                  <a:pt x="21749349" y="0"/>
                </a:lnTo>
                <a:cubicBezTo>
                  <a:pt x="21744351" y="3148913"/>
                  <a:pt x="21703313" y="4591722"/>
                  <a:pt x="21695527" y="5527238"/>
                </a:cubicBezTo>
                <a:cubicBezTo>
                  <a:pt x="21551428" y="5952129"/>
                  <a:pt x="21160998" y="5906280"/>
                  <a:pt x="20901236" y="5912223"/>
                </a:cubicBezTo>
                <a:lnTo>
                  <a:pt x="4221199" y="5888055"/>
                </a:lnTo>
                <a:cubicBezTo>
                  <a:pt x="3643985" y="5921197"/>
                  <a:pt x="3269606" y="6223711"/>
                  <a:pt x="3077997" y="6686533"/>
                </a:cubicBezTo>
                <a:cubicBezTo>
                  <a:pt x="2779643" y="5982756"/>
                  <a:pt x="2182283" y="5887177"/>
                  <a:pt x="1903643" y="5888055"/>
                </a:cubicBezTo>
                <a:lnTo>
                  <a:pt x="1355" y="5881513"/>
                </a:lnTo>
                <a:cubicBezTo>
                  <a:pt x="677" y="2552312"/>
                  <a:pt x="677" y="3348837"/>
                  <a:pt x="0" y="16365"/>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5937" name="think-cell Slide" r:id="rId7" imgW="360" imgH="360" progId="">
                  <p:embed/>
                </p:oleObj>
              </mc:Choice>
              <mc:Fallback>
                <p:oleObj name="think-cell Slide" r:id="rId7" imgW="360" imgH="360" progId="">
                  <p:embed/>
                  <p:pic>
                    <p:nvPicPr>
                      <p:cNvPr id="0" name="Picture 2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a:xfrm>
            <a:off x="0" y="437339"/>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579999"/>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oleObject" Target="../embeddings/oleObject4.bin"/><Relationship Id="rId26" Type="http://schemas.openxmlformats.org/officeDocument/2006/relationships/image" Target="../media/image12.png"/><Relationship Id="rId3" Type="http://schemas.openxmlformats.org/officeDocument/2006/relationships/slideLayout" Target="../slideLayouts/slideLayout19.xml"/><Relationship Id="rId21" Type="http://schemas.openxmlformats.org/officeDocument/2006/relationships/hyperlink" Target="http://www.facebook.com/Capgemini" TargetMode="Externa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image" Target="../media/image5.jpeg"/><Relationship Id="rId25" Type="http://schemas.openxmlformats.org/officeDocument/2006/relationships/hyperlink" Target="http://www.twitter.com/capgemini" TargetMode="External"/><Relationship Id="rId2" Type="http://schemas.openxmlformats.org/officeDocument/2006/relationships/slideLayout" Target="../slideLayouts/slideLayout18.xml"/><Relationship Id="rId16" Type="http://schemas.openxmlformats.org/officeDocument/2006/relationships/tags" Target="../tags/tag32.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7.xml"/><Relationship Id="rId6" Type="http://schemas.openxmlformats.org/officeDocument/2006/relationships/vmlDrawing" Target="../drawings/vmlDrawing4.vml"/><Relationship Id="rId11" Type="http://schemas.openxmlformats.org/officeDocument/2006/relationships/tags" Target="../tags/tag27.xml"/><Relationship Id="rId24" Type="http://schemas.openxmlformats.org/officeDocument/2006/relationships/image" Target="../media/image11.png"/><Relationship Id="rId5" Type="http://schemas.openxmlformats.org/officeDocument/2006/relationships/theme" Target="../theme/theme2.xml"/><Relationship Id="rId15" Type="http://schemas.openxmlformats.org/officeDocument/2006/relationships/tags" Target="../tags/tag31.xml"/><Relationship Id="rId23" Type="http://schemas.openxmlformats.org/officeDocument/2006/relationships/hyperlink" Target="http://www.linkedin.com/company/capgemini" TargetMode="External"/><Relationship Id="rId28" Type="http://schemas.openxmlformats.org/officeDocument/2006/relationships/image" Target="../media/image13.png"/><Relationship Id="rId10" Type="http://schemas.openxmlformats.org/officeDocument/2006/relationships/tags" Target="../tags/tag26.xml"/><Relationship Id="rId19" Type="http://schemas.openxmlformats.org/officeDocument/2006/relationships/image" Target="../media/image2.emf"/><Relationship Id="rId4" Type="http://schemas.openxmlformats.org/officeDocument/2006/relationships/slideLayout" Target="../slideLayouts/slideLayout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image" Target="../media/image10.png"/><Relationship Id="rId27" Type="http://schemas.openxmlformats.org/officeDocument/2006/relationships/hyperlink" Target="http://www.youtube.com/capgemini" TargetMode="External"/><Relationship Id="rId30" Type="http://schemas.openxmlformats.org/officeDocument/2006/relationships/image" Target="../media/image1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0" cstate="print"/>
          <a:srcRect/>
          <a:stretch>
            <a:fillRect/>
          </a:stretch>
        </p:blipFill>
        <p:spPr bwMode="gray">
          <a:xfrm>
            <a:off x="273049" y="6451601"/>
            <a:ext cx="1289051" cy="301625"/>
          </a:xfrm>
          <a:prstGeom prst="rect">
            <a:avLst/>
          </a:prstGeom>
          <a:noFill/>
          <a:ln w="9525">
            <a:noFill/>
            <a:miter lim="800000"/>
            <a:headEnd/>
            <a:tailEnd/>
          </a:ln>
        </p:spPr>
      </p:pic>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dirty="0">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2017 Capgemini. All rights reserved.</a:t>
            </a:r>
            <a:endParaRPr lang="en-US" sz="600" dirty="0">
              <a:solidFill>
                <a:schemeClr val="tx2"/>
              </a:solidFill>
              <a:latin typeface="Arial Narrow" pitchFamily="34" charset="0"/>
            </a:endParaRPr>
          </a:p>
        </p:txBody>
      </p:sp>
      <p:sp>
        <p:nvSpPr>
          <p:cNvPr id="18" name="Rectangle 17"/>
          <p:cNvSpPr/>
          <p:nvPr userDrawn="1">
            <p:custDataLst>
              <p:tags r:id="rId18"/>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Solution Overview | January 2017</a:t>
            </a:r>
            <a:endParaRPr lang="en-US" sz="600" dirty="0">
              <a:solidFill>
                <a:schemeClr val="tx2"/>
              </a:solidFill>
              <a:latin typeface="Arial Narrow" pitchFamily="34" charset="0"/>
            </a:endParaRPr>
          </a:p>
        </p:txBody>
      </p:sp>
      <p:sp>
        <p:nvSpPr>
          <p:cNvPr id="17" name="Rectangle 7"/>
          <p:cNvSpPr/>
          <p:nvPr userDrawn="1">
            <p:custDataLst>
              <p:tags r:id="rId19"/>
            </p:custDataLst>
          </p:nvPr>
        </p:nvSpPr>
        <p:spPr bwMode="auto">
          <a:xfrm>
            <a:off x="-4761" y="749616"/>
            <a:ext cx="9147175" cy="30930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8" fmla="*/ 216943 w 21694863"/>
              <a:gd name="connsiteY8" fmla="*/ 224377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0" fmla="*/ 21694173 w 21694861"/>
              <a:gd name="connsiteY0" fmla="*/ 0 h 4303577"/>
              <a:gd name="connsiteX1" fmla="*/ 21694173 w 21694861"/>
              <a:gd name="connsiteY1" fmla="*/ 3144282 h 4303577"/>
              <a:gd name="connsiteX2" fmla="*/ 20899882 w 21694861"/>
              <a:gd name="connsiteY2" fmla="*/ 3529267 h 4303577"/>
              <a:gd name="connsiteX3" fmla="*/ 4219845 w 21694861"/>
              <a:gd name="connsiteY3" fmla="*/ 3505099 h 4303577"/>
              <a:gd name="connsiteX4" fmla="*/ 3076643 w 21694861"/>
              <a:gd name="connsiteY4" fmla="*/ 4303577 h 4303577"/>
              <a:gd name="connsiteX5" fmla="*/ 1902289 w 21694861"/>
              <a:gd name="connsiteY5" fmla="*/ 3505099 h 4303577"/>
              <a:gd name="connsiteX6" fmla="*/ 1 w 21694861"/>
              <a:gd name="connsiteY6" fmla="*/ 3505099 h 4303577"/>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1 w 21694173"/>
              <a:gd name="connsiteY5" fmla="*/ 360817 h 1159295"/>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0 w 21694173"/>
              <a:gd name="connsiteY5" fmla="*/ 325388 h 1159295"/>
              <a:gd name="connsiteX0" fmla="*/ 20572358 w 20572358"/>
              <a:gd name="connsiteY0" fmla="*/ 0 h 1159295"/>
              <a:gd name="connsiteX1" fmla="*/ 19778067 w 20572358"/>
              <a:gd name="connsiteY1" fmla="*/ 384985 h 1159295"/>
              <a:gd name="connsiteX2" fmla="*/ 3098030 w 20572358"/>
              <a:gd name="connsiteY2" fmla="*/ 360817 h 1159295"/>
              <a:gd name="connsiteX3" fmla="*/ 1954828 w 20572358"/>
              <a:gd name="connsiteY3" fmla="*/ 1159295 h 1159295"/>
              <a:gd name="connsiteX4" fmla="*/ 780474 w 20572358"/>
              <a:gd name="connsiteY4" fmla="*/ 360817 h 1159295"/>
              <a:gd name="connsiteX5" fmla="*/ 0 w 20572358"/>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3706597 w 23706597"/>
              <a:gd name="connsiteY0" fmla="*/ 0 h 1203579"/>
              <a:gd name="connsiteX1" fmla="*/ 19546855 w 23706597"/>
              <a:gd name="connsiteY1" fmla="*/ 429269 h 1203579"/>
              <a:gd name="connsiteX2" fmla="*/ 2866818 w 23706597"/>
              <a:gd name="connsiteY2" fmla="*/ 405101 h 1203579"/>
              <a:gd name="connsiteX3" fmla="*/ 1723616 w 23706597"/>
              <a:gd name="connsiteY3" fmla="*/ 1203579 h 1203579"/>
              <a:gd name="connsiteX4" fmla="*/ 549262 w 23706597"/>
              <a:gd name="connsiteY4" fmla="*/ 405101 h 1203579"/>
              <a:gd name="connsiteX5" fmla="*/ 0 w 23706597"/>
              <a:gd name="connsiteY5" fmla="*/ 387384 h 1203579"/>
              <a:gd name="connsiteX0" fmla="*/ 28887508 w 28887508"/>
              <a:gd name="connsiteY0" fmla="*/ 0 h 1159295"/>
              <a:gd name="connsiteX1" fmla="*/ 19546855 w 28887508"/>
              <a:gd name="connsiteY1" fmla="*/ 384985 h 1159295"/>
              <a:gd name="connsiteX2" fmla="*/ 2866818 w 28887508"/>
              <a:gd name="connsiteY2" fmla="*/ 360817 h 1159295"/>
              <a:gd name="connsiteX3" fmla="*/ 1723616 w 28887508"/>
              <a:gd name="connsiteY3" fmla="*/ 1159295 h 1159295"/>
              <a:gd name="connsiteX4" fmla="*/ 549262 w 28887508"/>
              <a:gd name="connsiteY4" fmla="*/ 360817 h 1159295"/>
              <a:gd name="connsiteX5" fmla="*/ 0 w 28887508"/>
              <a:gd name="connsiteY5" fmla="*/ 343100 h 1159295"/>
              <a:gd name="connsiteX0" fmla="*/ 32895222 w 32895222"/>
              <a:gd name="connsiteY0" fmla="*/ 0 h 1150439"/>
              <a:gd name="connsiteX1" fmla="*/ 19546855 w 32895222"/>
              <a:gd name="connsiteY1" fmla="*/ 376129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1858998 w 32895222"/>
              <a:gd name="connsiteY1" fmla="*/ 38498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6645990 w 32895222"/>
              <a:gd name="connsiteY1" fmla="*/ 340701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1818339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9384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95222" h="1150439">
                <a:moveTo>
                  <a:pt x="32895222" y="0"/>
                </a:moveTo>
                <a:cubicBezTo>
                  <a:pt x="32751123" y="424891"/>
                  <a:pt x="32283624" y="352474"/>
                  <a:pt x="32023862" y="358417"/>
                </a:cubicBezTo>
                <a:lnTo>
                  <a:pt x="2866818" y="351961"/>
                </a:lnTo>
                <a:cubicBezTo>
                  <a:pt x="2289604" y="385103"/>
                  <a:pt x="1915225" y="687617"/>
                  <a:pt x="1723616" y="1150439"/>
                </a:cubicBezTo>
                <a:cubicBezTo>
                  <a:pt x="1425262" y="446662"/>
                  <a:pt x="827902" y="351083"/>
                  <a:pt x="549262" y="351961"/>
                </a:cubicBezTo>
                <a:lnTo>
                  <a:pt x="0" y="334244"/>
                </a:lnTo>
              </a:path>
            </a:pathLst>
          </a:custGeom>
          <a:solidFill>
            <a:schemeClr val="bg1"/>
          </a:solidFill>
          <a:ln w="28575" cmpd="sng" algn="ctr">
            <a:solidFill>
              <a:schemeClr val="bg2"/>
            </a:solid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0" r:id="rId2"/>
    <p:sldLayoutId id="2147483650" r:id="rId3"/>
    <p:sldLayoutId id="2147483651" r:id="rId4"/>
    <p:sldLayoutId id="2147483670" r:id="rId5"/>
    <p:sldLayoutId id="2147483669"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71" r:id="rId16"/>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7"/>
            </p:custDataLst>
          </p:nvPr>
        </p:nvSpPr>
        <p:spPr bwMode="auto">
          <a:xfrm>
            <a:off x="-3890" y="2163291"/>
            <a:ext cx="914724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1" name="Picture 20" descr="capgemini_rgb.jpg"/>
          <p:cNvPicPr>
            <a:picLocks noChangeAspect="1"/>
          </p:cNvPicPr>
          <p:nvPr/>
        </p:nvPicPr>
        <p:blipFill>
          <a:blip r:embed="rId17"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8"/>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718" name="think-cell Slide" r:id="rId18" imgW="360" imgH="360" progId="">
                  <p:embed/>
                </p:oleObj>
              </mc:Choice>
              <mc:Fallback>
                <p:oleObj name="think-cell Slide" r:id="rId18" imgW="360" imgH="360" progId="">
                  <p:embed/>
                  <p:pic>
                    <p:nvPicPr>
                      <p:cNvPr id="0" name="Picture 2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2017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72" r:id="rId3"/>
    <p:sldLayoutId id="2147483667" r:id="rId4"/>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1D8D8-0EAD-40E3-B89A-F66DB7C9789B}" type="datetimeFigureOut">
              <a:rPr lang="en-US" smtClean="0"/>
              <a:t>6/8/2018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5ABC4-C781-4171-85AC-8CE9BBF28B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6" Type="http://schemas.openxmlformats.org/officeDocument/2006/relationships/notesSlide" Target="../notesSlides/notesSlide1.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slideLayout" Target="../slideLayouts/slideLayout10.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custDataLst>
              <p:tags r:id="rId1"/>
            </p:custDataLst>
          </p:nvPr>
        </p:nvSpPr>
        <p:spPr bwMode="auto">
          <a:xfrm>
            <a:off x="304799" y="1875667"/>
            <a:ext cx="1707953" cy="229580"/>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Practice</a:t>
            </a:r>
            <a:endParaRPr lang="en-US" sz="1050" b="1" dirty="0">
              <a:solidFill>
                <a:srgbClr val="FFFFFF"/>
              </a:solidFill>
              <a:latin typeface="Arial" pitchFamily="34" charset="0"/>
              <a:cs typeface="Arial" pitchFamily="34" charset="0"/>
            </a:endParaRPr>
          </a:p>
        </p:txBody>
      </p:sp>
      <p:sp>
        <p:nvSpPr>
          <p:cNvPr id="4" name="Rectangle 9"/>
          <p:cNvSpPr>
            <a:spLocks noChangeArrowheads="1"/>
          </p:cNvSpPr>
          <p:nvPr>
            <p:custDataLst>
              <p:tags r:id="rId2"/>
            </p:custDataLst>
          </p:nvPr>
        </p:nvSpPr>
        <p:spPr bwMode="auto">
          <a:xfrm>
            <a:off x="304800" y="1640133"/>
            <a:ext cx="1707954" cy="241200"/>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Office</a:t>
            </a:r>
          </a:p>
        </p:txBody>
      </p:sp>
      <p:sp>
        <p:nvSpPr>
          <p:cNvPr id="5" name="Rectangle 10"/>
          <p:cNvSpPr>
            <a:spLocks noChangeArrowheads="1"/>
          </p:cNvSpPr>
          <p:nvPr>
            <p:custDataLst>
              <p:tags r:id="rId3"/>
            </p:custDataLst>
          </p:nvPr>
        </p:nvSpPr>
        <p:spPr bwMode="auto">
          <a:xfrm>
            <a:off x="304800" y="1371600"/>
            <a:ext cx="1707954" cy="281374"/>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Role</a:t>
            </a:r>
          </a:p>
        </p:txBody>
      </p:sp>
      <p:sp>
        <p:nvSpPr>
          <p:cNvPr id="6" name="Rectangle 11"/>
          <p:cNvSpPr>
            <a:spLocks noChangeArrowheads="1"/>
          </p:cNvSpPr>
          <p:nvPr>
            <p:custDataLst>
              <p:tags r:id="rId4"/>
            </p:custDataLst>
          </p:nvPr>
        </p:nvSpPr>
        <p:spPr bwMode="auto">
          <a:xfrm>
            <a:off x="304799" y="1106734"/>
            <a:ext cx="1707953" cy="262466"/>
          </a:xfrm>
          <a:prstGeom prst="rect">
            <a:avLst/>
          </a:prstGeom>
          <a:solidFill>
            <a:srgbClr val="009ACC"/>
          </a:solidFill>
          <a:ln w="9525" cap="flat" cmpd="sng" algn="ctr">
            <a:solidFill>
              <a:schemeClr val="bg1">
                <a:lumMod val="65000"/>
              </a:schemeClr>
            </a:solidFill>
            <a:prstDash val="solid"/>
            <a:miter lim="800000"/>
            <a:headEnd type="none" w="med" len="med"/>
            <a:tailEnd type="none" w="med" len="med"/>
          </a:ln>
          <a:effectLst/>
        </p:spPr>
        <p:txBody>
          <a:bodyPr wrap="square" lIns="90000" tIns="46800" rIns="90000" bIns="46800" anchor="ctr"/>
          <a:lstStyle/>
          <a:p>
            <a:pPr eaLnBrk="0" hangingPunct="0">
              <a:spcBef>
                <a:spcPct val="40000"/>
              </a:spcBef>
              <a:tabLst>
                <a:tab pos="6464300" algn="r"/>
              </a:tabLst>
            </a:pPr>
            <a:r>
              <a:rPr lang="en-US" sz="1050" b="1" dirty="0" smtClean="0">
                <a:solidFill>
                  <a:srgbClr val="FFFFFF"/>
                </a:solidFill>
                <a:latin typeface="Arial" pitchFamily="34" charset="0"/>
                <a:cs typeface="Arial" pitchFamily="34" charset="0"/>
              </a:rPr>
              <a:t>Name</a:t>
            </a:r>
          </a:p>
        </p:txBody>
      </p:sp>
      <p:sp>
        <p:nvSpPr>
          <p:cNvPr id="7" name="Rectangle 14"/>
          <p:cNvSpPr>
            <a:spLocks noChangeArrowheads="1"/>
          </p:cNvSpPr>
          <p:nvPr>
            <p:custDataLst>
              <p:tags r:id="rId5"/>
            </p:custDataLst>
          </p:nvPr>
        </p:nvSpPr>
        <p:spPr bwMode="auto">
          <a:xfrm>
            <a:off x="233128" y="2211187"/>
            <a:ext cx="3924000" cy="314481"/>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Core Competencies</a:t>
            </a:r>
            <a:endParaRPr lang="en-US" sz="1050" b="1" kern="0" dirty="0">
              <a:solidFill>
                <a:sysClr val="window" lastClr="FFFFFF"/>
              </a:solidFill>
              <a:latin typeface="Arial"/>
              <a:ea typeface="+mn-ea"/>
            </a:endParaRPr>
          </a:p>
        </p:txBody>
      </p:sp>
      <p:sp>
        <p:nvSpPr>
          <p:cNvPr id="8" name="Rectangle 15"/>
          <p:cNvSpPr>
            <a:spLocks noChangeArrowheads="1"/>
          </p:cNvSpPr>
          <p:nvPr>
            <p:custDataLst>
              <p:tags r:id="rId6"/>
            </p:custDataLst>
          </p:nvPr>
        </p:nvSpPr>
        <p:spPr bwMode="auto">
          <a:xfrm>
            <a:off x="233127" y="2529964"/>
            <a:ext cx="3924006" cy="1826376"/>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a:lstStyle/>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Cloud Technologies -  AWS(basics)</a:t>
            </a:r>
          </a:p>
          <a:p>
            <a:pPr marL="115888" lvl="0" indent="-115888" eaLnBrk="0" hangingPunct="0">
              <a:spcBef>
                <a:spcPts val="200"/>
              </a:spcBef>
              <a:spcAft>
                <a:spcPts val="200"/>
              </a:spcAft>
              <a:buClr>
                <a:schemeClr val="accent2"/>
              </a:buClr>
              <a:buFont typeface="Wingdings" pitchFamily="2" charset="2"/>
              <a:buChar char="§"/>
            </a:pPr>
            <a:r>
              <a:rPr lang="en-US" sz="1050" dirty="0">
                <a:solidFill>
                  <a:schemeClr val="tx1">
                    <a:lumMod val="85000"/>
                    <a:lumOff val="15000"/>
                  </a:schemeClr>
                </a:solidFill>
                <a:cs typeface="Calibri"/>
              </a:rPr>
              <a:t>Java/JEE </a:t>
            </a:r>
            <a:r>
              <a:rPr lang="en-US" sz="1050" dirty="0" smtClean="0">
                <a:solidFill>
                  <a:schemeClr val="tx1">
                    <a:lumMod val="85000"/>
                    <a:lumOff val="15000"/>
                  </a:schemeClr>
                </a:solidFill>
                <a:cs typeface="Calibri"/>
              </a:rPr>
              <a:t>,Core </a:t>
            </a:r>
            <a:r>
              <a:rPr lang="en-US" sz="1050" dirty="0">
                <a:solidFill>
                  <a:schemeClr val="tx1">
                    <a:lumMod val="85000"/>
                    <a:lumOff val="15000"/>
                  </a:schemeClr>
                </a:solidFill>
                <a:cs typeface="Calibri"/>
              </a:rPr>
              <a:t>Java, </a:t>
            </a:r>
            <a:r>
              <a:rPr lang="en-US" sz="1050" dirty="0" smtClean="0">
                <a:solidFill>
                  <a:schemeClr val="tx1">
                    <a:lumMod val="85000"/>
                    <a:lumOff val="15000"/>
                  </a:schemeClr>
                </a:solidFill>
                <a:cs typeface="Calibri"/>
              </a:rPr>
              <a:t>Spring boot</a:t>
            </a:r>
            <a:endParaRPr lang="en-US" sz="1050" dirty="0">
              <a:solidFill>
                <a:schemeClr val="tx1">
                  <a:lumMod val="85000"/>
                  <a:lumOff val="15000"/>
                </a:schemeClr>
              </a:solidFill>
              <a:cs typeface="Calibri"/>
            </a:endParaRP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Tools -  STS, Eclipse</a:t>
            </a: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Web Technology - HTML, CSS, </a:t>
            </a:r>
            <a:r>
              <a:rPr lang="en-US" sz="1050" dirty="0" smtClean="0">
                <a:solidFill>
                  <a:schemeClr val="tx1">
                    <a:lumMod val="85000"/>
                    <a:lumOff val="15000"/>
                  </a:schemeClr>
                </a:solidFill>
                <a:cs typeface="Calibri"/>
              </a:rPr>
              <a:t>Bootstrap</a:t>
            </a:r>
            <a:endParaRPr lang="en-US" sz="1050" dirty="0" smtClean="0">
              <a:solidFill>
                <a:schemeClr val="tx1">
                  <a:lumMod val="85000"/>
                  <a:lumOff val="15000"/>
                </a:schemeClr>
              </a:solidFill>
              <a:cs typeface="Calibri"/>
            </a:endParaRPr>
          </a:p>
          <a:p>
            <a:pPr marL="115888" lvl="0" indent="-115888" eaLnBrk="0" hangingPunct="0">
              <a:spcBef>
                <a:spcPts val="200"/>
              </a:spcBef>
              <a:spcAft>
                <a:spcPts val="200"/>
              </a:spcAft>
              <a:buClr>
                <a:schemeClr val="accent2"/>
              </a:buClr>
              <a:buFont typeface="Wingdings" pitchFamily="2" charset="2"/>
              <a:buChar char="§"/>
            </a:pPr>
            <a:r>
              <a:rPr lang="en-US" sz="1050" dirty="0" smtClean="0">
                <a:solidFill>
                  <a:schemeClr val="tx1">
                    <a:lumMod val="85000"/>
                    <a:lumOff val="15000"/>
                  </a:schemeClr>
                </a:solidFill>
                <a:cs typeface="Calibri"/>
              </a:rPr>
              <a:t>Databases – </a:t>
            </a:r>
            <a:r>
              <a:rPr lang="en-US" sz="1050" dirty="0" smtClean="0"/>
              <a:t>MySQL , PL/SQL</a:t>
            </a:r>
            <a:endParaRPr lang="en-US" sz="1050" dirty="0" smtClean="0">
              <a:solidFill>
                <a:schemeClr val="tx1">
                  <a:lumMod val="85000"/>
                  <a:lumOff val="15000"/>
                </a:schemeClr>
              </a:solidFill>
              <a:cs typeface="Calibri"/>
            </a:endParaRPr>
          </a:p>
        </p:txBody>
      </p:sp>
      <p:sp>
        <p:nvSpPr>
          <p:cNvPr id="9" name="Round Same Side Corner Rectangle 8"/>
          <p:cNvSpPr>
            <a:spLocks noChangeArrowheads="1"/>
          </p:cNvSpPr>
          <p:nvPr>
            <p:custDataLst>
              <p:tags r:id="rId7"/>
            </p:custDataLst>
          </p:nvPr>
        </p:nvSpPr>
        <p:spPr bwMode="auto">
          <a:xfrm>
            <a:off x="4339806" y="1093871"/>
            <a:ext cx="4571062" cy="330200"/>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Industry and Project Experience</a:t>
            </a:r>
          </a:p>
        </p:txBody>
      </p:sp>
      <p:sp>
        <p:nvSpPr>
          <p:cNvPr id="10" name="Round Same Side Corner Rectangle 9"/>
          <p:cNvSpPr>
            <a:spLocks noChangeArrowheads="1"/>
          </p:cNvSpPr>
          <p:nvPr>
            <p:custDataLst>
              <p:tags r:id="rId8"/>
            </p:custDataLst>
          </p:nvPr>
        </p:nvSpPr>
        <p:spPr bwMode="auto">
          <a:xfrm>
            <a:off x="233128" y="4456163"/>
            <a:ext cx="3924000" cy="360000"/>
          </a:xfrm>
          <a:prstGeom prst="round2SameRect">
            <a:avLst/>
          </a:prstGeom>
          <a:solidFill>
            <a:srgbClr val="009ACC"/>
          </a:solidFill>
          <a:ln w="28575" cap="flat" cmpd="sng" algn="ctr">
            <a:solidFill>
              <a:srgbClr val="009ACC"/>
            </a:solidFill>
            <a:prstDash val="solid"/>
            <a:headEnd type="none" w="med" len="med"/>
            <a:tailEnd type="none" w="med" len="med"/>
          </a:ln>
          <a:effectLst>
            <a:outerShdw blurRad="40000" dist="23000" dir="5400000" rotWithShape="0">
              <a:srgbClr val="000000">
                <a:alpha val="35000"/>
              </a:srgbClr>
            </a:outerShdw>
          </a:effectLst>
        </p:spPr>
        <p:txBody>
          <a:bodyPr lIns="45720" rIns="45720" anchor="ctr" anchorCtr="0"/>
          <a:lstStyle/>
          <a:p>
            <a:pPr indent="-195263" algn="ctr" fontAlgn="auto">
              <a:spcBef>
                <a:spcPct val="80000"/>
              </a:spcBef>
              <a:spcAft>
                <a:spcPct val="50000"/>
              </a:spcAft>
              <a:buClr>
                <a:srgbClr val="00539B"/>
              </a:buClr>
              <a:defRPr/>
            </a:pPr>
            <a:r>
              <a:rPr lang="en-US" sz="1050" b="1" kern="0" dirty="0" smtClean="0">
                <a:solidFill>
                  <a:sysClr val="window" lastClr="FFFFFF"/>
                </a:solidFill>
                <a:latin typeface="Arial"/>
                <a:ea typeface="+mn-ea"/>
              </a:rPr>
              <a:t>Business Experience</a:t>
            </a:r>
            <a:endParaRPr lang="en-US" sz="1050" b="1" kern="0" dirty="0">
              <a:solidFill>
                <a:sysClr val="window" lastClr="FFFFFF"/>
              </a:solidFill>
              <a:latin typeface="Arial"/>
              <a:ea typeface="+mn-ea"/>
            </a:endParaRPr>
          </a:p>
        </p:txBody>
      </p:sp>
      <p:sp>
        <p:nvSpPr>
          <p:cNvPr id="11" name="Rectangle 10"/>
          <p:cNvSpPr>
            <a:spLocks noChangeArrowheads="1"/>
          </p:cNvSpPr>
          <p:nvPr>
            <p:custDataLst>
              <p:tags r:id="rId9"/>
            </p:custDataLst>
          </p:nvPr>
        </p:nvSpPr>
        <p:spPr bwMode="auto">
          <a:xfrm>
            <a:off x="242504" y="4915986"/>
            <a:ext cx="3924000" cy="1165224"/>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numCol="1" spcCol="108000"/>
          <a:lstStyle/>
          <a:p>
            <a:pPr marL="128588" lvl="1" indent="-128588" eaLnBrk="0" hangingPunct="0">
              <a:spcBef>
                <a:spcPts val="0"/>
              </a:spcBef>
              <a:spcAft>
                <a:spcPts val="0"/>
              </a:spcAft>
              <a:buClr>
                <a:schemeClr val="accent2"/>
              </a:buClr>
              <a:buSzPct val="120000"/>
              <a:buFont typeface="Wingdings" pitchFamily="2" charset="2"/>
              <a:buChar char="§"/>
              <a:tabLst>
                <a:tab pos="6464300" algn="r"/>
              </a:tabLst>
              <a:defRPr/>
            </a:pPr>
            <a:r>
              <a:rPr lang="en-US" sz="1050" dirty="0" smtClean="0">
                <a:solidFill>
                  <a:schemeClr val="tx1">
                    <a:lumMod val="85000"/>
                    <a:lumOff val="15000"/>
                  </a:schemeClr>
                </a:solidFill>
                <a:cs typeface="Arial" pitchFamily="34" charset="0"/>
              </a:rPr>
              <a:t>Rohan is </a:t>
            </a:r>
            <a:r>
              <a:rPr lang="en-US" sz="1050" dirty="0">
                <a:solidFill>
                  <a:schemeClr val="tx1">
                    <a:lumMod val="85000"/>
                    <a:lumOff val="15000"/>
                  </a:schemeClr>
                </a:solidFill>
                <a:cs typeface="Arial" pitchFamily="34" charset="0"/>
              </a:rPr>
              <a:t>a fresher in </a:t>
            </a:r>
            <a:r>
              <a:rPr lang="en-US" sz="1050" dirty="0">
                <a:solidFill>
                  <a:schemeClr val="tx1">
                    <a:lumMod val="85000"/>
                    <a:lumOff val="15000"/>
                  </a:schemeClr>
                </a:solidFill>
                <a:cs typeface="Calibri"/>
              </a:rPr>
              <a:t>professional software development.</a:t>
            </a:r>
            <a:endParaRPr lang="en-US" sz="1050" dirty="0">
              <a:solidFill>
                <a:schemeClr val="tx1">
                  <a:lumMod val="85000"/>
                  <a:lumOff val="15000"/>
                </a:schemeClr>
              </a:solidFill>
              <a:cs typeface="Arial" pitchFamily="34" charset="0"/>
            </a:endParaRPr>
          </a:p>
          <a:p>
            <a:r>
              <a:rPr lang="en-US" dirty="0"/>
              <a:t> </a:t>
            </a:r>
            <a:endParaRPr lang="en-US" sz="2400" dirty="0"/>
          </a:p>
          <a:p>
            <a:pPr marL="128588" lvl="1" indent="-128588" eaLnBrk="0" hangingPunct="0">
              <a:spcBef>
                <a:spcPts val="0"/>
              </a:spcBef>
              <a:spcAft>
                <a:spcPts val="0"/>
              </a:spcAft>
              <a:buClr>
                <a:schemeClr val="accent2"/>
              </a:buClr>
              <a:buSzPct val="120000"/>
              <a:buFont typeface="Wingdings" pitchFamily="2" charset="2"/>
              <a:buChar char="§"/>
              <a:tabLst>
                <a:tab pos="6464300" algn="r"/>
              </a:tabLst>
              <a:defRPr/>
            </a:pPr>
            <a:endParaRPr lang="en-US" sz="1050" dirty="0" smtClean="0">
              <a:solidFill>
                <a:schemeClr val="tx1">
                  <a:lumMod val="85000"/>
                  <a:lumOff val="15000"/>
                </a:schemeClr>
              </a:solidFill>
              <a:cs typeface="Arial" pitchFamily="34" charset="0"/>
            </a:endParaRPr>
          </a:p>
          <a:p>
            <a:pPr marL="0" lvl="1" eaLnBrk="0" hangingPunct="0">
              <a:buClr>
                <a:schemeClr val="accent2"/>
              </a:buClr>
              <a:buSzPct val="120000"/>
              <a:tabLst>
                <a:tab pos="6464300" algn="r"/>
              </a:tabLst>
              <a:defRPr/>
            </a:pPr>
            <a:endParaRPr lang="en-US" sz="1050" dirty="0" smtClean="0">
              <a:solidFill>
                <a:schemeClr val="tx1">
                  <a:lumMod val="85000"/>
                  <a:lumOff val="15000"/>
                </a:schemeClr>
              </a:solidFill>
              <a:cs typeface="Arial" pitchFamily="34" charset="0"/>
            </a:endParaRPr>
          </a:p>
        </p:txBody>
      </p:sp>
      <p:sp>
        <p:nvSpPr>
          <p:cNvPr id="12" name="Rectangle 15"/>
          <p:cNvSpPr>
            <a:spLocks noChangeArrowheads="1"/>
          </p:cNvSpPr>
          <p:nvPr>
            <p:custDataLst>
              <p:tags r:id="rId10"/>
            </p:custDataLst>
          </p:nvPr>
        </p:nvSpPr>
        <p:spPr bwMode="auto">
          <a:xfrm>
            <a:off x="4339806" y="1441323"/>
            <a:ext cx="4571062" cy="4541741"/>
          </a:xfrm>
          <a:prstGeom prst="rect">
            <a:avLst/>
          </a:prstGeom>
          <a:solidFill>
            <a:schemeClr val="bg1"/>
          </a:solidFill>
          <a:ln w="9525" algn="ctr">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lIns="90000" tIns="54000" rIns="90000" bIns="46800"/>
          <a:lstStyle/>
          <a:p>
            <a:pPr marL="144463" lvl="1" indent="-144463" eaLnBrk="0" hangingPunct="0">
              <a:spcBef>
                <a:spcPts val="0"/>
              </a:spcBef>
              <a:spcAft>
                <a:spcPts val="0"/>
              </a:spcAft>
              <a:buClr>
                <a:schemeClr val="accent2"/>
              </a:buClr>
              <a:buSzPct val="120000"/>
              <a:tabLst>
                <a:tab pos="6464300" algn="r"/>
              </a:tabLst>
              <a:defRPr/>
            </a:pPr>
            <a:r>
              <a:rPr lang="en-US" sz="1050" b="1" dirty="0" smtClean="0"/>
              <a:t>CDAC Project :</a:t>
            </a:r>
          </a:p>
          <a:p>
            <a:pPr lvl="0"/>
            <a:r>
              <a:rPr lang="en-US" sz="1050" dirty="0" smtClean="0"/>
              <a:t>	 ERP </a:t>
            </a:r>
            <a:r>
              <a:rPr lang="en-US" sz="1050" dirty="0"/>
              <a:t>application for </a:t>
            </a:r>
            <a:r>
              <a:rPr lang="en-US" sz="1050" dirty="0" smtClean="0"/>
              <a:t>Bike </a:t>
            </a:r>
            <a:r>
              <a:rPr lang="en-US" sz="1050" dirty="0"/>
              <a:t>Service </a:t>
            </a:r>
            <a:r>
              <a:rPr lang="en-US" sz="1050" dirty="0" smtClean="0"/>
              <a:t>Stations will </a:t>
            </a:r>
            <a:r>
              <a:rPr lang="en-US" sz="1050" dirty="0"/>
              <a:t>help the owner of the firm to retain their customers by improving the customer experiences, where customer can book an appointment for bike service. Also owner can send </a:t>
            </a:r>
            <a:r>
              <a:rPr lang="en-US" sz="1050" dirty="0" smtClean="0"/>
              <a:t>email to customers </a:t>
            </a:r>
            <a:r>
              <a:rPr lang="en-US" sz="1050" dirty="0"/>
              <a:t>by shortlisting them on the </a:t>
            </a:r>
            <a:r>
              <a:rPr lang="en-US" sz="1050" dirty="0" smtClean="0"/>
              <a:t>basis of </a:t>
            </a:r>
            <a:r>
              <a:rPr lang="en-US" sz="1050" dirty="0"/>
              <a:t>upcoming service dates</a:t>
            </a:r>
            <a:r>
              <a:rPr lang="en-US" sz="1050" dirty="0" smtClean="0"/>
              <a:t>.</a:t>
            </a:r>
          </a:p>
          <a:p>
            <a:pPr lvl="0"/>
            <a:r>
              <a:rPr lang="en-US" sz="1050" dirty="0" smtClean="0"/>
              <a:t>Technologies included are Core Java, JSP Servlet, Email API, MYSQL</a:t>
            </a:r>
            <a:endParaRPr lang="en-US" dirty="0" smtClean="0"/>
          </a:p>
          <a:p>
            <a:pPr lvl="0"/>
            <a:endParaRPr lang="en-US" sz="1050" b="1" dirty="0" smtClean="0">
              <a:solidFill>
                <a:schemeClr val="tx1">
                  <a:lumMod val="85000"/>
                  <a:lumOff val="15000"/>
                </a:schemeClr>
              </a:solidFill>
              <a:cs typeface="Calibri"/>
            </a:endParaRPr>
          </a:p>
          <a:p>
            <a:pPr lvl="0"/>
            <a:r>
              <a:rPr lang="en-US" sz="1050" b="1" dirty="0" smtClean="0">
                <a:solidFill>
                  <a:schemeClr val="tx1">
                    <a:lumMod val="85000"/>
                    <a:lumOff val="15000"/>
                  </a:schemeClr>
                </a:solidFill>
                <a:cs typeface="Calibri"/>
              </a:rPr>
              <a:t>Banking App Project:</a:t>
            </a:r>
          </a:p>
          <a:p>
            <a:pPr lvl="0" eaLnBrk="0" hangingPunct="0">
              <a:spcBef>
                <a:spcPts val="200"/>
              </a:spcBef>
              <a:spcAft>
                <a:spcPts val="200"/>
              </a:spcAft>
              <a:buClr>
                <a:schemeClr val="accent2"/>
              </a:buClr>
            </a:pPr>
            <a:r>
              <a:rPr lang="en-US" sz="1050" b="1" dirty="0" smtClean="0">
                <a:solidFill>
                  <a:schemeClr val="tx1">
                    <a:lumMod val="85000"/>
                    <a:lumOff val="15000"/>
                  </a:schemeClr>
                </a:solidFill>
                <a:cs typeface="Calibri"/>
              </a:rPr>
              <a:t>	</a:t>
            </a:r>
            <a:r>
              <a:rPr lang="en-US" sz="1050" dirty="0" smtClean="0">
                <a:solidFill>
                  <a:schemeClr val="tx1">
                    <a:lumMod val="85000"/>
                    <a:lumOff val="15000"/>
                  </a:schemeClr>
                </a:solidFill>
                <a:cs typeface="Calibri"/>
              </a:rPr>
              <a:t>Spring MVC application which includes withdraw, deposit, transaction ,ATM etc. facilities.</a:t>
            </a:r>
          </a:p>
          <a:p>
            <a:pPr lvl="0" eaLnBrk="0" hangingPunct="0">
              <a:spcBef>
                <a:spcPts val="200"/>
              </a:spcBef>
              <a:spcAft>
                <a:spcPts val="200"/>
              </a:spcAft>
              <a:buClr>
                <a:schemeClr val="accent2"/>
              </a:buClr>
            </a:pPr>
            <a:r>
              <a:rPr lang="en-US" sz="1050" dirty="0" smtClean="0">
                <a:solidFill>
                  <a:schemeClr val="tx1">
                    <a:lumMod val="85000"/>
                    <a:lumOff val="15000"/>
                  </a:schemeClr>
                </a:solidFill>
                <a:cs typeface="Calibri"/>
              </a:rPr>
              <a:t>Technologies included are Java Spring, Spring data JPA, MYSQL database</a:t>
            </a:r>
            <a:r>
              <a:rPr lang="en-US" sz="1050" b="1" dirty="0" smtClean="0">
                <a:solidFill>
                  <a:schemeClr val="tx1">
                    <a:lumMod val="85000"/>
                    <a:lumOff val="15000"/>
                  </a:schemeClr>
                </a:solidFill>
                <a:cs typeface="Calibri"/>
              </a:rPr>
              <a:t>. </a:t>
            </a:r>
          </a:p>
          <a:p>
            <a:pPr lvl="0" eaLnBrk="0" hangingPunct="0">
              <a:spcBef>
                <a:spcPts val="200"/>
              </a:spcBef>
              <a:spcAft>
                <a:spcPts val="200"/>
              </a:spcAft>
              <a:buClr>
                <a:schemeClr val="accent2"/>
              </a:buClr>
            </a:pPr>
            <a:endParaRPr lang="en-US" sz="1050" b="1" dirty="0" smtClean="0">
              <a:solidFill>
                <a:schemeClr val="tx1">
                  <a:lumMod val="85000"/>
                  <a:lumOff val="15000"/>
                </a:schemeClr>
              </a:solidFill>
              <a:cs typeface="Calibri"/>
            </a:endParaRPr>
          </a:p>
          <a:p>
            <a:pPr lvl="0" eaLnBrk="0" hangingPunct="0">
              <a:spcBef>
                <a:spcPts val="200"/>
              </a:spcBef>
              <a:spcAft>
                <a:spcPts val="200"/>
              </a:spcAft>
              <a:buClr>
                <a:schemeClr val="accent2"/>
              </a:buClr>
            </a:pPr>
            <a:r>
              <a:rPr lang="en-US" sz="1050" b="1" dirty="0" smtClean="0">
                <a:solidFill>
                  <a:schemeClr val="tx1">
                    <a:lumMod val="85000"/>
                    <a:lumOff val="15000"/>
                  </a:schemeClr>
                </a:solidFill>
                <a:cs typeface="Calibri"/>
              </a:rPr>
              <a:t>Training / Certification</a:t>
            </a:r>
            <a:endParaRPr lang="en-US" sz="1050" b="1" dirty="0">
              <a:solidFill>
                <a:schemeClr val="tx1">
                  <a:lumMod val="85000"/>
                  <a:lumOff val="15000"/>
                </a:schemeClr>
              </a:solidFill>
              <a:cs typeface="Calibri"/>
            </a:endParaRPr>
          </a:p>
          <a:p>
            <a:pPr marL="115888" indent="-115888" eaLnBrk="0" hangingPunct="0">
              <a:spcBef>
                <a:spcPts val="200"/>
              </a:spcBef>
              <a:spcAft>
                <a:spcPts val="200"/>
              </a:spcAft>
              <a:buClr>
                <a:schemeClr val="accent2"/>
              </a:buClr>
              <a:buFont typeface="Wingdings" pitchFamily="2" charset="2"/>
              <a:buChar char="§"/>
            </a:pPr>
            <a:r>
              <a:rPr lang="en-US" sz="1050" dirty="0" smtClean="0"/>
              <a:t>Training : </a:t>
            </a:r>
            <a:r>
              <a:rPr lang="en-US" sz="1050" dirty="0">
                <a:solidFill>
                  <a:schemeClr val="tx1">
                    <a:lumMod val="85000"/>
                    <a:lumOff val="15000"/>
                  </a:schemeClr>
                </a:solidFill>
                <a:cs typeface="Calibri"/>
              </a:rPr>
              <a:t>Undergoing training on Cloud Choice.</a:t>
            </a:r>
            <a:endParaRPr lang="en-US" sz="1050" dirty="0"/>
          </a:p>
          <a:p>
            <a:pPr marL="115888" indent="-115888" eaLnBrk="0" hangingPunct="0">
              <a:spcBef>
                <a:spcPts val="200"/>
              </a:spcBef>
              <a:spcAft>
                <a:spcPts val="200"/>
              </a:spcAft>
              <a:buClr>
                <a:schemeClr val="accent2"/>
              </a:buClr>
              <a:buFont typeface="Wingdings" pitchFamily="2" charset="2"/>
              <a:buChar char="§"/>
            </a:pPr>
            <a:r>
              <a:rPr lang="en-US" sz="1050" dirty="0" smtClean="0"/>
              <a:t>Certification :  PG-DAC</a:t>
            </a:r>
          </a:p>
        </p:txBody>
      </p:sp>
      <p:sp>
        <p:nvSpPr>
          <p:cNvPr id="13" name="Rectangle 15"/>
          <p:cNvSpPr>
            <a:spLocks noChangeArrowheads="1"/>
          </p:cNvSpPr>
          <p:nvPr>
            <p:custDataLst>
              <p:tags r:id="rId11"/>
            </p:custDataLst>
          </p:nvPr>
        </p:nvSpPr>
        <p:spPr bwMode="auto">
          <a:xfrm>
            <a:off x="2012748" y="1106734"/>
            <a:ext cx="2144379" cy="400394"/>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r>
              <a:rPr lang="en-US" sz="1050" dirty="0" smtClean="0">
                <a:solidFill>
                  <a:schemeClr val="tx1">
                    <a:lumMod val="85000"/>
                    <a:lumOff val="15000"/>
                  </a:schemeClr>
                </a:solidFill>
                <a:cs typeface="Arial" pitchFamily="34" charset="0"/>
              </a:rPr>
              <a:t>Joshi Rohan Mahesh</a:t>
            </a:r>
          </a:p>
        </p:txBody>
      </p:sp>
      <p:sp>
        <p:nvSpPr>
          <p:cNvPr id="14" name="Rectangle 14"/>
          <p:cNvSpPr>
            <a:spLocks noChangeArrowheads="1"/>
          </p:cNvSpPr>
          <p:nvPr>
            <p:custDataLst>
              <p:tags r:id="rId12"/>
            </p:custDataLst>
          </p:nvPr>
        </p:nvSpPr>
        <p:spPr bwMode="auto">
          <a:xfrm>
            <a:off x="2012751" y="1369200"/>
            <a:ext cx="2144379" cy="283774"/>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eaLnBrk="0" hangingPunct="0">
              <a:spcBef>
                <a:spcPct val="40000"/>
              </a:spcBef>
              <a:tabLst>
                <a:tab pos="6464300" algn="r"/>
              </a:tabLst>
            </a:pPr>
            <a:r>
              <a:rPr lang="en-US" sz="1050" dirty="0" smtClean="0">
                <a:solidFill>
                  <a:schemeClr val="tx1">
                    <a:lumMod val="85000"/>
                    <a:lumOff val="15000"/>
                  </a:schemeClr>
                </a:solidFill>
                <a:cs typeface="Arial" pitchFamily="34" charset="0"/>
              </a:rPr>
              <a:t>Analyst/Software Engineer (A4)</a:t>
            </a:r>
          </a:p>
        </p:txBody>
      </p:sp>
      <p:sp>
        <p:nvSpPr>
          <p:cNvPr id="15" name="Rectangle 13"/>
          <p:cNvSpPr>
            <a:spLocks noChangeArrowheads="1"/>
          </p:cNvSpPr>
          <p:nvPr>
            <p:custDataLst>
              <p:tags r:id="rId13"/>
            </p:custDataLst>
          </p:nvPr>
        </p:nvSpPr>
        <p:spPr bwMode="auto">
          <a:xfrm>
            <a:off x="2012749" y="1643721"/>
            <a:ext cx="2144379" cy="241200"/>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marL="682625" indent="-682625" eaLnBrk="0" hangingPunct="0">
              <a:lnSpc>
                <a:spcPct val="90000"/>
              </a:lnSpc>
              <a:spcBef>
                <a:spcPct val="80000"/>
              </a:spcBef>
              <a:buClr>
                <a:srgbClr val="006C8E"/>
              </a:buClr>
              <a:tabLst>
                <a:tab pos="4186238" algn="r"/>
              </a:tabLst>
            </a:pPr>
            <a:r>
              <a:rPr lang="en-US" sz="1050" dirty="0" smtClean="0">
                <a:solidFill>
                  <a:schemeClr val="tx1">
                    <a:lumMod val="85000"/>
                    <a:lumOff val="15000"/>
                  </a:schemeClr>
                </a:solidFill>
                <a:cs typeface="Arial" pitchFamily="34" charset="0"/>
              </a:rPr>
              <a:t>Mumbai-SEZ, India</a:t>
            </a:r>
          </a:p>
        </p:txBody>
      </p:sp>
      <p:sp>
        <p:nvSpPr>
          <p:cNvPr id="16" name="Rectangle 12"/>
          <p:cNvSpPr>
            <a:spLocks noChangeArrowheads="1"/>
          </p:cNvSpPr>
          <p:nvPr>
            <p:custDataLst>
              <p:tags r:id="rId14"/>
            </p:custDataLst>
          </p:nvPr>
        </p:nvSpPr>
        <p:spPr bwMode="auto">
          <a:xfrm>
            <a:off x="2012747" y="1830701"/>
            <a:ext cx="2144379" cy="313650"/>
          </a:xfrm>
          <a:prstGeom prst="rect">
            <a:avLst/>
          </a:prstGeom>
          <a:solidFill>
            <a:schemeClr val="bg1"/>
          </a:solidFill>
          <a:ln w="9525" cap="flat" cmpd="sng" algn="ctr">
            <a:solidFill>
              <a:schemeClr val="bg1">
                <a:lumMod val="6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wrap="square" lIns="90000" tIns="46800" rIns="90000" bIns="46800" anchor="ctr"/>
          <a:lstStyle/>
          <a:p>
            <a:pPr eaLnBrk="0" hangingPunct="0">
              <a:spcBef>
                <a:spcPct val="40000"/>
              </a:spcBef>
              <a:tabLst>
                <a:tab pos="6464300" algn="r"/>
              </a:tabLst>
            </a:pPr>
            <a:r>
              <a:rPr lang="en-US" sz="1050" dirty="0" smtClean="0">
                <a:solidFill>
                  <a:schemeClr val="tx1">
                    <a:lumMod val="85000"/>
                    <a:lumOff val="15000"/>
                  </a:schemeClr>
                </a:solidFill>
                <a:cs typeface="Arial" pitchFamily="34" charset="0"/>
              </a:rPr>
              <a:t>Java, AWS(Basics)</a:t>
            </a:r>
          </a:p>
        </p:txBody>
      </p:sp>
      <p:sp>
        <p:nvSpPr>
          <p:cNvPr id="18" name="Title 4"/>
          <p:cNvSpPr>
            <a:spLocks noGrp="1"/>
          </p:cNvSpPr>
          <p:nvPr>
            <p:ph type="title"/>
          </p:nvPr>
        </p:nvSpPr>
        <p:spPr>
          <a:xfrm>
            <a:off x="0" y="0"/>
            <a:ext cx="8823957" cy="822960"/>
          </a:xfrm>
        </p:spPr>
        <p:txBody>
          <a:bodyPr/>
          <a:lstStyle/>
          <a:p>
            <a:r>
              <a:rPr lang="en-US" sz="1800" dirty="0" smtClean="0"/>
              <a:t>Rohan Joshi</a:t>
            </a:r>
            <a:endParaRPr lang="en-US" sz="1800" dirty="0"/>
          </a:p>
        </p:txBody>
      </p:sp>
    </p:spTree>
    <p:extLst>
      <p:ext uri="{BB962C8B-B14F-4D97-AF65-F5344CB8AC3E}">
        <p14:creationId xmlns:p14="http://schemas.microsoft.com/office/powerpoint/2010/main" val="9514226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x4kwIPD.Ui49DERf1kZX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33Q8bdFrkCOw.EgVD1DMw"/>
</p:tagLst>
</file>

<file path=ppt/tags/tag5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Capgemini NA ppt template_8-2015">
  <a:themeElements>
    <a:clrScheme name="Custom 4">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982485968675458993C1EE631F161B" ma:contentTypeVersion="" ma:contentTypeDescription="Create a new document." ma:contentTypeScope="" ma:versionID="20f31cc8f510ff24ac4543f84ee1e06a">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8EA845-0D5B-465B-A796-ACDDD66D23ED}">
  <ds:schemaRefs>
    <ds:schemaRef ds:uri="http://schemas.microsoft.com/sharepoint/v3/contenttype/forms"/>
  </ds:schemaRefs>
</ds:datastoreItem>
</file>

<file path=customXml/itemProps2.xml><?xml version="1.0" encoding="utf-8"?>
<ds:datastoreItem xmlns:ds="http://schemas.openxmlformats.org/officeDocument/2006/customXml" ds:itemID="{D6EE172D-5CEF-41D3-9E14-A4ACB4DDE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C49093A-5734-48D8-BD86-56215D7280D6}">
  <ds:schemaRefs>
    <ds:schemaRef ds:uri="http://schemas.openxmlformats.org/package/2006/metadata/core-properties"/>
    <ds:schemaRef ds:uri="http://schemas.microsoft.com/office/infopath/2007/PartnerControls"/>
    <ds:schemaRef ds:uri="http://purl.org/dc/dcmitype/"/>
    <ds:schemaRef ds:uri="http://www.w3.org/XML/1998/namespace"/>
    <ds:schemaRef ds:uri="http://schemas.microsoft.com/office/2006/documentManagement/types"/>
    <ds:schemaRef ds:uri="http://purl.org/dc/term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Capgemini NA ppt template_8-2015</Template>
  <TotalTime>11369</TotalTime>
  <Words>72</Words>
  <Application>Microsoft Office PowerPoint</Application>
  <PresentationFormat>On-screen Show (4:3)</PresentationFormat>
  <Paragraphs>31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Arial Narrow</vt:lpstr>
      <vt:lpstr>Calibri</vt:lpstr>
      <vt:lpstr>Wingdings</vt:lpstr>
      <vt:lpstr>Capgemini NA ppt template_8-2015</vt:lpstr>
      <vt:lpstr>Closing slides</vt:lpstr>
      <vt:lpstr>Custom Design</vt:lpstr>
      <vt:lpstr>think-cell Slide</vt:lpstr>
      <vt:lpstr>Rohan Joshi</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2 Lines Maximum</dc:title>
  <dc:creator>mfinklea</dc:creator>
  <cp:lastModifiedBy>trainee</cp:lastModifiedBy>
  <cp:revision>635</cp:revision>
  <dcterms:created xsi:type="dcterms:W3CDTF">2015-08-21T00:50:01Z</dcterms:created>
  <dcterms:modified xsi:type="dcterms:W3CDTF">2018-06-08T14:41:51Z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0x0101000C982485968675458993C1EE631F161B</vt:lpwstr>
  </property>
</Properties>
</file>