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7EA4-BC09-C388-6152-66BAC4AC6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DD55AB-31AE-B51E-E8B8-414576882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4FF22-BAF8-106A-7905-B9D746F90B70}"/>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5" name="Footer Placeholder 4">
            <a:extLst>
              <a:ext uri="{FF2B5EF4-FFF2-40B4-BE49-F238E27FC236}">
                <a16:creationId xmlns:a16="http://schemas.microsoft.com/office/drawing/2014/main" id="{DA6E1BFD-E82B-BB32-F92B-90A3880C3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44293-AD5E-F83F-3849-30E04135E53B}"/>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336851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40A4-56D2-3829-C9D0-0FA2285601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845B4A-B424-73E6-924A-786FFA175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513C3-D02B-76B6-AD64-07ACB344D0A8}"/>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5" name="Footer Placeholder 4">
            <a:extLst>
              <a:ext uri="{FF2B5EF4-FFF2-40B4-BE49-F238E27FC236}">
                <a16:creationId xmlns:a16="http://schemas.microsoft.com/office/drawing/2014/main" id="{855ED1E6-2FDC-2BEB-5936-11A1D11E6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06C66-C626-9607-F257-5238CF3D84A5}"/>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190823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7BF99-F012-72EE-936E-C32447BA88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24D76-5247-9C7C-4B2F-B8B10F9AD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0ADF8-3C21-E5EF-144F-2F776522E81E}"/>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5" name="Footer Placeholder 4">
            <a:extLst>
              <a:ext uri="{FF2B5EF4-FFF2-40B4-BE49-F238E27FC236}">
                <a16:creationId xmlns:a16="http://schemas.microsoft.com/office/drawing/2014/main" id="{E28FDEF2-8AD0-4334-92C9-64CB7B8FE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46B99-B28B-8281-4561-A83DDA4C8D67}"/>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93683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6FE9-DDDC-DB01-474E-2B3A7E2BB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91A7-7EC4-AE03-5652-39F561D75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C2C93C-FF31-F073-3D78-79BF2323142B}"/>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5" name="Footer Placeholder 4">
            <a:extLst>
              <a:ext uri="{FF2B5EF4-FFF2-40B4-BE49-F238E27FC236}">
                <a16:creationId xmlns:a16="http://schemas.microsoft.com/office/drawing/2014/main" id="{AD0B42B6-FEB6-697F-1B3E-6800A020A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3E9A3-047E-7CD3-3BF1-7AC16F22B3F3}"/>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387288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307-BF58-9FAE-EC13-5D780834E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775A92-D4E7-F4C0-9DBE-223F5D72A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19F7C-1D78-F94C-6D97-4DE6D41B9365}"/>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5" name="Footer Placeholder 4">
            <a:extLst>
              <a:ext uri="{FF2B5EF4-FFF2-40B4-BE49-F238E27FC236}">
                <a16:creationId xmlns:a16="http://schemas.microsoft.com/office/drawing/2014/main" id="{DB00A17F-48BE-FCA6-2707-8442A8C5E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768C5-555C-71C8-76AA-A9BE65B3DF9C}"/>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358904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9510-9FC4-E648-ECCA-CB527AA2C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8529A5-CA28-A1C0-7280-1D25631C1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920C6C-CA11-91A3-7681-D3ED5167A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CCB157-4D79-AEEB-E734-F03F2E3707D3}"/>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6" name="Footer Placeholder 5">
            <a:extLst>
              <a:ext uri="{FF2B5EF4-FFF2-40B4-BE49-F238E27FC236}">
                <a16:creationId xmlns:a16="http://schemas.microsoft.com/office/drawing/2014/main" id="{B7B1446B-CB8D-D39B-FDD7-97EFBCF4A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9C1C91-50C1-9363-C9D0-C5496615260A}"/>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253270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11CA-E681-B7EA-D24F-C4272B4F9F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AFC310-2E8A-7A75-2993-1FA22B95B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258C6-877A-9DCD-BF2C-6BD24BCAFE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018393-31B7-41CF-06A6-54B46E1EF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9F500-73E6-1F8B-6011-FADCDA12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35C071-AF0A-07A1-CA0C-BB7D8D37F8BB}"/>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8" name="Footer Placeholder 7">
            <a:extLst>
              <a:ext uri="{FF2B5EF4-FFF2-40B4-BE49-F238E27FC236}">
                <a16:creationId xmlns:a16="http://schemas.microsoft.com/office/drawing/2014/main" id="{DB1DB51B-46F1-0E7E-8356-C574C01F23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A63BBB-B322-A71F-430F-4E777D357A82}"/>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391247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4D58-E90C-BF75-4853-4CED13B8A4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5EB6F5-7FC8-005F-F5C5-EC817CE90609}"/>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4" name="Footer Placeholder 3">
            <a:extLst>
              <a:ext uri="{FF2B5EF4-FFF2-40B4-BE49-F238E27FC236}">
                <a16:creationId xmlns:a16="http://schemas.microsoft.com/office/drawing/2014/main" id="{32CD1C56-ABBD-E584-71F6-A3F56C8779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FE416D-0245-231D-1C1C-61A6F80FD2FF}"/>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229027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D7437-E8C0-6014-CCED-2A0EE8BF45EE}"/>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3" name="Footer Placeholder 2">
            <a:extLst>
              <a:ext uri="{FF2B5EF4-FFF2-40B4-BE49-F238E27FC236}">
                <a16:creationId xmlns:a16="http://schemas.microsoft.com/office/drawing/2014/main" id="{EF39A8EC-9F14-861C-54B5-9376B95669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0DE4B2-3B5D-9190-9125-81274284F42D}"/>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91733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3D01-9978-70AA-54EA-814C412D2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082C5-9900-E7CF-EFBB-3E9353EC0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53590E-9356-9CD0-BF96-1BDAE17E9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7A0B2-A9AE-E56E-CE0A-C9D336D5045A}"/>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6" name="Footer Placeholder 5">
            <a:extLst>
              <a:ext uri="{FF2B5EF4-FFF2-40B4-BE49-F238E27FC236}">
                <a16:creationId xmlns:a16="http://schemas.microsoft.com/office/drawing/2014/main" id="{7FC91BAF-9F8B-E788-781D-A30EE70DD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B9A57-49F5-F147-383D-21ADE6248E08}"/>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166236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09FE-A59D-B95F-4004-E35DD827D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441C0-631D-A19C-FA81-59E849305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2AC19A-E898-1939-1537-43D276344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1CC32-C51D-4D45-8889-C13D7DBBCE07}"/>
              </a:ext>
            </a:extLst>
          </p:cNvPr>
          <p:cNvSpPr>
            <a:spLocks noGrp="1"/>
          </p:cNvSpPr>
          <p:nvPr>
            <p:ph type="dt" sz="half" idx="10"/>
          </p:nvPr>
        </p:nvSpPr>
        <p:spPr/>
        <p:txBody>
          <a:bodyPr/>
          <a:lstStyle/>
          <a:p>
            <a:fld id="{F7DFDC2F-8CF1-4D1F-A6FF-947264B07E0C}" type="datetimeFigureOut">
              <a:rPr lang="en-IN" smtClean="0"/>
              <a:t>22-09-2024</a:t>
            </a:fld>
            <a:endParaRPr lang="en-IN"/>
          </a:p>
        </p:txBody>
      </p:sp>
      <p:sp>
        <p:nvSpPr>
          <p:cNvPr id="6" name="Footer Placeholder 5">
            <a:extLst>
              <a:ext uri="{FF2B5EF4-FFF2-40B4-BE49-F238E27FC236}">
                <a16:creationId xmlns:a16="http://schemas.microsoft.com/office/drawing/2014/main" id="{308BFF92-0837-4A03-295A-D68483655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838ED2-B672-0470-AEC7-CD6E61D16D12}"/>
              </a:ext>
            </a:extLst>
          </p:cNvPr>
          <p:cNvSpPr>
            <a:spLocks noGrp="1"/>
          </p:cNvSpPr>
          <p:nvPr>
            <p:ph type="sldNum" sz="quarter" idx="12"/>
          </p:nvPr>
        </p:nvSpPr>
        <p:spPr/>
        <p:txBody>
          <a:bodyPr/>
          <a:lstStyle/>
          <a:p>
            <a:fld id="{71A2945B-1198-4429-B71D-D08C44B221CA}" type="slidenum">
              <a:rPr lang="en-IN" smtClean="0"/>
              <a:t>‹#›</a:t>
            </a:fld>
            <a:endParaRPr lang="en-IN"/>
          </a:p>
        </p:txBody>
      </p:sp>
    </p:spTree>
    <p:extLst>
      <p:ext uri="{BB962C8B-B14F-4D97-AF65-F5344CB8AC3E}">
        <p14:creationId xmlns:p14="http://schemas.microsoft.com/office/powerpoint/2010/main" val="105665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67C63-9E32-2F2A-6BAE-15A838CDA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9D2839-B2B9-9102-F18E-0DFD5608E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FEC55-B938-4B9C-457A-2228550D5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FDC2F-8CF1-4D1F-A6FF-947264B07E0C}" type="datetimeFigureOut">
              <a:rPr lang="en-IN" smtClean="0"/>
              <a:t>22-09-2024</a:t>
            </a:fld>
            <a:endParaRPr lang="en-IN"/>
          </a:p>
        </p:txBody>
      </p:sp>
      <p:sp>
        <p:nvSpPr>
          <p:cNvPr id="5" name="Footer Placeholder 4">
            <a:extLst>
              <a:ext uri="{FF2B5EF4-FFF2-40B4-BE49-F238E27FC236}">
                <a16:creationId xmlns:a16="http://schemas.microsoft.com/office/drawing/2014/main" id="{0CA8FC60-E044-5283-5DF3-6934ED9B4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C66833-ABAE-2BDE-AE44-3E4C9263E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2945B-1198-4429-B71D-D08C44B221CA}" type="slidenum">
              <a:rPr lang="en-IN" smtClean="0"/>
              <a:t>‹#›</a:t>
            </a:fld>
            <a:endParaRPr lang="en-IN"/>
          </a:p>
        </p:txBody>
      </p:sp>
    </p:spTree>
    <p:extLst>
      <p:ext uri="{BB962C8B-B14F-4D97-AF65-F5344CB8AC3E}">
        <p14:creationId xmlns:p14="http://schemas.microsoft.com/office/powerpoint/2010/main" val="189362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F4E9-FC3A-F341-46B3-F5FE7120B1C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9203441-D3C1-E2F6-82F9-9AE389D8D55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6273484-D8BD-D2A8-CD19-1FA8A0E54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1265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408BF0-FA24-0FA4-EBE9-478062FD843D}"/>
              </a:ext>
            </a:extLst>
          </p:cNvPr>
          <p:cNvPicPr>
            <a:picLocks noGrp="1" noChangeAspect="1"/>
          </p:cNvPicPr>
          <p:nvPr>
            <p:ph idx="4294967295"/>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rcRect/>
          <a:stretch/>
        </p:blipFill>
        <p:spPr>
          <a:xfrm>
            <a:off x="0" y="0"/>
            <a:ext cx="12192000" cy="6858000"/>
          </a:xfrm>
        </p:spPr>
      </p:pic>
      <p:sp>
        <p:nvSpPr>
          <p:cNvPr id="6" name="Rectangle 5">
            <a:extLst>
              <a:ext uri="{FF2B5EF4-FFF2-40B4-BE49-F238E27FC236}">
                <a16:creationId xmlns:a16="http://schemas.microsoft.com/office/drawing/2014/main" id="{DDD6E556-2B56-3172-CBC9-DB856708CCFE}"/>
              </a:ext>
            </a:extLst>
          </p:cNvPr>
          <p:cNvSpPr/>
          <p:nvPr/>
        </p:nvSpPr>
        <p:spPr>
          <a:xfrm>
            <a:off x="599440" y="81281"/>
            <a:ext cx="9723120" cy="5689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Average strike rate of all  teams</a:t>
            </a:r>
            <a:endParaRPr lang="en-IN" sz="2800" dirty="0"/>
          </a:p>
        </p:txBody>
      </p:sp>
      <p:sp>
        <p:nvSpPr>
          <p:cNvPr id="8" name="Rectangle 7">
            <a:extLst>
              <a:ext uri="{FF2B5EF4-FFF2-40B4-BE49-F238E27FC236}">
                <a16:creationId xmlns:a16="http://schemas.microsoft.com/office/drawing/2014/main" id="{E3AF2016-2396-A6FD-6FE4-8A8D1D28AFFF}"/>
              </a:ext>
            </a:extLst>
          </p:cNvPr>
          <p:cNvSpPr/>
          <p:nvPr/>
        </p:nvSpPr>
        <p:spPr>
          <a:xfrm>
            <a:off x="1605280" y="4338320"/>
            <a:ext cx="6716945" cy="25196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SELECT     </a:t>
            </a:r>
            <a:r>
              <a:rPr lang="en-IN" dirty="0" err="1"/>
              <a:t>players.team</a:t>
            </a:r>
            <a:r>
              <a:rPr lang="en-IN" dirty="0"/>
              <a:t>,    </a:t>
            </a:r>
            <a:r>
              <a:rPr lang="en-IN" dirty="0" err="1"/>
              <a:t>match_summery.year</a:t>
            </a:r>
            <a:r>
              <a:rPr lang="en-IN" dirty="0"/>
              <a:t>,    ROUND(AVG(batting_summary.SR), 2) AS </a:t>
            </a:r>
            <a:r>
              <a:rPr lang="en-IN" dirty="0" err="1"/>
              <a:t>avg_striker_rateFROM</a:t>
            </a:r>
            <a:r>
              <a:rPr lang="en-IN" dirty="0"/>
              <a:t>    players        JOIN    </a:t>
            </a:r>
            <a:r>
              <a:rPr lang="en-IN" dirty="0" err="1"/>
              <a:t>batting_summary</a:t>
            </a:r>
            <a:r>
              <a:rPr lang="en-IN" dirty="0"/>
              <a:t> ON players.name = </a:t>
            </a:r>
            <a:r>
              <a:rPr lang="en-IN" dirty="0" err="1"/>
              <a:t>batting_summary.batsmanName</a:t>
            </a:r>
            <a:r>
              <a:rPr lang="en-IN" dirty="0"/>
              <a:t>        JOIN    </a:t>
            </a:r>
            <a:r>
              <a:rPr lang="en-IN" dirty="0" err="1"/>
              <a:t>match_summery</a:t>
            </a:r>
            <a:r>
              <a:rPr lang="en-IN" dirty="0"/>
              <a:t> ON </a:t>
            </a:r>
            <a:r>
              <a:rPr lang="en-IN" dirty="0" err="1"/>
              <a:t>batting_summary.match_id</a:t>
            </a:r>
            <a:r>
              <a:rPr lang="en-IN" dirty="0"/>
              <a:t> = </a:t>
            </a:r>
            <a:r>
              <a:rPr lang="en-IN" dirty="0" err="1"/>
              <a:t>match_summery.match_idWHERE</a:t>
            </a:r>
            <a:r>
              <a:rPr lang="en-IN" dirty="0"/>
              <a:t>    year IN (2021 , 2022, 2023)GROUP BY </a:t>
            </a:r>
            <a:r>
              <a:rPr lang="en-IN" dirty="0" err="1"/>
              <a:t>players.team</a:t>
            </a:r>
            <a:r>
              <a:rPr lang="en-IN" dirty="0"/>
              <a:t> , </a:t>
            </a:r>
            <a:r>
              <a:rPr lang="en-IN" dirty="0" err="1"/>
              <a:t>match_summery.yearORDER</a:t>
            </a:r>
            <a:r>
              <a:rPr lang="en-IN" dirty="0"/>
              <a:t> BY </a:t>
            </a:r>
            <a:r>
              <a:rPr lang="en-IN" dirty="0" err="1"/>
              <a:t>match_summery.year</a:t>
            </a:r>
            <a:r>
              <a:rPr lang="en-IN" dirty="0"/>
              <a:t> ASC , AVG(batting_summary.SR) DESC</a:t>
            </a:r>
            <a:r>
              <a:rPr lang="en-IN" sz="2400" dirty="0"/>
              <a:t>;</a:t>
            </a:r>
            <a:endParaRPr lang="en-IN" dirty="0"/>
          </a:p>
        </p:txBody>
      </p:sp>
      <p:pic>
        <p:nvPicPr>
          <p:cNvPr id="10" name="Picture 9">
            <a:extLst>
              <a:ext uri="{FF2B5EF4-FFF2-40B4-BE49-F238E27FC236}">
                <a16:creationId xmlns:a16="http://schemas.microsoft.com/office/drawing/2014/main" id="{9281639E-6ECA-BCF9-0C80-436E7A6252F8}"/>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8514080" y="2510751"/>
            <a:ext cx="3495039" cy="4329926"/>
          </a:xfrm>
          <a:prstGeom prst="rect">
            <a:avLst/>
          </a:prstGeom>
        </p:spPr>
      </p:pic>
    </p:spTree>
    <p:extLst>
      <p:ext uri="{BB962C8B-B14F-4D97-AF65-F5344CB8AC3E}">
        <p14:creationId xmlns:p14="http://schemas.microsoft.com/office/powerpoint/2010/main" val="424190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0879EA-D366-74DE-DB41-12746EFA6E55}"/>
              </a:ext>
            </a:extLst>
          </p:cNvPr>
          <p:cNvPicPr>
            <a:picLocks noGrp="1" noChangeAspect="1"/>
          </p:cNvPicPr>
          <p:nvPr>
            <p:ph idx="4294967295"/>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a:extLst>
              <a:ext uri="{FF2B5EF4-FFF2-40B4-BE49-F238E27FC236}">
                <a16:creationId xmlns:a16="http://schemas.microsoft.com/office/drawing/2014/main" id="{DA96F59E-B8E2-7AA7-E0A0-F80168F90DD2}"/>
              </a:ext>
            </a:extLst>
          </p:cNvPr>
          <p:cNvSpPr/>
          <p:nvPr/>
        </p:nvSpPr>
        <p:spPr>
          <a:xfrm>
            <a:off x="1198880" y="121920"/>
            <a:ext cx="5252720" cy="10566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How many matches won by each team </a:t>
            </a:r>
            <a:endParaRPr lang="en-IN" sz="2800" dirty="0">
              <a:solidFill>
                <a:schemeClr val="bg1"/>
              </a:solidFill>
            </a:endParaRPr>
          </a:p>
        </p:txBody>
      </p:sp>
      <p:sp>
        <p:nvSpPr>
          <p:cNvPr id="7" name="Rectangle 6">
            <a:extLst>
              <a:ext uri="{FF2B5EF4-FFF2-40B4-BE49-F238E27FC236}">
                <a16:creationId xmlns:a16="http://schemas.microsoft.com/office/drawing/2014/main" id="{B94D233C-59F9-1F00-5D5E-33C4E3E742BF}"/>
              </a:ext>
            </a:extLst>
          </p:cNvPr>
          <p:cNvSpPr/>
          <p:nvPr/>
        </p:nvSpPr>
        <p:spPr>
          <a:xfrm>
            <a:off x="5181600" y="721360"/>
            <a:ext cx="4754880" cy="9693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a:t>
            </a:r>
            <a:r>
              <a:rPr lang="en-US" dirty="0" err="1"/>
              <a:t>match_summery.winner</a:t>
            </a:r>
            <a:r>
              <a:rPr lang="en-US" dirty="0"/>
              <a:t>, COUNT(*) AS </a:t>
            </a:r>
            <a:r>
              <a:rPr lang="en-US" dirty="0" err="1"/>
              <a:t>total_winFROM</a:t>
            </a:r>
            <a:r>
              <a:rPr lang="en-US" dirty="0"/>
              <a:t>    </a:t>
            </a:r>
            <a:r>
              <a:rPr lang="en-US" dirty="0" err="1"/>
              <a:t>match_summeryGROUP</a:t>
            </a:r>
            <a:r>
              <a:rPr lang="en-US" dirty="0"/>
              <a:t> BY </a:t>
            </a:r>
            <a:r>
              <a:rPr lang="en-US" dirty="0" err="1"/>
              <a:t>match_summery.winner</a:t>
            </a:r>
            <a:r>
              <a:rPr lang="en-US" dirty="0"/>
              <a:t>;</a:t>
            </a:r>
            <a:endParaRPr lang="en-IN" dirty="0"/>
          </a:p>
        </p:txBody>
      </p:sp>
      <p:pic>
        <p:nvPicPr>
          <p:cNvPr id="9" name="Picture 8">
            <a:extLst>
              <a:ext uri="{FF2B5EF4-FFF2-40B4-BE49-F238E27FC236}">
                <a16:creationId xmlns:a16="http://schemas.microsoft.com/office/drawing/2014/main" id="{60C868C5-434B-09B5-CEEF-01662D755C9C}"/>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8630862" y="3912790"/>
            <a:ext cx="1976177" cy="2768945"/>
          </a:xfrm>
          <a:prstGeom prst="rect">
            <a:avLst/>
          </a:prstGeom>
        </p:spPr>
      </p:pic>
    </p:spTree>
    <p:extLst>
      <p:ext uri="{BB962C8B-B14F-4D97-AF65-F5344CB8AC3E}">
        <p14:creationId xmlns:p14="http://schemas.microsoft.com/office/powerpoint/2010/main" val="263354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A4AC9C-119B-CA1D-7D60-E194E2B1F9E7}"/>
              </a:ext>
            </a:extLst>
          </p:cNvPr>
          <p:cNvPicPr>
            <a:picLocks noGrp="1" noChangeAspect="1"/>
          </p:cNvPicPr>
          <p:nvPr>
            <p:ph idx="4294967295"/>
          </p:nvPr>
        </p:nvPicPr>
        <p:blipFill>
          <a:blip r:embed="rId2">
            <a:duotone>
              <a:schemeClr val="accent1">
                <a:shade val="45000"/>
                <a:satMod val="135000"/>
              </a:schemeClr>
              <a:prstClr val="white"/>
            </a:duotone>
            <a:alphaModFix amt="70000"/>
            <a:extLst>
              <a:ext uri="{28A0092B-C50C-407E-A947-70E740481C1C}">
                <a14:useLocalDpi xmlns:a14="http://schemas.microsoft.com/office/drawing/2010/main" val="0"/>
              </a:ext>
            </a:extLst>
          </a:blip>
          <a:stretch>
            <a:fillRect/>
          </a:stretch>
        </p:blipFill>
        <p:spPr>
          <a:xfrm>
            <a:off x="0" y="85332"/>
            <a:ext cx="12192000" cy="6772668"/>
          </a:xfrm>
        </p:spPr>
      </p:pic>
      <p:sp>
        <p:nvSpPr>
          <p:cNvPr id="6" name="Rectangle 5">
            <a:extLst>
              <a:ext uri="{FF2B5EF4-FFF2-40B4-BE49-F238E27FC236}">
                <a16:creationId xmlns:a16="http://schemas.microsoft.com/office/drawing/2014/main" id="{378D4931-CB2A-A369-7B72-F858C1699DB8}"/>
              </a:ext>
            </a:extLst>
          </p:cNvPr>
          <p:cNvSpPr/>
          <p:nvPr/>
        </p:nvSpPr>
        <p:spPr>
          <a:xfrm>
            <a:off x="355600" y="91441"/>
            <a:ext cx="5039360" cy="833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how many matches win by each team and run or wicket in three seasons</a:t>
            </a:r>
            <a:endParaRPr lang="en-IN" sz="2400" dirty="0"/>
          </a:p>
        </p:txBody>
      </p:sp>
      <p:sp>
        <p:nvSpPr>
          <p:cNvPr id="7" name="Rectangle 6">
            <a:extLst>
              <a:ext uri="{FF2B5EF4-FFF2-40B4-BE49-F238E27FC236}">
                <a16:creationId xmlns:a16="http://schemas.microsoft.com/office/drawing/2014/main" id="{CC91DC71-36FE-9D11-0C04-A2F3DCD27B5C}"/>
              </a:ext>
            </a:extLst>
          </p:cNvPr>
          <p:cNvSpPr/>
          <p:nvPr/>
        </p:nvSpPr>
        <p:spPr>
          <a:xfrm>
            <a:off x="101600" y="939802"/>
            <a:ext cx="4064000" cy="31214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SELECT     </a:t>
            </a:r>
            <a:r>
              <a:rPr lang="en-IN" dirty="0" err="1"/>
              <a:t>match_summery.year</a:t>
            </a:r>
            <a:r>
              <a:rPr lang="en-IN" dirty="0"/>
              <a:t>,    </a:t>
            </a:r>
            <a:r>
              <a:rPr lang="en-IN" dirty="0" err="1"/>
              <a:t>match_summery.won_by</a:t>
            </a:r>
            <a:r>
              <a:rPr lang="en-IN" dirty="0"/>
              <a:t>,    </a:t>
            </a:r>
            <a:r>
              <a:rPr lang="en-IN" dirty="0" err="1"/>
              <a:t>match_summery.winner</a:t>
            </a:r>
            <a:r>
              <a:rPr lang="en-IN" dirty="0"/>
              <a:t>,    COUNT(</a:t>
            </a:r>
            <a:r>
              <a:rPr lang="en-IN" dirty="0" err="1"/>
              <a:t>match_summery.winner</a:t>
            </a:r>
            <a:r>
              <a:rPr lang="en-IN" dirty="0"/>
              <a:t>)FROM    </a:t>
            </a:r>
            <a:r>
              <a:rPr lang="en-IN" dirty="0" err="1"/>
              <a:t>match_summeryWHERE</a:t>
            </a:r>
            <a:r>
              <a:rPr lang="en-IN" dirty="0"/>
              <a:t>    year IN (2021 , 2022, 2023)GROUP BY </a:t>
            </a:r>
            <a:r>
              <a:rPr lang="en-IN" dirty="0" err="1"/>
              <a:t>match_summery.year</a:t>
            </a:r>
            <a:r>
              <a:rPr lang="en-IN" dirty="0"/>
              <a:t> , </a:t>
            </a:r>
            <a:r>
              <a:rPr lang="en-IN" dirty="0" err="1"/>
              <a:t>match_summery.won_by</a:t>
            </a:r>
            <a:r>
              <a:rPr lang="en-IN" dirty="0"/>
              <a:t> , </a:t>
            </a:r>
            <a:r>
              <a:rPr lang="en-IN" dirty="0" err="1"/>
              <a:t>match_summery.winnerORDER</a:t>
            </a:r>
            <a:r>
              <a:rPr lang="en-IN" dirty="0"/>
              <a:t> BY </a:t>
            </a:r>
            <a:r>
              <a:rPr lang="en-IN" dirty="0" err="1"/>
              <a:t>match_summery.year</a:t>
            </a:r>
            <a:r>
              <a:rPr lang="en-IN" dirty="0"/>
              <a:t> ASC , COUNT(</a:t>
            </a:r>
            <a:r>
              <a:rPr lang="en-IN" dirty="0" err="1"/>
              <a:t>match_summery.winner</a:t>
            </a:r>
            <a:r>
              <a:rPr lang="en-IN" dirty="0"/>
              <a:t>) DESC;</a:t>
            </a:r>
          </a:p>
        </p:txBody>
      </p:sp>
      <p:pic>
        <p:nvPicPr>
          <p:cNvPr id="9" name="Picture 8">
            <a:extLst>
              <a:ext uri="{FF2B5EF4-FFF2-40B4-BE49-F238E27FC236}">
                <a16:creationId xmlns:a16="http://schemas.microsoft.com/office/drawing/2014/main" id="{937DF315-2473-AA83-72C4-F9644EE4A10E}"/>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271356" y="4076459"/>
            <a:ext cx="3261643" cy="2690100"/>
          </a:xfrm>
          <a:prstGeom prst="rect">
            <a:avLst/>
          </a:prstGeom>
        </p:spPr>
      </p:pic>
      <p:pic>
        <p:nvPicPr>
          <p:cNvPr id="11" name="Picture 10">
            <a:extLst>
              <a:ext uri="{FF2B5EF4-FFF2-40B4-BE49-F238E27FC236}">
                <a16:creationId xmlns:a16="http://schemas.microsoft.com/office/drawing/2014/main" id="{AF61C683-C50F-8ED5-EA05-B9B2CFB2484C}"/>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8092157" y="16497"/>
            <a:ext cx="3261643" cy="2677820"/>
          </a:xfrm>
          <a:prstGeom prst="rect">
            <a:avLst/>
          </a:prstGeom>
        </p:spPr>
      </p:pic>
      <p:pic>
        <p:nvPicPr>
          <p:cNvPr id="13" name="Picture 12">
            <a:extLst>
              <a:ext uri="{FF2B5EF4-FFF2-40B4-BE49-F238E27FC236}">
                <a16:creationId xmlns:a16="http://schemas.microsoft.com/office/drawing/2014/main" id="{E4242E54-FA8F-2CB4-C41F-220FAB97B372}"/>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8092157" y="2773908"/>
            <a:ext cx="3213452" cy="2383180"/>
          </a:xfrm>
          <a:prstGeom prst="rect">
            <a:avLst/>
          </a:prstGeom>
        </p:spPr>
      </p:pic>
      <p:pic>
        <p:nvPicPr>
          <p:cNvPr id="15" name="Picture 14">
            <a:extLst>
              <a:ext uri="{FF2B5EF4-FFF2-40B4-BE49-F238E27FC236}">
                <a16:creationId xmlns:a16="http://schemas.microsoft.com/office/drawing/2014/main" id="{D11F3399-F04D-1AA8-52C3-A7B6B90DD505}"/>
              </a:ext>
            </a:extLst>
          </p:cNvPr>
          <p:cNvPicPr>
            <a:picLocks noChangeAspect="1"/>
          </p:cNvPicPr>
          <p:nvPr/>
        </p:nvPicPr>
        <p:blipFill>
          <a:blip r:embed="rId6">
            <a:alphaModFix amt="85000"/>
            <a:extLst>
              <a:ext uri="{28A0092B-C50C-407E-A947-70E740481C1C}">
                <a14:useLocalDpi xmlns:a14="http://schemas.microsoft.com/office/drawing/2010/main" val="0"/>
              </a:ext>
            </a:extLst>
          </a:blip>
          <a:stretch>
            <a:fillRect/>
          </a:stretch>
        </p:blipFill>
        <p:spPr>
          <a:xfrm>
            <a:off x="8092158" y="5157088"/>
            <a:ext cx="3213452" cy="1615580"/>
          </a:xfrm>
          <a:prstGeom prst="rect">
            <a:avLst/>
          </a:prstGeom>
        </p:spPr>
      </p:pic>
    </p:spTree>
    <p:extLst>
      <p:ext uri="{BB962C8B-B14F-4D97-AF65-F5344CB8AC3E}">
        <p14:creationId xmlns:p14="http://schemas.microsoft.com/office/powerpoint/2010/main" val="94986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CED17B-D4B6-D1E5-5E20-FA8D6D6AE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7103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DCABB9-0623-DFDB-94BD-CBEFA776594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
        <p:nvSpPr>
          <p:cNvPr id="6" name="Rectangle 5">
            <a:extLst>
              <a:ext uri="{FF2B5EF4-FFF2-40B4-BE49-F238E27FC236}">
                <a16:creationId xmlns:a16="http://schemas.microsoft.com/office/drawing/2014/main" id="{0ECA3485-473B-E3BC-AED6-375FDE44ACC9}"/>
              </a:ext>
            </a:extLst>
          </p:cNvPr>
          <p:cNvSpPr/>
          <p:nvPr/>
        </p:nvSpPr>
        <p:spPr>
          <a:xfrm>
            <a:off x="132080" y="5120640"/>
            <a:ext cx="11927840" cy="1432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effectLst/>
                <a:latin typeface="Inter"/>
              </a:rPr>
              <a:t>The Indian Premier League (IPL), which features elite cricket players and draws sizable crowds, has become one of the world's most watched cricket competitions. In order to gain insight into player performance, team dynamics, and match outcomes, this project will use MySQL for analyzing data from the last three(2021-2022-2023) IPL seasons</a:t>
            </a:r>
            <a:r>
              <a:rPr lang="en-US" sz="2400" b="0" i="0" dirty="0">
                <a:solidFill>
                  <a:schemeClr val="bg1"/>
                </a:solidFill>
                <a:effectLst/>
                <a:latin typeface="Inter"/>
              </a:rPr>
              <a:t>.</a:t>
            </a:r>
            <a:endParaRPr lang="en-IN" sz="2400" dirty="0">
              <a:solidFill>
                <a:schemeClr val="bg1"/>
              </a:solidFill>
            </a:endParaRPr>
          </a:p>
        </p:txBody>
      </p:sp>
    </p:spTree>
    <p:extLst>
      <p:ext uri="{BB962C8B-B14F-4D97-AF65-F5344CB8AC3E}">
        <p14:creationId xmlns:p14="http://schemas.microsoft.com/office/powerpoint/2010/main" val="199396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BCB9B-80C4-DD93-1E96-A8C6FB5CF8AC}"/>
              </a:ext>
            </a:extLst>
          </p:cNvPr>
          <p:cNvPicPr>
            <a:picLocks noGrp="1" noChangeAspect="1"/>
          </p:cNvPicPr>
          <p:nvPr>
            <p:ph idx="4294967295"/>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rcRect/>
          <a:stretch/>
        </p:blipFill>
        <p:spPr>
          <a:xfrm>
            <a:off x="0" y="0"/>
            <a:ext cx="12192000" cy="6858000"/>
          </a:xfrm>
        </p:spPr>
      </p:pic>
      <p:sp>
        <p:nvSpPr>
          <p:cNvPr id="7" name="Rectangle 6">
            <a:extLst>
              <a:ext uri="{FF2B5EF4-FFF2-40B4-BE49-F238E27FC236}">
                <a16:creationId xmlns:a16="http://schemas.microsoft.com/office/drawing/2014/main" id="{3F90678F-D028-7FE8-1CD0-8B0CF825BD40}"/>
              </a:ext>
            </a:extLst>
          </p:cNvPr>
          <p:cNvSpPr/>
          <p:nvPr/>
        </p:nvSpPr>
        <p:spPr>
          <a:xfrm>
            <a:off x="91440" y="197168"/>
            <a:ext cx="11816080" cy="104648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schemeClr val="bg2"/>
                </a:solidFill>
              </a:rPr>
              <a:t>What is the total </a:t>
            </a:r>
            <a:r>
              <a:rPr lang="en-US" sz="2800" b="1" dirty="0">
                <a:solidFill>
                  <a:schemeClr val="bg1"/>
                </a:solidFill>
              </a:rPr>
              <a:t>number</a:t>
            </a:r>
            <a:r>
              <a:rPr lang="en-US" sz="2800" b="1" dirty="0">
                <a:solidFill>
                  <a:schemeClr val="bg2"/>
                </a:solidFill>
              </a:rPr>
              <a:t> of runs scored by each  top 10 player in the  IPL </a:t>
            </a:r>
            <a:endParaRPr lang="en-IN" sz="2800" b="1" dirty="0">
              <a:solidFill>
                <a:schemeClr val="bg2"/>
              </a:solidFill>
            </a:endParaRPr>
          </a:p>
        </p:txBody>
      </p:sp>
      <p:sp>
        <p:nvSpPr>
          <p:cNvPr id="8" name="Rectangle 7">
            <a:extLst>
              <a:ext uri="{FF2B5EF4-FFF2-40B4-BE49-F238E27FC236}">
                <a16:creationId xmlns:a16="http://schemas.microsoft.com/office/drawing/2014/main" id="{FDF4FE70-3CBE-6905-F29E-5D9D428E1EDE}"/>
              </a:ext>
            </a:extLst>
          </p:cNvPr>
          <p:cNvSpPr/>
          <p:nvPr/>
        </p:nvSpPr>
        <p:spPr>
          <a:xfrm>
            <a:off x="0" y="1243648"/>
            <a:ext cx="4937760" cy="31657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SELECT     </a:t>
            </a:r>
            <a:r>
              <a:rPr lang="en-IN" sz="2000" dirty="0" err="1"/>
              <a:t>batting_summary.batsmanName</a:t>
            </a:r>
            <a:r>
              <a:rPr lang="en-IN" sz="2000" dirty="0"/>
              <a:t>,    SUM(</a:t>
            </a:r>
            <a:r>
              <a:rPr lang="en-IN" sz="2000" dirty="0" err="1"/>
              <a:t>batting_summary.runs</a:t>
            </a:r>
            <a:r>
              <a:rPr lang="en-IN" sz="2000" dirty="0"/>
              <a:t>) AS </a:t>
            </a:r>
            <a:r>
              <a:rPr lang="en-IN" sz="2000" dirty="0" err="1"/>
              <a:t>total_runsFROM</a:t>
            </a:r>
            <a:r>
              <a:rPr lang="en-IN" sz="2000" dirty="0"/>
              <a:t>    </a:t>
            </a:r>
            <a:r>
              <a:rPr lang="en-IN" sz="2000" dirty="0" err="1"/>
              <a:t>batting_summaryGROUP</a:t>
            </a:r>
            <a:r>
              <a:rPr lang="en-IN" sz="2000" dirty="0"/>
              <a:t> BY </a:t>
            </a:r>
            <a:r>
              <a:rPr lang="en-IN" sz="2000" dirty="0" err="1"/>
              <a:t>batting_summary.batsmanNameORDER</a:t>
            </a:r>
            <a:r>
              <a:rPr lang="en-IN" sz="2000" dirty="0"/>
              <a:t> BY </a:t>
            </a:r>
            <a:r>
              <a:rPr lang="en-IN" sz="2000" dirty="0" err="1"/>
              <a:t>total_runs</a:t>
            </a:r>
            <a:r>
              <a:rPr lang="en-IN" sz="2000" dirty="0"/>
              <a:t> DESC</a:t>
            </a:r>
          </a:p>
          <a:p>
            <a:pPr algn="ctr"/>
            <a:r>
              <a:rPr lang="en-IN" sz="2000" dirty="0"/>
              <a:t>LIMIT 10;</a:t>
            </a:r>
          </a:p>
        </p:txBody>
      </p:sp>
      <p:pic>
        <p:nvPicPr>
          <p:cNvPr id="11" name="Picture 10">
            <a:extLst>
              <a:ext uri="{FF2B5EF4-FFF2-40B4-BE49-F238E27FC236}">
                <a16:creationId xmlns:a16="http://schemas.microsoft.com/office/drawing/2014/main" id="{E7312BBE-9089-C522-D6EA-1D9119E29658}"/>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8798560" y="1447640"/>
            <a:ext cx="3108960" cy="2938860"/>
          </a:xfrm>
          <a:prstGeom prst="rect">
            <a:avLst/>
          </a:prstGeom>
        </p:spPr>
      </p:pic>
    </p:spTree>
    <p:extLst>
      <p:ext uri="{BB962C8B-B14F-4D97-AF65-F5344CB8AC3E}">
        <p14:creationId xmlns:p14="http://schemas.microsoft.com/office/powerpoint/2010/main" val="321042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944F9B-9BC6-57AC-8B78-0B269A07311D}"/>
              </a:ext>
            </a:extLst>
          </p:cNvPr>
          <p:cNvPicPr>
            <a:picLocks noGrp="1" noChangeAspect="1"/>
          </p:cNvPicPr>
          <p:nvPr>
            <p:ph idx="4294967295"/>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0" y="0"/>
            <a:ext cx="12192000" cy="6858000"/>
          </a:xfrm>
        </p:spPr>
      </p:pic>
      <p:sp>
        <p:nvSpPr>
          <p:cNvPr id="6" name="Rectangle 5">
            <a:extLst>
              <a:ext uri="{FF2B5EF4-FFF2-40B4-BE49-F238E27FC236}">
                <a16:creationId xmlns:a16="http://schemas.microsoft.com/office/drawing/2014/main" id="{F207F546-24E4-AACC-A69E-5F9BBF1CE4A0}"/>
              </a:ext>
            </a:extLst>
          </p:cNvPr>
          <p:cNvSpPr/>
          <p:nvPr/>
        </p:nvSpPr>
        <p:spPr>
          <a:xfrm>
            <a:off x="396240" y="213360"/>
            <a:ext cx="11257280" cy="883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Total run scored by batsman team in each seasons</a:t>
            </a:r>
            <a:endParaRPr lang="en-IN" sz="3200" dirty="0">
              <a:solidFill>
                <a:schemeClr val="bg1"/>
              </a:solidFill>
            </a:endParaRPr>
          </a:p>
        </p:txBody>
      </p:sp>
      <p:sp>
        <p:nvSpPr>
          <p:cNvPr id="7" name="Rectangle 6">
            <a:extLst>
              <a:ext uri="{FF2B5EF4-FFF2-40B4-BE49-F238E27FC236}">
                <a16:creationId xmlns:a16="http://schemas.microsoft.com/office/drawing/2014/main" id="{2BDF3248-2B9B-483A-2A96-7D4BC444A1F8}"/>
              </a:ext>
            </a:extLst>
          </p:cNvPr>
          <p:cNvSpPr/>
          <p:nvPr/>
        </p:nvSpPr>
        <p:spPr>
          <a:xfrm>
            <a:off x="0" y="1249045"/>
            <a:ext cx="5252720" cy="52533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SELECT     </a:t>
            </a:r>
            <a:r>
              <a:rPr lang="en-IN" dirty="0" err="1"/>
              <a:t>match_summery.year</a:t>
            </a:r>
            <a:r>
              <a:rPr lang="en-IN" dirty="0"/>
              <a:t>,    </a:t>
            </a:r>
            <a:r>
              <a:rPr lang="en-IN" dirty="0" err="1"/>
              <a:t>players.team</a:t>
            </a:r>
            <a:r>
              <a:rPr lang="en-IN" dirty="0"/>
              <a:t>,    </a:t>
            </a:r>
            <a:r>
              <a:rPr lang="en-IN" dirty="0" err="1"/>
              <a:t>batting_summary.batsmanName</a:t>
            </a:r>
            <a:r>
              <a:rPr lang="en-IN" dirty="0"/>
              <a:t>,    SUM(</a:t>
            </a:r>
            <a:r>
              <a:rPr lang="en-IN" dirty="0" err="1"/>
              <a:t>batting_summary.runs</a:t>
            </a:r>
            <a:r>
              <a:rPr lang="en-IN" dirty="0"/>
              <a:t>) AS </a:t>
            </a:r>
            <a:r>
              <a:rPr lang="en-IN" dirty="0" err="1"/>
              <a:t>total_runsFROM</a:t>
            </a:r>
            <a:r>
              <a:rPr lang="en-IN" dirty="0"/>
              <a:t>    </a:t>
            </a:r>
            <a:r>
              <a:rPr lang="en-IN" dirty="0" err="1"/>
              <a:t>match_summery</a:t>
            </a:r>
            <a:r>
              <a:rPr lang="en-IN" dirty="0"/>
              <a:t>        JOIN    </a:t>
            </a:r>
            <a:r>
              <a:rPr lang="en-IN" dirty="0" err="1"/>
              <a:t>batting_summary</a:t>
            </a:r>
            <a:r>
              <a:rPr lang="en-IN" dirty="0"/>
              <a:t> ON </a:t>
            </a:r>
            <a:r>
              <a:rPr lang="en-IN" dirty="0" err="1"/>
              <a:t>match_summery.match_id</a:t>
            </a:r>
            <a:r>
              <a:rPr lang="en-IN" dirty="0"/>
              <a:t> = </a:t>
            </a:r>
            <a:r>
              <a:rPr lang="en-IN" dirty="0" err="1"/>
              <a:t>batting_summary.match_id</a:t>
            </a:r>
            <a:r>
              <a:rPr lang="en-IN" dirty="0"/>
              <a:t>        JOIN    players ON </a:t>
            </a:r>
            <a:r>
              <a:rPr lang="en-IN" dirty="0" err="1"/>
              <a:t>batting_summary.batsmanName</a:t>
            </a:r>
            <a:r>
              <a:rPr lang="en-IN" dirty="0"/>
              <a:t> = </a:t>
            </a:r>
            <a:r>
              <a:rPr lang="en-IN" dirty="0" err="1"/>
              <a:t>players.nameWHERE</a:t>
            </a:r>
            <a:r>
              <a:rPr lang="en-IN" dirty="0"/>
              <a:t>    year IN (2021 , 2022, 2023)GROUP BY </a:t>
            </a:r>
            <a:r>
              <a:rPr lang="en-IN" dirty="0" err="1"/>
              <a:t>match_summery.year</a:t>
            </a:r>
            <a:r>
              <a:rPr lang="en-IN" dirty="0"/>
              <a:t> , </a:t>
            </a:r>
            <a:r>
              <a:rPr lang="en-IN" dirty="0" err="1"/>
              <a:t>players.team</a:t>
            </a:r>
            <a:r>
              <a:rPr lang="en-IN" dirty="0"/>
              <a:t> , </a:t>
            </a:r>
            <a:r>
              <a:rPr lang="en-IN" dirty="0" err="1"/>
              <a:t>batting_summary.batsmanNameORDER</a:t>
            </a:r>
            <a:r>
              <a:rPr lang="en-IN" dirty="0"/>
              <a:t> BY </a:t>
            </a:r>
            <a:r>
              <a:rPr lang="en-IN" dirty="0" err="1"/>
              <a:t>match_summery.year</a:t>
            </a:r>
            <a:r>
              <a:rPr lang="en-IN" dirty="0"/>
              <a:t> ASC , SUM(</a:t>
            </a:r>
            <a:r>
              <a:rPr lang="en-IN" dirty="0" err="1"/>
              <a:t>batting_summary.runs</a:t>
            </a:r>
            <a:r>
              <a:rPr lang="en-IN" dirty="0"/>
              <a:t>) DESCLIMIT 50;</a:t>
            </a:r>
          </a:p>
        </p:txBody>
      </p:sp>
      <p:pic>
        <p:nvPicPr>
          <p:cNvPr id="9" name="Picture 8">
            <a:extLst>
              <a:ext uri="{FF2B5EF4-FFF2-40B4-BE49-F238E27FC236}">
                <a16:creationId xmlns:a16="http://schemas.microsoft.com/office/drawing/2014/main" id="{1CA5D4DB-B02A-7DD5-FCB4-601BC1449A2F}"/>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9276080" y="3580765"/>
            <a:ext cx="2915920" cy="3108960"/>
          </a:xfrm>
          <a:prstGeom prst="rect">
            <a:avLst/>
          </a:prstGeom>
        </p:spPr>
      </p:pic>
    </p:spTree>
    <p:extLst>
      <p:ext uri="{BB962C8B-B14F-4D97-AF65-F5344CB8AC3E}">
        <p14:creationId xmlns:p14="http://schemas.microsoft.com/office/powerpoint/2010/main" val="91832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DF211C7-32AE-4AD7-232A-D4F335313DB4}"/>
              </a:ext>
            </a:extLst>
          </p:cNvPr>
          <p:cNvPicPr>
            <a:picLocks noGrp="1" noChangeAspect="1"/>
          </p:cNvPicPr>
          <p:nvPr>
            <p:ph idx="4294967295"/>
          </p:nvPr>
        </p:nvPicPr>
        <p:blipFill>
          <a:blip r:embed="rId2">
            <a:duotone>
              <a:prstClr val="black"/>
              <a:schemeClr val="accent1">
                <a:tint val="45000"/>
                <a:satMod val="400000"/>
              </a:schemeClr>
            </a:duotone>
            <a:alphaModFix amt="85000"/>
            <a:extLst>
              <a:ext uri="{28A0092B-C50C-407E-A947-70E740481C1C}">
                <a14:useLocalDpi xmlns:a14="http://schemas.microsoft.com/office/drawing/2010/main" val="0"/>
              </a:ext>
            </a:extLst>
          </a:blip>
          <a:stretch>
            <a:fillRect/>
          </a:stretch>
        </p:blipFill>
        <p:spPr>
          <a:xfrm>
            <a:off x="0" y="0"/>
            <a:ext cx="12192000" cy="6858000"/>
          </a:xfrm>
        </p:spPr>
      </p:pic>
      <p:sp>
        <p:nvSpPr>
          <p:cNvPr id="8" name="Rectangle 7">
            <a:extLst>
              <a:ext uri="{FF2B5EF4-FFF2-40B4-BE49-F238E27FC236}">
                <a16:creationId xmlns:a16="http://schemas.microsoft.com/office/drawing/2014/main" id="{16C9A077-1F90-9E1C-B9F1-D91E69ADB1E9}"/>
              </a:ext>
            </a:extLst>
          </p:cNvPr>
          <p:cNvSpPr/>
          <p:nvPr/>
        </p:nvSpPr>
        <p:spPr>
          <a:xfrm>
            <a:off x="584200" y="152400"/>
            <a:ext cx="10845800" cy="1087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Average run scored by each players in 2021 2022 2023</a:t>
            </a:r>
            <a:endParaRPr lang="en-IN" sz="2800" dirty="0">
              <a:solidFill>
                <a:schemeClr val="bg1"/>
              </a:solidFill>
            </a:endParaRPr>
          </a:p>
        </p:txBody>
      </p:sp>
      <p:sp>
        <p:nvSpPr>
          <p:cNvPr id="9" name="Rectangle 8">
            <a:extLst>
              <a:ext uri="{FF2B5EF4-FFF2-40B4-BE49-F238E27FC236}">
                <a16:creationId xmlns:a16="http://schemas.microsoft.com/office/drawing/2014/main" id="{B9138BF3-376A-01EB-FF70-3AFBB9A4AAFC}"/>
              </a:ext>
            </a:extLst>
          </p:cNvPr>
          <p:cNvSpPr/>
          <p:nvPr/>
        </p:nvSpPr>
        <p:spPr>
          <a:xfrm>
            <a:off x="838200" y="1168400"/>
            <a:ext cx="10337800" cy="19889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SELECT     </a:t>
            </a:r>
            <a:r>
              <a:rPr lang="en-IN" dirty="0" err="1">
                <a:solidFill>
                  <a:schemeClr val="bg1"/>
                </a:solidFill>
              </a:rPr>
              <a:t>match_summery.year</a:t>
            </a:r>
            <a:r>
              <a:rPr lang="en-IN" dirty="0">
                <a:solidFill>
                  <a:schemeClr val="bg1"/>
                </a:solidFill>
              </a:rPr>
              <a:t>,    players.name,    ROUND(AVG(</a:t>
            </a:r>
            <a:r>
              <a:rPr lang="en-IN" dirty="0" err="1">
                <a:solidFill>
                  <a:schemeClr val="bg1"/>
                </a:solidFill>
              </a:rPr>
              <a:t>batting_summary.runs</a:t>
            </a:r>
            <a:r>
              <a:rPr lang="en-IN" dirty="0">
                <a:solidFill>
                  <a:schemeClr val="bg1"/>
                </a:solidFill>
              </a:rPr>
              <a:t>), 2) AS </a:t>
            </a:r>
            <a:r>
              <a:rPr lang="en-IN" dirty="0" err="1">
                <a:solidFill>
                  <a:schemeClr val="bg1"/>
                </a:solidFill>
              </a:rPr>
              <a:t>avg_runsFROM</a:t>
            </a:r>
            <a:r>
              <a:rPr lang="en-IN" dirty="0">
                <a:solidFill>
                  <a:schemeClr val="bg1"/>
                </a:solidFill>
              </a:rPr>
              <a:t>    players        JOIN    </a:t>
            </a:r>
            <a:r>
              <a:rPr lang="en-IN" dirty="0" err="1">
                <a:solidFill>
                  <a:schemeClr val="bg1"/>
                </a:solidFill>
              </a:rPr>
              <a:t>batting_summary</a:t>
            </a:r>
            <a:r>
              <a:rPr lang="en-IN" dirty="0">
                <a:solidFill>
                  <a:schemeClr val="bg1"/>
                </a:solidFill>
              </a:rPr>
              <a:t> ON </a:t>
            </a:r>
            <a:r>
              <a:rPr lang="en-IN" dirty="0" err="1">
                <a:solidFill>
                  <a:schemeClr val="bg1"/>
                </a:solidFill>
              </a:rPr>
              <a:t>batting_summary.batsmanName</a:t>
            </a:r>
            <a:r>
              <a:rPr lang="en-IN" dirty="0">
                <a:solidFill>
                  <a:schemeClr val="bg1"/>
                </a:solidFill>
              </a:rPr>
              <a:t> = players.name        JOIN    </a:t>
            </a:r>
            <a:r>
              <a:rPr lang="en-IN" dirty="0" err="1">
                <a:solidFill>
                  <a:schemeClr val="bg1"/>
                </a:solidFill>
              </a:rPr>
              <a:t>match_summery</a:t>
            </a:r>
            <a:r>
              <a:rPr lang="en-IN" dirty="0">
                <a:solidFill>
                  <a:schemeClr val="bg1"/>
                </a:solidFill>
              </a:rPr>
              <a:t> ON </a:t>
            </a:r>
            <a:r>
              <a:rPr lang="en-IN" dirty="0" err="1">
                <a:solidFill>
                  <a:schemeClr val="bg1"/>
                </a:solidFill>
              </a:rPr>
              <a:t>batting_summary.match_id</a:t>
            </a:r>
            <a:r>
              <a:rPr lang="en-IN" dirty="0">
                <a:solidFill>
                  <a:schemeClr val="bg1"/>
                </a:solidFill>
              </a:rPr>
              <a:t> = </a:t>
            </a:r>
            <a:r>
              <a:rPr lang="en-IN" dirty="0" err="1">
                <a:solidFill>
                  <a:schemeClr val="bg1"/>
                </a:solidFill>
              </a:rPr>
              <a:t>match_summery.match_idWHERE</a:t>
            </a:r>
            <a:r>
              <a:rPr lang="en-IN" dirty="0">
                <a:solidFill>
                  <a:schemeClr val="bg1"/>
                </a:solidFill>
              </a:rPr>
              <a:t>    year IN (2021 , 2022, 2023)GROUP BY </a:t>
            </a:r>
            <a:r>
              <a:rPr lang="en-IN" dirty="0" err="1">
                <a:solidFill>
                  <a:schemeClr val="bg1"/>
                </a:solidFill>
              </a:rPr>
              <a:t>match_summery.year</a:t>
            </a:r>
            <a:r>
              <a:rPr lang="en-IN" dirty="0">
                <a:solidFill>
                  <a:schemeClr val="bg1"/>
                </a:solidFill>
              </a:rPr>
              <a:t> , </a:t>
            </a:r>
            <a:r>
              <a:rPr lang="en-IN" dirty="0" err="1">
                <a:solidFill>
                  <a:schemeClr val="bg1"/>
                </a:solidFill>
              </a:rPr>
              <a:t>players.nameHAVING</a:t>
            </a:r>
            <a:r>
              <a:rPr lang="en-IN" dirty="0">
                <a:solidFill>
                  <a:schemeClr val="bg1"/>
                </a:solidFill>
              </a:rPr>
              <a:t> AVG(</a:t>
            </a:r>
            <a:r>
              <a:rPr lang="en-IN" dirty="0" err="1">
                <a:solidFill>
                  <a:schemeClr val="bg1"/>
                </a:solidFill>
              </a:rPr>
              <a:t>batting_summary.runs</a:t>
            </a:r>
            <a:r>
              <a:rPr lang="en-IN" dirty="0">
                <a:solidFill>
                  <a:schemeClr val="bg1"/>
                </a:solidFill>
              </a:rPr>
              <a:t>) &gt; 40ORDER BY </a:t>
            </a:r>
            <a:r>
              <a:rPr lang="en-IN" dirty="0" err="1">
                <a:solidFill>
                  <a:schemeClr val="bg1"/>
                </a:solidFill>
              </a:rPr>
              <a:t>match_summery.year</a:t>
            </a:r>
            <a:r>
              <a:rPr lang="en-IN" dirty="0">
                <a:solidFill>
                  <a:schemeClr val="bg1"/>
                </a:solidFill>
              </a:rPr>
              <a:t> ASC , AVG(</a:t>
            </a:r>
            <a:r>
              <a:rPr lang="en-IN" dirty="0" err="1">
                <a:solidFill>
                  <a:schemeClr val="bg1"/>
                </a:solidFill>
              </a:rPr>
              <a:t>batting_summary.runs</a:t>
            </a:r>
            <a:r>
              <a:rPr lang="en-IN" dirty="0">
                <a:solidFill>
                  <a:schemeClr val="bg1"/>
                </a:solidFill>
              </a:rPr>
              <a:t>) DESC;</a:t>
            </a:r>
          </a:p>
        </p:txBody>
      </p:sp>
      <p:pic>
        <p:nvPicPr>
          <p:cNvPr id="11" name="Picture 10">
            <a:extLst>
              <a:ext uri="{FF2B5EF4-FFF2-40B4-BE49-F238E27FC236}">
                <a16:creationId xmlns:a16="http://schemas.microsoft.com/office/drawing/2014/main" id="{27954E42-C6D6-06BE-B0F1-20FEA96FAD79}"/>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4023360" y="3157391"/>
            <a:ext cx="3647440" cy="3416129"/>
          </a:xfrm>
          <a:prstGeom prst="rect">
            <a:avLst/>
          </a:prstGeom>
        </p:spPr>
      </p:pic>
    </p:spTree>
    <p:extLst>
      <p:ext uri="{BB962C8B-B14F-4D97-AF65-F5344CB8AC3E}">
        <p14:creationId xmlns:p14="http://schemas.microsoft.com/office/powerpoint/2010/main" val="180459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20E38D-903C-4E72-1E97-D538F3126ED4}"/>
              </a:ext>
            </a:extLst>
          </p:cNvPr>
          <p:cNvPicPr>
            <a:picLocks noGrp="1" noChangeAspect="1"/>
          </p:cNvPicPr>
          <p:nvPr>
            <p:ph idx="4294967295"/>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a:extLst>
              <a:ext uri="{FF2B5EF4-FFF2-40B4-BE49-F238E27FC236}">
                <a16:creationId xmlns:a16="http://schemas.microsoft.com/office/drawing/2014/main" id="{302F4BCB-35C0-4D4F-C445-CB64572579F9}"/>
              </a:ext>
            </a:extLst>
          </p:cNvPr>
          <p:cNvSpPr/>
          <p:nvPr/>
        </p:nvSpPr>
        <p:spPr>
          <a:xfrm>
            <a:off x="294640" y="36342"/>
            <a:ext cx="9103360" cy="7866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Players name with total sixes and total fours in year 2021,2022,2023</a:t>
            </a:r>
            <a:endParaRPr lang="en-IN" sz="2400" dirty="0"/>
          </a:p>
        </p:txBody>
      </p:sp>
      <p:sp>
        <p:nvSpPr>
          <p:cNvPr id="7" name="Rectangle 6">
            <a:extLst>
              <a:ext uri="{FF2B5EF4-FFF2-40B4-BE49-F238E27FC236}">
                <a16:creationId xmlns:a16="http://schemas.microsoft.com/office/drawing/2014/main" id="{94E866D8-A600-708C-5E29-92DEA661B866}"/>
              </a:ext>
            </a:extLst>
          </p:cNvPr>
          <p:cNvSpPr/>
          <p:nvPr/>
        </p:nvSpPr>
        <p:spPr>
          <a:xfrm>
            <a:off x="5232400" y="859302"/>
            <a:ext cx="6664960" cy="23512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SELECT     players.name,    </a:t>
            </a:r>
            <a:r>
              <a:rPr lang="en-IN" dirty="0" err="1"/>
              <a:t>match_summery.year</a:t>
            </a:r>
            <a:r>
              <a:rPr lang="en-IN" dirty="0"/>
              <a:t>,    SUM(6s) AS </a:t>
            </a:r>
            <a:r>
              <a:rPr lang="en-IN" dirty="0" err="1"/>
              <a:t>total_sixs</a:t>
            </a:r>
            <a:r>
              <a:rPr lang="en-IN" dirty="0"/>
              <a:t>,    SUM(4s) AS </a:t>
            </a:r>
            <a:r>
              <a:rPr lang="en-IN" dirty="0" err="1"/>
              <a:t>total_foursFROM</a:t>
            </a:r>
            <a:r>
              <a:rPr lang="en-IN" dirty="0"/>
              <a:t>    </a:t>
            </a:r>
            <a:r>
              <a:rPr lang="en-IN" dirty="0" err="1"/>
              <a:t>batting_summary</a:t>
            </a:r>
            <a:r>
              <a:rPr lang="en-IN" dirty="0"/>
              <a:t>        JOIN    players ON </a:t>
            </a:r>
            <a:r>
              <a:rPr lang="en-IN" dirty="0" err="1"/>
              <a:t>batting_summary.batsmanName</a:t>
            </a:r>
            <a:r>
              <a:rPr lang="en-IN" dirty="0"/>
              <a:t> = players.name        JOIN    </a:t>
            </a:r>
            <a:r>
              <a:rPr lang="en-IN" dirty="0" err="1"/>
              <a:t>match_summery</a:t>
            </a:r>
            <a:r>
              <a:rPr lang="en-IN" dirty="0"/>
              <a:t> ON </a:t>
            </a:r>
            <a:r>
              <a:rPr lang="en-IN" dirty="0" err="1"/>
              <a:t>batting_summary.match_id</a:t>
            </a:r>
            <a:r>
              <a:rPr lang="en-IN" dirty="0"/>
              <a:t> = </a:t>
            </a:r>
            <a:r>
              <a:rPr lang="en-IN" dirty="0" err="1"/>
              <a:t>match_summery.match_idWHERE</a:t>
            </a:r>
            <a:r>
              <a:rPr lang="en-IN" dirty="0"/>
              <a:t>    year IN (2021 , 2022, 2023)GROUP BY players.name , </a:t>
            </a:r>
            <a:r>
              <a:rPr lang="en-IN" dirty="0" err="1"/>
              <a:t>match_summery.yearHAVING</a:t>
            </a:r>
            <a:r>
              <a:rPr lang="en-IN" dirty="0"/>
              <a:t> SUM(6s) &gt; 20 AND SUM(4s) &gt; 20ORDER BY </a:t>
            </a:r>
            <a:r>
              <a:rPr lang="en-IN" dirty="0" err="1"/>
              <a:t>match_summery.year</a:t>
            </a:r>
            <a:r>
              <a:rPr lang="en-IN" dirty="0"/>
              <a:t> ASC , SUM(6s) DESC , SUM(4s) DESC;</a:t>
            </a:r>
          </a:p>
        </p:txBody>
      </p:sp>
      <p:pic>
        <p:nvPicPr>
          <p:cNvPr id="9" name="Picture 8">
            <a:extLst>
              <a:ext uri="{FF2B5EF4-FFF2-40B4-BE49-F238E27FC236}">
                <a16:creationId xmlns:a16="http://schemas.microsoft.com/office/drawing/2014/main" id="{09523141-4701-CDF7-48DD-A3F1F93FB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159" y="3246902"/>
            <a:ext cx="3627121" cy="3574756"/>
          </a:xfrm>
          <a:prstGeom prst="rect">
            <a:avLst/>
          </a:prstGeom>
        </p:spPr>
      </p:pic>
    </p:spTree>
    <p:extLst>
      <p:ext uri="{BB962C8B-B14F-4D97-AF65-F5344CB8AC3E}">
        <p14:creationId xmlns:p14="http://schemas.microsoft.com/office/powerpoint/2010/main" val="226253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062BC5-CFF4-BFFB-5312-A63114236835}"/>
              </a:ext>
            </a:extLst>
          </p:cNvPr>
          <p:cNvPicPr>
            <a:picLocks noGrp="1" noChangeAspect="1"/>
          </p:cNvPicPr>
          <p:nvPr>
            <p:ph idx="4294967295"/>
          </p:nvPr>
        </p:nvPicPr>
        <p:blipFill>
          <a:blip r:embed="rId2">
            <a:duotone>
              <a:prstClr val="black"/>
              <a:schemeClr val="accent1">
                <a:tint val="45000"/>
                <a:satMod val="400000"/>
              </a:schemeClr>
            </a:duotone>
            <a:alphaModFix amt="85000"/>
            <a:extLst>
              <a:ext uri="{28A0092B-C50C-407E-A947-70E740481C1C}">
                <a14:useLocalDpi xmlns:a14="http://schemas.microsoft.com/office/drawing/2010/main" val="0"/>
              </a:ext>
            </a:extLst>
          </a:blip>
          <a:stretch>
            <a:fillRect/>
          </a:stretch>
        </p:blipFill>
        <p:spPr>
          <a:xfrm>
            <a:off x="0" y="0"/>
            <a:ext cx="12111038" cy="6858000"/>
          </a:xfrm>
        </p:spPr>
      </p:pic>
      <p:sp>
        <p:nvSpPr>
          <p:cNvPr id="6" name="Rectangle 5">
            <a:extLst>
              <a:ext uri="{FF2B5EF4-FFF2-40B4-BE49-F238E27FC236}">
                <a16:creationId xmlns:a16="http://schemas.microsoft.com/office/drawing/2014/main" id="{4164F7D4-5AB7-C632-FA89-8B92405C24C5}"/>
              </a:ext>
            </a:extLst>
          </p:cNvPr>
          <p:cNvSpPr/>
          <p:nvPr/>
        </p:nvSpPr>
        <p:spPr>
          <a:xfrm>
            <a:off x="162560" y="143986"/>
            <a:ext cx="4419600" cy="103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Average run score by M S Dhoni in three season's</a:t>
            </a:r>
            <a:endParaRPr lang="en-IN" sz="2400" dirty="0"/>
          </a:p>
        </p:txBody>
      </p:sp>
      <p:sp>
        <p:nvSpPr>
          <p:cNvPr id="7" name="Rectangle 6">
            <a:extLst>
              <a:ext uri="{FF2B5EF4-FFF2-40B4-BE49-F238E27FC236}">
                <a16:creationId xmlns:a16="http://schemas.microsoft.com/office/drawing/2014/main" id="{ECAED576-CC40-9B0E-36EB-DD10B7A5B642}"/>
              </a:ext>
            </a:extLst>
          </p:cNvPr>
          <p:cNvSpPr/>
          <p:nvPr/>
        </p:nvSpPr>
        <p:spPr>
          <a:xfrm>
            <a:off x="40640" y="1320800"/>
            <a:ext cx="4541520" cy="53932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SELECT     </a:t>
            </a:r>
            <a:r>
              <a:rPr lang="en-IN" dirty="0" err="1">
                <a:solidFill>
                  <a:schemeClr val="bg1"/>
                </a:solidFill>
              </a:rPr>
              <a:t>match_summery.year</a:t>
            </a:r>
            <a:r>
              <a:rPr lang="en-IN" dirty="0">
                <a:solidFill>
                  <a:schemeClr val="bg1"/>
                </a:solidFill>
              </a:rPr>
              <a:t>,    </a:t>
            </a:r>
            <a:r>
              <a:rPr lang="en-IN" dirty="0" err="1">
                <a:solidFill>
                  <a:schemeClr val="bg1"/>
                </a:solidFill>
              </a:rPr>
              <a:t>batting_summary.batsmanName</a:t>
            </a:r>
            <a:r>
              <a:rPr lang="en-IN" dirty="0">
                <a:solidFill>
                  <a:schemeClr val="bg1"/>
                </a:solidFill>
              </a:rPr>
              <a:t>,    AVG(</a:t>
            </a:r>
            <a:r>
              <a:rPr lang="en-IN" dirty="0" err="1">
                <a:solidFill>
                  <a:schemeClr val="bg1"/>
                </a:solidFill>
              </a:rPr>
              <a:t>batting_summary.runs</a:t>
            </a:r>
            <a:r>
              <a:rPr lang="en-IN" dirty="0">
                <a:solidFill>
                  <a:schemeClr val="bg1"/>
                </a:solidFill>
              </a:rPr>
              <a:t>) AS </a:t>
            </a:r>
            <a:r>
              <a:rPr lang="en-IN" dirty="0" err="1">
                <a:solidFill>
                  <a:schemeClr val="bg1"/>
                </a:solidFill>
              </a:rPr>
              <a:t>avg_runsFROM</a:t>
            </a:r>
            <a:r>
              <a:rPr lang="en-IN" dirty="0">
                <a:solidFill>
                  <a:schemeClr val="bg1"/>
                </a:solidFill>
              </a:rPr>
              <a:t>    </a:t>
            </a:r>
            <a:r>
              <a:rPr lang="en-IN" dirty="0" err="1">
                <a:solidFill>
                  <a:schemeClr val="bg1"/>
                </a:solidFill>
              </a:rPr>
              <a:t>batting_summary</a:t>
            </a:r>
            <a:r>
              <a:rPr lang="en-IN" dirty="0">
                <a:solidFill>
                  <a:schemeClr val="bg1"/>
                </a:solidFill>
              </a:rPr>
              <a:t>        JOIN    </a:t>
            </a:r>
            <a:r>
              <a:rPr lang="en-IN" dirty="0" err="1">
                <a:solidFill>
                  <a:schemeClr val="bg1"/>
                </a:solidFill>
              </a:rPr>
              <a:t>match_summery</a:t>
            </a:r>
            <a:r>
              <a:rPr lang="en-IN" dirty="0">
                <a:solidFill>
                  <a:schemeClr val="bg1"/>
                </a:solidFill>
              </a:rPr>
              <a:t> ON </a:t>
            </a:r>
            <a:r>
              <a:rPr lang="en-IN" dirty="0" err="1">
                <a:solidFill>
                  <a:schemeClr val="bg1"/>
                </a:solidFill>
              </a:rPr>
              <a:t>batting_summary.match_id</a:t>
            </a:r>
            <a:r>
              <a:rPr lang="en-IN" dirty="0">
                <a:solidFill>
                  <a:schemeClr val="bg1"/>
                </a:solidFill>
              </a:rPr>
              <a:t> = </a:t>
            </a:r>
            <a:r>
              <a:rPr lang="en-IN" dirty="0" err="1">
                <a:solidFill>
                  <a:schemeClr val="bg1"/>
                </a:solidFill>
              </a:rPr>
              <a:t>match_summery.match_idWHERE</a:t>
            </a:r>
            <a:r>
              <a:rPr lang="en-IN" dirty="0">
                <a:solidFill>
                  <a:schemeClr val="bg1"/>
                </a:solidFill>
              </a:rPr>
              <a:t>    </a:t>
            </a:r>
            <a:r>
              <a:rPr lang="en-IN" dirty="0" err="1">
                <a:solidFill>
                  <a:schemeClr val="bg1"/>
                </a:solidFill>
              </a:rPr>
              <a:t>batsmanName</a:t>
            </a:r>
            <a:r>
              <a:rPr lang="en-IN" dirty="0">
                <a:solidFill>
                  <a:schemeClr val="bg1"/>
                </a:solidFill>
              </a:rPr>
              <a:t> = '</a:t>
            </a:r>
            <a:r>
              <a:rPr lang="en-IN" dirty="0" err="1">
                <a:solidFill>
                  <a:schemeClr val="bg1"/>
                </a:solidFill>
              </a:rPr>
              <a:t>Msdhoni</a:t>
            </a:r>
            <a:r>
              <a:rPr lang="en-IN" dirty="0">
                <a:solidFill>
                  <a:schemeClr val="bg1"/>
                </a:solidFill>
              </a:rPr>
              <a:t>'        AND year IN (2021 , 2022, 2023)GROUP BY </a:t>
            </a:r>
            <a:r>
              <a:rPr lang="en-IN" dirty="0" err="1">
                <a:solidFill>
                  <a:schemeClr val="bg1"/>
                </a:solidFill>
              </a:rPr>
              <a:t>match_summery.year</a:t>
            </a:r>
            <a:r>
              <a:rPr lang="en-IN" dirty="0">
                <a:solidFill>
                  <a:schemeClr val="bg1"/>
                </a:solidFill>
              </a:rPr>
              <a:t> , </a:t>
            </a:r>
            <a:r>
              <a:rPr lang="en-IN" dirty="0" err="1">
                <a:solidFill>
                  <a:schemeClr val="bg1"/>
                </a:solidFill>
              </a:rPr>
              <a:t>batting_summary.batsmanNameORDER</a:t>
            </a:r>
            <a:r>
              <a:rPr lang="en-IN" dirty="0">
                <a:solidFill>
                  <a:schemeClr val="bg1"/>
                </a:solidFill>
              </a:rPr>
              <a:t> BY </a:t>
            </a:r>
            <a:r>
              <a:rPr lang="en-IN" dirty="0" err="1">
                <a:solidFill>
                  <a:schemeClr val="bg1"/>
                </a:solidFill>
              </a:rPr>
              <a:t>match_summery.year</a:t>
            </a:r>
            <a:r>
              <a:rPr lang="en-IN" dirty="0">
                <a:solidFill>
                  <a:schemeClr val="bg1"/>
                </a:solidFill>
              </a:rPr>
              <a:t> ASC , AVG(</a:t>
            </a:r>
            <a:r>
              <a:rPr lang="en-IN" dirty="0" err="1">
                <a:solidFill>
                  <a:schemeClr val="bg1"/>
                </a:solidFill>
              </a:rPr>
              <a:t>batting_summary.runs</a:t>
            </a:r>
            <a:r>
              <a:rPr lang="en-IN" dirty="0">
                <a:solidFill>
                  <a:schemeClr val="bg1"/>
                </a:solidFill>
              </a:rPr>
              <a:t>) DESC;</a:t>
            </a:r>
          </a:p>
        </p:txBody>
      </p:sp>
      <p:pic>
        <p:nvPicPr>
          <p:cNvPr id="9" name="Picture 8">
            <a:extLst>
              <a:ext uri="{FF2B5EF4-FFF2-40B4-BE49-F238E27FC236}">
                <a16:creationId xmlns:a16="http://schemas.microsoft.com/office/drawing/2014/main" id="{A88AE477-F31E-3046-7925-C264FC0C5388}"/>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8575040" y="1493520"/>
            <a:ext cx="3302000" cy="2523887"/>
          </a:xfrm>
          <a:prstGeom prst="rect">
            <a:avLst/>
          </a:prstGeom>
        </p:spPr>
      </p:pic>
    </p:spTree>
    <p:extLst>
      <p:ext uri="{BB962C8B-B14F-4D97-AF65-F5344CB8AC3E}">
        <p14:creationId xmlns:p14="http://schemas.microsoft.com/office/powerpoint/2010/main" val="300119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A0F726-3F0D-2FD3-902F-44B4CAA77B9E}"/>
              </a:ext>
            </a:extLst>
          </p:cNvPr>
          <p:cNvPicPr>
            <a:picLocks noGrp="1" noChangeAspect="1"/>
          </p:cNvPicPr>
          <p:nvPr>
            <p:ph idx="4294967295"/>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a:extLst>
              <a:ext uri="{FF2B5EF4-FFF2-40B4-BE49-F238E27FC236}">
                <a16:creationId xmlns:a16="http://schemas.microsoft.com/office/drawing/2014/main" id="{7E706E23-A466-F043-ABF0-59475A54AC3A}"/>
              </a:ext>
            </a:extLst>
          </p:cNvPr>
          <p:cNvSpPr/>
          <p:nvPr/>
        </p:nvSpPr>
        <p:spPr>
          <a:xfrm>
            <a:off x="172720" y="78582"/>
            <a:ext cx="6248400" cy="1178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What is the total number of wickets taken by each player</a:t>
            </a:r>
            <a:endParaRPr lang="en-IN" sz="2400" dirty="0"/>
          </a:p>
        </p:txBody>
      </p:sp>
      <p:sp>
        <p:nvSpPr>
          <p:cNvPr id="7" name="Rectangle 6">
            <a:extLst>
              <a:ext uri="{FF2B5EF4-FFF2-40B4-BE49-F238E27FC236}">
                <a16:creationId xmlns:a16="http://schemas.microsoft.com/office/drawing/2014/main" id="{C666468A-E91D-9CC6-BC48-E5539B66CC19}"/>
              </a:ext>
            </a:extLst>
          </p:cNvPr>
          <p:cNvSpPr/>
          <p:nvPr/>
        </p:nvSpPr>
        <p:spPr>
          <a:xfrm>
            <a:off x="172720" y="1439704"/>
            <a:ext cx="4114800" cy="25430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SELECT     </a:t>
            </a:r>
            <a:r>
              <a:rPr lang="en-IN" dirty="0" err="1"/>
              <a:t>bowling_summary.bowlerName</a:t>
            </a:r>
            <a:r>
              <a:rPr lang="en-IN" dirty="0"/>
              <a:t>,    SUM(</a:t>
            </a:r>
            <a:r>
              <a:rPr lang="en-IN" dirty="0" err="1"/>
              <a:t>bowling_summary.wickets</a:t>
            </a:r>
            <a:r>
              <a:rPr lang="en-IN" dirty="0"/>
              <a:t>) AS </a:t>
            </a:r>
            <a:r>
              <a:rPr lang="en-IN" dirty="0" err="1"/>
              <a:t>total_wicketsFROM</a:t>
            </a:r>
            <a:r>
              <a:rPr lang="en-IN" dirty="0"/>
              <a:t>    </a:t>
            </a:r>
            <a:r>
              <a:rPr lang="en-IN" dirty="0" err="1"/>
              <a:t>bowling_summaryGROUP</a:t>
            </a:r>
            <a:r>
              <a:rPr lang="en-IN" dirty="0"/>
              <a:t> BY </a:t>
            </a:r>
            <a:r>
              <a:rPr lang="en-IN" dirty="0" err="1"/>
              <a:t>bowling_summary.bowlerNameORDER</a:t>
            </a:r>
            <a:r>
              <a:rPr lang="en-IN" dirty="0"/>
              <a:t> BY </a:t>
            </a:r>
            <a:r>
              <a:rPr lang="en-IN" dirty="0" err="1"/>
              <a:t>total_wickets</a:t>
            </a:r>
            <a:r>
              <a:rPr lang="en-IN" dirty="0"/>
              <a:t> DESC;</a:t>
            </a:r>
          </a:p>
        </p:txBody>
      </p:sp>
      <p:pic>
        <p:nvPicPr>
          <p:cNvPr id="9" name="Picture 8">
            <a:extLst>
              <a:ext uri="{FF2B5EF4-FFF2-40B4-BE49-F238E27FC236}">
                <a16:creationId xmlns:a16="http://schemas.microsoft.com/office/drawing/2014/main" id="{3B5DA0A1-30C5-4502-A830-CECBCCB5DAB2}"/>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8802234" y="667862"/>
            <a:ext cx="3142250" cy="5751604"/>
          </a:xfrm>
          <a:prstGeom prst="rect">
            <a:avLst/>
          </a:prstGeom>
        </p:spPr>
      </p:pic>
    </p:spTree>
    <p:extLst>
      <p:ext uri="{BB962C8B-B14F-4D97-AF65-F5344CB8AC3E}">
        <p14:creationId xmlns:p14="http://schemas.microsoft.com/office/powerpoint/2010/main" val="241162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8D4EA9-74A8-8BD2-D921-EE4FB4B95300}"/>
              </a:ext>
            </a:extLst>
          </p:cNvPr>
          <p:cNvPicPr>
            <a:picLocks noGrp="1" noChangeAspect="1"/>
          </p:cNvPicPr>
          <p:nvPr>
            <p:ph idx="4294967295"/>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0" y="0"/>
            <a:ext cx="12192000" cy="6858000"/>
          </a:xfrm>
        </p:spPr>
      </p:pic>
      <p:sp>
        <p:nvSpPr>
          <p:cNvPr id="6" name="Rectangle 5">
            <a:extLst>
              <a:ext uri="{FF2B5EF4-FFF2-40B4-BE49-F238E27FC236}">
                <a16:creationId xmlns:a16="http://schemas.microsoft.com/office/drawing/2014/main" id="{82F6ED50-47A8-4B5B-0114-7D3FD894E066}"/>
              </a:ext>
            </a:extLst>
          </p:cNvPr>
          <p:cNvSpPr/>
          <p:nvPr/>
        </p:nvSpPr>
        <p:spPr>
          <a:xfrm>
            <a:off x="426720" y="71120"/>
            <a:ext cx="10759440" cy="9855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bower name with taken total wickets Who are the top 5 wicket-takers in the 2021 season</a:t>
            </a:r>
            <a:endParaRPr lang="en-IN" sz="2400" dirty="0"/>
          </a:p>
        </p:txBody>
      </p:sp>
      <p:sp>
        <p:nvSpPr>
          <p:cNvPr id="7" name="Rectangle 6">
            <a:extLst>
              <a:ext uri="{FF2B5EF4-FFF2-40B4-BE49-F238E27FC236}">
                <a16:creationId xmlns:a16="http://schemas.microsoft.com/office/drawing/2014/main" id="{A221776E-75CB-D30A-9604-0B8839BF4AE7}"/>
              </a:ext>
            </a:extLst>
          </p:cNvPr>
          <p:cNvSpPr/>
          <p:nvPr/>
        </p:nvSpPr>
        <p:spPr>
          <a:xfrm>
            <a:off x="670560" y="1330960"/>
            <a:ext cx="5750560" cy="32410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SELECT     </a:t>
            </a:r>
            <a:r>
              <a:rPr lang="en-IN" dirty="0" err="1">
                <a:solidFill>
                  <a:schemeClr val="bg1"/>
                </a:solidFill>
              </a:rPr>
              <a:t>bowling_summary.bowlerName</a:t>
            </a:r>
            <a:r>
              <a:rPr lang="en-IN" dirty="0">
                <a:solidFill>
                  <a:schemeClr val="bg1"/>
                </a:solidFill>
              </a:rPr>
              <a:t>,    </a:t>
            </a:r>
            <a:r>
              <a:rPr lang="en-IN" dirty="0" err="1">
                <a:solidFill>
                  <a:schemeClr val="bg1"/>
                </a:solidFill>
              </a:rPr>
              <a:t>match_summery.year</a:t>
            </a:r>
            <a:r>
              <a:rPr lang="en-IN" dirty="0">
                <a:solidFill>
                  <a:schemeClr val="bg1"/>
                </a:solidFill>
              </a:rPr>
              <a:t>,    SUM(</a:t>
            </a:r>
            <a:r>
              <a:rPr lang="en-IN" dirty="0" err="1">
                <a:solidFill>
                  <a:schemeClr val="bg1"/>
                </a:solidFill>
              </a:rPr>
              <a:t>bowling_summary.wickets</a:t>
            </a:r>
            <a:r>
              <a:rPr lang="en-IN" dirty="0">
                <a:solidFill>
                  <a:schemeClr val="bg1"/>
                </a:solidFill>
              </a:rPr>
              <a:t>) AS </a:t>
            </a:r>
            <a:r>
              <a:rPr lang="en-IN" dirty="0" err="1">
                <a:solidFill>
                  <a:schemeClr val="bg1"/>
                </a:solidFill>
              </a:rPr>
              <a:t>total_wicketsFROM</a:t>
            </a:r>
            <a:r>
              <a:rPr lang="en-IN" dirty="0">
                <a:solidFill>
                  <a:schemeClr val="bg1"/>
                </a:solidFill>
              </a:rPr>
              <a:t>    </a:t>
            </a:r>
            <a:r>
              <a:rPr lang="en-IN" dirty="0" err="1">
                <a:solidFill>
                  <a:schemeClr val="bg1"/>
                </a:solidFill>
              </a:rPr>
              <a:t>bowling_summary</a:t>
            </a:r>
            <a:r>
              <a:rPr lang="en-IN" dirty="0">
                <a:solidFill>
                  <a:schemeClr val="bg1"/>
                </a:solidFill>
              </a:rPr>
              <a:t>        JOIN    </a:t>
            </a:r>
            <a:r>
              <a:rPr lang="en-IN" dirty="0" err="1">
                <a:solidFill>
                  <a:schemeClr val="bg1"/>
                </a:solidFill>
              </a:rPr>
              <a:t>match_summery</a:t>
            </a:r>
            <a:r>
              <a:rPr lang="en-IN" dirty="0">
                <a:solidFill>
                  <a:schemeClr val="bg1"/>
                </a:solidFill>
              </a:rPr>
              <a:t> ON </a:t>
            </a:r>
            <a:r>
              <a:rPr lang="en-IN" dirty="0" err="1">
                <a:solidFill>
                  <a:schemeClr val="bg1"/>
                </a:solidFill>
              </a:rPr>
              <a:t>bowling_summary.match_id</a:t>
            </a:r>
            <a:r>
              <a:rPr lang="en-IN" dirty="0">
                <a:solidFill>
                  <a:schemeClr val="bg1"/>
                </a:solidFill>
              </a:rPr>
              <a:t> = </a:t>
            </a:r>
            <a:r>
              <a:rPr lang="en-IN" dirty="0" err="1">
                <a:solidFill>
                  <a:schemeClr val="bg1"/>
                </a:solidFill>
              </a:rPr>
              <a:t>match_summery.match_idWHERE</a:t>
            </a:r>
            <a:r>
              <a:rPr lang="en-IN" dirty="0">
                <a:solidFill>
                  <a:schemeClr val="bg1"/>
                </a:solidFill>
              </a:rPr>
              <a:t>    year IN (2021 , 2022, 2023)GROUP BY </a:t>
            </a:r>
            <a:r>
              <a:rPr lang="en-IN" dirty="0" err="1">
                <a:solidFill>
                  <a:schemeClr val="bg1"/>
                </a:solidFill>
              </a:rPr>
              <a:t>bowling_summary.bowlerName</a:t>
            </a:r>
            <a:r>
              <a:rPr lang="en-IN" dirty="0">
                <a:solidFill>
                  <a:schemeClr val="bg1"/>
                </a:solidFill>
              </a:rPr>
              <a:t> , </a:t>
            </a:r>
            <a:r>
              <a:rPr lang="en-IN" dirty="0" err="1">
                <a:solidFill>
                  <a:schemeClr val="bg1"/>
                </a:solidFill>
              </a:rPr>
              <a:t>match_summery.yearORDER</a:t>
            </a:r>
            <a:r>
              <a:rPr lang="en-IN" dirty="0">
                <a:solidFill>
                  <a:schemeClr val="bg1"/>
                </a:solidFill>
              </a:rPr>
              <a:t> BY </a:t>
            </a:r>
            <a:r>
              <a:rPr lang="en-IN" dirty="0" err="1">
                <a:solidFill>
                  <a:schemeClr val="bg1"/>
                </a:solidFill>
              </a:rPr>
              <a:t>match_summery.year</a:t>
            </a:r>
            <a:r>
              <a:rPr lang="en-IN" dirty="0">
                <a:solidFill>
                  <a:schemeClr val="bg1"/>
                </a:solidFill>
              </a:rPr>
              <a:t> ASC , SUM(</a:t>
            </a:r>
            <a:r>
              <a:rPr lang="en-IN" dirty="0" err="1">
                <a:solidFill>
                  <a:schemeClr val="bg1"/>
                </a:solidFill>
              </a:rPr>
              <a:t>bowling_summary.wickets</a:t>
            </a:r>
            <a:r>
              <a:rPr lang="en-IN" dirty="0">
                <a:solidFill>
                  <a:schemeClr val="bg1"/>
                </a:solidFill>
              </a:rPr>
              <a:t>) DESCLIMIT 10;</a:t>
            </a:r>
          </a:p>
        </p:txBody>
      </p:sp>
      <p:pic>
        <p:nvPicPr>
          <p:cNvPr id="9" name="Picture 8">
            <a:extLst>
              <a:ext uri="{FF2B5EF4-FFF2-40B4-BE49-F238E27FC236}">
                <a16:creationId xmlns:a16="http://schemas.microsoft.com/office/drawing/2014/main" id="{C02F41C2-3EFB-383D-8418-95D7B996EA7E}"/>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7684664" y="2602150"/>
            <a:ext cx="4273656" cy="3737690"/>
          </a:xfrm>
          <a:prstGeom prst="rect">
            <a:avLst/>
          </a:prstGeom>
        </p:spPr>
      </p:pic>
    </p:spTree>
    <p:extLst>
      <p:ext uri="{BB962C8B-B14F-4D97-AF65-F5344CB8AC3E}">
        <p14:creationId xmlns:p14="http://schemas.microsoft.com/office/powerpoint/2010/main" val="27723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965</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Kajave</dc:creator>
  <cp:lastModifiedBy>Rohan Kajave</cp:lastModifiedBy>
  <cp:revision>4</cp:revision>
  <dcterms:created xsi:type="dcterms:W3CDTF">2024-09-22T15:18:30Z</dcterms:created>
  <dcterms:modified xsi:type="dcterms:W3CDTF">2024-09-22T15:58:39Z</dcterms:modified>
</cp:coreProperties>
</file>