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300" r:id="rId4"/>
    <p:sldId id="308" r:id="rId5"/>
    <p:sldId id="309" r:id="rId6"/>
    <p:sldId id="310" r:id="rId7"/>
    <p:sldId id="311" r:id="rId8"/>
    <p:sldId id="312" r:id="rId9"/>
    <p:sldId id="324" r:id="rId10"/>
    <p:sldId id="323" r:id="rId11"/>
    <p:sldId id="316" r:id="rId12"/>
    <p:sldId id="313" r:id="rId13"/>
    <p:sldId id="315" r:id="rId14"/>
    <p:sldId id="318" r:id="rId15"/>
    <p:sldId id="319" r:id="rId16"/>
    <p:sldId id="320" r:id="rId17"/>
    <p:sldId id="325" r:id="rId18"/>
    <p:sldId id="326" r:id="rId19"/>
    <p:sldId id="327" r:id="rId20"/>
    <p:sldId id="322" r:id="rId21"/>
    <p:sldId id="328" r:id="rId22"/>
    <p:sldId id="329" r:id="rId2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F76FCA-E9F6-4199-A0CC-A8977280E2F2}">
          <p14:sldIdLst>
            <p14:sldId id="256"/>
            <p14:sldId id="300"/>
            <p14:sldId id="308"/>
            <p14:sldId id="309"/>
            <p14:sldId id="310"/>
            <p14:sldId id="311"/>
            <p14:sldId id="312"/>
            <p14:sldId id="324"/>
            <p14:sldId id="323"/>
            <p14:sldId id="316"/>
            <p14:sldId id="313"/>
            <p14:sldId id="315"/>
            <p14:sldId id="318"/>
            <p14:sldId id="319"/>
            <p14:sldId id="320"/>
            <p14:sldId id="325"/>
            <p14:sldId id="326"/>
            <p14:sldId id="327"/>
            <p14:sldId id="322"/>
            <p14:sldId id="328"/>
            <p14:sldId id="329"/>
          </p14:sldIdLst>
        </p14:section>
        <p14:section name="Untitled Section" id="{9348DF3F-F93D-46C9-91D7-00C8A19D62B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798"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10372525-4ACE-4D61-A2E6-279CB425C0FD}" type="datetimeFigureOut">
              <a:rPr lang="en-US" smtClean="0"/>
              <a:t>7/26/2018</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C62AA3F-60DC-4BFB-BB8B-2C74B3CEB964}" type="slidenum">
              <a:rPr lang="en-US" smtClean="0"/>
              <a:t>‹#›</a:t>
            </a:fld>
            <a:endParaRPr lang="en-US"/>
          </a:p>
        </p:txBody>
      </p:sp>
    </p:spTree>
    <p:extLst>
      <p:ext uri="{BB962C8B-B14F-4D97-AF65-F5344CB8AC3E}">
        <p14:creationId xmlns:p14="http://schemas.microsoft.com/office/powerpoint/2010/main" val="2396455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2</a:t>
            </a:fld>
            <a:endParaRPr lang="en-GB" dirty="0"/>
          </a:p>
        </p:txBody>
      </p:sp>
    </p:spTree>
    <p:extLst>
      <p:ext uri="{BB962C8B-B14F-4D97-AF65-F5344CB8AC3E}">
        <p14:creationId xmlns:p14="http://schemas.microsoft.com/office/powerpoint/2010/main" val="135695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11</a:t>
            </a:fld>
            <a:endParaRPr lang="en-GB" dirty="0"/>
          </a:p>
        </p:txBody>
      </p:sp>
    </p:spTree>
    <p:extLst>
      <p:ext uri="{BB962C8B-B14F-4D97-AF65-F5344CB8AC3E}">
        <p14:creationId xmlns:p14="http://schemas.microsoft.com/office/powerpoint/2010/main" val="270581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12</a:t>
            </a:fld>
            <a:endParaRPr lang="en-GB" dirty="0"/>
          </a:p>
        </p:txBody>
      </p:sp>
    </p:spTree>
    <p:extLst>
      <p:ext uri="{BB962C8B-B14F-4D97-AF65-F5344CB8AC3E}">
        <p14:creationId xmlns:p14="http://schemas.microsoft.com/office/powerpoint/2010/main" val="182798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13</a:t>
            </a:fld>
            <a:endParaRPr lang="en-GB" dirty="0"/>
          </a:p>
        </p:txBody>
      </p:sp>
    </p:spTree>
    <p:extLst>
      <p:ext uri="{BB962C8B-B14F-4D97-AF65-F5344CB8AC3E}">
        <p14:creationId xmlns:p14="http://schemas.microsoft.com/office/powerpoint/2010/main" val="15368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14</a:t>
            </a:fld>
            <a:endParaRPr lang="en-GB" dirty="0"/>
          </a:p>
        </p:txBody>
      </p:sp>
    </p:spTree>
    <p:extLst>
      <p:ext uri="{BB962C8B-B14F-4D97-AF65-F5344CB8AC3E}">
        <p14:creationId xmlns:p14="http://schemas.microsoft.com/office/powerpoint/2010/main" val="98395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15</a:t>
            </a:fld>
            <a:endParaRPr lang="en-GB" dirty="0"/>
          </a:p>
        </p:txBody>
      </p:sp>
    </p:spTree>
    <p:extLst>
      <p:ext uri="{BB962C8B-B14F-4D97-AF65-F5344CB8AC3E}">
        <p14:creationId xmlns:p14="http://schemas.microsoft.com/office/powerpoint/2010/main" val="3189325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16</a:t>
            </a:fld>
            <a:endParaRPr lang="en-GB" dirty="0"/>
          </a:p>
        </p:txBody>
      </p:sp>
    </p:spTree>
    <p:extLst>
      <p:ext uri="{BB962C8B-B14F-4D97-AF65-F5344CB8AC3E}">
        <p14:creationId xmlns:p14="http://schemas.microsoft.com/office/powerpoint/2010/main" val="2119373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17</a:t>
            </a:fld>
            <a:endParaRPr lang="en-GB" dirty="0"/>
          </a:p>
        </p:txBody>
      </p:sp>
    </p:spTree>
    <p:extLst>
      <p:ext uri="{BB962C8B-B14F-4D97-AF65-F5344CB8AC3E}">
        <p14:creationId xmlns:p14="http://schemas.microsoft.com/office/powerpoint/2010/main" val="2935020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18</a:t>
            </a:fld>
            <a:endParaRPr lang="en-GB" dirty="0"/>
          </a:p>
        </p:txBody>
      </p:sp>
    </p:spTree>
    <p:extLst>
      <p:ext uri="{BB962C8B-B14F-4D97-AF65-F5344CB8AC3E}">
        <p14:creationId xmlns:p14="http://schemas.microsoft.com/office/powerpoint/2010/main" val="315322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19</a:t>
            </a:fld>
            <a:endParaRPr lang="en-GB" dirty="0"/>
          </a:p>
        </p:txBody>
      </p:sp>
    </p:spTree>
    <p:extLst>
      <p:ext uri="{BB962C8B-B14F-4D97-AF65-F5344CB8AC3E}">
        <p14:creationId xmlns:p14="http://schemas.microsoft.com/office/powerpoint/2010/main" val="380686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20</a:t>
            </a:fld>
            <a:endParaRPr lang="en-GB" dirty="0"/>
          </a:p>
        </p:txBody>
      </p:sp>
    </p:spTree>
    <p:extLst>
      <p:ext uri="{BB962C8B-B14F-4D97-AF65-F5344CB8AC3E}">
        <p14:creationId xmlns:p14="http://schemas.microsoft.com/office/powerpoint/2010/main" val="3455842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3</a:t>
            </a:fld>
            <a:endParaRPr lang="en-GB" dirty="0"/>
          </a:p>
        </p:txBody>
      </p:sp>
    </p:spTree>
    <p:extLst>
      <p:ext uri="{BB962C8B-B14F-4D97-AF65-F5344CB8AC3E}">
        <p14:creationId xmlns:p14="http://schemas.microsoft.com/office/powerpoint/2010/main" val="2207593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21</a:t>
            </a:fld>
            <a:endParaRPr lang="en-GB" dirty="0"/>
          </a:p>
        </p:txBody>
      </p:sp>
    </p:spTree>
    <p:extLst>
      <p:ext uri="{BB962C8B-B14F-4D97-AF65-F5344CB8AC3E}">
        <p14:creationId xmlns:p14="http://schemas.microsoft.com/office/powerpoint/2010/main" val="47384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4</a:t>
            </a:fld>
            <a:endParaRPr lang="en-GB" dirty="0"/>
          </a:p>
        </p:txBody>
      </p:sp>
    </p:spTree>
    <p:extLst>
      <p:ext uri="{BB962C8B-B14F-4D97-AF65-F5344CB8AC3E}">
        <p14:creationId xmlns:p14="http://schemas.microsoft.com/office/powerpoint/2010/main" val="372647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5</a:t>
            </a:fld>
            <a:endParaRPr lang="en-GB" dirty="0"/>
          </a:p>
        </p:txBody>
      </p:sp>
    </p:spTree>
    <p:extLst>
      <p:ext uri="{BB962C8B-B14F-4D97-AF65-F5344CB8AC3E}">
        <p14:creationId xmlns:p14="http://schemas.microsoft.com/office/powerpoint/2010/main" val="65219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6</a:t>
            </a:fld>
            <a:endParaRPr lang="en-GB" dirty="0"/>
          </a:p>
        </p:txBody>
      </p:sp>
    </p:spTree>
    <p:extLst>
      <p:ext uri="{BB962C8B-B14F-4D97-AF65-F5344CB8AC3E}">
        <p14:creationId xmlns:p14="http://schemas.microsoft.com/office/powerpoint/2010/main" val="304302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7</a:t>
            </a:fld>
            <a:endParaRPr lang="en-GB" dirty="0"/>
          </a:p>
        </p:txBody>
      </p:sp>
    </p:spTree>
    <p:extLst>
      <p:ext uri="{BB962C8B-B14F-4D97-AF65-F5344CB8AC3E}">
        <p14:creationId xmlns:p14="http://schemas.microsoft.com/office/powerpoint/2010/main" val="100330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8</a:t>
            </a:fld>
            <a:endParaRPr lang="en-GB" dirty="0"/>
          </a:p>
        </p:txBody>
      </p:sp>
    </p:spTree>
    <p:extLst>
      <p:ext uri="{BB962C8B-B14F-4D97-AF65-F5344CB8AC3E}">
        <p14:creationId xmlns:p14="http://schemas.microsoft.com/office/powerpoint/2010/main" val="3416870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9</a:t>
            </a:fld>
            <a:endParaRPr lang="en-GB" dirty="0"/>
          </a:p>
        </p:txBody>
      </p:sp>
    </p:spTree>
    <p:extLst>
      <p:ext uri="{BB962C8B-B14F-4D97-AF65-F5344CB8AC3E}">
        <p14:creationId xmlns:p14="http://schemas.microsoft.com/office/powerpoint/2010/main" val="380432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scope and phases</a:t>
            </a:r>
          </a:p>
          <a:p>
            <a:r>
              <a:rPr lang="en-US" dirty="0"/>
              <a:t>Integration with portal to be accessed by customers</a:t>
            </a:r>
            <a:endParaRPr lang="en-GB" dirty="0"/>
          </a:p>
        </p:txBody>
      </p:sp>
      <p:sp>
        <p:nvSpPr>
          <p:cNvPr id="4" name="Slide Number Placeholder 3"/>
          <p:cNvSpPr>
            <a:spLocks noGrp="1"/>
          </p:cNvSpPr>
          <p:nvPr>
            <p:ph type="sldNum" sz="quarter" idx="10"/>
          </p:nvPr>
        </p:nvSpPr>
        <p:spPr/>
        <p:txBody>
          <a:bodyPr/>
          <a:lstStyle/>
          <a:p>
            <a:fld id="{D133C652-04E4-4361-A05B-D75513C9A274}" type="slidenum">
              <a:rPr lang="en-GB" smtClean="0"/>
              <a:t>10</a:t>
            </a:fld>
            <a:endParaRPr lang="en-GB" dirty="0"/>
          </a:p>
        </p:txBody>
      </p:sp>
    </p:spTree>
    <p:extLst>
      <p:ext uri="{BB962C8B-B14F-4D97-AF65-F5344CB8AC3E}">
        <p14:creationId xmlns:p14="http://schemas.microsoft.com/office/powerpoint/2010/main" val="1848155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344373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409323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204497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image title slide-B">
    <p:bg>
      <p:bgPr>
        <a:solidFill>
          <a:schemeClr val="bg1"/>
        </a:solidFill>
        <a:effectLst/>
      </p:bgPr>
    </p:bg>
    <p:spTree>
      <p:nvGrpSpPr>
        <p:cNvPr id="1" name=""/>
        <p:cNvGrpSpPr/>
        <p:nvPr/>
      </p:nvGrpSpPr>
      <p:grpSpPr>
        <a:xfrm>
          <a:off x="0" y="0"/>
          <a:ext cx="0" cy="0"/>
          <a:chOff x="0" y="0"/>
          <a:chExt cx="0" cy="0"/>
        </a:xfrm>
      </p:grpSpPr>
      <p:sp>
        <p:nvSpPr>
          <p:cNvPr id="2" name="TextBox 1"/>
          <p:cNvSpPr txBox="1"/>
          <p:nvPr userDrawn="1"/>
        </p:nvSpPr>
        <p:spPr>
          <a:xfrm>
            <a:off x="11854832" y="6583736"/>
            <a:ext cx="202301" cy="246221"/>
          </a:xfrm>
          <a:prstGeom prst="rect">
            <a:avLst/>
          </a:prstGeom>
          <a:noFill/>
        </p:spPr>
        <p:txBody>
          <a:bodyPr wrap="square" rtlCol="1" anchor="ctr">
            <a:spAutoFit/>
          </a:bodyPr>
          <a:lstStyle/>
          <a:p>
            <a:pPr algn="ctr"/>
            <a:r>
              <a:rPr lang="en-US" sz="1000" dirty="0"/>
              <a:t>1</a:t>
            </a:r>
            <a:endParaRPr lang="ar-AE" sz="1000" dirty="0"/>
          </a:p>
        </p:txBody>
      </p:sp>
    </p:spTree>
    <p:extLst>
      <p:ext uri="{BB962C8B-B14F-4D97-AF65-F5344CB8AC3E}">
        <p14:creationId xmlns:p14="http://schemas.microsoft.com/office/powerpoint/2010/main" val="194999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0301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brand Title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180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rgbClr val="C8D7D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085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990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337218"/>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565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99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1843292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readcrumb">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678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with Number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961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llout Box">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483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581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841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602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7244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642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788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ransitionSlide-WithSub">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36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7293166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51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2355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8702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Slide">
    <p:bg>
      <p:bgRef idx="1003">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867" y="1017631"/>
            <a:ext cx="5902067" cy="885310"/>
          </a:xfrm>
          <a:prstGeom prst="rect">
            <a:avLst/>
          </a:prstGeom>
        </p:spPr>
      </p:pic>
    </p:spTree>
    <p:extLst>
      <p:ext uri="{BB962C8B-B14F-4D97-AF65-F5344CB8AC3E}">
        <p14:creationId xmlns:p14="http://schemas.microsoft.com/office/powerpoint/2010/main" val="156870893"/>
      </p:ext>
    </p:extLst>
  </p:cSld>
  <p:clrMapOvr>
    <a:overrideClrMapping bg1="lt1" tx1="dk1" bg2="lt2" tx2="dk2" accent1="accent1" accent2="accent2" accent3="accent3" accent4="accent4" accent5="accent5" accent6="accent6" hlink="hlink" folHlink="folHlink"/>
  </p:clrMapOvr>
  <p:transition>
    <p:diamon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0" y="6526215"/>
            <a:ext cx="12192000" cy="331787"/>
          </a:xfrm>
          <a:prstGeom prst="rect">
            <a:avLst/>
          </a:prstGeom>
          <a:solidFill>
            <a:schemeClr val="tx2"/>
          </a:solidFill>
          <a:ln w="9525">
            <a:solidFill>
              <a:schemeClr val="tx2"/>
            </a:solidFill>
            <a:miter lim="800000"/>
            <a:headEnd/>
            <a:tailEnd/>
          </a:ln>
          <a:effectLst>
            <a:outerShdw dist="23000" dir="5400000" rotWithShape="0">
              <a:srgbClr val="808080">
                <a:alpha val="34998"/>
              </a:srgbClr>
            </a:outerShdw>
          </a:effectLst>
        </p:spPr>
        <p:txBody>
          <a:bodyPr anchor="ctr"/>
          <a:lstStyle/>
          <a:p>
            <a:pPr algn="ctr" defTabSz="457200" fontAlgn="base">
              <a:spcBef>
                <a:spcPct val="0"/>
              </a:spcBef>
              <a:spcAft>
                <a:spcPct val="0"/>
              </a:spcAft>
            </a:pPr>
            <a:endParaRPr lang="en-US" sz="1800" dirty="0">
              <a:solidFill>
                <a:srgbClr val="FFFFFF"/>
              </a:solidFill>
              <a:latin typeface="Calibri" pitchFamily="34" charset="0"/>
              <a:ea typeface="ＭＳ Ｐゴシック" pitchFamily="34" charset="-128"/>
            </a:endParaRPr>
          </a:p>
        </p:txBody>
      </p:sp>
      <p:sp>
        <p:nvSpPr>
          <p:cNvPr id="2" name="Title 1"/>
          <p:cNvSpPr>
            <a:spLocks noGrp="1"/>
          </p:cNvSpPr>
          <p:nvPr>
            <p:ph type="title"/>
          </p:nvPr>
        </p:nvSpPr>
        <p:spPr>
          <a:xfrm>
            <a:off x="650631" y="404664"/>
            <a:ext cx="9289477" cy="452586"/>
          </a:xfrm>
          <a:noFill/>
          <a:ln w="9525">
            <a:noFill/>
            <a:miter lim="800000"/>
            <a:headEnd/>
            <a:tailEnd/>
          </a:ln>
        </p:spPr>
        <p:txBody>
          <a:bodyPr/>
          <a:lstStyle>
            <a:lvl1pPr algn="l" defTabSz="457200" rtl="0" eaLnBrk="0" fontAlgn="base" hangingPunct="0">
              <a:lnSpc>
                <a:spcPct val="90000"/>
              </a:lnSpc>
              <a:spcBef>
                <a:spcPct val="0"/>
              </a:spcBef>
              <a:spcAft>
                <a:spcPct val="0"/>
              </a:spcAft>
              <a:defRPr lang="en-US" sz="2000" b="0" kern="1200">
                <a:solidFill>
                  <a:schemeClr val="tx2"/>
                </a:solidFill>
                <a:latin typeface="Calibri" pitchFamily="34" charset="0"/>
                <a:ea typeface="ＭＳ Ｐゴシック" pitchFamily="-65" charset="-128"/>
                <a:cs typeface="Arial" pitchFamily="34" charset="0"/>
              </a:defRPr>
            </a:lvl1pPr>
          </a:lstStyle>
          <a:p>
            <a:r>
              <a:rPr lang="en-US" dirty="0"/>
              <a:t>Click to edit Master title style</a:t>
            </a:r>
          </a:p>
        </p:txBody>
      </p:sp>
      <p:sp>
        <p:nvSpPr>
          <p:cNvPr id="10" name="Slide Number Placeholder 3"/>
          <p:cNvSpPr>
            <a:spLocks noGrp="1"/>
          </p:cNvSpPr>
          <p:nvPr>
            <p:ph type="sldNum" sz="quarter" idx="11"/>
          </p:nvPr>
        </p:nvSpPr>
        <p:spPr/>
        <p:txBody>
          <a:bodyPr/>
          <a:lstStyle>
            <a:lvl1pPr>
              <a:defRPr sz="1100">
                <a:solidFill>
                  <a:schemeClr val="bg1"/>
                </a:solidFill>
                <a:latin typeface="Calibri" pitchFamily="34" charset="0"/>
              </a:defRPr>
            </a:lvl1pPr>
          </a:lstStyle>
          <a:p>
            <a:pPr>
              <a:defRPr/>
            </a:pPr>
            <a:fld id="{2DD6A26A-E272-4A66-AE32-09F4750379C1}" type="slidenum">
              <a:rPr lang="en-US" smtClean="0">
                <a:solidFill>
                  <a:srgbClr val="FFFFFF"/>
                </a:solidFill>
              </a:rPr>
              <a:pPr>
                <a:defRPr/>
              </a:pPr>
              <a:t>‹#›</a:t>
            </a:fld>
            <a:endParaRPr lang="en-US" dirty="0">
              <a:solidFill>
                <a:srgbClr val="FFFFFF"/>
              </a:solidFill>
            </a:endParaRPr>
          </a:p>
        </p:txBody>
      </p:sp>
      <p:cxnSp>
        <p:nvCxnSpPr>
          <p:cNvPr id="13" name="Straight Connector 12"/>
          <p:cNvCxnSpPr/>
          <p:nvPr userDrawn="1"/>
        </p:nvCxnSpPr>
        <p:spPr>
          <a:xfrm>
            <a:off x="170341" y="908720"/>
            <a:ext cx="11795760" cy="0"/>
          </a:xfrm>
          <a:prstGeom prst="line">
            <a:avLst/>
          </a:prstGeom>
          <a:ln>
            <a:solidFill>
              <a:srgbClr val="782327"/>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4337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2971690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139470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281938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178587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337387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593BD6-5ECF-40B4-9A52-CDCE1689A6DB}" type="datetimeFigureOut">
              <a:rPr lang="en-US" smtClean="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52C76-32FF-4CE9-9A31-449E4E42B4FE}" type="slidenum">
              <a:rPr lang="en-US" smtClean="0"/>
              <a:t>‹#›</a:t>
            </a:fld>
            <a:endParaRPr lang="en-US" dirty="0"/>
          </a:p>
        </p:txBody>
      </p:sp>
    </p:spTree>
    <p:extLst>
      <p:ext uri="{BB962C8B-B14F-4D97-AF65-F5344CB8AC3E}">
        <p14:creationId xmlns:p14="http://schemas.microsoft.com/office/powerpoint/2010/main" val="6551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93BD6-5ECF-40B4-9A52-CDCE1689A6DB}" type="datetimeFigureOut">
              <a:rPr lang="en-US" smtClean="0"/>
              <a:t>7/26/2018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52C76-32FF-4CE9-9A31-449E4E42B4FE}" type="slidenum">
              <a:rPr lang="en-US" smtClean="0"/>
              <a:t>‹#›</a:t>
            </a:fld>
            <a:endParaRPr lang="en-US" dirty="0"/>
          </a:p>
        </p:txBody>
      </p:sp>
    </p:spTree>
    <p:extLst>
      <p:ext uri="{BB962C8B-B14F-4D97-AF65-F5344CB8AC3E}">
        <p14:creationId xmlns:p14="http://schemas.microsoft.com/office/powerpoint/2010/main" val="105116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hdr="0" ftr="0" dt="0"/>
  <p:txStyles>
    <p:titleStyle>
      <a:lvl1pPr algn="l" defTabSz="914400" rtl="0" eaLnBrk="1" latinLnBrk="0" hangingPunct="1">
        <a:spcBef>
          <a:spcPct val="0"/>
        </a:spcBef>
        <a:buNone/>
        <a:defRPr sz="2000" b="1" kern="1200" baseline="0">
          <a:solidFill>
            <a:srgbClr val="70208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rpubs.com/srimosri/46791"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hyperlink" Target="https://www.kaggle.com/kkanda/analyzing-uci-crime-and-communities-datase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archive.ics.uci.edu/ml/datasets/communities+and+crime+unnormalized" TargetMode="External"/><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92946" y="2539999"/>
            <a:ext cx="5024582" cy="1077218"/>
          </a:xfrm>
          <a:prstGeom prst="rect">
            <a:avLst/>
          </a:prstGeom>
          <a:noFill/>
        </p:spPr>
        <p:txBody>
          <a:bodyPr wrap="square" rtlCol="0">
            <a:spAutoFit/>
          </a:bodyPr>
          <a:lstStyle/>
          <a:p>
            <a:r>
              <a:rPr lang="en-US" sz="2400" b="1" dirty="0"/>
              <a:t>Crime &amp; Community Exploratory </a:t>
            </a:r>
          </a:p>
          <a:p>
            <a:endParaRPr lang="en-US" sz="2400" b="1" dirty="0"/>
          </a:p>
          <a:p>
            <a:pPr algn="ctr"/>
            <a:r>
              <a:rPr lang="en-US" sz="1600" b="1" dirty="0"/>
              <a:t>Data Visualization Course</a:t>
            </a:r>
          </a:p>
        </p:txBody>
      </p:sp>
      <p:sp>
        <p:nvSpPr>
          <p:cNvPr id="5" name="Subtitle 2">
            <a:extLst>
              <a:ext uri="{FF2B5EF4-FFF2-40B4-BE49-F238E27FC236}">
                <a16:creationId xmlns:a16="http://schemas.microsoft.com/office/drawing/2014/main" id="{17D8FA30-BAE4-4F3F-AF52-7BCB8AAD8F0E}"/>
              </a:ext>
            </a:extLst>
          </p:cNvPr>
          <p:cNvSpPr txBox="1">
            <a:spLocks/>
          </p:cNvSpPr>
          <p:nvPr/>
        </p:nvSpPr>
        <p:spPr>
          <a:xfrm>
            <a:off x="563418" y="5007864"/>
            <a:ext cx="6618051" cy="1429881"/>
          </a:xfrm>
          <a:prstGeom prst="rect">
            <a:avLst/>
          </a:prstGeom>
        </p:spPr>
        <p:txBody>
          <a:bodyPr>
            <a:no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t>Students:</a:t>
            </a:r>
          </a:p>
          <a:p>
            <a:r>
              <a:rPr lang="en-US" sz="1100" b="0" dirty="0" err="1"/>
              <a:t>Sathish</a:t>
            </a:r>
            <a:r>
              <a:rPr lang="en-US" sz="1100" b="0" dirty="0"/>
              <a:t> </a:t>
            </a:r>
            <a:r>
              <a:rPr lang="en-US" sz="1100" b="0" dirty="0" err="1"/>
              <a:t>Nandakumar</a:t>
            </a:r>
            <a:endParaRPr lang="en-US" sz="1100" b="0" dirty="0"/>
          </a:p>
          <a:p>
            <a:r>
              <a:rPr lang="en-US" sz="1100" b="0" dirty="0"/>
              <a:t>Rohan </a:t>
            </a:r>
            <a:r>
              <a:rPr lang="en-US" sz="1100" b="0" dirty="0" err="1"/>
              <a:t>Kayan</a:t>
            </a:r>
            <a:endParaRPr lang="en-US" sz="1100" b="0" dirty="0"/>
          </a:p>
          <a:p>
            <a:r>
              <a:rPr lang="en-US" sz="1100" b="0" dirty="0"/>
              <a:t>Khaled Abou Samak</a:t>
            </a:r>
          </a:p>
        </p:txBody>
      </p:sp>
      <p:sp>
        <p:nvSpPr>
          <p:cNvPr id="6" name="TextBox 5"/>
          <p:cNvSpPr txBox="1"/>
          <p:nvPr/>
        </p:nvSpPr>
        <p:spPr>
          <a:xfrm>
            <a:off x="8975701" y="5722804"/>
            <a:ext cx="2540000" cy="261610"/>
          </a:xfrm>
          <a:prstGeom prst="rect">
            <a:avLst/>
          </a:prstGeom>
          <a:noFill/>
        </p:spPr>
        <p:txBody>
          <a:bodyPr wrap="square" rtlCol="0">
            <a:spAutoFit/>
          </a:bodyPr>
          <a:lstStyle/>
          <a:p>
            <a:r>
              <a:rPr lang="en-US" sz="1050" b="1" dirty="0"/>
              <a:t>Term</a:t>
            </a:r>
            <a:r>
              <a:rPr lang="en-US" sz="1050" dirty="0"/>
              <a:t>: Summer 2018</a:t>
            </a:r>
          </a:p>
        </p:txBody>
      </p:sp>
    </p:spTree>
    <p:extLst>
      <p:ext uri="{BB962C8B-B14F-4D97-AF65-F5344CB8AC3E}">
        <p14:creationId xmlns:p14="http://schemas.microsoft.com/office/powerpoint/2010/main" val="664453369"/>
      </p:ext>
    </p:extLst>
  </p:cSld>
  <p:clrMapOvr>
    <a:masterClrMapping/>
  </p:clrMapOvr>
  <p:transition>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Top 20 cities with high volume of violent crimes </a:t>
            </a:r>
            <a:br>
              <a:rPr lang="en-US" dirty="0"/>
            </a:br>
            <a:endParaRPr lang="en-US" dirty="0"/>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pic>
        <p:nvPicPr>
          <p:cNvPr id="9" name="Content Placeholder 4" descr="A close up of a map&#10;&#10;Description generated with high confidence">
            <a:extLst>
              <a:ext uri="{FF2B5EF4-FFF2-40B4-BE49-F238E27FC236}">
                <a16:creationId xmlns:a16="http://schemas.microsoft.com/office/drawing/2014/main" id="{F43CF8AF-82A0-4DE6-B14F-3E66CBF3A812}"/>
              </a:ext>
            </a:extLst>
          </p:cNvPr>
          <p:cNvPicPr>
            <a:picLocks noChangeAspect="1"/>
          </p:cNvPicPr>
          <p:nvPr/>
        </p:nvPicPr>
        <p:blipFill rotWithShape="1">
          <a:blip r:embed="rId3">
            <a:extLst>
              <a:ext uri="{28A0092B-C50C-407E-A947-70E740481C1C}">
                <a14:useLocalDpi xmlns:a14="http://schemas.microsoft.com/office/drawing/2010/main" val="0"/>
              </a:ext>
            </a:extLst>
          </a:blip>
          <a:srcRect r="444"/>
          <a:stretch/>
        </p:blipFill>
        <p:spPr>
          <a:xfrm>
            <a:off x="5161610" y="1248869"/>
            <a:ext cx="6604491" cy="3715027"/>
          </a:xfrm>
          <a:prstGeom prst="rect">
            <a:avLst/>
          </a:prstGeom>
          <a:ln>
            <a:solidFill>
              <a:schemeClr val="bg1">
                <a:lumMod val="65000"/>
              </a:schemeClr>
            </a:solidFill>
          </a:ln>
        </p:spPr>
      </p:pic>
      <p:sp>
        <p:nvSpPr>
          <p:cNvPr id="5" name="Freeform: Shape 4">
            <a:extLst>
              <a:ext uri="{FF2B5EF4-FFF2-40B4-BE49-F238E27FC236}">
                <a16:creationId xmlns:a16="http://schemas.microsoft.com/office/drawing/2014/main" id="{933FF1FD-C72A-45F1-8920-0538F91326D6}"/>
              </a:ext>
            </a:extLst>
          </p:cNvPr>
          <p:cNvSpPr/>
          <p:nvPr/>
        </p:nvSpPr>
        <p:spPr>
          <a:xfrm>
            <a:off x="9587959" y="4080875"/>
            <a:ext cx="663788" cy="716767"/>
          </a:xfrm>
          <a:custGeom>
            <a:avLst/>
            <a:gdLst>
              <a:gd name="connsiteX0" fmla="*/ 621887 w 663788"/>
              <a:gd name="connsiteY0" fmla="*/ 641239 h 716767"/>
              <a:gd name="connsiteX1" fmla="*/ 320047 w 663788"/>
              <a:gd name="connsiteY1" fmla="*/ 712261 h 716767"/>
              <a:gd name="connsiteX2" fmla="*/ 169126 w 663788"/>
              <a:gd name="connsiteY2" fmla="*/ 534707 h 716767"/>
              <a:gd name="connsiteX3" fmla="*/ 451 w 663788"/>
              <a:gd name="connsiteY3" fmla="*/ 188478 h 716767"/>
              <a:gd name="connsiteX4" fmla="*/ 222392 w 663788"/>
              <a:gd name="connsiteY4" fmla="*/ 28680 h 716767"/>
              <a:gd name="connsiteX5" fmla="*/ 426579 w 663788"/>
              <a:gd name="connsiteY5" fmla="*/ 37558 h 716767"/>
              <a:gd name="connsiteX6" fmla="*/ 639643 w 663788"/>
              <a:gd name="connsiteY6" fmla="*/ 401542 h 716767"/>
              <a:gd name="connsiteX7" fmla="*/ 621887 w 663788"/>
              <a:gd name="connsiteY7" fmla="*/ 641239 h 71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788" h="716767">
                <a:moveTo>
                  <a:pt x="621887" y="641239"/>
                </a:moveTo>
                <a:cubicBezTo>
                  <a:pt x="568621" y="693025"/>
                  <a:pt x="395507" y="730016"/>
                  <a:pt x="320047" y="712261"/>
                </a:cubicBezTo>
                <a:cubicBezTo>
                  <a:pt x="244587" y="694506"/>
                  <a:pt x="222392" y="622004"/>
                  <a:pt x="169126" y="534707"/>
                </a:cubicBezTo>
                <a:cubicBezTo>
                  <a:pt x="115860" y="447410"/>
                  <a:pt x="-8427" y="272816"/>
                  <a:pt x="451" y="188478"/>
                </a:cubicBezTo>
                <a:cubicBezTo>
                  <a:pt x="9329" y="104140"/>
                  <a:pt x="151371" y="53833"/>
                  <a:pt x="222392" y="28680"/>
                </a:cubicBezTo>
                <a:cubicBezTo>
                  <a:pt x="293413" y="3527"/>
                  <a:pt x="357037" y="-24586"/>
                  <a:pt x="426579" y="37558"/>
                </a:cubicBezTo>
                <a:cubicBezTo>
                  <a:pt x="496121" y="99702"/>
                  <a:pt x="605612" y="305367"/>
                  <a:pt x="639643" y="401542"/>
                </a:cubicBezTo>
                <a:cubicBezTo>
                  <a:pt x="673674" y="497717"/>
                  <a:pt x="675153" y="589453"/>
                  <a:pt x="621887" y="641239"/>
                </a:cubicBez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3">
            <a:extLst>
              <a:ext uri="{FF2B5EF4-FFF2-40B4-BE49-F238E27FC236}">
                <a16:creationId xmlns:a16="http://schemas.microsoft.com/office/drawing/2014/main" id="{8915F888-8B3C-4308-B1B9-7DD68C025D25}"/>
              </a:ext>
            </a:extLst>
          </p:cNvPr>
          <p:cNvSpPr txBox="1">
            <a:spLocks/>
          </p:cNvSpPr>
          <p:nvPr/>
        </p:nvSpPr>
        <p:spPr>
          <a:xfrm>
            <a:off x="221674" y="1248869"/>
            <a:ext cx="3897764" cy="4745531"/>
          </a:xfrm>
          <a:prstGeom prst="rect">
            <a:avLst/>
          </a:prstGeom>
        </p:spPr>
        <p:txBody>
          <a:bodyPr>
            <a:norm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285750">
              <a:lnSpc>
                <a:spcPct val="220000"/>
              </a:lnSpc>
              <a:buFont typeface="Arial" panose="020B0604020202020204" pitchFamily="34" charset="0"/>
              <a:buChar char="•"/>
            </a:pPr>
            <a:r>
              <a:rPr lang="en-GB" b="0" dirty="0"/>
              <a:t>In terms of total no. of crimes (violent and non-violent), the top reported cities are Atlantic, East Longmeadow, Palatka, Dania and Miami.</a:t>
            </a:r>
          </a:p>
          <a:p>
            <a:pPr marL="342900" indent="-285750">
              <a:lnSpc>
                <a:spcPct val="220000"/>
              </a:lnSpc>
              <a:buFont typeface="Arial" panose="020B0604020202020204" pitchFamily="34" charset="0"/>
              <a:buChar char="•"/>
            </a:pPr>
            <a:r>
              <a:rPr lang="en-GB" b="0" dirty="0"/>
              <a:t>California, Florida and Alabama states have 9 cities out 20 highly reported with total  no. of crimes</a:t>
            </a:r>
          </a:p>
          <a:p>
            <a:pPr marL="342900" indent="-285750">
              <a:lnSpc>
                <a:spcPct val="220000"/>
              </a:lnSpc>
              <a:buFont typeface="Arial" panose="020B0604020202020204" pitchFamily="34" charset="0"/>
              <a:buChar char="•"/>
            </a:pPr>
            <a:endParaRPr lang="en-GB" b="0" dirty="0"/>
          </a:p>
          <a:p>
            <a:pPr marL="342900" indent="-285750">
              <a:lnSpc>
                <a:spcPct val="220000"/>
              </a:lnSpc>
              <a:buFont typeface="Arial" panose="020B0604020202020204" pitchFamily="34" charset="0"/>
              <a:buChar char="•"/>
            </a:pPr>
            <a:endParaRPr lang="en-GB" b="0" dirty="0"/>
          </a:p>
          <a:p>
            <a:pPr marL="342900" indent="-285750">
              <a:lnSpc>
                <a:spcPct val="220000"/>
              </a:lnSpc>
              <a:buFont typeface="Arial" panose="020B0604020202020204" pitchFamily="34" charset="0"/>
              <a:buChar char="•"/>
            </a:pPr>
            <a:endParaRPr lang="en-GB" b="0" dirty="0"/>
          </a:p>
          <a:p>
            <a:pPr marL="57150">
              <a:lnSpc>
                <a:spcPct val="170000"/>
              </a:lnSpc>
            </a:pPr>
            <a:endParaRPr lang="en-US" sz="5200" b="0" dirty="0"/>
          </a:p>
        </p:txBody>
      </p:sp>
      <p:sp>
        <p:nvSpPr>
          <p:cNvPr id="7" name="Freeform: Shape 6">
            <a:extLst>
              <a:ext uri="{FF2B5EF4-FFF2-40B4-BE49-F238E27FC236}">
                <a16:creationId xmlns:a16="http://schemas.microsoft.com/office/drawing/2014/main" id="{CDE721E3-90F0-42C1-97DC-9251E80922A6}"/>
              </a:ext>
            </a:extLst>
          </p:cNvPr>
          <p:cNvSpPr/>
          <p:nvPr/>
        </p:nvSpPr>
        <p:spPr>
          <a:xfrm rot="1404781">
            <a:off x="9082452" y="3558142"/>
            <a:ext cx="378691" cy="716767"/>
          </a:xfrm>
          <a:custGeom>
            <a:avLst/>
            <a:gdLst>
              <a:gd name="connsiteX0" fmla="*/ 621887 w 663788"/>
              <a:gd name="connsiteY0" fmla="*/ 641239 h 716767"/>
              <a:gd name="connsiteX1" fmla="*/ 320047 w 663788"/>
              <a:gd name="connsiteY1" fmla="*/ 712261 h 716767"/>
              <a:gd name="connsiteX2" fmla="*/ 169126 w 663788"/>
              <a:gd name="connsiteY2" fmla="*/ 534707 h 716767"/>
              <a:gd name="connsiteX3" fmla="*/ 451 w 663788"/>
              <a:gd name="connsiteY3" fmla="*/ 188478 h 716767"/>
              <a:gd name="connsiteX4" fmla="*/ 222392 w 663788"/>
              <a:gd name="connsiteY4" fmla="*/ 28680 h 716767"/>
              <a:gd name="connsiteX5" fmla="*/ 426579 w 663788"/>
              <a:gd name="connsiteY5" fmla="*/ 37558 h 716767"/>
              <a:gd name="connsiteX6" fmla="*/ 639643 w 663788"/>
              <a:gd name="connsiteY6" fmla="*/ 401542 h 716767"/>
              <a:gd name="connsiteX7" fmla="*/ 621887 w 663788"/>
              <a:gd name="connsiteY7" fmla="*/ 641239 h 71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788" h="716767">
                <a:moveTo>
                  <a:pt x="621887" y="641239"/>
                </a:moveTo>
                <a:cubicBezTo>
                  <a:pt x="568621" y="693025"/>
                  <a:pt x="395507" y="730016"/>
                  <a:pt x="320047" y="712261"/>
                </a:cubicBezTo>
                <a:cubicBezTo>
                  <a:pt x="244587" y="694506"/>
                  <a:pt x="222392" y="622004"/>
                  <a:pt x="169126" y="534707"/>
                </a:cubicBezTo>
                <a:cubicBezTo>
                  <a:pt x="115860" y="447410"/>
                  <a:pt x="-8427" y="272816"/>
                  <a:pt x="451" y="188478"/>
                </a:cubicBezTo>
                <a:cubicBezTo>
                  <a:pt x="9329" y="104140"/>
                  <a:pt x="151371" y="53833"/>
                  <a:pt x="222392" y="28680"/>
                </a:cubicBezTo>
                <a:cubicBezTo>
                  <a:pt x="293413" y="3527"/>
                  <a:pt x="357037" y="-24586"/>
                  <a:pt x="426579" y="37558"/>
                </a:cubicBezTo>
                <a:cubicBezTo>
                  <a:pt x="496121" y="99702"/>
                  <a:pt x="605612" y="305367"/>
                  <a:pt x="639643" y="401542"/>
                </a:cubicBezTo>
                <a:cubicBezTo>
                  <a:pt x="673674" y="497717"/>
                  <a:pt x="675153" y="589453"/>
                  <a:pt x="621887" y="641239"/>
                </a:cubicBez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5C045AA5-07DA-493E-A426-A176160A46EB}"/>
              </a:ext>
            </a:extLst>
          </p:cNvPr>
          <p:cNvCxnSpPr/>
          <p:nvPr/>
        </p:nvCxnSpPr>
        <p:spPr>
          <a:xfrm flipH="1">
            <a:off x="9642763" y="4854747"/>
            <a:ext cx="304800" cy="596395"/>
          </a:xfrm>
          <a:prstGeom prst="straightConnector1">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0" name="Text Placeholder 5">
            <a:extLst>
              <a:ext uri="{FF2B5EF4-FFF2-40B4-BE49-F238E27FC236}">
                <a16:creationId xmlns:a16="http://schemas.microsoft.com/office/drawing/2014/main" id="{8F1BA1F3-A898-4565-A00C-0219D3D16D1E}"/>
              </a:ext>
            </a:extLst>
          </p:cNvPr>
          <p:cNvSpPr txBox="1">
            <a:spLocks/>
          </p:cNvSpPr>
          <p:nvPr/>
        </p:nvSpPr>
        <p:spPr>
          <a:xfrm>
            <a:off x="9217454" y="5292598"/>
            <a:ext cx="1404797" cy="411956"/>
          </a:xfrm>
          <a:prstGeom prst="rect">
            <a:avLst/>
          </a:prstGeom>
        </p:spPr>
        <p:txBody>
          <a:bodyPr>
            <a:no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a:lnSpc>
                <a:spcPct val="220000"/>
              </a:lnSpc>
            </a:pPr>
            <a:r>
              <a:rPr lang="en-US" sz="1200" b="0" dirty="0"/>
              <a:t>Florida</a:t>
            </a:r>
          </a:p>
        </p:txBody>
      </p:sp>
      <p:sp>
        <p:nvSpPr>
          <p:cNvPr id="11" name="Freeform: Shape 10">
            <a:extLst>
              <a:ext uri="{FF2B5EF4-FFF2-40B4-BE49-F238E27FC236}">
                <a16:creationId xmlns:a16="http://schemas.microsoft.com/office/drawing/2014/main" id="{FB0B12E7-BD49-4F84-B42A-569B3841AC98}"/>
              </a:ext>
            </a:extLst>
          </p:cNvPr>
          <p:cNvSpPr/>
          <p:nvPr/>
        </p:nvSpPr>
        <p:spPr>
          <a:xfrm>
            <a:off x="5537814" y="2747998"/>
            <a:ext cx="816803" cy="826475"/>
          </a:xfrm>
          <a:custGeom>
            <a:avLst/>
            <a:gdLst>
              <a:gd name="connsiteX0" fmla="*/ 621887 w 663788"/>
              <a:gd name="connsiteY0" fmla="*/ 641239 h 716767"/>
              <a:gd name="connsiteX1" fmla="*/ 320047 w 663788"/>
              <a:gd name="connsiteY1" fmla="*/ 712261 h 716767"/>
              <a:gd name="connsiteX2" fmla="*/ 169126 w 663788"/>
              <a:gd name="connsiteY2" fmla="*/ 534707 h 716767"/>
              <a:gd name="connsiteX3" fmla="*/ 451 w 663788"/>
              <a:gd name="connsiteY3" fmla="*/ 188478 h 716767"/>
              <a:gd name="connsiteX4" fmla="*/ 222392 w 663788"/>
              <a:gd name="connsiteY4" fmla="*/ 28680 h 716767"/>
              <a:gd name="connsiteX5" fmla="*/ 426579 w 663788"/>
              <a:gd name="connsiteY5" fmla="*/ 37558 h 716767"/>
              <a:gd name="connsiteX6" fmla="*/ 639643 w 663788"/>
              <a:gd name="connsiteY6" fmla="*/ 401542 h 716767"/>
              <a:gd name="connsiteX7" fmla="*/ 621887 w 663788"/>
              <a:gd name="connsiteY7" fmla="*/ 641239 h 71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788" h="716767">
                <a:moveTo>
                  <a:pt x="621887" y="641239"/>
                </a:moveTo>
                <a:cubicBezTo>
                  <a:pt x="568621" y="693025"/>
                  <a:pt x="395507" y="730016"/>
                  <a:pt x="320047" y="712261"/>
                </a:cubicBezTo>
                <a:cubicBezTo>
                  <a:pt x="244587" y="694506"/>
                  <a:pt x="222392" y="622004"/>
                  <a:pt x="169126" y="534707"/>
                </a:cubicBezTo>
                <a:cubicBezTo>
                  <a:pt x="115860" y="447410"/>
                  <a:pt x="-8427" y="272816"/>
                  <a:pt x="451" y="188478"/>
                </a:cubicBezTo>
                <a:cubicBezTo>
                  <a:pt x="9329" y="104140"/>
                  <a:pt x="151371" y="53833"/>
                  <a:pt x="222392" y="28680"/>
                </a:cubicBezTo>
                <a:cubicBezTo>
                  <a:pt x="293413" y="3527"/>
                  <a:pt x="357037" y="-24586"/>
                  <a:pt x="426579" y="37558"/>
                </a:cubicBezTo>
                <a:cubicBezTo>
                  <a:pt x="496121" y="99702"/>
                  <a:pt x="605612" y="305367"/>
                  <a:pt x="639643" y="401542"/>
                </a:cubicBezTo>
                <a:cubicBezTo>
                  <a:pt x="673674" y="497717"/>
                  <a:pt x="675153" y="589453"/>
                  <a:pt x="621887" y="641239"/>
                </a:cubicBez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1978845F-333D-4755-8FC6-9F512B203F11}"/>
              </a:ext>
            </a:extLst>
          </p:cNvPr>
          <p:cNvCxnSpPr>
            <a:cxnSpLocks/>
            <a:stCxn id="13" idx="2"/>
          </p:cNvCxnSpPr>
          <p:nvPr/>
        </p:nvCxnSpPr>
        <p:spPr>
          <a:xfrm>
            <a:off x="4975856" y="2996867"/>
            <a:ext cx="561958" cy="129804"/>
          </a:xfrm>
          <a:prstGeom prst="straightConnector1">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3" name="Text Placeholder 5">
            <a:extLst>
              <a:ext uri="{FF2B5EF4-FFF2-40B4-BE49-F238E27FC236}">
                <a16:creationId xmlns:a16="http://schemas.microsoft.com/office/drawing/2014/main" id="{21EFCA5D-9CA4-46DD-8464-64C95D3E6539}"/>
              </a:ext>
            </a:extLst>
          </p:cNvPr>
          <p:cNvSpPr txBox="1">
            <a:spLocks/>
          </p:cNvSpPr>
          <p:nvPr/>
        </p:nvSpPr>
        <p:spPr>
          <a:xfrm>
            <a:off x="4273457" y="2584911"/>
            <a:ext cx="1404797" cy="411956"/>
          </a:xfrm>
          <a:prstGeom prst="rect">
            <a:avLst/>
          </a:prstGeom>
        </p:spPr>
        <p:txBody>
          <a:bodyPr>
            <a:no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a:lnSpc>
                <a:spcPct val="220000"/>
              </a:lnSpc>
            </a:pPr>
            <a:r>
              <a:rPr lang="en-GB" sz="1200" b="0" dirty="0"/>
              <a:t>California</a:t>
            </a:r>
            <a:endParaRPr lang="en-US" sz="1200" b="0" dirty="0"/>
          </a:p>
        </p:txBody>
      </p:sp>
      <p:cxnSp>
        <p:nvCxnSpPr>
          <p:cNvPr id="18" name="Straight Arrow Connector 17">
            <a:extLst>
              <a:ext uri="{FF2B5EF4-FFF2-40B4-BE49-F238E27FC236}">
                <a16:creationId xmlns:a16="http://schemas.microsoft.com/office/drawing/2014/main" id="{7E4A89EE-CA46-4845-BB4A-057F74748D9C}"/>
              </a:ext>
            </a:extLst>
          </p:cNvPr>
          <p:cNvCxnSpPr/>
          <p:nvPr/>
        </p:nvCxnSpPr>
        <p:spPr>
          <a:xfrm flipH="1">
            <a:off x="8771772" y="4322016"/>
            <a:ext cx="304800" cy="596395"/>
          </a:xfrm>
          <a:prstGeom prst="straightConnector1">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9" name="Text Placeholder 5">
            <a:extLst>
              <a:ext uri="{FF2B5EF4-FFF2-40B4-BE49-F238E27FC236}">
                <a16:creationId xmlns:a16="http://schemas.microsoft.com/office/drawing/2014/main" id="{ACA22771-DD9C-4A28-A84A-E1933075D9CD}"/>
              </a:ext>
            </a:extLst>
          </p:cNvPr>
          <p:cNvSpPr txBox="1">
            <a:spLocks/>
          </p:cNvSpPr>
          <p:nvPr/>
        </p:nvSpPr>
        <p:spPr>
          <a:xfrm>
            <a:off x="8253236" y="4918411"/>
            <a:ext cx="1404797" cy="411956"/>
          </a:xfrm>
          <a:prstGeom prst="rect">
            <a:avLst/>
          </a:prstGeom>
        </p:spPr>
        <p:txBody>
          <a:bodyPr>
            <a:no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a:lnSpc>
                <a:spcPct val="220000"/>
              </a:lnSpc>
            </a:pPr>
            <a:r>
              <a:rPr lang="en-GB" sz="1200" b="0" dirty="0"/>
              <a:t>Alabama</a:t>
            </a:r>
            <a:endParaRPr lang="en-US" sz="1200" b="0" dirty="0"/>
          </a:p>
        </p:txBody>
      </p:sp>
    </p:spTree>
    <p:extLst>
      <p:ext uri="{BB962C8B-B14F-4D97-AF65-F5344CB8AC3E}">
        <p14:creationId xmlns:p14="http://schemas.microsoft.com/office/powerpoint/2010/main" val="323191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descr="A close up of a map&#10;&#10;Description generated with high confidence">
            <a:extLst>
              <a:ext uri="{FF2B5EF4-FFF2-40B4-BE49-F238E27FC236}">
                <a16:creationId xmlns:a16="http://schemas.microsoft.com/office/drawing/2014/main" id="{38652891-33E2-4FEB-B78C-E3D86973F214}"/>
              </a:ext>
            </a:extLst>
          </p:cNvPr>
          <p:cNvPicPr>
            <a:picLocks noChangeAspect="1"/>
          </p:cNvPicPr>
          <p:nvPr/>
        </p:nvPicPr>
        <p:blipFill rotWithShape="1">
          <a:blip r:embed="rId3">
            <a:extLst>
              <a:ext uri="{28A0092B-C50C-407E-A947-70E740481C1C}">
                <a14:useLocalDpi xmlns:a14="http://schemas.microsoft.com/office/drawing/2010/main" val="0"/>
              </a:ext>
            </a:extLst>
          </a:blip>
          <a:srcRect t="529" b="1218"/>
          <a:stretch/>
        </p:blipFill>
        <p:spPr>
          <a:xfrm>
            <a:off x="5031595" y="1379176"/>
            <a:ext cx="6938731" cy="3903037"/>
          </a:xfrm>
          <a:prstGeom prst="rect">
            <a:avLst/>
          </a:prstGeom>
          <a:ln>
            <a:solidFill>
              <a:schemeClr val="bg1">
                <a:lumMod val="65000"/>
              </a:schemeClr>
            </a:solidFill>
          </a:ln>
        </p:spPr>
      </p:pic>
      <p:sp>
        <p:nvSpPr>
          <p:cNvPr id="6" name="Freeform: Shape 5">
            <a:extLst>
              <a:ext uri="{FF2B5EF4-FFF2-40B4-BE49-F238E27FC236}">
                <a16:creationId xmlns:a16="http://schemas.microsoft.com/office/drawing/2014/main" id="{CF43547E-0351-4A2E-82C1-FCA53D39C6D3}"/>
              </a:ext>
            </a:extLst>
          </p:cNvPr>
          <p:cNvSpPr/>
          <p:nvPr/>
        </p:nvSpPr>
        <p:spPr>
          <a:xfrm>
            <a:off x="9720598" y="4330256"/>
            <a:ext cx="663788" cy="716767"/>
          </a:xfrm>
          <a:custGeom>
            <a:avLst/>
            <a:gdLst>
              <a:gd name="connsiteX0" fmla="*/ 621887 w 663788"/>
              <a:gd name="connsiteY0" fmla="*/ 641239 h 716767"/>
              <a:gd name="connsiteX1" fmla="*/ 320047 w 663788"/>
              <a:gd name="connsiteY1" fmla="*/ 712261 h 716767"/>
              <a:gd name="connsiteX2" fmla="*/ 169126 w 663788"/>
              <a:gd name="connsiteY2" fmla="*/ 534707 h 716767"/>
              <a:gd name="connsiteX3" fmla="*/ 451 w 663788"/>
              <a:gd name="connsiteY3" fmla="*/ 188478 h 716767"/>
              <a:gd name="connsiteX4" fmla="*/ 222392 w 663788"/>
              <a:gd name="connsiteY4" fmla="*/ 28680 h 716767"/>
              <a:gd name="connsiteX5" fmla="*/ 426579 w 663788"/>
              <a:gd name="connsiteY5" fmla="*/ 37558 h 716767"/>
              <a:gd name="connsiteX6" fmla="*/ 639643 w 663788"/>
              <a:gd name="connsiteY6" fmla="*/ 401542 h 716767"/>
              <a:gd name="connsiteX7" fmla="*/ 621887 w 663788"/>
              <a:gd name="connsiteY7" fmla="*/ 641239 h 71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788" h="716767">
                <a:moveTo>
                  <a:pt x="621887" y="641239"/>
                </a:moveTo>
                <a:cubicBezTo>
                  <a:pt x="568621" y="693025"/>
                  <a:pt x="395507" y="730016"/>
                  <a:pt x="320047" y="712261"/>
                </a:cubicBezTo>
                <a:cubicBezTo>
                  <a:pt x="244587" y="694506"/>
                  <a:pt x="222392" y="622004"/>
                  <a:pt x="169126" y="534707"/>
                </a:cubicBezTo>
                <a:cubicBezTo>
                  <a:pt x="115860" y="447410"/>
                  <a:pt x="-8427" y="272816"/>
                  <a:pt x="451" y="188478"/>
                </a:cubicBezTo>
                <a:cubicBezTo>
                  <a:pt x="9329" y="104140"/>
                  <a:pt x="151371" y="53833"/>
                  <a:pt x="222392" y="28680"/>
                </a:cubicBezTo>
                <a:cubicBezTo>
                  <a:pt x="293413" y="3527"/>
                  <a:pt x="357037" y="-24586"/>
                  <a:pt x="426579" y="37558"/>
                </a:cubicBezTo>
                <a:cubicBezTo>
                  <a:pt x="496121" y="99702"/>
                  <a:pt x="605612" y="305367"/>
                  <a:pt x="639643" y="401542"/>
                </a:cubicBezTo>
                <a:cubicBezTo>
                  <a:pt x="673674" y="497717"/>
                  <a:pt x="675153" y="589453"/>
                  <a:pt x="621887" y="641239"/>
                </a:cubicBez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21673" y="404664"/>
            <a:ext cx="11296072" cy="452586"/>
          </a:xfrm>
        </p:spPr>
        <p:txBody>
          <a:bodyPr/>
          <a:lstStyle/>
          <a:p>
            <a:r>
              <a:rPr lang="en-US" dirty="0"/>
              <a:t>Results and Insights (Top 20 cities with high volume of crimes )</a:t>
            </a:r>
            <a:br>
              <a:rPr lang="en-US" dirty="0"/>
            </a:br>
            <a:endParaRPr lang="en-US" dirty="0"/>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5" name="Text Placeholder 3">
            <a:extLst>
              <a:ext uri="{FF2B5EF4-FFF2-40B4-BE49-F238E27FC236}">
                <a16:creationId xmlns:a16="http://schemas.microsoft.com/office/drawing/2014/main" id="{3FF2D3DC-8268-4C93-9502-DEDCF81BD475}"/>
              </a:ext>
            </a:extLst>
          </p:cNvPr>
          <p:cNvSpPr txBox="1">
            <a:spLocks/>
          </p:cNvSpPr>
          <p:nvPr/>
        </p:nvSpPr>
        <p:spPr>
          <a:xfrm>
            <a:off x="221674" y="1248869"/>
            <a:ext cx="4598902" cy="4885601"/>
          </a:xfrm>
          <a:prstGeom prst="rect">
            <a:avLst/>
          </a:prstGeom>
        </p:spPr>
        <p:txBody>
          <a:bodyPr>
            <a:norm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285750">
              <a:lnSpc>
                <a:spcPct val="220000"/>
              </a:lnSpc>
              <a:buFont typeface="Arial" panose="020B0604020202020204" pitchFamily="34" charset="0"/>
              <a:buChar char="•"/>
            </a:pPr>
            <a:r>
              <a:rPr lang="en-GB" b="0" dirty="0"/>
              <a:t>In terms of total no. of crimes (violent and non-violent), the top reported cities are Atlantic, East Longmeadow, Palatka, Dania and Miami.</a:t>
            </a:r>
          </a:p>
          <a:p>
            <a:pPr marL="342900" indent="-285750">
              <a:lnSpc>
                <a:spcPct val="220000"/>
              </a:lnSpc>
              <a:buFont typeface="Arial" panose="020B0604020202020204" pitchFamily="34" charset="0"/>
              <a:buChar char="•"/>
            </a:pPr>
            <a:endParaRPr lang="en-GB" b="0" dirty="0"/>
          </a:p>
          <a:p>
            <a:pPr marL="342900" indent="-285750">
              <a:lnSpc>
                <a:spcPct val="220000"/>
              </a:lnSpc>
              <a:buFont typeface="Arial" panose="020B0604020202020204" pitchFamily="34" charset="0"/>
              <a:buChar char="•"/>
            </a:pPr>
            <a:r>
              <a:rPr lang="en-GB" b="0" dirty="0"/>
              <a:t>Florida state has 8 out 20 highly reported cities with no. of crimes</a:t>
            </a:r>
          </a:p>
          <a:p>
            <a:pPr marL="342900" indent="-285750">
              <a:lnSpc>
                <a:spcPct val="220000"/>
              </a:lnSpc>
              <a:buFont typeface="Arial" panose="020B0604020202020204" pitchFamily="34" charset="0"/>
              <a:buChar char="•"/>
            </a:pPr>
            <a:endParaRPr lang="en-GB" b="0" dirty="0"/>
          </a:p>
          <a:p>
            <a:pPr marL="342900" indent="-285750">
              <a:lnSpc>
                <a:spcPct val="220000"/>
              </a:lnSpc>
              <a:buFont typeface="Arial" panose="020B0604020202020204" pitchFamily="34" charset="0"/>
              <a:buChar char="•"/>
            </a:pPr>
            <a:endParaRPr lang="en-GB" b="0" dirty="0"/>
          </a:p>
          <a:p>
            <a:pPr marL="57150">
              <a:lnSpc>
                <a:spcPct val="170000"/>
              </a:lnSpc>
            </a:pPr>
            <a:endParaRPr lang="en-US" sz="5200" b="0" dirty="0"/>
          </a:p>
        </p:txBody>
      </p:sp>
      <p:cxnSp>
        <p:nvCxnSpPr>
          <p:cNvPr id="8" name="Straight Arrow Connector 7">
            <a:extLst>
              <a:ext uri="{FF2B5EF4-FFF2-40B4-BE49-F238E27FC236}">
                <a16:creationId xmlns:a16="http://schemas.microsoft.com/office/drawing/2014/main" id="{2B4C772C-AC62-4ABE-B248-BBB15E36724E}"/>
              </a:ext>
            </a:extLst>
          </p:cNvPr>
          <p:cNvCxnSpPr/>
          <p:nvPr/>
        </p:nvCxnSpPr>
        <p:spPr>
          <a:xfrm flipH="1">
            <a:off x="9642764" y="5047023"/>
            <a:ext cx="304800" cy="596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 Placeholder 5">
            <a:extLst>
              <a:ext uri="{FF2B5EF4-FFF2-40B4-BE49-F238E27FC236}">
                <a16:creationId xmlns:a16="http://schemas.microsoft.com/office/drawing/2014/main" id="{C060BC51-D38A-4EDD-B863-98C400D92918}"/>
              </a:ext>
            </a:extLst>
          </p:cNvPr>
          <p:cNvSpPr txBox="1">
            <a:spLocks/>
          </p:cNvSpPr>
          <p:nvPr/>
        </p:nvSpPr>
        <p:spPr>
          <a:xfrm>
            <a:off x="9245165" y="5500999"/>
            <a:ext cx="1404797" cy="411956"/>
          </a:xfrm>
          <a:prstGeom prst="rect">
            <a:avLst/>
          </a:prstGeom>
        </p:spPr>
        <p:txBody>
          <a:bodyPr>
            <a:no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a:lnSpc>
                <a:spcPct val="220000"/>
              </a:lnSpc>
            </a:pPr>
            <a:r>
              <a:rPr lang="en-US" sz="1200" b="0" dirty="0"/>
              <a:t>Florida</a:t>
            </a:r>
          </a:p>
        </p:txBody>
      </p:sp>
    </p:spTree>
    <p:extLst>
      <p:ext uri="{BB962C8B-B14F-4D97-AF65-F5344CB8AC3E}">
        <p14:creationId xmlns:p14="http://schemas.microsoft.com/office/powerpoint/2010/main" val="66690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Results and Insights (Top 20 cities with high volume of Non-crimes )</a:t>
            </a:r>
            <a:br>
              <a:rPr lang="en-US" dirty="0"/>
            </a:br>
            <a:endParaRPr lang="en-US" dirty="0"/>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pic>
        <p:nvPicPr>
          <p:cNvPr id="8" name="Content Placeholder 4" descr="A close up of a map&#10;&#10;Description generated with high confidence">
            <a:extLst>
              <a:ext uri="{FF2B5EF4-FFF2-40B4-BE49-F238E27FC236}">
                <a16:creationId xmlns:a16="http://schemas.microsoft.com/office/drawing/2014/main" id="{FAEC2953-928B-493A-B725-052B88DD054F}"/>
              </a:ext>
            </a:extLst>
          </p:cNvPr>
          <p:cNvPicPr>
            <a:picLocks noChangeAspect="1"/>
          </p:cNvPicPr>
          <p:nvPr/>
        </p:nvPicPr>
        <p:blipFill rotWithShape="1">
          <a:blip r:embed="rId3">
            <a:extLst>
              <a:ext uri="{28A0092B-C50C-407E-A947-70E740481C1C}">
                <a14:useLocalDpi xmlns:a14="http://schemas.microsoft.com/office/drawing/2010/main" val="0"/>
              </a:ext>
            </a:extLst>
          </a:blip>
          <a:srcRect b="443"/>
          <a:stretch/>
        </p:blipFill>
        <p:spPr>
          <a:xfrm>
            <a:off x="5151038" y="1484535"/>
            <a:ext cx="6539717" cy="3678591"/>
          </a:xfrm>
          <a:prstGeom prst="rect">
            <a:avLst/>
          </a:prstGeom>
          <a:ln>
            <a:solidFill>
              <a:schemeClr val="bg1">
                <a:lumMod val="65000"/>
              </a:schemeClr>
            </a:solidFill>
          </a:ln>
        </p:spPr>
      </p:pic>
      <p:sp>
        <p:nvSpPr>
          <p:cNvPr id="5" name="Text Placeholder 3">
            <a:extLst>
              <a:ext uri="{FF2B5EF4-FFF2-40B4-BE49-F238E27FC236}">
                <a16:creationId xmlns:a16="http://schemas.microsoft.com/office/drawing/2014/main" id="{81F5766F-519F-46E2-AA3E-A945D27C3B1A}"/>
              </a:ext>
            </a:extLst>
          </p:cNvPr>
          <p:cNvSpPr txBox="1">
            <a:spLocks/>
          </p:cNvSpPr>
          <p:nvPr/>
        </p:nvSpPr>
        <p:spPr>
          <a:xfrm>
            <a:off x="221674" y="1248869"/>
            <a:ext cx="4598902" cy="4885601"/>
          </a:xfrm>
          <a:prstGeom prst="rect">
            <a:avLst/>
          </a:prstGeom>
        </p:spPr>
        <p:txBody>
          <a:bodyPr>
            <a:norm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285750">
              <a:lnSpc>
                <a:spcPct val="220000"/>
              </a:lnSpc>
              <a:buFont typeface="Arial" panose="020B0604020202020204" pitchFamily="34" charset="0"/>
              <a:buChar char="•"/>
            </a:pPr>
            <a:r>
              <a:rPr lang="en-GB" b="0" dirty="0"/>
              <a:t>For non-violent crimes, there are some cities like East Longmeadow, Atlantic, Myrtle Beach, Palatka and Miami Beach are reported with the highest no. of non-violent crimes.</a:t>
            </a:r>
          </a:p>
          <a:p>
            <a:pPr marL="342900" indent="-285750">
              <a:lnSpc>
                <a:spcPct val="220000"/>
              </a:lnSpc>
              <a:buFont typeface="Arial" panose="020B0604020202020204" pitchFamily="34" charset="0"/>
              <a:buChar char="•"/>
            </a:pPr>
            <a:r>
              <a:rPr lang="en-GB" b="0" dirty="0"/>
              <a:t>Florida state has 8 out 20 highly reported cities with non-violent crimes</a:t>
            </a:r>
          </a:p>
          <a:p>
            <a:pPr marL="342900" indent="-285750">
              <a:lnSpc>
                <a:spcPct val="220000"/>
              </a:lnSpc>
              <a:buFont typeface="Arial" panose="020B0604020202020204" pitchFamily="34" charset="0"/>
              <a:buChar char="•"/>
            </a:pPr>
            <a:endParaRPr lang="en-GB" b="0" dirty="0"/>
          </a:p>
          <a:p>
            <a:pPr marL="342900" indent="-285750">
              <a:lnSpc>
                <a:spcPct val="220000"/>
              </a:lnSpc>
              <a:buFont typeface="Arial" panose="020B0604020202020204" pitchFamily="34" charset="0"/>
              <a:buChar char="•"/>
            </a:pPr>
            <a:endParaRPr lang="en-GB" b="0" dirty="0"/>
          </a:p>
          <a:p>
            <a:pPr marL="342900" indent="-285750">
              <a:lnSpc>
                <a:spcPct val="220000"/>
              </a:lnSpc>
              <a:buFont typeface="Arial" panose="020B0604020202020204" pitchFamily="34" charset="0"/>
              <a:buChar char="•"/>
            </a:pPr>
            <a:endParaRPr lang="en-GB" b="0" dirty="0"/>
          </a:p>
          <a:p>
            <a:pPr marL="57150">
              <a:lnSpc>
                <a:spcPct val="170000"/>
              </a:lnSpc>
            </a:pPr>
            <a:endParaRPr lang="en-US" sz="5200" b="0" dirty="0"/>
          </a:p>
        </p:txBody>
      </p:sp>
      <p:sp>
        <p:nvSpPr>
          <p:cNvPr id="7" name="Freeform: Shape 6">
            <a:extLst>
              <a:ext uri="{FF2B5EF4-FFF2-40B4-BE49-F238E27FC236}">
                <a16:creationId xmlns:a16="http://schemas.microsoft.com/office/drawing/2014/main" id="{BA2F7A8C-C50A-433A-B1A2-925F43CD704E}"/>
              </a:ext>
            </a:extLst>
          </p:cNvPr>
          <p:cNvSpPr/>
          <p:nvPr/>
        </p:nvSpPr>
        <p:spPr>
          <a:xfrm>
            <a:off x="9541778" y="4330256"/>
            <a:ext cx="663788" cy="716767"/>
          </a:xfrm>
          <a:custGeom>
            <a:avLst/>
            <a:gdLst>
              <a:gd name="connsiteX0" fmla="*/ 621887 w 663788"/>
              <a:gd name="connsiteY0" fmla="*/ 641239 h 716767"/>
              <a:gd name="connsiteX1" fmla="*/ 320047 w 663788"/>
              <a:gd name="connsiteY1" fmla="*/ 712261 h 716767"/>
              <a:gd name="connsiteX2" fmla="*/ 169126 w 663788"/>
              <a:gd name="connsiteY2" fmla="*/ 534707 h 716767"/>
              <a:gd name="connsiteX3" fmla="*/ 451 w 663788"/>
              <a:gd name="connsiteY3" fmla="*/ 188478 h 716767"/>
              <a:gd name="connsiteX4" fmla="*/ 222392 w 663788"/>
              <a:gd name="connsiteY4" fmla="*/ 28680 h 716767"/>
              <a:gd name="connsiteX5" fmla="*/ 426579 w 663788"/>
              <a:gd name="connsiteY5" fmla="*/ 37558 h 716767"/>
              <a:gd name="connsiteX6" fmla="*/ 639643 w 663788"/>
              <a:gd name="connsiteY6" fmla="*/ 401542 h 716767"/>
              <a:gd name="connsiteX7" fmla="*/ 621887 w 663788"/>
              <a:gd name="connsiteY7" fmla="*/ 641239 h 71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788" h="716767">
                <a:moveTo>
                  <a:pt x="621887" y="641239"/>
                </a:moveTo>
                <a:cubicBezTo>
                  <a:pt x="568621" y="693025"/>
                  <a:pt x="395507" y="730016"/>
                  <a:pt x="320047" y="712261"/>
                </a:cubicBezTo>
                <a:cubicBezTo>
                  <a:pt x="244587" y="694506"/>
                  <a:pt x="222392" y="622004"/>
                  <a:pt x="169126" y="534707"/>
                </a:cubicBezTo>
                <a:cubicBezTo>
                  <a:pt x="115860" y="447410"/>
                  <a:pt x="-8427" y="272816"/>
                  <a:pt x="451" y="188478"/>
                </a:cubicBezTo>
                <a:cubicBezTo>
                  <a:pt x="9329" y="104140"/>
                  <a:pt x="151371" y="53833"/>
                  <a:pt x="222392" y="28680"/>
                </a:cubicBezTo>
                <a:cubicBezTo>
                  <a:pt x="293413" y="3527"/>
                  <a:pt x="357037" y="-24586"/>
                  <a:pt x="426579" y="37558"/>
                </a:cubicBezTo>
                <a:cubicBezTo>
                  <a:pt x="496121" y="99702"/>
                  <a:pt x="605612" y="305367"/>
                  <a:pt x="639643" y="401542"/>
                </a:cubicBezTo>
                <a:cubicBezTo>
                  <a:pt x="673674" y="497717"/>
                  <a:pt x="675153" y="589453"/>
                  <a:pt x="621887" y="641239"/>
                </a:cubicBez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ACD45DE8-ACB3-4E67-B482-052BEDDE7DCA}"/>
              </a:ext>
            </a:extLst>
          </p:cNvPr>
          <p:cNvCxnSpPr/>
          <p:nvPr/>
        </p:nvCxnSpPr>
        <p:spPr>
          <a:xfrm flipH="1">
            <a:off x="9642764" y="5047023"/>
            <a:ext cx="304800" cy="596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 Placeholder 5">
            <a:extLst>
              <a:ext uri="{FF2B5EF4-FFF2-40B4-BE49-F238E27FC236}">
                <a16:creationId xmlns:a16="http://schemas.microsoft.com/office/drawing/2014/main" id="{7BC9452B-E920-4988-A73F-E3643E495231}"/>
              </a:ext>
            </a:extLst>
          </p:cNvPr>
          <p:cNvSpPr txBox="1">
            <a:spLocks/>
          </p:cNvSpPr>
          <p:nvPr/>
        </p:nvSpPr>
        <p:spPr>
          <a:xfrm>
            <a:off x="9245165" y="5500999"/>
            <a:ext cx="1404797" cy="411956"/>
          </a:xfrm>
          <a:prstGeom prst="rect">
            <a:avLst/>
          </a:prstGeom>
        </p:spPr>
        <p:txBody>
          <a:bodyPr>
            <a:no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a:lnSpc>
                <a:spcPct val="220000"/>
              </a:lnSpc>
            </a:pPr>
            <a:r>
              <a:rPr lang="en-US" sz="1200" b="0" dirty="0"/>
              <a:t>Florida</a:t>
            </a:r>
          </a:p>
        </p:txBody>
      </p:sp>
    </p:spTree>
    <p:extLst>
      <p:ext uri="{BB962C8B-B14F-4D97-AF65-F5344CB8AC3E}">
        <p14:creationId xmlns:p14="http://schemas.microsoft.com/office/powerpoint/2010/main" val="492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Average crime rate by category for top 5 states</a:t>
            </a:r>
            <a:br>
              <a:rPr lang="en-US" dirty="0"/>
            </a:br>
            <a:endParaRPr lang="en-US" dirty="0"/>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pic>
        <p:nvPicPr>
          <p:cNvPr id="3" name="Picture 2">
            <a:extLst>
              <a:ext uri="{FF2B5EF4-FFF2-40B4-BE49-F238E27FC236}">
                <a16:creationId xmlns:a16="http://schemas.microsoft.com/office/drawing/2014/main" id="{EB56C544-4E99-4D5A-80BA-97196B06D815}"/>
              </a:ext>
            </a:extLst>
          </p:cNvPr>
          <p:cNvPicPr>
            <a:picLocks noChangeAspect="1"/>
          </p:cNvPicPr>
          <p:nvPr/>
        </p:nvPicPr>
        <p:blipFill>
          <a:blip r:embed="rId3"/>
          <a:stretch>
            <a:fillRect/>
          </a:stretch>
        </p:blipFill>
        <p:spPr>
          <a:xfrm>
            <a:off x="1019463" y="1219756"/>
            <a:ext cx="4245995" cy="3046040"/>
          </a:xfrm>
          <a:prstGeom prst="rect">
            <a:avLst/>
          </a:prstGeom>
          <a:ln>
            <a:solidFill>
              <a:schemeClr val="bg1">
                <a:lumMod val="75000"/>
              </a:schemeClr>
            </a:solidFill>
          </a:ln>
        </p:spPr>
      </p:pic>
      <p:pic>
        <p:nvPicPr>
          <p:cNvPr id="8" name="Picture 7">
            <a:extLst>
              <a:ext uri="{FF2B5EF4-FFF2-40B4-BE49-F238E27FC236}">
                <a16:creationId xmlns:a16="http://schemas.microsoft.com/office/drawing/2014/main" id="{7EBCB81D-7434-4B72-86D3-571DD0AE7359}"/>
              </a:ext>
            </a:extLst>
          </p:cNvPr>
          <p:cNvPicPr>
            <a:picLocks noChangeAspect="1"/>
          </p:cNvPicPr>
          <p:nvPr/>
        </p:nvPicPr>
        <p:blipFill>
          <a:blip r:embed="rId4"/>
          <a:stretch>
            <a:fillRect/>
          </a:stretch>
        </p:blipFill>
        <p:spPr>
          <a:xfrm>
            <a:off x="5869709" y="1219755"/>
            <a:ext cx="4171919" cy="3046041"/>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41983281-D36B-4A6B-9CE5-F392654C3BC6}"/>
              </a:ext>
            </a:extLst>
          </p:cNvPr>
          <p:cNvSpPr/>
          <p:nvPr/>
        </p:nvSpPr>
        <p:spPr>
          <a:xfrm>
            <a:off x="221673" y="4436687"/>
            <a:ext cx="11814099" cy="3039550"/>
          </a:xfrm>
          <a:prstGeom prst="rect">
            <a:avLst/>
          </a:prstGeom>
        </p:spPr>
        <p:txBody>
          <a:bodyPr wrap="square">
            <a:spAutoFit/>
          </a:bodyPr>
          <a:lstStyle/>
          <a:p>
            <a:pPr marL="342900" indent="-285750">
              <a:lnSpc>
                <a:spcPct val="220000"/>
              </a:lnSpc>
              <a:buFont typeface="Arial" panose="020B0604020202020204" pitchFamily="34" charset="0"/>
              <a:buChar char="•"/>
            </a:pPr>
            <a:r>
              <a:rPr lang="en-GB" dirty="0"/>
              <a:t>For non-violent crimes, </a:t>
            </a:r>
            <a:r>
              <a:rPr lang="en-GB" b="1" dirty="0"/>
              <a:t>number of larcenies </a:t>
            </a:r>
            <a:r>
              <a:rPr lang="en-GB" dirty="0"/>
              <a:t>per 100K population is highest type of the non-violent crimes </a:t>
            </a:r>
          </a:p>
          <a:p>
            <a:pPr marL="342900" indent="-285750">
              <a:lnSpc>
                <a:spcPct val="220000"/>
              </a:lnSpc>
              <a:buFont typeface="Arial" panose="020B0604020202020204" pitchFamily="34" charset="0"/>
              <a:buChar char="•"/>
            </a:pPr>
            <a:r>
              <a:rPr lang="en-GB" dirty="0"/>
              <a:t>For non-violent crimes, </a:t>
            </a:r>
            <a:r>
              <a:rPr lang="en-GB" b="1" dirty="0"/>
              <a:t>number of robberies and number of assaults </a:t>
            </a:r>
            <a:r>
              <a:rPr lang="en-GB" dirty="0"/>
              <a:t>per 100K are highest type of the non-violent crimes </a:t>
            </a:r>
          </a:p>
          <a:p>
            <a:pPr marL="742950" indent="-685800">
              <a:lnSpc>
                <a:spcPct val="220000"/>
              </a:lnSpc>
              <a:buFont typeface="Arial" panose="020B0604020202020204" pitchFamily="34" charset="0"/>
              <a:buChar char="•"/>
            </a:pPr>
            <a:endParaRPr lang="en-GB" dirty="0"/>
          </a:p>
          <a:p>
            <a:pPr marL="742950" indent="-685800">
              <a:lnSpc>
                <a:spcPct val="220000"/>
              </a:lnSpc>
              <a:buFont typeface="Arial" panose="020B0604020202020204" pitchFamily="34" charset="0"/>
              <a:buChar char="•"/>
            </a:pPr>
            <a:endParaRPr lang="en-GB" dirty="0"/>
          </a:p>
        </p:txBody>
      </p:sp>
    </p:spTree>
    <p:extLst>
      <p:ext uri="{BB962C8B-B14F-4D97-AF65-F5344CB8AC3E}">
        <p14:creationId xmlns:p14="http://schemas.microsoft.com/office/powerpoint/2010/main" val="354264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Factors  correlated with the non-violent crimes for top 5 states</a:t>
            </a:r>
            <a:br>
              <a:rPr lang="en-US" dirty="0"/>
            </a:br>
            <a:endParaRPr lang="en-US" dirty="0"/>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pic>
        <p:nvPicPr>
          <p:cNvPr id="5" name="Content Placeholder 6">
            <a:extLst>
              <a:ext uri="{FF2B5EF4-FFF2-40B4-BE49-F238E27FC236}">
                <a16:creationId xmlns:a16="http://schemas.microsoft.com/office/drawing/2014/main" id="{F56E9760-FE14-44FA-AC71-3850A793A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398" y="1514933"/>
            <a:ext cx="7112637" cy="3156877"/>
          </a:xfrm>
          <a:prstGeom prst="rect">
            <a:avLst/>
          </a:prstGeom>
          <a:ln>
            <a:solidFill>
              <a:schemeClr val="bg1">
                <a:lumMod val="65000"/>
              </a:schemeClr>
            </a:solidFill>
          </a:ln>
        </p:spPr>
      </p:pic>
      <p:sp>
        <p:nvSpPr>
          <p:cNvPr id="6" name="Rectangle 5">
            <a:extLst>
              <a:ext uri="{FF2B5EF4-FFF2-40B4-BE49-F238E27FC236}">
                <a16:creationId xmlns:a16="http://schemas.microsoft.com/office/drawing/2014/main" id="{19F04B85-8A05-42D8-B298-08B6F02BD11F}"/>
              </a:ext>
            </a:extLst>
          </p:cNvPr>
          <p:cNvSpPr/>
          <p:nvPr/>
        </p:nvSpPr>
        <p:spPr>
          <a:xfrm>
            <a:off x="100965" y="1248869"/>
            <a:ext cx="4710545" cy="3435108"/>
          </a:xfrm>
          <a:prstGeom prst="rect">
            <a:avLst/>
          </a:prstGeom>
        </p:spPr>
        <p:txBody>
          <a:bodyPr wrap="square">
            <a:spAutoFit/>
          </a:bodyPr>
          <a:lstStyle/>
          <a:p>
            <a:pPr marL="342900" indent="-285750">
              <a:lnSpc>
                <a:spcPct val="220000"/>
              </a:lnSpc>
              <a:spcAft>
                <a:spcPts val="350"/>
              </a:spcAft>
              <a:buFont typeface="Arial" panose="020B0604020202020204" pitchFamily="34" charset="0"/>
              <a:buChar char="•"/>
            </a:pPr>
            <a:r>
              <a:rPr lang="en-US" sz="1400" dirty="0"/>
              <a:t>12 features out of 125 have high correlation with the non-violent crimes</a:t>
            </a:r>
          </a:p>
          <a:p>
            <a:pPr marL="342900" indent="-285750">
              <a:lnSpc>
                <a:spcPct val="220000"/>
              </a:lnSpc>
              <a:spcAft>
                <a:spcPts val="350"/>
              </a:spcAft>
              <a:buFont typeface="Arial" panose="020B0604020202020204" pitchFamily="34" charset="0"/>
              <a:buChar char="•"/>
            </a:pPr>
            <a:r>
              <a:rPr lang="en-US" sz="1400" dirty="0"/>
              <a:t>Divorce, Unemployment, Literacy, Race are the major deciding factors for crimes</a:t>
            </a:r>
          </a:p>
          <a:p>
            <a:pPr marL="342900" indent="-285750">
              <a:lnSpc>
                <a:spcPct val="220000"/>
              </a:lnSpc>
              <a:spcAft>
                <a:spcPts val="350"/>
              </a:spcAft>
              <a:buFont typeface="Arial" panose="020B0604020202020204" pitchFamily="34" charset="0"/>
              <a:buChar char="•"/>
            </a:pPr>
            <a:r>
              <a:rPr lang="en-US" sz="1400" dirty="0"/>
              <a:t>Factors are specific to states. Ex: Lack of high school education is the highest contributing factor in GA but it’s not the case for IA</a:t>
            </a:r>
          </a:p>
        </p:txBody>
      </p:sp>
    </p:spTree>
    <p:extLst>
      <p:ext uri="{BB962C8B-B14F-4D97-AF65-F5344CB8AC3E}">
        <p14:creationId xmlns:p14="http://schemas.microsoft.com/office/powerpoint/2010/main" val="74121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Factors  correlated with the violent crimes for top 5 states</a:t>
            </a:r>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pic>
        <p:nvPicPr>
          <p:cNvPr id="5" name="Content Placeholder 4">
            <a:extLst>
              <a:ext uri="{FF2B5EF4-FFF2-40B4-BE49-F238E27FC236}">
                <a16:creationId xmlns:a16="http://schemas.microsoft.com/office/drawing/2014/main" id="{CF7D9FE0-5B31-4E4D-867A-B5879B888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6086" y="1156504"/>
            <a:ext cx="7048678" cy="2916731"/>
          </a:xfrm>
          <a:prstGeom prst="rect">
            <a:avLst/>
          </a:prstGeom>
          <a:ln>
            <a:solidFill>
              <a:schemeClr val="bg1">
                <a:lumMod val="65000"/>
              </a:schemeClr>
            </a:solidFill>
          </a:ln>
        </p:spPr>
      </p:pic>
      <p:sp>
        <p:nvSpPr>
          <p:cNvPr id="3" name="Rectangle 2"/>
          <p:cNvSpPr/>
          <p:nvPr/>
        </p:nvSpPr>
        <p:spPr>
          <a:xfrm>
            <a:off x="-1588" y="1059956"/>
            <a:ext cx="3834679" cy="962636"/>
          </a:xfrm>
          <a:prstGeom prst="rect">
            <a:avLst/>
          </a:prstGeom>
        </p:spPr>
        <p:txBody>
          <a:bodyPr wrap="square">
            <a:spAutoFit/>
          </a:bodyPr>
          <a:lstStyle/>
          <a:p>
            <a:pPr marL="342900" indent="-285750">
              <a:lnSpc>
                <a:spcPct val="220000"/>
              </a:lnSpc>
              <a:spcAft>
                <a:spcPts val="350"/>
              </a:spcAft>
              <a:buFont typeface="Arial" panose="020B0604020202020204" pitchFamily="34" charset="0"/>
              <a:buChar char="•"/>
            </a:pPr>
            <a:r>
              <a:rPr lang="en-US" sz="1400" dirty="0"/>
              <a:t>Divorce has higher influence for non-violent crimes than the violent crimes</a:t>
            </a:r>
          </a:p>
        </p:txBody>
      </p:sp>
    </p:spTree>
    <p:extLst>
      <p:ext uri="{BB962C8B-B14F-4D97-AF65-F5344CB8AC3E}">
        <p14:creationId xmlns:p14="http://schemas.microsoft.com/office/powerpoint/2010/main" val="169570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Average violent crime rate by state (per 100k population)</a:t>
            </a:r>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3" name="Rectangle 2"/>
          <p:cNvSpPr/>
          <p:nvPr/>
        </p:nvSpPr>
        <p:spPr>
          <a:xfrm>
            <a:off x="-1588" y="1059956"/>
            <a:ext cx="3834679" cy="1961884"/>
          </a:xfrm>
          <a:prstGeom prst="rect">
            <a:avLst/>
          </a:prstGeom>
        </p:spPr>
        <p:txBody>
          <a:bodyPr wrap="square">
            <a:spAutoFit/>
          </a:bodyPr>
          <a:lstStyle/>
          <a:p>
            <a:pPr marL="342900" indent="-285750">
              <a:lnSpc>
                <a:spcPct val="220000"/>
              </a:lnSpc>
              <a:spcAft>
                <a:spcPts val="350"/>
              </a:spcAft>
              <a:buFont typeface="Arial" panose="020B0604020202020204" pitchFamily="34" charset="0"/>
              <a:buChar char="•"/>
            </a:pPr>
            <a:r>
              <a:rPr lang="en-US" sz="1400" dirty="0"/>
              <a:t>District of Columbia is the highest state  followed by South Carolina and Louisiana </a:t>
            </a:r>
          </a:p>
          <a:p>
            <a:pPr marL="342900" indent="-285750">
              <a:lnSpc>
                <a:spcPct val="220000"/>
              </a:lnSpc>
              <a:spcAft>
                <a:spcPts val="350"/>
              </a:spcAft>
              <a:buFont typeface="Arial" panose="020B0604020202020204" pitchFamily="34" charset="0"/>
              <a:buChar char="•"/>
            </a:pPr>
            <a:r>
              <a:rPr lang="en-US" sz="1400" dirty="0"/>
              <a:t>The lowest rate is for north Dakota, Maine and Vermont states.</a:t>
            </a:r>
          </a:p>
        </p:txBody>
      </p:sp>
      <p:pic>
        <p:nvPicPr>
          <p:cNvPr id="6" name="Picture 5">
            <a:extLst>
              <a:ext uri="{FF2B5EF4-FFF2-40B4-BE49-F238E27FC236}">
                <a16:creationId xmlns:a16="http://schemas.microsoft.com/office/drawing/2014/main" id="{BCF7F90A-B4CF-4BD4-B84B-85468FB43F0B}"/>
              </a:ext>
            </a:extLst>
          </p:cNvPr>
          <p:cNvPicPr>
            <a:picLocks noChangeAspect="1"/>
          </p:cNvPicPr>
          <p:nvPr/>
        </p:nvPicPr>
        <p:blipFill rotWithShape="1">
          <a:blip r:embed="rId3"/>
          <a:srcRect r="1116" b="3619"/>
          <a:stretch/>
        </p:blipFill>
        <p:spPr>
          <a:xfrm>
            <a:off x="4936838" y="1248869"/>
            <a:ext cx="6844145" cy="3097756"/>
          </a:xfrm>
          <a:prstGeom prst="rect">
            <a:avLst/>
          </a:prstGeom>
          <a:noFill/>
          <a:ln>
            <a:solidFill>
              <a:schemeClr val="bg1">
                <a:lumMod val="75000"/>
              </a:schemeClr>
            </a:solidFill>
          </a:ln>
        </p:spPr>
      </p:pic>
    </p:spTree>
    <p:extLst>
      <p:ext uri="{BB962C8B-B14F-4D97-AF65-F5344CB8AC3E}">
        <p14:creationId xmlns:p14="http://schemas.microsoft.com/office/powerpoint/2010/main" val="104449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Average non-violent crime rate by state (per 100k population)</a:t>
            </a:r>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3" name="Rectangle 2"/>
          <p:cNvSpPr/>
          <p:nvPr/>
        </p:nvSpPr>
        <p:spPr>
          <a:xfrm>
            <a:off x="-1588" y="1059956"/>
            <a:ext cx="3834679" cy="3023135"/>
          </a:xfrm>
          <a:prstGeom prst="rect">
            <a:avLst/>
          </a:prstGeom>
        </p:spPr>
        <p:txBody>
          <a:bodyPr wrap="square">
            <a:spAutoFit/>
          </a:bodyPr>
          <a:lstStyle/>
          <a:p>
            <a:pPr marL="342900" indent="-285750">
              <a:lnSpc>
                <a:spcPct val="220000"/>
              </a:lnSpc>
              <a:spcAft>
                <a:spcPts val="350"/>
              </a:spcAft>
              <a:buFont typeface="Arial" panose="020B0604020202020204" pitchFamily="34" charset="0"/>
              <a:buChar char="•"/>
            </a:pPr>
            <a:r>
              <a:rPr lang="en-US" sz="1400" dirty="0"/>
              <a:t>District of Columbia, Georgia, Florida and north of Carolina are the highest state  reporting non-violent crimes</a:t>
            </a:r>
          </a:p>
          <a:p>
            <a:pPr marL="342900" indent="-285750">
              <a:lnSpc>
                <a:spcPct val="220000"/>
              </a:lnSpc>
              <a:spcAft>
                <a:spcPts val="350"/>
              </a:spcAft>
              <a:buFont typeface="Arial" panose="020B0604020202020204" pitchFamily="34" charset="0"/>
              <a:buChar char="•"/>
            </a:pPr>
            <a:r>
              <a:rPr lang="en-US" sz="1400" dirty="0"/>
              <a:t>The lowest rate is for </a:t>
            </a:r>
            <a:r>
              <a:rPr lang="en-GB" sz="1400" dirty="0"/>
              <a:t>Massachusetts, Pennsylvania, Rhode, New Hampshire and Connecticut </a:t>
            </a:r>
            <a:r>
              <a:rPr lang="en-US" sz="1400" dirty="0"/>
              <a:t>states.</a:t>
            </a:r>
          </a:p>
        </p:txBody>
      </p:sp>
      <p:pic>
        <p:nvPicPr>
          <p:cNvPr id="5" name="Picture 4">
            <a:extLst>
              <a:ext uri="{FF2B5EF4-FFF2-40B4-BE49-F238E27FC236}">
                <a16:creationId xmlns:a16="http://schemas.microsoft.com/office/drawing/2014/main" id="{9CD14C57-BE88-4293-9ECE-B1D618A0F126}"/>
              </a:ext>
            </a:extLst>
          </p:cNvPr>
          <p:cNvPicPr>
            <a:picLocks noChangeAspect="1"/>
          </p:cNvPicPr>
          <p:nvPr/>
        </p:nvPicPr>
        <p:blipFill>
          <a:blip r:embed="rId3"/>
          <a:stretch>
            <a:fillRect/>
          </a:stretch>
        </p:blipFill>
        <p:spPr>
          <a:xfrm>
            <a:off x="4824700" y="1373332"/>
            <a:ext cx="6693045" cy="3106165"/>
          </a:xfrm>
          <a:prstGeom prst="rect">
            <a:avLst/>
          </a:prstGeom>
          <a:ln>
            <a:solidFill>
              <a:schemeClr val="bg1">
                <a:lumMod val="75000"/>
              </a:schemeClr>
            </a:solidFill>
          </a:ln>
        </p:spPr>
      </p:pic>
    </p:spTree>
    <p:extLst>
      <p:ext uri="{BB962C8B-B14F-4D97-AF65-F5344CB8AC3E}">
        <p14:creationId xmlns:p14="http://schemas.microsoft.com/office/powerpoint/2010/main" val="28908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Visualization Techniques</a:t>
            </a:r>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5" name="Rectangle 4">
            <a:extLst>
              <a:ext uri="{FF2B5EF4-FFF2-40B4-BE49-F238E27FC236}">
                <a16:creationId xmlns:a16="http://schemas.microsoft.com/office/drawing/2014/main" id="{C6A9B7D9-5AAA-4CD4-A049-DD3DA27D8A10}"/>
              </a:ext>
            </a:extLst>
          </p:cNvPr>
          <p:cNvSpPr/>
          <p:nvPr/>
        </p:nvSpPr>
        <p:spPr>
          <a:xfrm>
            <a:off x="304799" y="1059956"/>
            <a:ext cx="6834909" cy="5837817"/>
          </a:xfrm>
          <a:prstGeom prst="rect">
            <a:avLst/>
          </a:prstGeom>
        </p:spPr>
        <p:txBody>
          <a:bodyPr wrap="square">
            <a:spAutoFit/>
          </a:bodyPr>
          <a:lstStyle/>
          <a:p>
            <a:pPr marL="57150">
              <a:lnSpc>
                <a:spcPct val="220000"/>
              </a:lnSpc>
              <a:spcAft>
                <a:spcPts val="350"/>
              </a:spcAft>
            </a:pPr>
            <a:r>
              <a:rPr lang="en-US" sz="1400" dirty="0"/>
              <a:t>We have used many charts and techniques to visualize the crime dataset. For example</a:t>
            </a:r>
          </a:p>
          <a:p>
            <a:pPr marL="57150">
              <a:lnSpc>
                <a:spcPct val="220000"/>
              </a:lnSpc>
              <a:spcAft>
                <a:spcPts val="350"/>
              </a:spcAft>
            </a:pPr>
            <a:r>
              <a:rPr lang="en-US" sz="1400" dirty="0"/>
              <a:t>For </a:t>
            </a:r>
            <a:r>
              <a:rPr lang="en-US" sz="1400" b="1" dirty="0"/>
              <a:t>nominal/categorical </a:t>
            </a:r>
            <a:r>
              <a:rPr lang="en-US" sz="1400" dirty="0"/>
              <a:t>fields such as state and community, we have used </a:t>
            </a:r>
            <a:r>
              <a:rPr lang="en-US" sz="1400" b="1" dirty="0"/>
              <a:t>bar chart </a:t>
            </a:r>
            <a:r>
              <a:rPr lang="en-US" sz="1400" dirty="0"/>
              <a:t>to represent each state and the quantity of crimes. We tried pie chart but the no. of states is 41 and it failed to give us clear insights</a:t>
            </a:r>
          </a:p>
          <a:p>
            <a:pPr marL="342900" indent="-285750">
              <a:lnSpc>
                <a:spcPct val="220000"/>
              </a:lnSpc>
              <a:spcAft>
                <a:spcPts val="350"/>
              </a:spcAft>
              <a:buFont typeface="Arial" panose="020B0604020202020204" pitchFamily="34" charset="0"/>
              <a:buChar char="•"/>
            </a:pPr>
            <a:r>
              <a:rPr lang="en-US" sz="1400" dirty="0"/>
              <a:t>Pros of bar chart:</a:t>
            </a:r>
          </a:p>
          <a:p>
            <a:pPr marL="742950" lvl="1" indent="-285750">
              <a:buFont typeface="Arial" panose="020B0604020202020204" pitchFamily="34" charset="0"/>
              <a:buChar char="•"/>
            </a:pPr>
            <a:r>
              <a:rPr lang="en-GB" sz="1400" dirty="0"/>
              <a:t>Good communication tool </a:t>
            </a:r>
          </a:p>
          <a:p>
            <a:pPr marL="742950" lvl="1" indent="-285750">
              <a:buFont typeface="Arial" panose="020B0604020202020204" pitchFamily="34" charset="0"/>
              <a:buChar char="•"/>
            </a:pPr>
            <a:r>
              <a:rPr lang="en-GB" sz="1400" dirty="0"/>
              <a:t>Easy to interpret</a:t>
            </a:r>
          </a:p>
          <a:p>
            <a:pPr marL="342900" indent="-285750">
              <a:lnSpc>
                <a:spcPct val="220000"/>
              </a:lnSpc>
              <a:spcAft>
                <a:spcPts val="350"/>
              </a:spcAft>
              <a:buFont typeface="Arial" panose="020B0604020202020204" pitchFamily="34" charset="0"/>
              <a:buChar char="•"/>
            </a:pPr>
            <a:r>
              <a:rPr lang="en-US" sz="1400" dirty="0"/>
              <a:t>Cons:</a:t>
            </a:r>
          </a:p>
          <a:p>
            <a:pPr marL="742950" lvl="1" indent="-285750">
              <a:lnSpc>
                <a:spcPct val="150000"/>
              </a:lnSpc>
              <a:spcAft>
                <a:spcPts val="350"/>
              </a:spcAft>
              <a:buFont typeface="Arial" panose="020B0604020202020204" pitchFamily="34" charset="0"/>
              <a:buChar char="•"/>
            </a:pPr>
            <a:r>
              <a:rPr lang="en-GB" sz="1400" dirty="0"/>
              <a:t>Using too many bars in a bar chart looks extremely cluttered</a:t>
            </a:r>
          </a:p>
          <a:p>
            <a:pPr marL="742950" lvl="1" indent="-285750">
              <a:lnSpc>
                <a:spcPct val="150000"/>
              </a:lnSpc>
              <a:spcAft>
                <a:spcPts val="350"/>
              </a:spcAft>
              <a:buFont typeface="Arial" panose="020B0604020202020204" pitchFamily="34" charset="0"/>
              <a:buChar char="•"/>
            </a:pPr>
            <a:r>
              <a:rPr lang="en-GB" sz="1400" dirty="0"/>
              <a:t>Readers can make comparisons of arbitrary data segments quickly on a bar chart, but are not able to compare two slices that are not neighbours at once</a:t>
            </a:r>
            <a:endParaRPr lang="en-US" sz="1400" dirty="0"/>
          </a:p>
          <a:p>
            <a:pPr marL="342900" indent="-285750">
              <a:lnSpc>
                <a:spcPct val="220000"/>
              </a:lnSpc>
              <a:spcAft>
                <a:spcPts val="350"/>
              </a:spcAft>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38DFF58E-2296-41C1-A296-6495E7577ACC}"/>
              </a:ext>
            </a:extLst>
          </p:cNvPr>
          <p:cNvPicPr>
            <a:picLocks noChangeAspect="1"/>
          </p:cNvPicPr>
          <p:nvPr/>
        </p:nvPicPr>
        <p:blipFill rotWithShape="1">
          <a:blip r:embed="rId3"/>
          <a:srcRect r="1116" b="3619"/>
          <a:stretch/>
        </p:blipFill>
        <p:spPr>
          <a:xfrm>
            <a:off x="7323803" y="1248869"/>
            <a:ext cx="4321892" cy="1956149"/>
          </a:xfrm>
          <a:prstGeom prst="rect">
            <a:avLst/>
          </a:prstGeom>
          <a:noFill/>
          <a:ln>
            <a:solidFill>
              <a:schemeClr val="bg1">
                <a:lumMod val="75000"/>
              </a:schemeClr>
            </a:solidFill>
          </a:ln>
        </p:spPr>
      </p:pic>
      <p:pic>
        <p:nvPicPr>
          <p:cNvPr id="7" name="Picture 6">
            <a:extLst>
              <a:ext uri="{FF2B5EF4-FFF2-40B4-BE49-F238E27FC236}">
                <a16:creationId xmlns:a16="http://schemas.microsoft.com/office/drawing/2014/main" id="{38AC2530-2232-455B-82EC-7845D018C646}"/>
              </a:ext>
            </a:extLst>
          </p:cNvPr>
          <p:cNvPicPr>
            <a:picLocks noChangeAspect="1"/>
          </p:cNvPicPr>
          <p:nvPr/>
        </p:nvPicPr>
        <p:blipFill>
          <a:blip r:embed="rId4"/>
          <a:stretch>
            <a:fillRect/>
          </a:stretch>
        </p:blipFill>
        <p:spPr>
          <a:xfrm>
            <a:off x="7245638" y="3871142"/>
            <a:ext cx="3981450" cy="2238375"/>
          </a:xfrm>
          <a:prstGeom prst="rect">
            <a:avLst/>
          </a:prstGeom>
        </p:spPr>
      </p:pic>
    </p:spTree>
    <p:extLst>
      <p:ext uri="{BB962C8B-B14F-4D97-AF65-F5344CB8AC3E}">
        <p14:creationId xmlns:p14="http://schemas.microsoft.com/office/powerpoint/2010/main" val="176039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Visualization Techniques</a:t>
            </a:r>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5" name="Rectangle 4">
            <a:extLst>
              <a:ext uri="{FF2B5EF4-FFF2-40B4-BE49-F238E27FC236}">
                <a16:creationId xmlns:a16="http://schemas.microsoft.com/office/drawing/2014/main" id="{C6A9B7D9-5AAA-4CD4-A049-DD3DA27D8A10}"/>
              </a:ext>
            </a:extLst>
          </p:cNvPr>
          <p:cNvSpPr/>
          <p:nvPr/>
        </p:nvSpPr>
        <p:spPr>
          <a:xfrm>
            <a:off x="304800" y="1059956"/>
            <a:ext cx="5791200" cy="5173019"/>
          </a:xfrm>
          <a:prstGeom prst="rect">
            <a:avLst/>
          </a:prstGeom>
        </p:spPr>
        <p:txBody>
          <a:bodyPr wrap="square">
            <a:spAutoFit/>
          </a:bodyPr>
          <a:lstStyle/>
          <a:p>
            <a:pPr marL="57150">
              <a:lnSpc>
                <a:spcPct val="220000"/>
              </a:lnSpc>
              <a:spcAft>
                <a:spcPts val="350"/>
              </a:spcAft>
            </a:pPr>
            <a:r>
              <a:rPr lang="en-US" sz="1400" dirty="0"/>
              <a:t>For </a:t>
            </a:r>
            <a:r>
              <a:rPr lang="en-US" sz="1400" b="1" dirty="0"/>
              <a:t>geo\GPS coordinates fields</a:t>
            </a:r>
            <a:r>
              <a:rPr lang="en-US" sz="1400" dirty="0"/>
              <a:t> such as latitude and longitude, we have used </a:t>
            </a:r>
            <a:r>
              <a:rPr lang="en-GB" sz="1400" dirty="0"/>
              <a:t>Choropleth maps </a:t>
            </a:r>
            <a:r>
              <a:rPr lang="en-US" sz="1400" dirty="0"/>
              <a:t>to show each state and the quantity of crimes. </a:t>
            </a:r>
          </a:p>
          <a:p>
            <a:pPr marL="342900" indent="-285750">
              <a:lnSpc>
                <a:spcPct val="220000"/>
              </a:lnSpc>
              <a:spcAft>
                <a:spcPts val="350"/>
              </a:spcAft>
              <a:buFont typeface="Arial" panose="020B0604020202020204" pitchFamily="34" charset="0"/>
              <a:buChar char="•"/>
            </a:pPr>
            <a:r>
              <a:rPr lang="en-US" sz="1400" dirty="0"/>
              <a:t>Pros of </a:t>
            </a:r>
            <a:r>
              <a:rPr lang="en-GB" sz="1400" dirty="0"/>
              <a:t>Choropleth maps </a:t>
            </a:r>
            <a:r>
              <a:rPr lang="en-US" sz="1400" dirty="0"/>
              <a:t>:</a:t>
            </a:r>
          </a:p>
          <a:p>
            <a:pPr marL="742950" lvl="1" indent="-285750">
              <a:buFont typeface="Arial" panose="020B0604020202020204" pitchFamily="34" charset="0"/>
              <a:buChar char="•"/>
            </a:pPr>
            <a:r>
              <a:rPr lang="en-GB" sz="1400" dirty="0"/>
              <a:t>Helpful for finding intriguing hot spots, detecting relationships between the encoded variable and geographic location (and the many variables entangled with location), or letting people know how their area compares with others. </a:t>
            </a:r>
          </a:p>
          <a:p>
            <a:pPr marL="285750" indent="-285750">
              <a:buFont typeface="Arial" panose="020B0604020202020204" pitchFamily="34" charset="0"/>
              <a:buChar char="•"/>
            </a:pPr>
            <a:r>
              <a:rPr lang="en-US" sz="1400" dirty="0"/>
              <a:t>Cons:</a:t>
            </a:r>
          </a:p>
          <a:p>
            <a:pPr marL="742950" lvl="1" indent="-285750">
              <a:lnSpc>
                <a:spcPct val="220000"/>
              </a:lnSpc>
              <a:spcAft>
                <a:spcPts val="350"/>
              </a:spcAft>
              <a:buFont typeface="Arial" panose="020B0604020202020204" pitchFamily="34" charset="0"/>
              <a:buChar char="•"/>
            </a:pPr>
            <a:r>
              <a:rPr lang="en-GB" sz="1400" dirty="0"/>
              <a:t>Since the choropleth map uses an average number to represent defined areas, the viewer can not gain detailed information or perspective on any area’s internal conditions.</a:t>
            </a:r>
            <a:endParaRPr lang="en-US" sz="1400" dirty="0"/>
          </a:p>
          <a:p>
            <a:pPr marL="342900" indent="-285750">
              <a:lnSpc>
                <a:spcPct val="220000"/>
              </a:lnSpc>
              <a:spcAft>
                <a:spcPts val="350"/>
              </a:spcAft>
              <a:buFont typeface="Arial" panose="020B0604020202020204" pitchFamily="34" charset="0"/>
              <a:buChar char="•"/>
            </a:pPr>
            <a:endParaRPr lang="en-US" sz="1400" dirty="0"/>
          </a:p>
        </p:txBody>
      </p:sp>
      <p:pic>
        <p:nvPicPr>
          <p:cNvPr id="9" name="Content Placeholder 4" descr="A close up of a map&#10;&#10;Description generated with high confidence">
            <a:extLst>
              <a:ext uri="{FF2B5EF4-FFF2-40B4-BE49-F238E27FC236}">
                <a16:creationId xmlns:a16="http://schemas.microsoft.com/office/drawing/2014/main" id="{A54218DF-94D0-4AD8-A02B-6E3F000E34A6}"/>
              </a:ext>
            </a:extLst>
          </p:cNvPr>
          <p:cNvPicPr>
            <a:picLocks noChangeAspect="1"/>
          </p:cNvPicPr>
          <p:nvPr/>
        </p:nvPicPr>
        <p:blipFill rotWithShape="1">
          <a:blip r:embed="rId3">
            <a:extLst>
              <a:ext uri="{28A0092B-C50C-407E-A947-70E740481C1C}">
                <a14:useLocalDpi xmlns:a14="http://schemas.microsoft.com/office/drawing/2010/main" val="0"/>
              </a:ext>
            </a:extLst>
          </a:blip>
          <a:srcRect r="444"/>
          <a:stretch/>
        </p:blipFill>
        <p:spPr>
          <a:xfrm>
            <a:off x="6965474" y="1319369"/>
            <a:ext cx="4386738" cy="2467540"/>
          </a:xfrm>
          <a:prstGeom prst="rect">
            <a:avLst/>
          </a:prstGeom>
          <a:ln>
            <a:solidFill>
              <a:schemeClr val="bg1">
                <a:lumMod val="65000"/>
              </a:schemeClr>
            </a:solidFill>
          </a:ln>
        </p:spPr>
      </p:pic>
    </p:spTree>
    <p:extLst>
      <p:ext uri="{BB962C8B-B14F-4D97-AF65-F5344CB8AC3E}">
        <p14:creationId xmlns:p14="http://schemas.microsoft.com/office/powerpoint/2010/main" val="244860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9718435" cy="452586"/>
          </a:xfrm>
        </p:spPr>
        <p:txBody>
          <a:bodyPr/>
          <a:lstStyle/>
          <a:p>
            <a:r>
              <a:rPr lang="en-US" dirty="0"/>
              <a:t>Motivation</a:t>
            </a:r>
          </a:p>
        </p:txBody>
      </p:sp>
      <p:sp>
        <p:nvSpPr>
          <p:cNvPr id="3" name="TextBox 2"/>
          <p:cNvSpPr txBox="1"/>
          <p:nvPr/>
        </p:nvSpPr>
        <p:spPr>
          <a:xfrm>
            <a:off x="221673" y="1134208"/>
            <a:ext cx="7869116" cy="609397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dirty="0"/>
              <a:t>Data analysis and visualization helps police departments to fight crime</a:t>
            </a:r>
          </a:p>
          <a:p>
            <a:pPr marL="285750" indent="-285750">
              <a:lnSpc>
                <a:spcPct val="200000"/>
              </a:lnSpc>
              <a:buFont typeface="Arial" panose="020B0604020202020204" pitchFamily="34" charset="0"/>
              <a:buChar char="•"/>
            </a:pPr>
            <a:r>
              <a:rPr lang="en-US" sz="1300" dirty="0"/>
              <a:t>Departments can detect correlations between statistics such as school truancy and a rise in neighborhood burglaries</a:t>
            </a:r>
          </a:p>
          <a:p>
            <a:pPr marL="285750" indent="-285750">
              <a:lnSpc>
                <a:spcPct val="200000"/>
              </a:lnSpc>
              <a:buFont typeface="Arial" panose="020B0604020202020204" pitchFamily="34" charset="0"/>
              <a:buChar char="•"/>
            </a:pPr>
            <a:r>
              <a:rPr lang="en-US" sz="1300" dirty="0"/>
              <a:t>Departments can detect correlations between statistics such as school truancy and a rise in neighborhood burglaries</a:t>
            </a:r>
          </a:p>
          <a:p>
            <a:pPr marL="285750" indent="-285750">
              <a:lnSpc>
                <a:spcPct val="200000"/>
              </a:lnSpc>
              <a:buFont typeface="Arial" panose="020B0604020202020204" pitchFamily="34" charset="0"/>
              <a:buChar char="•"/>
            </a:pPr>
            <a:r>
              <a:rPr lang="en-US" sz="1300" dirty="0"/>
              <a:t>The next generation of police work is tapping into complicated patterns and oft-underutilized data and applying data science in an effort to make high-crime neighborhoods safer</a:t>
            </a:r>
          </a:p>
          <a:p>
            <a:pPr marL="285750" indent="-285750">
              <a:lnSpc>
                <a:spcPct val="200000"/>
              </a:lnSpc>
              <a:buFont typeface="Arial" panose="020B0604020202020204" pitchFamily="34" charset="0"/>
              <a:buChar char="•"/>
            </a:pPr>
            <a:r>
              <a:rPr lang="en-US" sz="1300" dirty="0"/>
              <a:t>Visualization techniques helps the Law enforcement officers with better representation of statistical data and easy to understand what the data tells to plan for the action.</a:t>
            </a:r>
          </a:p>
          <a:p>
            <a:pPr marL="285750" indent="-285750">
              <a:lnSpc>
                <a:spcPct val="200000"/>
              </a:lnSpc>
              <a:buFont typeface="Arial" panose="020B0604020202020204" pitchFamily="34" charset="0"/>
              <a:buChar char="•"/>
            </a:pPr>
            <a:r>
              <a:rPr lang="en-US" sz="1300" dirty="0"/>
              <a:t>Exploratory data analysis and visualization gets into the roots of the problems in the community by finding patterns and </a:t>
            </a:r>
            <a:r>
              <a:rPr lang="en-US" sz="1300" dirty="0" err="1"/>
              <a:t>reasonings</a:t>
            </a:r>
            <a:r>
              <a:rPr lang="en-US" sz="1300" dirty="0"/>
              <a:t> in the data to build a safer and smarter communities</a:t>
            </a:r>
          </a:p>
          <a:p>
            <a:pPr marL="285750" indent="-285750">
              <a:lnSpc>
                <a:spcPct val="150000"/>
              </a:lnSpc>
              <a:buFont typeface="Arial" panose="020B0604020202020204" pitchFamily="34" charset="0"/>
              <a:buChar char="•"/>
            </a:pPr>
            <a:endParaRPr lang="en-US" sz="1300" dirty="0"/>
          </a:p>
          <a:p>
            <a:pPr marL="285750" indent="-285750">
              <a:lnSpc>
                <a:spcPct val="150000"/>
              </a:lnSpc>
              <a:buFont typeface="Arial" panose="020B0604020202020204" pitchFamily="34" charset="0"/>
              <a:buChar char="•"/>
            </a:pP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sz="1300" dirty="0"/>
          </a:p>
        </p:txBody>
      </p:sp>
    </p:spTree>
    <p:extLst>
      <p:ext uri="{BB962C8B-B14F-4D97-AF65-F5344CB8AC3E}">
        <p14:creationId xmlns:p14="http://schemas.microsoft.com/office/powerpoint/2010/main" val="948105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Visualization Techniques</a:t>
            </a:r>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5" name="Rectangle 4">
            <a:extLst>
              <a:ext uri="{FF2B5EF4-FFF2-40B4-BE49-F238E27FC236}">
                <a16:creationId xmlns:a16="http://schemas.microsoft.com/office/drawing/2014/main" id="{C6A9B7D9-5AAA-4CD4-A049-DD3DA27D8A10}"/>
              </a:ext>
            </a:extLst>
          </p:cNvPr>
          <p:cNvSpPr/>
          <p:nvPr/>
        </p:nvSpPr>
        <p:spPr>
          <a:xfrm>
            <a:off x="304800" y="1059956"/>
            <a:ext cx="5791200" cy="3443315"/>
          </a:xfrm>
          <a:prstGeom prst="rect">
            <a:avLst/>
          </a:prstGeom>
        </p:spPr>
        <p:txBody>
          <a:bodyPr wrap="square">
            <a:spAutoFit/>
          </a:bodyPr>
          <a:lstStyle/>
          <a:p>
            <a:pPr marL="57150">
              <a:lnSpc>
                <a:spcPct val="220000"/>
              </a:lnSpc>
              <a:spcAft>
                <a:spcPts val="350"/>
              </a:spcAft>
            </a:pPr>
            <a:r>
              <a:rPr lang="en-US" sz="1400" dirty="0"/>
              <a:t>For </a:t>
            </a:r>
            <a:r>
              <a:rPr lang="en-US" sz="1400" b="1" dirty="0"/>
              <a:t>numeric/ decimal fields</a:t>
            </a:r>
            <a:r>
              <a:rPr lang="en-US" sz="1400" dirty="0"/>
              <a:t>, we have used </a:t>
            </a:r>
            <a:r>
              <a:rPr lang="en-GB" sz="1400" dirty="0"/>
              <a:t>correlation matrix to show the relationship between variables </a:t>
            </a:r>
            <a:r>
              <a:rPr lang="en-US" sz="1400" dirty="0"/>
              <a:t>of crimes. </a:t>
            </a:r>
          </a:p>
          <a:p>
            <a:pPr marL="342900" indent="-285750">
              <a:lnSpc>
                <a:spcPct val="220000"/>
              </a:lnSpc>
              <a:spcAft>
                <a:spcPts val="350"/>
              </a:spcAft>
              <a:buFont typeface="Arial" panose="020B0604020202020204" pitchFamily="34" charset="0"/>
              <a:buChar char="•"/>
            </a:pPr>
            <a:r>
              <a:rPr lang="en-US" sz="1400" dirty="0"/>
              <a:t>Pros of </a:t>
            </a:r>
            <a:r>
              <a:rPr lang="en-GB" sz="1400" dirty="0"/>
              <a:t>Correlation Matrix</a:t>
            </a:r>
            <a:r>
              <a:rPr lang="en-US" sz="1400" dirty="0"/>
              <a:t>:</a:t>
            </a:r>
          </a:p>
          <a:p>
            <a:pPr marL="742950" lvl="1" indent="-285750">
              <a:buFont typeface="Arial" panose="020B0604020202020204" pitchFamily="34" charset="0"/>
              <a:buChar char="•"/>
            </a:pPr>
            <a:r>
              <a:rPr lang="en-GB" sz="1400" dirty="0"/>
              <a:t>Helpful for finding the relationship between variables. </a:t>
            </a:r>
          </a:p>
          <a:p>
            <a:pPr marL="285750" indent="-285750">
              <a:buFont typeface="Arial" panose="020B0604020202020204" pitchFamily="34" charset="0"/>
              <a:buChar char="•"/>
            </a:pPr>
            <a:r>
              <a:rPr lang="en-US" sz="1400" dirty="0"/>
              <a:t>Cons:</a:t>
            </a:r>
          </a:p>
          <a:p>
            <a:pPr marL="742950" lvl="1" indent="-285750">
              <a:lnSpc>
                <a:spcPct val="220000"/>
              </a:lnSpc>
              <a:spcAft>
                <a:spcPts val="350"/>
              </a:spcAft>
              <a:buFont typeface="Arial" panose="020B0604020202020204" pitchFamily="34" charset="0"/>
              <a:buChar char="•"/>
            </a:pPr>
            <a:r>
              <a:rPr lang="en-GB" sz="1400" dirty="0"/>
              <a:t>As the number of factors/variables increases over 6, it become harder to read and gain insights from the chart.</a:t>
            </a:r>
            <a:endParaRPr lang="en-US" sz="1400" dirty="0"/>
          </a:p>
          <a:p>
            <a:pPr marL="342900" indent="-285750">
              <a:lnSpc>
                <a:spcPct val="220000"/>
              </a:lnSpc>
              <a:spcAft>
                <a:spcPts val="350"/>
              </a:spcAft>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F60BE625-6933-47F0-BBF3-D704BFC73FC4}"/>
              </a:ext>
            </a:extLst>
          </p:cNvPr>
          <p:cNvPicPr>
            <a:picLocks noChangeAspect="1"/>
          </p:cNvPicPr>
          <p:nvPr/>
        </p:nvPicPr>
        <p:blipFill>
          <a:blip r:embed="rId3"/>
          <a:stretch>
            <a:fillRect/>
          </a:stretch>
        </p:blipFill>
        <p:spPr>
          <a:xfrm>
            <a:off x="6902018" y="1248869"/>
            <a:ext cx="4353996" cy="3458730"/>
          </a:xfrm>
          <a:prstGeom prst="rect">
            <a:avLst/>
          </a:prstGeom>
          <a:ln>
            <a:solidFill>
              <a:schemeClr val="bg1">
                <a:lumMod val="75000"/>
              </a:schemeClr>
            </a:solidFill>
          </a:ln>
        </p:spPr>
      </p:pic>
    </p:spTree>
    <p:extLst>
      <p:ext uri="{BB962C8B-B14F-4D97-AF65-F5344CB8AC3E}">
        <p14:creationId xmlns:p14="http://schemas.microsoft.com/office/powerpoint/2010/main" val="219700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Visualization Techniques</a:t>
            </a:r>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5" name="Rectangle 4">
            <a:extLst>
              <a:ext uri="{FF2B5EF4-FFF2-40B4-BE49-F238E27FC236}">
                <a16:creationId xmlns:a16="http://schemas.microsoft.com/office/drawing/2014/main" id="{C6A9B7D9-5AAA-4CD4-A049-DD3DA27D8A10}"/>
              </a:ext>
            </a:extLst>
          </p:cNvPr>
          <p:cNvSpPr/>
          <p:nvPr/>
        </p:nvSpPr>
        <p:spPr>
          <a:xfrm>
            <a:off x="304800" y="1059956"/>
            <a:ext cx="5791200" cy="3917291"/>
          </a:xfrm>
          <a:prstGeom prst="rect">
            <a:avLst/>
          </a:prstGeom>
        </p:spPr>
        <p:txBody>
          <a:bodyPr wrap="square">
            <a:spAutoFit/>
          </a:bodyPr>
          <a:lstStyle/>
          <a:p>
            <a:pPr marL="57150">
              <a:lnSpc>
                <a:spcPct val="220000"/>
              </a:lnSpc>
              <a:spcAft>
                <a:spcPts val="350"/>
              </a:spcAft>
            </a:pPr>
            <a:r>
              <a:rPr lang="en-US" sz="1400" dirty="0"/>
              <a:t>For two </a:t>
            </a:r>
            <a:r>
              <a:rPr lang="en-US" sz="1400" b="1" dirty="0"/>
              <a:t>numeric fields and one categorical field</a:t>
            </a:r>
            <a:r>
              <a:rPr lang="en-US" sz="1400" dirty="0"/>
              <a:t>, we have used </a:t>
            </a:r>
            <a:r>
              <a:rPr lang="en-GB" sz="1400" dirty="0"/>
              <a:t>parallel co-ordinate chart to show the relationship between the </a:t>
            </a:r>
            <a:r>
              <a:rPr lang="en-US" sz="1400" dirty="0"/>
              <a:t>state, the factors and the crime rate.</a:t>
            </a:r>
          </a:p>
          <a:p>
            <a:pPr marL="342900" indent="-285750">
              <a:lnSpc>
                <a:spcPct val="220000"/>
              </a:lnSpc>
              <a:spcAft>
                <a:spcPts val="350"/>
              </a:spcAft>
              <a:buFont typeface="Arial" panose="020B0604020202020204" pitchFamily="34" charset="0"/>
              <a:buChar char="•"/>
            </a:pPr>
            <a:r>
              <a:rPr lang="en-US" sz="1400" dirty="0"/>
              <a:t>Pros of </a:t>
            </a:r>
            <a:r>
              <a:rPr lang="en-GB" sz="1400" dirty="0"/>
              <a:t>parallel co-ordinate </a:t>
            </a:r>
            <a:r>
              <a:rPr lang="en-US" sz="1400" dirty="0"/>
              <a:t>:</a:t>
            </a:r>
          </a:p>
          <a:p>
            <a:pPr marL="742950" lvl="1" indent="-285750">
              <a:buFont typeface="Arial" panose="020B0604020202020204" pitchFamily="34" charset="0"/>
              <a:buChar char="•"/>
            </a:pPr>
            <a:r>
              <a:rPr lang="en-GB" sz="1400" dirty="0"/>
              <a:t>It shows the interaction between the </a:t>
            </a:r>
            <a:r>
              <a:rPr lang="en-GB" sz="1400" dirty="0" err="1"/>
              <a:t>vraibles</a:t>
            </a:r>
            <a:r>
              <a:rPr lang="en-GB" sz="1400" dirty="0"/>
              <a:t>. </a:t>
            </a:r>
          </a:p>
          <a:p>
            <a:pPr marL="285750" indent="-285750">
              <a:buFont typeface="Arial" panose="020B0604020202020204" pitchFamily="34" charset="0"/>
              <a:buChar char="•"/>
            </a:pPr>
            <a:r>
              <a:rPr lang="en-US" sz="1400" dirty="0"/>
              <a:t>Cons:</a:t>
            </a:r>
          </a:p>
          <a:p>
            <a:pPr marL="742950" lvl="1" indent="-285750">
              <a:lnSpc>
                <a:spcPct val="220000"/>
              </a:lnSpc>
              <a:spcAft>
                <a:spcPts val="350"/>
              </a:spcAft>
              <a:buFont typeface="Arial" panose="020B0604020202020204" pitchFamily="34" charset="0"/>
              <a:buChar char="•"/>
            </a:pPr>
            <a:r>
              <a:rPr lang="en-GB" sz="1400" dirty="0"/>
              <a:t>As the number of factors/variables increases, it become harder to gain insights from the chart.</a:t>
            </a:r>
            <a:endParaRPr lang="en-US" sz="1400" dirty="0"/>
          </a:p>
          <a:p>
            <a:pPr marL="342900" indent="-285750">
              <a:lnSpc>
                <a:spcPct val="220000"/>
              </a:lnSpc>
              <a:spcAft>
                <a:spcPts val="350"/>
              </a:spcAft>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FF9504BF-6441-4D83-A035-227CC4048ADB}"/>
              </a:ext>
            </a:extLst>
          </p:cNvPr>
          <p:cNvPicPr>
            <a:picLocks noChangeAspect="1"/>
          </p:cNvPicPr>
          <p:nvPr/>
        </p:nvPicPr>
        <p:blipFill>
          <a:blip r:embed="rId3"/>
          <a:stretch>
            <a:fillRect/>
          </a:stretch>
        </p:blipFill>
        <p:spPr>
          <a:xfrm>
            <a:off x="7064140" y="1248869"/>
            <a:ext cx="4288072" cy="3255674"/>
          </a:xfrm>
          <a:prstGeom prst="rect">
            <a:avLst/>
          </a:prstGeom>
          <a:ln>
            <a:solidFill>
              <a:schemeClr val="bg1">
                <a:lumMod val="75000"/>
              </a:schemeClr>
            </a:solidFill>
          </a:ln>
        </p:spPr>
      </p:pic>
    </p:spTree>
    <p:extLst>
      <p:ext uri="{BB962C8B-B14F-4D97-AF65-F5344CB8AC3E}">
        <p14:creationId xmlns:p14="http://schemas.microsoft.com/office/powerpoint/2010/main" val="46685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9718435" cy="452586"/>
          </a:xfrm>
        </p:spPr>
        <p:txBody>
          <a:bodyPr/>
          <a:lstStyle/>
          <a:p>
            <a:r>
              <a:rPr lang="en-US" dirty="0"/>
              <a:t>Related Works</a:t>
            </a:r>
          </a:p>
        </p:txBody>
      </p:sp>
      <p:sp>
        <p:nvSpPr>
          <p:cNvPr id="38" name="Subtitle 2">
            <a:extLst>
              <a:ext uri="{FF2B5EF4-FFF2-40B4-BE49-F238E27FC236}">
                <a16:creationId xmlns:a16="http://schemas.microsoft.com/office/drawing/2014/main" id="{17D8FA30-BAE4-4F3F-AF52-7BCB8AAD8F0E}"/>
              </a:ext>
            </a:extLst>
          </p:cNvPr>
          <p:cNvSpPr txBox="1">
            <a:spLocks/>
          </p:cNvSpPr>
          <p:nvPr/>
        </p:nvSpPr>
        <p:spPr>
          <a:xfrm>
            <a:off x="221673" y="1001554"/>
            <a:ext cx="6181437" cy="1681199"/>
          </a:xfrm>
          <a:prstGeom prst="rect">
            <a:avLst/>
          </a:prstGeom>
        </p:spPr>
        <p:txBody>
          <a:bodyPr vert="horz" lIns="91440" tIns="45720" rIns="91440" bIns="45720" rtlCol="0" anchor="t">
            <a:normAutofit fontScale="92500"/>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
            </a:pPr>
            <a:r>
              <a:rPr lang="en-US" sz="1300" b="0" dirty="0"/>
              <a:t>There were some previous work related but very limited such as:</a:t>
            </a:r>
          </a:p>
          <a:p>
            <a:pPr marL="514350" lvl="2" indent="-285750"/>
            <a:r>
              <a:rPr lang="en-US" sz="1300" b="0" dirty="0"/>
              <a:t>The previous related analysis was conducted on the state level and very few were done on the county/ community level</a:t>
            </a:r>
          </a:p>
          <a:p>
            <a:pPr marL="514350" lvl="2" indent="-285750"/>
            <a:r>
              <a:rPr lang="en-US" sz="1300" b="0" dirty="0"/>
              <a:t>Some </a:t>
            </a:r>
            <a:r>
              <a:rPr lang="en-US" sz="1300" dirty="0"/>
              <a:t>analysis were </a:t>
            </a:r>
            <a:r>
              <a:rPr lang="en-US" sz="1300" b="0" dirty="0"/>
              <a:t>done focusing on few fields such as US regions and race</a:t>
            </a:r>
          </a:p>
          <a:p>
            <a:pPr marL="514350" lvl="2" indent="-285750"/>
            <a:r>
              <a:rPr lang="en-US" sz="1300" b="0" dirty="0"/>
              <a:t>Some analysis were conducted for US state and city with some of the factors contributing to crimes </a:t>
            </a:r>
            <a:br>
              <a:rPr lang="en-US" sz="1300" b="0" dirty="0"/>
            </a:br>
            <a:endParaRPr lang="en-US" sz="1300" b="0" dirty="0"/>
          </a:p>
          <a:p>
            <a:pPr marL="342900" indent="-342900">
              <a:lnSpc>
                <a:spcPct val="150000"/>
              </a:lnSpc>
              <a:buFont typeface="Wingdings" panose="05000000000000000000" pitchFamily="2" charset="2"/>
              <a:buChar char="§"/>
            </a:pPr>
            <a:endParaRPr lang="en-US" sz="1300" b="0" dirty="0"/>
          </a:p>
        </p:txBody>
      </p:sp>
      <p:pic>
        <p:nvPicPr>
          <p:cNvPr id="8" name="Content Placeholder 15" descr="A picture containing text&#10;&#10;Description generated with high confidence">
            <a:extLst>
              <a:ext uri="{FF2B5EF4-FFF2-40B4-BE49-F238E27FC236}">
                <a16:creationId xmlns:a16="http://schemas.microsoft.com/office/drawing/2014/main" id="{C884655A-D1C9-4E55-B552-B46A0F0E2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34" y="2468411"/>
            <a:ext cx="4222658" cy="3040315"/>
          </a:xfrm>
          <a:prstGeom prst="rect">
            <a:avLst/>
          </a:prstGeom>
          <a:ln>
            <a:solidFill>
              <a:schemeClr val="bg1">
                <a:lumMod val="65000"/>
              </a:schemeClr>
            </a:solidFill>
          </a:ln>
        </p:spPr>
      </p:pic>
      <p:sp>
        <p:nvSpPr>
          <p:cNvPr id="9" name="Text Placeholder 12">
            <a:extLst>
              <a:ext uri="{FF2B5EF4-FFF2-40B4-BE49-F238E27FC236}">
                <a16:creationId xmlns:a16="http://schemas.microsoft.com/office/drawing/2014/main" id="{29DE827F-82B8-4A42-BE24-33A14B06FC80}"/>
              </a:ext>
            </a:extLst>
          </p:cNvPr>
          <p:cNvSpPr txBox="1">
            <a:spLocks/>
          </p:cNvSpPr>
          <p:nvPr/>
        </p:nvSpPr>
        <p:spPr>
          <a:xfrm>
            <a:off x="6403110" y="5241074"/>
            <a:ext cx="5183188" cy="823912"/>
          </a:xfrm>
          <a:prstGeom prst="rect">
            <a:avLst/>
          </a:prstGeom>
        </p:spPr>
        <p:txBody>
          <a:bodyPr>
            <a:normAutofit fontScale="92500"/>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300" b="0" dirty="0"/>
              <a:t>Example: </a:t>
            </a:r>
            <a:r>
              <a:rPr lang="en-US" sz="1300" dirty="0"/>
              <a:t>State wise crime analysis and the top contributing features</a:t>
            </a:r>
          </a:p>
          <a:p>
            <a:r>
              <a:rPr lang="en-US" sz="1300" b="0" dirty="0">
                <a:hlinkClick r:id="rId4"/>
              </a:rPr>
              <a:t>https://www.kaggle.com/kkanda/analyzing-uci-crime-and-communities-dataset</a:t>
            </a:r>
            <a:endParaRPr lang="en-US" sz="1300" b="0" dirty="0"/>
          </a:p>
          <a:p>
            <a:endParaRPr lang="en-US" sz="1300" b="0" dirty="0"/>
          </a:p>
        </p:txBody>
      </p:sp>
      <p:pic>
        <p:nvPicPr>
          <p:cNvPr id="10" name="Content Placeholder 17" descr="A close up of a map&#10;&#10;Description generated with high confidence">
            <a:extLst>
              <a:ext uri="{FF2B5EF4-FFF2-40B4-BE49-F238E27FC236}">
                <a16:creationId xmlns:a16="http://schemas.microsoft.com/office/drawing/2014/main" id="{59C98312-458D-4EDC-A3EB-A04DB6E3E0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3946" y="1146434"/>
            <a:ext cx="4629870" cy="1762673"/>
          </a:xfrm>
          <a:prstGeom prst="rect">
            <a:avLst/>
          </a:prstGeom>
          <a:ln>
            <a:solidFill>
              <a:schemeClr val="bg1">
                <a:lumMod val="65000"/>
              </a:schemeClr>
            </a:solidFill>
          </a:ln>
        </p:spPr>
      </p:pic>
      <p:pic>
        <p:nvPicPr>
          <p:cNvPr id="11" name="Picture 10" descr="A screenshot of a cell phone&#10;&#10;Description generated with very high confidence">
            <a:extLst>
              <a:ext uri="{FF2B5EF4-FFF2-40B4-BE49-F238E27FC236}">
                <a16:creationId xmlns:a16="http://schemas.microsoft.com/office/drawing/2014/main" id="{3E0039FE-284E-4B22-A79A-0976376CE4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893" y="2909107"/>
            <a:ext cx="4625923" cy="2158925"/>
          </a:xfrm>
          <a:prstGeom prst="rect">
            <a:avLst/>
          </a:prstGeom>
          <a:ln>
            <a:solidFill>
              <a:schemeClr val="bg1">
                <a:lumMod val="65000"/>
              </a:schemeClr>
            </a:solidFill>
          </a:ln>
        </p:spPr>
      </p:pic>
      <p:sp>
        <p:nvSpPr>
          <p:cNvPr id="12" name="Text Placeholder 10">
            <a:extLst>
              <a:ext uri="{FF2B5EF4-FFF2-40B4-BE49-F238E27FC236}">
                <a16:creationId xmlns:a16="http://schemas.microsoft.com/office/drawing/2014/main" id="{028DE18B-FA72-4235-A00C-E049895D17A9}"/>
              </a:ext>
            </a:extLst>
          </p:cNvPr>
          <p:cNvSpPr txBox="1">
            <a:spLocks/>
          </p:cNvSpPr>
          <p:nvPr/>
        </p:nvSpPr>
        <p:spPr>
          <a:xfrm>
            <a:off x="282431" y="5653030"/>
            <a:ext cx="5157787" cy="823912"/>
          </a:xfrm>
          <a:prstGeom prst="rect">
            <a:avLst/>
          </a:prstGeom>
        </p:spPr>
        <p:txBody>
          <a:bodyPr>
            <a:norm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0" dirty="0"/>
              <a:t>Example: </a:t>
            </a:r>
            <a:r>
              <a:rPr lang="en-US" sz="1200" dirty="0"/>
              <a:t>Region wise crime analysis only by race</a:t>
            </a:r>
          </a:p>
          <a:p>
            <a:r>
              <a:rPr lang="en-US" sz="1200" b="0" dirty="0">
                <a:hlinkClick r:id="rId7"/>
              </a:rPr>
              <a:t>https://rpubs.com/srimosri/46791</a:t>
            </a:r>
            <a:endParaRPr lang="en-US" sz="1200" b="0" dirty="0"/>
          </a:p>
          <a:p>
            <a:endParaRPr lang="en-US" sz="1200" b="0" dirty="0"/>
          </a:p>
        </p:txBody>
      </p:sp>
    </p:spTree>
    <p:extLst>
      <p:ext uri="{BB962C8B-B14F-4D97-AF65-F5344CB8AC3E}">
        <p14:creationId xmlns:p14="http://schemas.microsoft.com/office/powerpoint/2010/main" val="279924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9718435" cy="452586"/>
          </a:xfrm>
        </p:spPr>
        <p:txBody>
          <a:bodyPr/>
          <a:lstStyle/>
          <a:p>
            <a:r>
              <a:rPr lang="en-US" dirty="0"/>
              <a:t>Dataset</a:t>
            </a:r>
          </a:p>
        </p:txBody>
      </p:sp>
      <p:sp>
        <p:nvSpPr>
          <p:cNvPr id="14" name="Text Placeholder 3">
            <a:extLst>
              <a:ext uri="{FF2B5EF4-FFF2-40B4-BE49-F238E27FC236}">
                <a16:creationId xmlns:a16="http://schemas.microsoft.com/office/drawing/2014/main" id="{9265FFC7-EA7F-420B-99C6-863E7BDD13F9}"/>
              </a:ext>
            </a:extLst>
          </p:cNvPr>
          <p:cNvSpPr txBox="1">
            <a:spLocks/>
          </p:cNvSpPr>
          <p:nvPr/>
        </p:nvSpPr>
        <p:spPr>
          <a:xfrm>
            <a:off x="85511" y="931268"/>
            <a:ext cx="7128089" cy="4989242"/>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285750">
              <a:lnSpc>
                <a:spcPct val="150000"/>
              </a:lnSpc>
              <a:buFont typeface="Wingdings" panose="05000000000000000000" pitchFamily="2" charset="2"/>
              <a:buChar char="§"/>
            </a:pPr>
            <a:r>
              <a:rPr lang="en-US" sz="1300" dirty="0"/>
              <a:t>Dataset name</a:t>
            </a:r>
            <a:r>
              <a:rPr lang="en-US" sz="1300" b="0" dirty="0"/>
              <a:t>: Communities and Crime</a:t>
            </a:r>
          </a:p>
          <a:p>
            <a:pPr marL="57150" indent="-285750">
              <a:lnSpc>
                <a:spcPct val="150000"/>
              </a:lnSpc>
              <a:buFont typeface="Wingdings" panose="05000000000000000000" pitchFamily="2" charset="2"/>
              <a:buChar char="§"/>
            </a:pPr>
            <a:r>
              <a:rPr lang="en-US" sz="1300" dirty="0"/>
              <a:t>Source</a:t>
            </a:r>
            <a:r>
              <a:rPr lang="en-US" sz="1300" b="0" dirty="0"/>
              <a:t>: UCI machine learning repository.  This is the real socio-economic data from 1990 US Census, law enforcement data from the 1990 US LEMAS survey, and crime data from the 1995 FBI UCR [13]. </a:t>
            </a:r>
          </a:p>
          <a:p>
            <a:pPr marL="57150" indent="-285750">
              <a:lnSpc>
                <a:spcPct val="150000"/>
              </a:lnSpc>
              <a:buFont typeface="Wingdings" panose="05000000000000000000" pitchFamily="2" charset="2"/>
              <a:buChar char="§"/>
            </a:pPr>
            <a:r>
              <a:rPr lang="en-US" sz="1300" dirty="0"/>
              <a:t>Number of Records</a:t>
            </a:r>
            <a:r>
              <a:rPr lang="en-US" sz="1300" b="0" dirty="0"/>
              <a:t>: 2215</a:t>
            </a:r>
          </a:p>
          <a:p>
            <a:pPr marL="57150" indent="-285750">
              <a:lnSpc>
                <a:spcPct val="150000"/>
              </a:lnSpc>
              <a:buFont typeface="Wingdings" panose="05000000000000000000" pitchFamily="2" charset="2"/>
              <a:buChar char="§"/>
            </a:pPr>
            <a:r>
              <a:rPr lang="en-US" sz="1300" dirty="0"/>
              <a:t>Number of Attributes</a:t>
            </a:r>
            <a:r>
              <a:rPr lang="en-US" sz="1300" b="0" dirty="0"/>
              <a:t>: 147</a:t>
            </a:r>
          </a:p>
          <a:p>
            <a:pPr marL="57150" indent="-285750">
              <a:lnSpc>
                <a:spcPct val="150000"/>
              </a:lnSpc>
              <a:buFont typeface="Wingdings" panose="05000000000000000000" pitchFamily="2" charset="2"/>
              <a:buChar char="§"/>
            </a:pPr>
            <a:endParaRPr lang="en-US" sz="1300" b="0" dirty="0"/>
          </a:p>
          <a:p>
            <a:pPr marL="57150" indent="-285750">
              <a:lnSpc>
                <a:spcPct val="150000"/>
              </a:lnSpc>
              <a:buFont typeface="Wingdings" panose="05000000000000000000" pitchFamily="2" charset="2"/>
              <a:buChar char="§"/>
            </a:pPr>
            <a:r>
              <a:rPr lang="en-US" sz="1300" b="0" dirty="0">
                <a:hlinkClick r:id="rId3"/>
              </a:rPr>
              <a:t>http://archive.ics.uci.edu/ml/datasets/communities+and+crime+unnormalized</a:t>
            </a:r>
            <a:endParaRPr lang="en-US" sz="1300" b="0" dirty="0"/>
          </a:p>
          <a:p>
            <a:pPr marL="57150" indent="-285750">
              <a:lnSpc>
                <a:spcPct val="150000"/>
              </a:lnSpc>
              <a:buFont typeface="Wingdings" panose="05000000000000000000" pitchFamily="2" charset="2"/>
              <a:buChar char="§"/>
            </a:pPr>
            <a:endParaRPr lang="en-US" sz="1300" b="0" dirty="0"/>
          </a:p>
          <a:p>
            <a:pPr marL="57150" indent="-285750">
              <a:lnSpc>
                <a:spcPct val="150000"/>
              </a:lnSpc>
              <a:buFont typeface="Wingdings" panose="05000000000000000000" pitchFamily="2" charset="2"/>
              <a:buChar char="§"/>
            </a:pPr>
            <a:endParaRPr lang="en-US" sz="1300" b="0" dirty="0"/>
          </a:p>
          <a:p>
            <a:pPr indent="-228600">
              <a:buFont typeface="Arial" panose="020B0604020202020204" pitchFamily="34" charset="0"/>
              <a:buChar char="•"/>
            </a:pPr>
            <a:endParaRPr lang="en-US" sz="1800" dirty="0"/>
          </a:p>
          <a:p>
            <a:pPr indent="-228600">
              <a:buFont typeface="Arial" panose="020B0604020202020204" pitchFamily="34" charset="0"/>
              <a:buChar char="•"/>
            </a:pPr>
            <a:endParaRPr lang="en-US" sz="1800" dirty="0"/>
          </a:p>
        </p:txBody>
      </p:sp>
    </p:spTree>
    <p:extLst>
      <p:ext uri="{BB962C8B-B14F-4D97-AF65-F5344CB8AC3E}">
        <p14:creationId xmlns:p14="http://schemas.microsoft.com/office/powerpoint/2010/main" val="391372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9718435" cy="452586"/>
          </a:xfrm>
        </p:spPr>
        <p:txBody>
          <a:bodyPr/>
          <a:lstStyle/>
          <a:p>
            <a:r>
              <a:rPr lang="en-US" dirty="0"/>
              <a:t>Dataset (continued)</a:t>
            </a:r>
          </a:p>
        </p:txBody>
      </p:sp>
      <p:graphicFrame>
        <p:nvGraphicFramePr>
          <p:cNvPr id="13" name="Table 12">
            <a:extLst>
              <a:ext uri="{FF2B5EF4-FFF2-40B4-BE49-F238E27FC236}">
                <a16:creationId xmlns:a16="http://schemas.microsoft.com/office/drawing/2014/main" id="{AF30716E-6F18-4E61-96DB-0CB7CA0BD003}"/>
              </a:ext>
            </a:extLst>
          </p:cNvPr>
          <p:cNvGraphicFramePr>
            <a:graphicFrameLocks noGrp="1"/>
          </p:cNvGraphicFramePr>
          <p:nvPr>
            <p:extLst>
              <p:ext uri="{D42A27DB-BD31-4B8C-83A1-F6EECF244321}">
                <p14:modId xmlns:p14="http://schemas.microsoft.com/office/powerpoint/2010/main" val="3262970158"/>
              </p:ext>
            </p:extLst>
          </p:nvPr>
        </p:nvGraphicFramePr>
        <p:xfrm>
          <a:off x="221673" y="1551292"/>
          <a:ext cx="8425177" cy="4690236"/>
        </p:xfrm>
        <a:graphic>
          <a:graphicData uri="http://schemas.openxmlformats.org/drawingml/2006/table">
            <a:tbl>
              <a:tblPr firstRow="1" bandRow="1">
                <a:tableStyleId>{D7AC3CCA-C797-4891-BE02-D94E43425B78}</a:tableStyleId>
              </a:tblPr>
              <a:tblGrid>
                <a:gridCol w="1645087">
                  <a:extLst>
                    <a:ext uri="{9D8B030D-6E8A-4147-A177-3AD203B41FA5}">
                      <a16:colId xmlns:a16="http://schemas.microsoft.com/office/drawing/2014/main" val="2735581145"/>
                    </a:ext>
                  </a:extLst>
                </a:gridCol>
                <a:gridCol w="4689556">
                  <a:extLst>
                    <a:ext uri="{9D8B030D-6E8A-4147-A177-3AD203B41FA5}">
                      <a16:colId xmlns:a16="http://schemas.microsoft.com/office/drawing/2014/main" val="1562967911"/>
                    </a:ext>
                  </a:extLst>
                </a:gridCol>
                <a:gridCol w="2090534">
                  <a:extLst>
                    <a:ext uri="{9D8B030D-6E8A-4147-A177-3AD203B41FA5}">
                      <a16:colId xmlns:a16="http://schemas.microsoft.com/office/drawing/2014/main" val="2045526001"/>
                    </a:ext>
                  </a:extLst>
                </a:gridCol>
              </a:tblGrid>
              <a:tr h="242110">
                <a:tc>
                  <a:txBody>
                    <a:bodyPr/>
                    <a:lstStyle/>
                    <a:p>
                      <a:r>
                        <a:rPr lang="en-US" sz="1100" dirty="0"/>
                        <a:t>Field</a:t>
                      </a:r>
                    </a:p>
                  </a:txBody>
                  <a:tcPr/>
                </a:tc>
                <a:tc>
                  <a:txBody>
                    <a:bodyPr/>
                    <a:lstStyle/>
                    <a:p>
                      <a:r>
                        <a:rPr lang="en-US" sz="1100" dirty="0"/>
                        <a:t>Description</a:t>
                      </a:r>
                    </a:p>
                  </a:txBody>
                  <a:tcPr/>
                </a:tc>
                <a:tc>
                  <a:txBody>
                    <a:bodyPr/>
                    <a:lstStyle/>
                    <a:p>
                      <a:r>
                        <a:rPr lang="en-US" sz="1100" dirty="0"/>
                        <a:t>Date Type</a:t>
                      </a:r>
                    </a:p>
                  </a:txBody>
                  <a:tcPr/>
                </a:tc>
                <a:extLst>
                  <a:ext uri="{0D108BD9-81ED-4DB2-BD59-A6C34878D82A}">
                    <a16:rowId xmlns:a16="http://schemas.microsoft.com/office/drawing/2014/main" val="4283846998"/>
                  </a:ext>
                </a:extLst>
              </a:tr>
              <a:tr h="242110">
                <a:tc>
                  <a:txBody>
                    <a:bodyPr/>
                    <a:lstStyle/>
                    <a:p>
                      <a:r>
                        <a:rPr lang="en-US" sz="1100" kern="1200" dirty="0" err="1">
                          <a:effectLst/>
                        </a:rPr>
                        <a:t>Communityname</a:t>
                      </a:r>
                      <a:endParaRPr lang="en-US" sz="1100" dirty="0"/>
                    </a:p>
                  </a:txBody>
                  <a:tcPr/>
                </a:tc>
                <a:tc>
                  <a:txBody>
                    <a:bodyPr/>
                    <a:lstStyle/>
                    <a:p>
                      <a:r>
                        <a:rPr lang="en-US" sz="1100" dirty="0"/>
                        <a:t>Name of the community in city</a:t>
                      </a:r>
                    </a:p>
                  </a:txBody>
                  <a:tcPr/>
                </a:tc>
                <a:tc>
                  <a:txBody>
                    <a:bodyPr/>
                    <a:lstStyle/>
                    <a:p>
                      <a:r>
                        <a:rPr lang="en-US" sz="1100" dirty="0"/>
                        <a:t>Text/string</a:t>
                      </a:r>
                    </a:p>
                  </a:txBody>
                  <a:tcPr/>
                </a:tc>
                <a:extLst>
                  <a:ext uri="{0D108BD9-81ED-4DB2-BD59-A6C34878D82A}">
                    <a16:rowId xmlns:a16="http://schemas.microsoft.com/office/drawing/2014/main" val="1648390074"/>
                  </a:ext>
                </a:extLst>
              </a:tr>
              <a:tr h="242110">
                <a:tc>
                  <a:txBody>
                    <a:bodyPr/>
                    <a:lstStyle/>
                    <a:p>
                      <a:r>
                        <a:rPr lang="en-US" sz="1100" kern="1200" dirty="0">
                          <a:effectLst/>
                        </a:rPr>
                        <a:t>State</a:t>
                      </a:r>
                      <a:endParaRPr lang="en-US" sz="1100" dirty="0"/>
                    </a:p>
                  </a:txBody>
                  <a:tcPr/>
                </a:tc>
                <a:tc>
                  <a:txBody>
                    <a:bodyPr/>
                    <a:lstStyle/>
                    <a:p>
                      <a:r>
                        <a:rPr lang="en-US" sz="1100" dirty="0"/>
                        <a:t>US state</a:t>
                      </a:r>
                    </a:p>
                  </a:txBody>
                  <a:tcPr/>
                </a:tc>
                <a:tc>
                  <a:txBody>
                    <a:bodyPr/>
                    <a:lstStyle/>
                    <a:p>
                      <a:r>
                        <a:rPr lang="en-US" sz="1100" dirty="0"/>
                        <a:t>Nominal</a:t>
                      </a:r>
                    </a:p>
                  </a:txBody>
                  <a:tcPr/>
                </a:tc>
                <a:extLst>
                  <a:ext uri="{0D108BD9-81ED-4DB2-BD59-A6C34878D82A}">
                    <a16:rowId xmlns:a16="http://schemas.microsoft.com/office/drawing/2014/main" val="1150097264"/>
                  </a:ext>
                </a:extLst>
              </a:tr>
              <a:tr h="242110">
                <a:tc>
                  <a:txBody>
                    <a:bodyPr/>
                    <a:lstStyle/>
                    <a:p>
                      <a:r>
                        <a:rPr lang="en-US" sz="1100" kern="1200" dirty="0" err="1">
                          <a:effectLst/>
                        </a:rPr>
                        <a:t>countyCode</a:t>
                      </a:r>
                      <a:endParaRPr lang="en-US" sz="1100" dirty="0"/>
                    </a:p>
                  </a:txBody>
                  <a:tcPr/>
                </a:tc>
                <a:tc>
                  <a:txBody>
                    <a:bodyPr/>
                    <a:lstStyle/>
                    <a:p>
                      <a:r>
                        <a:rPr lang="en-US" sz="1100" kern="1200" dirty="0">
                          <a:effectLst/>
                        </a:rPr>
                        <a:t>Numeric code for county</a:t>
                      </a:r>
                      <a:endParaRPr lang="en-US" sz="1100" dirty="0"/>
                    </a:p>
                  </a:txBody>
                  <a:tcPr/>
                </a:tc>
                <a:tc>
                  <a:txBody>
                    <a:bodyPr/>
                    <a:lstStyle/>
                    <a:p>
                      <a:r>
                        <a:rPr lang="en-US" sz="1100" dirty="0"/>
                        <a:t>Nominal</a:t>
                      </a:r>
                    </a:p>
                  </a:txBody>
                  <a:tcPr/>
                </a:tc>
                <a:extLst>
                  <a:ext uri="{0D108BD9-81ED-4DB2-BD59-A6C34878D82A}">
                    <a16:rowId xmlns:a16="http://schemas.microsoft.com/office/drawing/2014/main" val="3161023168"/>
                  </a:ext>
                </a:extLst>
              </a:tr>
              <a:tr h="242110">
                <a:tc>
                  <a:txBody>
                    <a:bodyPr/>
                    <a:lstStyle/>
                    <a:p>
                      <a:r>
                        <a:rPr lang="en-US" sz="1100" kern="1200" dirty="0" err="1">
                          <a:effectLst/>
                        </a:rPr>
                        <a:t>communityCode</a:t>
                      </a:r>
                      <a:endParaRPr lang="en-US" sz="1100" dirty="0"/>
                    </a:p>
                  </a:txBody>
                  <a:tcPr/>
                </a:tc>
                <a:tc>
                  <a:txBody>
                    <a:bodyPr/>
                    <a:lstStyle/>
                    <a:p>
                      <a:r>
                        <a:rPr lang="en-US" sz="1100" kern="1200" dirty="0">
                          <a:effectLst/>
                        </a:rPr>
                        <a:t>Numeric code for community</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4211737019"/>
                  </a:ext>
                </a:extLst>
              </a:tr>
              <a:tr h="242110">
                <a:tc>
                  <a:txBody>
                    <a:bodyPr/>
                    <a:lstStyle/>
                    <a:p>
                      <a:r>
                        <a:rPr lang="en-US" sz="1100" kern="1200" dirty="0" err="1">
                          <a:effectLst/>
                        </a:rPr>
                        <a:t>ViolentCrimesPerPop</a:t>
                      </a:r>
                      <a:endParaRPr lang="en-US" sz="1100" dirty="0"/>
                    </a:p>
                  </a:txBody>
                  <a:tcPr/>
                </a:tc>
                <a:tc>
                  <a:txBody>
                    <a:bodyPr/>
                    <a:lstStyle/>
                    <a:p>
                      <a:r>
                        <a:rPr lang="en-US" sz="1100" kern="1200" dirty="0">
                          <a:effectLst/>
                        </a:rPr>
                        <a:t>Total number of violent crimes per 100K population</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1305970430"/>
                  </a:ext>
                </a:extLst>
              </a:tr>
              <a:tr h="242110">
                <a:tc>
                  <a:txBody>
                    <a:bodyPr/>
                    <a:lstStyle/>
                    <a:p>
                      <a:r>
                        <a:rPr lang="en-US" sz="1100" kern="1200" dirty="0" err="1">
                          <a:effectLst/>
                        </a:rPr>
                        <a:t>nonViolPerPop</a:t>
                      </a:r>
                      <a:endParaRPr lang="en-US" sz="1100" dirty="0"/>
                    </a:p>
                  </a:txBody>
                  <a:tcPr/>
                </a:tc>
                <a:tc>
                  <a:txBody>
                    <a:bodyPr/>
                    <a:lstStyle/>
                    <a:p>
                      <a:r>
                        <a:rPr lang="en-US" sz="1100" kern="1200" dirty="0">
                          <a:effectLst/>
                        </a:rPr>
                        <a:t>Total number of non-violent crimes per 100K population</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1916585377"/>
                  </a:ext>
                </a:extLst>
              </a:tr>
              <a:tr h="242110">
                <a:tc>
                  <a:txBody>
                    <a:bodyPr/>
                    <a:lstStyle/>
                    <a:p>
                      <a:r>
                        <a:rPr lang="en-US" sz="1100" dirty="0" err="1"/>
                        <a:t>TotalPctDiv</a:t>
                      </a:r>
                      <a:endParaRPr lang="en-US" sz="1100" dirty="0"/>
                    </a:p>
                  </a:txBody>
                  <a:tcPr/>
                </a:tc>
                <a:tc>
                  <a:txBody>
                    <a:bodyPr/>
                    <a:lstStyle/>
                    <a:p>
                      <a:r>
                        <a:rPr lang="en-US" sz="1100" kern="1200" dirty="0">
                          <a:effectLst/>
                        </a:rPr>
                        <a:t>Percentage of population who are divorced</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615211742"/>
                  </a:ext>
                </a:extLst>
              </a:tr>
              <a:tr h="242110">
                <a:tc>
                  <a:txBody>
                    <a:bodyPr/>
                    <a:lstStyle/>
                    <a:p>
                      <a:r>
                        <a:rPr lang="en-US" sz="1100" dirty="0" err="1"/>
                        <a:t>FemalePctDiv</a:t>
                      </a:r>
                      <a:endParaRPr lang="en-US" sz="1100" dirty="0"/>
                    </a:p>
                  </a:txBody>
                  <a:tcPr/>
                </a:tc>
                <a:tc>
                  <a:txBody>
                    <a:bodyPr/>
                    <a:lstStyle/>
                    <a:p>
                      <a:r>
                        <a:rPr lang="en-US" sz="1100" kern="1200" dirty="0">
                          <a:effectLst/>
                        </a:rPr>
                        <a:t>Percentage of females who are divorced</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1596923239"/>
                  </a:ext>
                </a:extLst>
              </a:tr>
              <a:tr h="242110">
                <a:tc>
                  <a:txBody>
                    <a:bodyPr/>
                    <a:lstStyle/>
                    <a:p>
                      <a:r>
                        <a:rPr lang="en-US" sz="1100" dirty="0" err="1"/>
                        <a:t>MalePctDivorce</a:t>
                      </a:r>
                      <a:endParaRPr lang="en-US" sz="1100" dirty="0"/>
                    </a:p>
                  </a:txBody>
                  <a:tcPr/>
                </a:tc>
                <a:tc>
                  <a:txBody>
                    <a:bodyPr/>
                    <a:lstStyle/>
                    <a:p>
                      <a:r>
                        <a:rPr lang="en-US" sz="1100" kern="1200" dirty="0">
                          <a:effectLst/>
                        </a:rPr>
                        <a:t>Percentage of males who are divorced</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3065817810"/>
                  </a:ext>
                </a:extLst>
              </a:tr>
              <a:tr h="242110">
                <a:tc>
                  <a:txBody>
                    <a:bodyPr/>
                    <a:lstStyle/>
                    <a:p>
                      <a:r>
                        <a:rPr lang="en-US" sz="1100" dirty="0" err="1"/>
                        <a:t>PctKidsBornNeverMar</a:t>
                      </a:r>
                      <a:endParaRPr lang="en-US" sz="1100" dirty="0"/>
                    </a:p>
                  </a:txBody>
                  <a:tcPr/>
                </a:tc>
                <a:tc>
                  <a:txBody>
                    <a:bodyPr/>
                    <a:lstStyle/>
                    <a:p>
                      <a:r>
                        <a:rPr lang="en-US" sz="1100" kern="1200" dirty="0">
                          <a:effectLst/>
                        </a:rPr>
                        <a:t>Percentage of kids born to never married</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1262999099"/>
                  </a:ext>
                </a:extLst>
              </a:tr>
              <a:tr h="242110">
                <a:tc>
                  <a:txBody>
                    <a:bodyPr/>
                    <a:lstStyle/>
                    <a:p>
                      <a:r>
                        <a:rPr lang="en-US" sz="1100" dirty="0" err="1"/>
                        <a:t>PctPopUnderPov</a:t>
                      </a:r>
                      <a:endParaRPr lang="en-US" sz="1100" dirty="0"/>
                    </a:p>
                  </a:txBody>
                  <a:tcPr/>
                </a:tc>
                <a:tc>
                  <a:txBody>
                    <a:bodyPr/>
                    <a:lstStyle/>
                    <a:p>
                      <a:r>
                        <a:rPr lang="en-US" sz="1100" kern="1200" dirty="0">
                          <a:effectLst/>
                        </a:rPr>
                        <a:t>Percentage of people under the poverty level </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367950642"/>
                  </a:ext>
                </a:extLst>
              </a:tr>
              <a:tr h="242110">
                <a:tc>
                  <a:txBody>
                    <a:bodyPr/>
                    <a:lstStyle/>
                    <a:p>
                      <a:r>
                        <a:rPr lang="en-US" sz="1100" dirty="0" err="1"/>
                        <a:t>Racepctblack</a:t>
                      </a:r>
                      <a:endParaRPr lang="en-US" sz="1100" dirty="0"/>
                    </a:p>
                  </a:txBody>
                  <a:tcPr/>
                </a:tc>
                <a:tc>
                  <a:txBody>
                    <a:bodyPr/>
                    <a:lstStyle/>
                    <a:p>
                      <a:r>
                        <a:rPr lang="en-US" sz="1100" kern="1200" dirty="0">
                          <a:effectLst/>
                        </a:rPr>
                        <a:t>Percentage of population that is African American</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4247244033"/>
                  </a:ext>
                </a:extLst>
              </a:tr>
              <a:tr h="298492">
                <a:tc>
                  <a:txBody>
                    <a:bodyPr/>
                    <a:lstStyle/>
                    <a:p>
                      <a:r>
                        <a:rPr lang="en-US" sz="1100" dirty="0" err="1"/>
                        <a:t>PctUnemployed</a:t>
                      </a:r>
                      <a:endParaRPr lang="en-US" sz="1100" dirty="0"/>
                    </a:p>
                  </a:txBody>
                  <a:tcPr/>
                </a:tc>
                <a:tc>
                  <a:txBody>
                    <a:bodyPr/>
                    <a:lstStyle/>
                    <a:p>
                      <a:r>
                        <a:rPr lang="en-US" sz="1100" kern="1200" dirty="0">
                          <a:effectLst/>
                        </a:rPr>
                        <a:t>Percentage of people 16 and over, in the labor force, and unemployed</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2132532719"/>
                  </a:ext>
                </a:extLst>
              </a:tr>
              <a:tr h="298492">
                <a:tc>
                  <a:txBody>
                    <a:bodyPr/>
                    <a:lstStyle/>
                    <a:p>
                      <a:r>
                        <a:rPr lang="en-US" sz="1100" dirty="0" err="1"/>
                        <a:t>PctNotHSGrad</a:t>
                      </a:r>
                      <a:endParaRPr lang="en-US" sz="1100" dirty="0"/>
                    </a:p>
                  </a:txBody>
                  <a:tcPr/>
                </a:tc>
                <a:tc>
                  <a:txBody>
                    <a:bodyPr/>
                    <a:lstStyle/>
                    <a:p>
                      <a:r>
                        <a:rPr lang="en-US" sz="1100" kern="1200" dirty="0">
                          <a:effectLst/>
                        </a:rPr>
                        <a:t>Percentage of people 25 and over that are not high school graduates</a:t>
                      </a:r>
                      <a:endParaRPr lang="en-US" sz="1100" dirty="0"/>
                    </a:p>
                  </a:txBody>
                  <a:tcPr/>
                </a:tc>
                <a:tc>
                  <a:txBody>
                    <a:bodyPr/>
                    <a:lstStyle/>
                    <a:p>
                      <a:r>
                        <a:rPr lang="en-US" sz="1100" dirty="0"/>
                        <a:t>Numeric/ Decimal</a:t>
                      </a:r>
                    </a:p>
                  </a:txBody>
                  <a:tcPr/>
                </a:tc>
                <a:extLst>
                  <a:ext uri="{0D108BD9-81ED-4DB2-BD59-A6C34878D82A}">
                    <a16:rowId xmlns:a16="http://schemas.microsoft.com/office/drawing/2014/main" val="2987068703"/>
                  </a:ext>
                </a:extLst>
              </a:tr>
              <a:tr h="298492">
                <a:tc>
                  <a:txBody>
                    <a:bodyPr/>
                    <a:lstStyle/>
                    <a:p>
                      <a:r>
                        <a:rPr lang="en-US" sz="1100" dirty="0"/>
                        <a:t>Community</a:t>
                      </a:r>
                      <a:r>
                        <a:rPr lang="en-US" sz="1100" baseline="0" dirty="0"/>
                        <a:t> </a:t>
                      </a:r>
                      <a:r>
                        <a:rPr lang="en-US" sz="1100" dirty="0"/>
                        <a:t>Latitude</a:t>
                      </a:r>
                    </a:p>
                  </a:txBody>
                  <a:tcPr/>
                </a:tc>
                <a:tc>
                  <a:txBody>
                    <a:bodyPr/>
                    <a:lstStyle/>
                    <a:p>
                      <a:r>
                        <a:rPr lang="en-US" sz="1100" dirty="0"/>
                        <a:t>GPS coordinates for communities</a:t>
                      </a:r>
                    </a:p>
                  </a:txBody>
                  <a:tcPr/>
                </a:tc>
                <a:tc>
                  <a:txBody>
                    <a:bodyPr/>
                    <a:lstStyle/>
                    <a:p>
                      <a:r>
                        <a:rPr lang="en-US" sz="1100" dirty="0"/>
                        <a:t>Numeric/ Decimal</a:t>
                      </a:r>
                    </a:p>
                  </a:txBody>
                  <a:tcPr/>
                </a:tc>
                <a:extLst>
                  <a:ext uri="{0D108BD9-81ED-4DB2-BD59-A6C34878D82A}">
                    <a16:rowId xmlns:a16="http://schemas.microsoft.com/office/drawing/2014/main" val="2132758275"/>
                  </a:ext>
                </a:extLst>
              </a:tr>
              <a:tr h="298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Community</a:t>
                      </a:r>
                      <a:r>
                        <a:rPr lang="en-US" sz="1100" baseline="0" dirty="0"/>
                        <a:t> </a:t>
                      </a:r>
                      <a:r>
                        <a:rPr lang="en-US" sz="1100" dirty="0"/>
                        <a:t>Longitude</a:t>
                      </a:r>
                    </a:p>
                  </a:txBody>
                  <a:tcPr/>
                </a:tc>
                <a:tc>
                  <a:txBody>
                    <a:bodyPr/>
                    <a:lstStyle/>
                    <a:p>
                      <a:r>
                        <a:rPr lang="en-US" sz="1100" dirty="0"/>
                        <a:t>GPS coordinates for communities</a:t>
                      </a:r>
                    </a:p>
                    <a:p>
                      <a:endParaRPr lang="en-US" sz="1100" dirty="0"/>
                    </a:p>
                  </a:txBody>
                  <a:tcPr/>
                </a:tc>
                <a:tc>
                  <a:txBody>
                    <a:bodyPr/>
                    <a:lstStyle/>
                    <a:p>
                      <a:r>
                        <a:rPr lang="en-US" sz="1100" dirty="0"/>
                        <a:t>Numeric/ Decimal</a:t>
                      </a:r>
                    </a:p>
                  </a:txBody>
                  <a:tcPr/>
                </a:tc>
                <a:extLst>
                  <a:ext uri="{0D108BD9-81ED-4DB2-BD59-A6C34878D82A}">
                    <a16:rowId xmlns:a16="http://schemas.microsoft.com/office/drawing/2014/main" val="4128392741"/>
                  </a:ext>
                </a:extLst>
              </a:tr>
            </a:tbl>
          </a:graphicData>
        </a:graphic>
      </p:graphicFrame>
      <p:sp>
        <p:nvSpPr>
          <p:cNvPr id="14" name="TextBox 13">
            <a:extLst>
              <a:ext uri="{FF2B5EF4-FFF2-40B4-BE49-F238E27FC236}">
                <a16:creationId xmlns:a16="http://schemas.microsoft.com/office/drawing/2014/main" id="{E6943024-2393-463A-B613-80882E094A78}"/>
              </a:ext>
            </a:extLst>
          </p:cNvPr>
          <p:cNvSpPr txBox="1"/>
          <p:nvPr/>
        </p:nvSpPr>
        <p:spPr>
          <a:xfrm>
            <a:off x="145373" y="1089627"/>
            <a:ext cx="10642700" cy="461665"/>
          </a:xfrm>
          <a:prstGeom prst="rect">
            <a:avLst/>
          </a:prstGeom>
          <a:noFill/>
        </p:spPr>
        <p:txBody>
          <a:bodyPr wrap="square" rtlCol="0">
            <a:spAutoFit/>
          </a:bodyPr>
          <a:lstStyle/>
          <a:p>
            <a:pPr>
              <a:spcAft>
                <a:spcPts val="350"/>
              </a:spcAft>
            </a:pPr>
            <a:r>
              <a:rPr lang="en-US" sz="1200" dirty="0"/>
              <a:t>The most important features which are used for exploratory data analysis. Latitude and longitude were added to the original dataset by matching the name of city</a:t>
            </a:r>
          </a:p>
        </p:txBody>
      </p:sp>
    </p:spTree>
    <p:extLst>
      <p:ext uri="{BB962C8B-B14F-4D97-AF65-F5344CB8AC3E}">
        <p14:creationId xmlns:p14="http://schemas.microsoft.com/office/powerpoint/2010/main" val="27692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9718435" cy="452586"/>
          </a:xfrm>
        </p:spPr>
        <p:txBody>
          <a:bodyPr/>
          <a:lstStyle/>
          <a:p>
            <a:r>
              <a:rPr lang="en-US" dirty="0"/>
              <a:t>Key Findings and Insights</a:t>
            </a:r>
          </a:p>
        </p:txBody>
      </p:sp>
      <p:sp>
        <p:nvSpPr>
          <p:cNvPr id="13" name="Text Placeholder 3">
            <a:extLst>
              <a:ext uri="{FF2B5EF4-FFF2-40B4-BE49-F238E27FC236}">
                <a16:creationId xmlns:a16="http://schemas.microsoft.com/office/drawing/2014/main" id="{9C9F2F1D-060B-4537-A95F-BF5AD7DB865A}"/>
              </a:ext>
            </a:extLst>
          </p:cNvPr>
          <p:cNvSpPr txBox="1">
            <a:spLocks/>
          </p:cNvSpPr>
          <p:nvPr/>
        </p:nvSpPr>
        <p:spPr>
          <a:xfrm>
            <a:off x="221673" y="1594623"/>
            <a:ext cx="11598620" cy="4683513"/>
          </a:xfrm>
          <a:prstGeom prst="rect">
            <a:avLst/>
          </a:prstGeom>
        </p:spPr>
        <p:txBody>
          <a:bodyPr vert="horz" lIns="91440" tIns="45720" rIns="91440" bIns="45720" rtlCol="0" anchor="ctr">
            <a:normAutofit fontScale="85000" lnSpcReduction="20000"/>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220000"/>
              </a:lnSpc>
              <a:buFont typeface="Wingdings" panose="05000000000000000000" pitchFamily="2" charset="2"/>
              <a:buChar char="§"/>
            </a:pPr>
            <a:r>
              <a:rPr lang="en-US" b="0" dirty="0"/>
              <a:t>Results shows that there is significance correlation between no. of crimes and the impacting factors such as age, race, martial status, </a:t>
            </a:r>
            <a:r>
              <a:rPr lang="en-US" b="0" dirty="0" err="1"/>
              <a:t>etc</a:t>
            </a:r>
            <a:endParaRPr lang="en-US" b="0" dirty="0"/>
          </a:p>
          <a:p>
            <a:pPr marL="285750" indent="-285750">
              <a:lnSpc>
                <a:spcPct val="220000"/>
              </a:lnSpc>
              <a:buFont typeface="Wingdings" panose="05000000000000000000" pitchFamily="2" charset="2"/>
              <a:buChar char="§"/>
            </a:pPr>
            <a:r>
              <a:rPr lang="en-GB" b="0" dirty="0"/>
              <a:t>Communities have high positive co-relation among Non violent crime and violent crime rate, i.e. the communities with high Violent crime have high non violent crime too.</a:t>
            </a:r>
          </a:p>
          <a:p>
            <a:pPr marL="285750" indent="-285750">
              <a:lnSpc>
                <a:spcPct val="220000"/>
              </a:lnSpc>
              <a:buFont typeface="Wingdings" panose="05000000000000000000" pitchFamily="2" charset="2"/>
              <a:buChar char="§"/>
            </a:pPr>
            <a:r>
              <a:rPr lang="en-GB" b="0" dirty="0"/>
              <a:t>For non-violent crimes, there are some cities like East Longmeadow, Atlantic, Myrtle Beach, Palatka and Miami Beach are reported with the highest no. of non-violent crimes.</a:t>
            </a:r>
          </a:p>
          <a:p>
            <a:pPr marL="285750" indent="-285750">
              <a:lnSpc>
                <a:spcPct val="220000"/>
              </a:lnSpc>
              <a:buFont typeface="Wingdings" panose="05000000000000000000" pitchFamily="2" charset="2"/>
              <a:buChar char="§"/>
            </a:pPr>
            <a:r>
              <a:rPr lang="en-GB" b="0" dirty="0"/>
              <a:t>Florida state has 8 out 20 highly reported cities with non-violent crimes</a:t>
            </a:r>
          </a:p>
          <a:p>
            <a:pPr marL="285750" indent="-285750">
              <a:lnSpc>
                <a:spcPct val="220000"/>
              </a:lnSpc>
              <a:buFont typeface="Wingdings" panose="05000000000000000000" pitchFamily="2" charset="2"/>
              <a:buChar char="§"/>
            </a:pPr>
            <a:r>
              <a:rPr lang="en-GB" b="0" dirty="0"/>
              <a:t>Communities have high positive co-relation among Non violent crime and violent crime rate.</a:t>
            </a:r>
          </a:p>
          <a:p>
            <a:pPr marL="285750" indent="-285750">
              <a:lnSpc>
                <a:spcPct val="220000"/>
              </a:lnSpc>
              <a:buFont typeface="Wingdings" panose="05000000000000000000" pitchFamily="2" charset="2"/>
              <a:buChar char="§"/>
            </a:pPr>
            <a:r>
              <a:rPr lang="en-GB" b="0" dirty="0"/>
              <a:t>Communities with high percentage of families with two parents with kids or teens have a strong negative impact on violent crime. </a:t>
            </a:r>
          </a:p>
          <a:p>
            <a:pPr marL="285750" indent="-285750">
              <a:lnSpc>
                <a:spcPct val="220000"/>
              </a:lnSpc>
              <a:buFont typeface="Wingdings" panose="05000000000000000000" pitchFamily="2" charset="2"/>
              <a:buChar char="§"/>
            </a:pPr>
            <a:r>
              <a:rPr lang="en-GB" b="0" dirty="0"/>
              <a:t>Communities with high percentage of Kids with never married parent have a high positive co-relation with violent crime.</a:t>
            </a:r>
          </a:p>
          <a:p>
            <a:pPr marL="285750" indent="-285750">
              <a:lnSpc>
                <a:spcPct val="220000"/>
              </a:lnSpc>
              <a:buFont typeface="Wingdings" panose="05000000000000000000" pitchFamily="2" charset="2"/>
              <a:buChar char="§"/>
            </a:pPr>
            <a:r>
              <a:rPr lang="en-GB" b="0" dirty="0"/>
              <a:t>For non-violent crimes, number of larcenies per 100K population is highest type of the non-violent crimes </a:t>
            </a:r>
          </a:p>
          <a:p>
            <a:pPr marL="285750" indent="-285750">
              <a:lnSpc>
                <a:spcPct val="220000"/>
              </a:lnSpc>
              <a:buFont typeface="Wingdings" panose="05000000000000000000" pitchFamily="2" charset="2"/>
              <a:buChar char="§"/>
            </a:pPr>
            <a:r>
              <a:rPr lang="en-GB" b="0" dirty="0"/>
              <a:t>For non-violent crimes, number of robberies and number of assaults per 100K are highest type of the non-violent crimes </a:t>
            </a:r>
          </a:p>
          <a:p>
            <a:pPr marL="285750" indent="-285750">
              <a:lnSpc>
                <a:spcPct val="220000"/>
              </a:lnSpc>
              <a:buFont typeface="Arial" panose="020B0604020202020204" pitchFamily="34" charset="0"/>
              <a:buChar char="•"/>
            </a:pPr>
            <a:endParaRPr lang="en-US" b="0" dirty="0"/>
          </a:p>
          <a:p>
            <a:pPr marL="285750" indent="-285750">
              <a:lnSpc>
                <a:spcPct val="200000"/>
              </a:lnSpc>
              <a:buFont typeface="Arial" panose="020B0604020202020204" pitchFamily="34" charset="0"/>
              <a:buChar char="•"/>
            </a:pPr>
            <a:endParaRPr lang="en-GB" sz="900" b="0" dirty="0"/>
          </a:p>
          <a:p>
            <a:pPr marL="285750" indent="-285750">
              <a:lnSpc>
                <a:spcPct val="150000"/>
              </a:lnSpc>
              <a:buFont typeface="Arial" panose="020B0604020202020204" pitchFamily="34" charset="0"/>
              <a:buChar char="•"/>
            </a:pPr>
            <a:endParaRPr lang="en-GB" sz="900" b="0" dirty="0"/>
          </a:p>
          <a:p>
            <a:pPr marL="57150" indent="-285750">
              <a:lnSpc>
                <a:spcPct val="150000"/>
              </a:lnSpc>
              <a:buFont typeface="Wingdings" panose="05000000000000000000" pitchFamily="2" charset="2"/>
              <a:buChar char="§"/>
            </a:pPr>
            <a:endParaRPr lang="en-US" sz="800" b="0" dirty="0"/>
          </a:p>
        </p:txBody>
      </p:sp>
    </p:spTree>
    <p:extLst>
      <p:ext uri="{BB962C8B-B14F-4D97-AF65-F5344CB8AC3E}">
        <p14:creationId xmlns:p14="http://schemas.microsoft.com/office/powerpoint/2010/main" val="207945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Factors correlated with the non-violent crimes</a:t>
            </a:r>
            <a:br>
              <a:rPr lang="en-US" dirty="0"/>
            </a:br>
            <a:endParaRPr lang="en-US" dirty="0"/>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5" name="Text Placeholder 3">
            <a:extLst>
              <a:ext uri="{FF2B5EF4-FFF2-40B4-BE49-F238E27FC236}">
                <a16:creationId xmlns:a16="http://schemas.microsoft.com/office/drawing/2014/main" id="{06D8B305-9CB2-404E-90DB-2AC319A087BC}"/>
              </a:ext>
            </a:extLst>
          </p:cNvPr>
          <p:cNvSpPr txBox="1">
            <a:spLocks/>
          </p:cNvSpPr>
          <p:nvPr/>
        </p:nvSpPr>
        <p:spPr>
          <a:xfrm>
            <a:off x="221674" y="1248869"/>
            <a:ext cx="5309114" cy="4388451"/>
          </a:xfrm>
          <a:prstGeom prst="rect">
            <a:avLst/>
          </a:prstGeom>
        </p:spPr>
        <p:txBody>
          <a:bodyPr>
            <a:normAutofit fontScale="25000" lnSpcReduction="20000"/>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b="0" dirty="0"/>
              <a:t>	</a:t>
            </a:r>
          </a:p>
          <a:p>
            <a:pPr marL="342900" indent="-285750">
              <a:lnSpc>
                <a:spcPct val="170000"/>
              </a:lnSpc>
              <a:buFont typeface="Arial" panose="020B0604020202020204" pitchFamily="34" charset="0"/>
              <a:buChar char="•"/>
            </a:pPr>
            <a:r>
              <a:rPr lang="en-GB" sz="6000" b="0" dirty="0"/>
              <a:t>Communities have high positive co-relation among Non violent crime and violent crime rate, i.e. the communities with high Violent crime will have high non violent crime too.</a:t>
            </a:r>
          </a:p>
          <a:p>
            <a:pPr marL="342900" indent="-285750">
              <a:lnSpc>
                <a:spcPct val="170000"/>
              </a:lnSpc>
              <a:buFont typeface="Arial" panose="020B0604020202020204" pitchFamily="34" charset="0"/>
              <a:buChar char="•"/>
            </a:pPr>
            <a:endParaRPr lang="en-GB" sz="6000" b="0" dirty="0"/>
          </a:p>
          <a:p>
            <a:pPr marL="342900" indent="-285750">
              <a:lnSpc>
                <a:spcPct val="170000"/>
              </a:lnSpc>
              <a:buFont typeface="Arial" panose="020B0604020202020204" pitchFamily="34" charset="0"/>
              <a:buChar char="•"/>
            </a:pPr>
            <a:r>
              <a:rPr lang="en-GB" sz="6000" b="0" dirty="0"/>
              <a:t>Communities with high percentage of families with two parents with kids or teens have a strong negative impact on violent crime. </a:t>
            </a:r>
          </a:p>
        </p:txBody>
      </p:sp>
      <p:pic>
        <p:nvPicPr>
          <p:cNvPr id="9" name="Picture 8">
            <a:extLst>
              <a:ext uri="{FF2B5EF4-FFF2-40B4-BE49-F238E27FC236}">
                <a16:creationId xmlns:a16="http://schemas.microsoft.com/office/drawing/2014/main" id="{CE79D6D2-00DA-49DB-A325-5E652CC96A5C}"/>
              </a:ext>
            </a:extLst>
          </p:cNvPr>
          <p:cNvPicPr>
            <a:picLocks noChangeAspect="1"/>
          </p:cNvPicPr>
          <p:nvPr/>
        </p:nvPicPr>
        <p:blipFill>
          <a:blip r:embed="rId3"/>
          <a:stretch>
            <a:fillRect/>
          </a:stretch>
        </p:blipFill>
        <p:spPr>
          <a:xfrm>
            <a:off x="6242126" y="1321326"/>
            <a:ext cx="4970987" cy="3984527"/>
          </a:xfrm>
          <a:prstGeom prst="rect">
            <a:avLst/>
          </a:prstGeom>
          <a:ln>
            <a:solidFill>
              <a:schemeClr val="bg1">
                <a:lumMod val="85000"/>
              </a:schemeClr>
            </a:solidFill>
          </a:ln>
        </p:spPr>
      </p:pic>
    </p:spTree>
    <p:extLst>
      <p:ext uri="{BB962C8B-B14F-4D97-AF65-F5344CB8AC3E}">
        <p14:creationId xmlns:p14="http://schemas.microsoft.com/office/powerpoint/2010/main" val="384436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Factors correlated with the violent crimes</a:t>
            </a:r>
            <a:br>
              <a:rPr lang="en-US" dirty="0"/>
            </a:br>
            <a:endParaRPr lang="en-US" dirty="0"/>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5" name="Text Placeholder 3">
            <a:extLst>
              <a:ext uri="{FF2B5EF4-FFF2-40B4-BE49-F238E27FC236}">
                <a16:creationId xmlns:a16="http://schemas.microsoft.com/office/drawing/2014/main" id="{06D8B305-9CB2-404E-90DB-2AC319A087BC}"/>
              </a:ext>
            </a:extLst>
          </p:cNvPr>
          <p:cNvSpPr txBox="1">
            <a:spLocks/>
          </p:cNvSpPr>
          <p:nvPr/>
        </p:nvSpPr>
        <p:spPr>
          <a:xfrm>
            <a:off x="221673" y="1248869"/>
            <a:ext cx="6347801" cy="5126301"/>
          </a:xfrm>
          <a:prstGeom prst="rect">
            <a:avLst/>
          </a:prstGeom>
        </p:spPr>
        <p:txBody>
          <a:bodyPr>
            <a:norm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685800">
              <a:lnSpc>
                <a:spcPct val="220000"/>
              </a:lnSpc>
              <a:buFont typeface="Arial" panose="020B0604020202020204" pitchFamily="34" charset="0"/>
              <a:buChar char="•"/>
            </a:pPr>
            <a:r>
              <a:rPr lang="en-GB" b="0" dirty="0"/>
              <a:t>Communities have high positive co-relation among Non violent crime and violent crime rate.</a:t>
            </a:r>
          </a:p>
          <a:p>
            <a:pPr marL="742950" indent="-685800">
              <a:lnSpc>
                <a:spcPct val="220000"/>
              </a:lnSpc>
              <a:buFont typeface="Arial" panose="020B0604020202020204" pitchFamily="34" charset="0"/>
              <a:buChar char="•"/>
            </a:pPr>
            <a:r>
              <a:rPr lang="en-GB" b="0" dirty="0"/>
              <a:t>Communities with high percentage of families with two parents with kids or teens have a strong negative impact on violent crime. </a:t>
            </a:r>
          </a:p>
          <a:p>
            <a:pPr marL="742950" indent="-685800">
              <a:lnSpc>
                <a:spcPct val="220000"/>
              </a:lnSpc>
              <a:buFont typeface="Arial" panose="020B0604020202020204" pitchFamily="34" charset="0"/>
              <a:buChar char="•"/>
            </a:pPr>
            <a:r>
              <a:rPr lang="en-GB" b="0" dirty="0"/>
              <a:t>Communities with high percentage of Kids with never married parent have a high positive co-relation with violent crime.</a:t>
            </a:r>
            <a:endParaRPr lang="en-US" b="0" dirty="0"/>
          </a:p>
          <a:p>
            <a:pPr marL="57150">
              <a:lnSpc>
                <a:spcPct val="170000"/>
              </a:lnSpc>
            </a:pPr>
            <a:endParaRPr lang="en-US" sz="5200" b="0" dirty="0"/>
          </a:p>
        </p:txBody>
      </p:sp>
      <p:pic>
        <p:nvPicPr>
          <p:cNvPr id="3" name="Picture 2">
            <a:extLst>
              <a:ext uri="{FF2B5EF4-FFF2-40B4-BE49-F238E27FC236}">
                <a16:creationId xmlns:a16="http://schemas.microsoft.com/office/drawing/2014/main" id="{95D7C04B-1D67-4359-BD6B-02C858FA7DB6}"/>
              </a:ext>
            </a:extLst>
          </p:cNvPr>
          <p:cNvPicPr>
            <a:picLocks noChangeAspect="1"/>
          </p:cNvPicPr>
          <p:nvPr/>
        </p:nvPicPr>
        <p:blipFill>
          <a:blip r:embed="rId3"/>
          <a:stretch>
            <a:fillRect/>
          </a:stretch>
        </p:blipFill>
        <p:spPr>
          <a:xfrm>
            <a:off x="6721785" y="1420635"/>
            <a:ext cx="5065433" cy="4016730"/>
          </a:xfrm>
          <a:prstGeom prst="rect">
            <a:avLst/>
          </a:prstGeom>
          <a:ln>
            <a:solidFill>
              <a:schemeClr val="bg1">
                <a:lumMod val="75000"/>
              </a:schemeClr>
            </a:solidFill>
          </a:ln>
        </p:spPr>
      </p:pic>
      <p:sp>
        <p:nvSpPr>
          <p:cNvPr id="7" name="Text Placeholder 3">
            <a:extLst>
              <a:ext uri="{FF2B5EF4-FFF2-40B4-BE49-F238E27FC236}">
                <a16:creationId xmlns:a16="http://schemas.microsoft.com/office/drawing/2014/main" id="{E80C3D84-4910-4236-8166-4697A4338AA0}"/>
              </a:ext>
            </a:extLst>
          </p:cNvPr>
          <p:cNvSpPr txBox="1">
            <a:spLocks/>
          </p:cNvSpPr>
          <p:nvPr/>
        </p:nvSpPr>
        <p:spPr>
          <a:xfrm>
            <a:off x="3914917" y="2234290"/>
            <a:ext cx="5309114" cy="4388451"/>
          </a:xfrm>
          <a:prstGeom prst="rect">
            <a:avLst/>
          </a:prstGeom>
        </p:spPr>
        <p:txBody>
          <a:bodyPr>
            <a:norm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b="0" dirty="0"/>
              <a:t>	</a:t>
            </a:r>
          </a:p>
        </p:txBody>
      </p:sp>
    </p:spTree>
    <p:extLst>
      <p:ext uri="{BB962C8B-B14F-4D97-AF65-F5344CB8AC3E}">
        <p14:creationId xmlns:p14="http://schemas.microsoft.com/office/powerpoint/2010/main" val="1340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404664"/>
            <a:ext cx="11296072" cy="452586"/>
          </a:xfrm>
        </p:spPr>
        <p:txBody>
          <a:bodyPr/>
          <a:lstStyle/>
          <a:p>
            <a:r>
              <a:rPr lang="en-US" dirty="0"/>
              <a:t>Non-Violent &amp; Violent Crimes Per 100k Population at each State</a:t>
            </a:r>
            <a:br>
              <a:rPr lang="en-US" dirty="0"/>
            </a:br>
            <a:endParaRPr lang="en-US" dirty="0"/>
          </a:p>
        </p:txBody>
      </p:sp>
      <p:sp>
        <p:nvSpPr>
          <p:cNvPr id="4" name="Title 1">
            <a:extLst>
              <a:ext uri="{FF2B5EF4-FFF2-40B4-BE49-F238E27FC236}">
                <a16:creationId xmlns:a16="http://schemas.microsoft.com/office/drawing/2014/main" id="{A58DDE8A-AF5A-4BFE-8371-6351524C3782}"/>
              </a:ext>
            </a:extLst>
          </p:cNvPr>
          <p:cNvSpPr txBox="1">
            <a:spLocks/>
          </p:cNvSpPr>
          <p:nvPr/>
        </p:nvSpPr>
        <p:spPr>
          <a:xfrm>
            <a:off x="836612" y="13045"/>
            <a:ext cx="10515600" cy="655292"/>
          </a:xfrm>
          <a:noFill/>
          <a:ln w="9525">
            <a:noFill/>
            <a:miter lim="800000"/>
            <a:headEnd/>
            <a:tailEnd/>
          </a:ln>
        </p:spPr>
        <p:txBody>
          <a:bodyPr>
            <a:normAutofit/>
          </a:bodyPr>
          <a:lstStyle>
            <a:lvl1pPr algn="l" defTabSz="457200" rtl="0" eaLnBrk="0" fontAlgn="base" latinLnBrk="0" hangingPunct="0">
              <a:lnSpc>
                <a:spcPct val="90000"/>
              </a:lnSpc>
              <a:spcBef>
                <a:spcPct val="0"/>
              </a:spcBef>
              <a:spcAft>
                <a:spcPct val="0"/>
              </a:spcAft>
              <a:buNone/>
              <a:defRPr lang="en-US" sz="2000" b="0" kern="1200" baseline="0">
                <a:solidFill>
                  <a:schemeClr val="tx2"/>
                </a:solidFill>
                <a:latin typeface="Calibri" pitchFamily="34" charset="0"/>
                <a:ea typeface="ＭＳ Ｐゴシック" pitchFamily="-65" charset="-128"/>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5" name="Text Placeholder 3">
            <a:extLst>
              <a:ext uri="{FF2B5EF4-FFF2-40B4-BE49-F238E27FC236}">
                <a16:creationId xmlns:a16="http://schemas.microsoft.com/office/drawing/2014/main" id="{06D8B305-9CB2-404E-90DB-2AC319A087BC}"/>
              </a:ext>
            </a:extLst>
          </p:cNvPr>
          <p:cNvSpPr txBox="1">
            <a:spLocks/>
          </p:cNvSpPr>
          <p:nvPr/>
        </p:nvSpPr>
        <p:spPr>
          <a:xfrm>
            <a:off x="541049" y="4531542"/>
            <a:ext cx="5850515" cy="1675293"/>
          </a:xfrm>
          <a:prstGeom prst="rect">
            <a:avLst/>
          </a:prstGeom>
        </p:spPr>
        <p:txBody>
          <a:bodyPr>
            <a:normAutofit fontScale="40000" lnSpcReduction="20000"/>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000" u="sng" dirty="0"/>
              <a:t>Non violent Crimes By state</a:t>
            </a:r>
            <a:r>
              <a:rPr lang="en-US" sz="3000" b="0" dirty="0"/>
              <a:t>	</a:t>
            </a:r>
          </a:p>
          <a:p>
            <a:pPr marL="514350" indent="-457200">
              <a:lnSpc>
                <a:spcPct val="240000"/>
              </a:lnSpc>
              <a:buFont typeface="Arial" panose="020B0604020202020204" pitchFamily="34" charset="0"/>
              <a:buChar char="•"/>
            </a:pPr>
            <a:r>
              <a:rPr lang="en-US" sz="2900" b="0" dirty="0"/>
              <a:t>NJ being the smallest state has lowest aggregated non violent crimes</a:t>
            </a:r>
          </a:p>
          <a:p>
            <a:pPr marL="514350" indent="-457200">
              <a:lnSpc>
                <a:spcPct val="240000"/>
              </a:lnSpc>
              <a:buFont typeface="Arial" panose="020B0604020202020204" pitchFamily="34" charset="0"/>
              <a:buChar char="•"/>
            </a:pPr>
            <a:r>
              <a:rPr lang="en-US" sz="2900" b="0" dirty="0"/>
              <a:t>Florida has the highest non violent crimes	</a:t>
            </a:r>
          </a:p>
        </p:txBody>
      </p:sp>
      <p:pic>
        <p:nvPicPr>
          <p:cNvPr id="6" name="Content Placeholder 10" descr="A picture containing text&#10;&#10;Description generated with high confidence">
            <a:extLst>
              <a:ext uri="{FF2B5EF4-FFF2-40B4-BE49-F238E27FC236}">
                <a16:creationId xmlns:a16="http://schemas.microsoft.com/office/drawing/2014/main" id="{572719FA-0C17-40F7-A202-66E14BB1E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1059956"/>
            <a:ext cx="3862346" cy="3282673"/>
          </a:xfrm>
          <a:prstGeom prst="rect">
            <a:avLst/>
          </a:prstGeom>
          <a:ln>
            <a:solidFill>
              <a:schemeClr val="bg1">
                <a:lumMod val="65000"/>
              </a:schemeClr>
            </a:solidFill>
          </a:ln>
        </p:spPr>
      </p:pic>
      <p:sp>
        <p:nvSpPr>
          <p:cNvPr id="7" name="Text Placeholder 5">
            <a:extLst>
              <a:ext uri="{FF2B5EF4-FFF2-40B4-BE49-F238E27FC236}">
                <a16:creationId xmlns:a16="http://schemas.microsoft.com/office/drawing/2014/main" id="{EC97277A-B9AC-483D-8345-F40FA759351A}"/>
              </a:ext>
            </a:extLst>
          </p:cNvPr>
          <p:cNvSpPr txBox="1">
            <a:spLocks/>
          </p:cNvSpPr>
          <p:nvPr/>
        </p:nvSpPr>
        <p:spPr>
          <a:xfrm>
            <a:off x="6482796" y="4531542"/>
            <a:ext cx="5183188" cy="823912"/>
          </a:xfrm>
          <a:prstGeom prst="rect">
            <a:avLst/>
          </a:prstGeom>
        </p:spPr>
        <p:txBody>
          <a:bodyPr>
            <a:noAutofit/>
          </a:bodyPr>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1200" u="sng" dirty="0"/>
              <a:t>Violent Crimes By state</a:t>
            </a:r>
          </a:p>
          <a:p>
            <a:pPr marL="228600" indent="-171450">
              <a:lnSpc>
                <a:spcPct val="220000"/>
              </a:lnSpc>
              <a:buFont typeface="Arial" panose="020B0604020202020204" pitchFamily="34" charset="0"/>
              <a:buChar char="•"/>
            </a:pPr>
            <a:r>
              <a:rPr lang="en-US" sz="1200" b="0" dirty="0"/>
              <a:t>FL &amp; DE has the highest violent crimes</a:t>
            </a:r>
          </a:p>
        </p:txBody>
      </p:sp>
      <p:pic>
        <p:nvPicPr>
          <p:cNvPr id="8" name="Content Placeholder 12" descr="A drawing of a face&#10;&#10;Description generated with high confidence">
            <a:extLst>
              <a:ext uri="{FF2B5EF4-FFF2-40B4-BE49-F238E27FC236}">
                <a16:creationId xmlns:a16="http://schemas.microsoft.com/office/drawing/2014/main" id="{176E982D-48CB-4910-8FB2-42376DD45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9772" y="1104681"/>
            <a:ext cx="4076701" cy="3290012"/>
          </a:xfrm>
          <a:prstGeom prst="rect">
            <a:avLst/>
          </a:prstGeom>
          <a:ln>
            <a:solidFill>
              <a:schemeClr val="bg1">
                <a:lumMod val="65000"/>
              </a:schemeClr>
            </a:solidFill>
          </a:ln>
        </p:spPr>
      </p:pic>
    </p:spTree>
    <p:extLst>
      <p:ext uri="{BB962C8B-B14F-4D97-AF65-F5344CB8AC3E}">
        <p14:creationId xmlns:p14="http://schemas.microsoft.com/office/powerpoint/2010/main" val="3536976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T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llis Towers Wat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WTW Light Gray">
      <a:srgbClr val="D8DBD8"/>
    </a:custClr>
    <a:custClr name="WTW Light Violet">
      <a:srgbClr val="D8D7DF"/>
    </a:custClr>
    <a:custClr name="WTW Pink">
      <a:srgbClr val="DDD0CF"/>
    </a:custClr>
    <a:custClr name="WTW Light Blue">
      <a:srgbClr val="C8D7DF"/>
    </a:custClr>
    <a:custClr name="WTW Light Green">
      <a:srgbClr val="D9E6DC"/>
    </a:custClr>
    <a:custClr name="WTW Light Sand">
      <a:srgbClr val="EFEEDE"/>
    </a:custClr>
  </a:custClrLst>
  <a:extLst>
    <a:ext uri="{05A4C25C-085E-4340-85A3-A5531E510DB2}">
      <thm15:themeFamily xmlns:thm15="http://schemas.microsoft.com/office/thememl/2012/main" name="Presentation419" id="{0B0FD344-06A5-4893-A9AF-1127782101D4}" vid="{12BB378F-8E67-46A2-90A1-7E731C1937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1804</Words>
  <Application>Microsoft Office PowerPoint</Application>
  <PresentationFormat>Widescreen</PresentationFormat>
  <Paragraphs>241</Paragraphs>
  <Slides>21</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MS PGothic</vt:lpstr>
      <vt:lpstr>Arial</vt:lpstr>
      <vt:lpstr>Calibri</vt:lpstr>
      <vt:lpstr>Calibri Light</vt:lpstr>
      <vt:lpstr>Wingdings</vt:lpstr>
      <vt:lpstr>Office Theme</vt:lpstr>
      <vt:lpstr>WTW</vt:lpstr>
      <vt:lpstr>PowerPoint Presentation</vt:lpstr>
      <vt:lpstr>Motivation</vt:lpstr>
      <vt:lpstr>Related Works</vt:lpstr>
      <vt:lpstr>Dataset</vt:lpstr>
      <vt:lpstr>Dataset (continued)</vt:lpstr>
      <vt:lpstr>Key Findings and Insights</vt:lpstr>
      <vt:lpstr>Factors correlated with the non-violent crimes </vt:lpstr>
      <vt:lpstr>Factors correlated with the violent crimes </vt:lpstr>
      <vt:lpstr>Non-Violent &amp; Violent Crimes Per 100k Population at each State </vt:lpstr>
      <vt:lpstr>Top 20 cities with high volume of violent crimes  </vt:lpstr>
      <vt:lpstr>Results and Insights (Top 20 cities with high volume of crimes ) </vt:lpstr>
      <vt:lpstr>Results and Insights (Top 20 cities with high volume of Non-crimes ) </vt:lpstr>
      <vt:lpstr>Average crime rate by category for top 5 states </vt:lpstr>
      <vt:lpstr>Factors  correlated with the non-violent crimes for top 5 states </vt:lpstr>
      <vt:lpstr>Factors  correlated with the violent crimes for top 5 states</vt:lpstr>
      <vt:lpstr>Average violent crime rate by state (per 100k population)</vt:lpstr>
      <vt:lpstr>Average non-violent crime rate by state (per 100k population)</vt:lpstr>
      <vt:lpstr>Visualization Techniques</vt:lpstr>
      <vt:lpstr>Visualization Techniques</vt:lpstr>
      <vt:lpstr>Visualization Techniques</vt:lpstr>
      <vt:lpstr>Visualization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مسودة الهيكل التنظيمي المقترح</dc:title>
  <dc:creator>Mohammad Faisal Dahleh</dc:creator>
  <cp:lastModifiedBy>Khaled Abou Samak</cp:lastModifiedBy>
  <cp:revision>91</cp:revision>
  <cp:lastPrinted>2018-04-02T04:35:25Z</cp:lastPrinted>
  <dcterms:created xsi:type="dcterms:W3CDTF">2018-03-15T06:24:04Z</dcterms:created>
  <dcterms:modified xsi:type="dcterms:W3CDTF">2018-07-26T15:39:29Z</dcterms:modified>
</cp:coreProperties>
</file>