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6327"/>
  </p:normalViewPr>
  <p:slideViewPr>
    <p:cSldViewPr snapToGrid="0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0g03u9/Downloads/Call_Volume_Trend_Analysis_Project_9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0g03u9/Downloads/Call_Volume_Trend_Analysis_Project_9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0g03u9/Downloads/Call_Volume_Trend_Analysis_Project_9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call time and no. of calls'!$F$6</c:f>
              <c:strCache>
                <c:ptCount val="1"/>
                <c:pt idx="0">
                  <c:v>Average Call_Seconds (s)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'avg call time and no. of calls'!$E$7:$E$18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'avg call time and no. of calls'!$F$7:$F$18</c:f>
              <c:numCache>
                <c:formatCode>0.0</c:formatCode>
                <c:ptCount val="12"/>
                <c:pt idx="0">
                  <c:v>198.73732822707817</c:v>
                </c:pt>
                <c:pt idx="1">
                  <c:v>202.59387691346456</c:v>
                </c:pt>
                <c:pt idx="2">
                  <c:v>198.66003721795767</c:v>
                </c:pt>
                <c:pt idx="3">
                  <c:v>191.1536694853325</c:v>
                </c:pt>
                <c:pt idx="4">
                  <c:v>193.29639982110913</c:v>
                </c:pt>
                <c:pt idx="5">
                  <c:v>191.95436557012118</c:v>
                </c:pt>
                <c:pt idx="6">
                  <c:v>195.85714285714286</c:v>
                </c:pt>
                <c:pt idx="7">
                  <c:v>198.29486382290759</c:v>
                </c:pt>
                <c:pt idx="8">
                  <c:v>197.8801444974842</c:v>
                </c:pt>
                <c:pt idx="9">
                  <c:v>200.12085646312451</c:v>
                </c:pt>
                <c:pt idx="10">
                  <c:v>202.47822318526545</c:v>
                </c:pt>
                <c:pt idx="11">
                  <c:v>202.51736111111111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8-3547-BB37-97B25D250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31074320"/>
        <c:axId val="1615914784"/>
      </c:barChart>
      <c:catAx>
        <c:axId val="16310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914784"/>
        <c:crosses val="autoZero"/>
        <c:auto val="1"/>
        <c:lblAlgn val="ctr"/>
        <c:lblOffset val="100"/>
        <c:noMultiLvlLbl val="0"/>
      </c:catAx>
      <c:valAx>
        <c:axId val="16159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07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'avg call time and no. of calls'!$S$6</c:f>
              <c:strCache>
                <c:ptCount val="1"/>
                <c:pt idx="0">
                  <c:v>count_calls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'avg call time and no. of calls'!$R$7:$R$18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'avg call time and no. of calls'!$S$7:$S$18</c:f>
              <c:numCache>
                <c:formatCode>General</c:formatCode>
                <c:ptCount val="12"/>
                <c:pt idx="0">
                  <c:v>9588</c:v>
                </c:pt>
                <c:pt idx="1">
                  <c:v>13313</c:v>
                </c:pt>
                <c:pt idx="2">
                  <c:v>14626</c:v>
                </c:pt>
                <c:pt idx="3">
                  <c:v>12652</c:v>
                </c:pt>
                <c:pt idx="4">
                  <c:v>11561</c:v>
                </c:pt>
                <c:pt idx="5">
                  <c:v>10561</c:v>
                </c:pt>
                <c:pt idx="6">
                  <c:v>9159</c:v>
                </c:pt>
                <c:pt idx="7">
                  <c:v>8788</c:v>
                </c:pt>
                <c:pt idx="8">
                  <c:v>8534</c:v>
                </c:pt>
                <c:pt idx="9">
                  <c:v>7238</c:v>
                </c:pt>
                <c:pt idx="10">
                  <c:v>6463</c:v>
                </c:pt>
                <c:pt idx="11">
                  <c:v>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1F-C049-B3F1-0BA1C8776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6416608"/>
        <c:axId val="937661584"/>
      </c:lineChart>
      <c:catAx>
        <c:axId val="16164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661584"/>
        <c:crosses val="autoZero"/>
        <c:auto val="1"/>
        <c:lblAlgn val="ctr"/>
        <c:lblOffset val="100"/>
        <c:noMultiLvlLbl val="0"/>
      </c:catAx>
      <c:valAx>
        <c:axId val="93766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41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'avg call time and no. of calls'!$Y$6</c:f>
              <c:strCache>
                <c:ptCount val="1"/>
                <c:pt idx="0">
                  <c:v>count_calls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'avg call time and no. of calls'!$X$7:$X$18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'avg call time and no. of calls'!$Y$7:$Y$18</c:f>
              <c:numCache>
                <c:formatCode>0</c:formatCode>
                <c:ptCount val="12"/>
                <c:pt idx="0">
                  <c:v>416.86956521739131</c:v>
                </c:pt>
                <c:pt idx="1">
                  <c:v>578.82608695652175</c:v>
                </c:pt>
                <c:pt idx="2">
                  <c:v>635.91304347826087</c:v>
                </c:pt>
                <c:pt idx="3">
                  <c:v>550.08695652173913</c:v>
                </c:pt>
                <c:pt idx="4">
                  <c:v>502.6521739130435</c:v>
                </c:pt>
                <c:pt idx="5">
                  <c:v>459.17391304347825</c:v>
                </c:pt>
                <c:pt idx="6">
                  <c:v>398.21739130434781</c:v>
                </c:pt>
                <c:pt idx="7">
                  <c:v>382.08695652173913</c:v>
                </c:pt>
                <c:pt idx="8">
                  <c:v>371.04347826086956</c:v>
                </c:pt>
                <c:pt idx="9">
                  <c:v>314.69565217391306</c:v>
                </c:pt>
                <c:pt idx="10">
                  <c:v>281</c:v>
                </c:pt>
                <c:pt idx="11">
                  <c:v>239.34782608695653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A0-9543-8BF9-BA0926CC9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362048"/>
        <c:axId val="1651813568"/>
      </c:lineChart>
      <c:catAx>
        <c:axId val="192636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813568"/>
        <c:crosses val="autoZero"/>
        <c:auto val="1"/>
        <c:lblAlgn val="ctr"/>
        <c:lblOffset val="100"/>
        <c:noMultiLvlLbl val="0"/>
      </c:catAx>
      <c:valAx>
        <c:axId val="165181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3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r1dvaXIBGleT-hSWjAtpzH6kcK4TDriZ/edit?usp=sharing&amp;ouid=116213144015106850386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4DCE-82F6-CC75-27D9-FFAD4E74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403" y="1163184"/>
            <a:ext cx="8791575" cy="2387600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</a:rPr>
              <a:t>CALL_VOLUME TREND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A7B2-7225-771B-BB2E-756DF883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331E-3A65-4DA3-326E-46F478EE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02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Average call time is 197s. Call duration is more in morning and evening time, less in afternoon time. </a:t>
            </a:r>
          </a:p>
          <a:p>
            <a:r>
              <a:rPr lang="en-US" dirty="0"/>
              <a:t>Avg no. of calls per day = 5130, max calls received between 10 am to 3 pm</a:t>
            </a:r>
          </a:p>
          <a:p>
            <a:r>
              <a:rPr lang="en-US" dirty="0"/>
              <a:t>Currently 70% calls are answered, 29% are abandoned and 1% calls are transferred.</a:t>
            </a:r>
          </a:p>
          <a:p>
            <a:r>
              <a:rPr lang="en-US" dirty="0"/>
              <a:t>To increase answered calls to 90%, 56 agents will be required in a day time from 9am – 9pm.</a:t>
            </a:r>
          </a:p>
          <a:p>
            <a:r>
              <a:rPr lang="en-US" dirty="0"/>
              <a:t>In the night-time from 9pm to 9am, 19 agents will be needed to attend 90% of calls.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5B6E-0F91-3DD2-81E6-CB552157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7" y="63346"/>
            <a:ext cx="9905998" cy="147857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0DB1-A69D-3059-FD49-28BADC66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626" y="1239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Understanding the data</a:t>
            </a:r>
            <a:b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Getting familiar with the data values and attributes</a:t>
            </a:r>
            <a:b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Analysing the data by applying filters and formulas</a:t>
            </a:r>
            <a:b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Visualise the data with graph/ charts to get better understanding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Clean the data by checking missing/null values.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for outliers in different columns.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Find Correlation between columns.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9BF8-DB43-45C4-5860-7EB21B2B922D}"/>
              </a:ext>
            </a:extLst>
          </p:cNvPr>
          <p:cNvSpPr txBox="1"/>
          <p:nvPr/>
        </p:nvSpPr>
        <p:spPr>
          <a:xfrm>
            <a:off x="1549626" y="4793603"/>
            <a:ext cx="353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TECH STACK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19589-C8A1-1859-B73E-4E21AAE12041}"/>
              </a:ext>
            </a:extLst>
          </p:cNvPr>
          <p:cNvSpPr txBox="1"/>
          <p:nvPr/>
        </p:nvSpPr>
        <p:spPr>
          <a:xfrm>
            <a:off x="1549626" y="5633320"/>
            <a:ext cx="166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Microsoft Excel </a:t>
            </a:r>
            <a:endParaRPr lang="en-IN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B8953-D228-66E5-0EDB-97E62D7E2D08}"/>
              </a:ext>
            </a:extLst>
          </p:cNvPr>
          <p:cNvSpPr txBox="1"/>
          <p:nvPr/>
        </p:nvSpPr>
        <p:spPr>
          <a:xfrm>
            <a:off x="6857999" y="279411"/>
            <a:ext cx="511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Link to Analysis Excel file - </a:t>
            </a: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8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864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D09F-6FAB-04C5-F235-B230AA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5573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my final project, I am provided with a dataset of a Customer Experience (CX) Inbound calling team for 23 days. </a:t>
            </a:r>
          </a:p>
          <a:p>
            <a:r>
              <a:rPr lang="en-US" dirty="0"/>
              <a:t>Data includes </a:t>
            </a:r>
            <a:r>
              <a:rPr lang="en-US" dirty="0" err="1"/>
              <a:t>Agent_Name</a:t>
            </a:r>
            <a:r>
              <a:rPr lang="en-US" dirty="0"/>
              <a:t>, </a:t>
            </a:r>
            <a:r>
              <a:rPr lang="en-US" dirty="0" err="1"/>
              <a:t>Agent_ID</a:t>
            </a:r>
            <a:r>
              <a:rPr lang="en-US" dirty="0"/>
              <a:t>, </a:t>
            </a:r>
            <a:r>
              <a:rPr lang="en-US" dirty="0" err="1"/>
              <a:t>Queue_Time</a:t>
            </a:r>
            <a:r>
              <a:rPr lang="en-US" dirty="0"/>
              <a:t> [duration for which customer have to wait before they get connected to an agent], Time [time at which call was made by customer in a day], </a:t>
            </a:r>
            <a:r>
              <a:rPr lang="en-US" dirty="0" err="1"/>
              <a:t>Time_Bucket</a:t>
            </a:r>
            <a:r>
              <a:rPr lang="en-US" dirty="0"/>
              <a:t> [for easiness we have also provided you with the time bucket], Duration [duration for which a customer and executives are on call, </a:t>
            </a:r>
            <a:r>
              <a:rPr lang="en-US" dirty="0" err="1"/>
              <a:t>Call_Seconds</a:t>
            </a:r>
            <a:r>
              <a:rPr lang="en-US" dirty="0"/>
              <a:t> [for simplicity we have also converted those time into seconds], call status (Abandon, answered, transferred).</a:t>
            </a:r>
          </a:p>
          <a:p>
            <a:r>
              <a:rPr lang="en-US" dirty="0"/>
              <a:t>Company wants to understand information related to avg call time duration, no. of calls received/answered/abandoned/transferred and requirement of agents.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480AD-9C17-2FC8-2C20-B47D704C732C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B6A0-2BB1-D760-66D6-94D0E51E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2" y="0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271DC9-3F05-8732-302B-D8E7EFF8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91" y="2099766"/>
            <a:ext cx="10126115" cy="4229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A3427-57DB-6303-2A8F-58AA097CB1C1}"/>
              </a:ext>
            </a:extLst>
          </p:cNvPr>
          <p:cNvSpPr txBox="1"/>
          <p:nvPr/>
        </p:nvSpPr>
        <p:spPr>
          <a:xfrm>
            <a:off x="1247548" y="1389058"/>
            <a:ext cx="4479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Dataset has 117988 rows and 13 columns</a:t>
            </a:r>
          </a:p>
        </p:txBody>
      </p:sp>
    </p:spTree>
    <p:extLst>
      <p:ext uri="{BB962C8B-B14F-4D97-AF65-F5344CB8AC3E}">
        <p14:creationId xmlns:p14="http://schemas.microsoft.com/office/powerpoint/2010/main" val="3192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B2F4-754C-DF6F-C80F-5F29C31D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27" y="0"/>
            <a:ext cx="9905998" cy="1478570"/>
          </a:xfrm>
        </p:spPr>
        <p:txBody>
          <a:bodyPr/>
          <a:lstStyle/>
          <a:p>
            <a:r>
              <a:rPr lang="en-US" dirty="0"/>
              <a:t>Avg call time/duration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62680-D515-58F4-91C3-4655067CE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6893"/>
              </p:ext>
            </p:extLst>
          </p:nvPr>
        </p:nvGraphicFramePr>
        <p:xfrm>
          <a:off x="1101499" y="2001084"/>
          <a:ext cx="2801030" cy="264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319">
                  <a:extLst>
                    <a:ext uri="{9D8B030D-6E8A-4147-A177-3AD203B41FA5}">
                      <a16:colId xmlns:a16="http://schemas.microsoft.com/office/drawing/2014/main" val="3198393124"/>
                    </a:ext>
                  </a:extLst>
                </a:gridCol>
                <a:gridCol w="1691711">
                  <a:extLst>
                    <a:ext uri="{9D8B030D-6E8A-4147-A177-3AD203B41FA5}">
                      <a16:colId xmlns:a16="http://schemas.microsoft.com/office/drawing/2014/main" val="31454745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Time_Bucket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Average </a:t>
                      </a:r>
                      <a:r>
                        <a:rPr lang="en-IN" sz="1200" u="none" strike="noStrike" dirty="0" err="1">
                          <a:effectLst/>
                        </a:rPr>
                        <a:t>Call_Seconds</a:t>
                      </a:r>
                      <a:r>
                        <a:rPr lang="en-IN" sz="1200" u="none" strike="noStrike" dirty="0">
                          <a:effectLst/>
                        </a:rPr>
                        <a:t> (s)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2505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198.7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597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202.6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21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198.7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74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191.2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00013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193.3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062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192.0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8118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1950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198.3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694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197.9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4248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3130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0337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202.5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643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6336D3-990C-3A3C-9CC5-FDF35ACE8211}"/>
              </a:ext>
            </a:extLst>
          </p:cNvPr>
          <p:cNvSpPr txBox="1"/>
          <p:nvPr/>
        </p:nvSpPr>
        <p:spPr>
          <a:xfrm>
            <a:off x="827315" y="1344708"/>
            <a:ext cx="348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Overall Avg Call Duration = 197 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26741C-C7AB-BCE2-F794-EEDA9EF34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204451"/>
              </p:ext>
            </p:extLst>
          </p:nvPr>
        </p:nvGraphicFramePr>
        <p:xfrm>
          <a:off x="4310192" y="1284111"/>
          <a:ext cx="7519858" cy="388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02DA2A-085F-0AE8-4AC4-D58ACA77D4AD}"/>
              </a:ext>
            </a:extLst>
          </p:cNvPr>
          <p:cNvSpPr txBox="1"/>
          <p:nvPr/>
        </p:nvSpPr>
        <p:spPr>
          <a:xfrm>
            <a:off x="1415143" y="5452243"/>
            <a:ext cx="710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duration is more in morning and evening time, less in afternoon time. Maximum call duration is 202.6 s whereas least is 191.2 s.</a:t>
            </a:r>
          </a:p>
        </p:txBody>
      </p:sp>
    </p:spTree>
    <p:extLst>
      <p:ext uri="{BB962C8B-B14F-4D97-AF65-F5344CB8AC3E}">
        <p14:creationId xmlns:p14="http://schemas.microsoft.com/office/powerpoint/2010/main" val="33709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62D2-92B7-AE59-2E03-BF9436E3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39" y="-128071"/>
            <a:ext cx="9905998" cy="1478570"/>
          </a:xfrm>
        </p:spPr>
        <p:txBody>
          <a:bodyPr/>
          <a:lstStyle/>
          <a:p>
            <a:r>
              <a:rPr lang="en-US" dirty="0"/>
              <a:t>No. of calls in 23 days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00167-6016-3DA7-A556-282584ED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039601"/>
              </p:ext>
            </p:extLst>
          </p:nvPr>
        </p:nvGraphicFramePr>
        <p:xfrm>
          <a:off x="688613" y="1855184"/>
          <a:ext cx="4216442" cy="327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702">
                  <a:extLst>
                    <a:ext uri="{9D8B030D-6E8A-4147-A177-3AD203B41FA5}">
                      <a16:colId xmlns:a16="http://schemas.microsoft.com/office/drawing/2014/main" val="3068748505"/>
                    </a:ext>
                  </a:extLst>
                </a:gridCol>
                <a:gridCol w="809185">
                  <a:extLst>
                    <a:ext uri="{9D8B030D-6E8A-4147-A177-3AD203B41FA5}">
                      <a16:colId xmlns:a16="http://schemas.microsoft.com/office/drawing/2014/main" val="1944853924"/>
                    </a:ext>
                  </a:extLst>
                </a:gridCol>
                <a:gridCol w="809185">
                  <a:extLst>
                    <a:ext uri="{9D8B030D-6E8A-4147-A177-3AD203B41FA5}">
                      <a16:colId xmlns:a16="http://schemas.microsoft.com/office/drawing/2014/main" val="1020041579"/>
                    </a:ext>
                  </a:extLst>
                </a:gridCol>
                <a:gridCol w="809185">
                  <a:extLst>
                    <a:ext uri="{9D8B030D-6E8A-4147-A177-3AD203B41FA5}">
                      <a16:colId xmlns:a16="http://schemas.microsoft.com/office/drawing/2014/main" val="1178440277"/>
                    </a:ext>
                  </a:extLst>
                </a:gridCol>
                <a:gridCol w="809185">
                  <a:extLst>
                    <a:ext uri="{9D8B030D-6E8A-4147-A177-3AD203B41FA5}">
                      <a16:colId xmlns:a16="http://schemas.microsoft.com/office/drawing/2014/main" val="3482132139"/>
                    </a:ext>
                  </a:extLst>
                </a:gridCol>
              </a:tblGrid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Time_Bucket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effectLst/>
                        </a:rPr>
                        <a:t>count_calls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Answered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Abandon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Transfer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0130983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9588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4428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993390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13313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6911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680915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11_12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6028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049894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12652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9432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3073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674361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11561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2617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71825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14_15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10561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7974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98202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15_16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9159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7760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099078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16_17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8788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7852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575728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7601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746392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7238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6200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1177822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815246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5505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66658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832753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117988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82452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34403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1133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870258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8813984"/>
                  </a:ext>
                </a:extLst>
              </a:tr>
              <a:tr h="155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70%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29%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1%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6666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16F3E7-7433-E7FF-9ADE-F0AAAD8C8E02}"/>
              </a:ext>
            </a:extLst>
          </p:cNvPr>
          <p:cNvSpPr txBox="1"/>
          <p:nvPr/>
        </p:nvSpPr>
        <p:spPr>
          <a:xfrm>
            <a:off x="3701090" y="5693479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Total calls in 23 days = 117988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1CB1E7-32C8-68E7-0FF1-5DB4FA727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95648"/>
              </p:ext>
            </p:extLst>
          </p:nvPr>
        </p:nvGraphicFramePr>
        <p:xfrm>
          <a:off x="5282292" y="1917909"/>
          <a:ext cx="6702787" cy="302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7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62D2-92B7-AE59-2E03-BF9436E3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760" y="36439"/>
            <a:ext cx="9905998" cy="1478570"/>
          </a:xfrm>
        </p:spPr>
        <p:txBody>
          <a:bodyPr/>
          <a:lstStyle/>
          <a:p>
            <a:r>
              <a:rPr lang="en-US" dirty="0"/>
              <a:t>Avg No. of calls per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6F3E7-7433-E7FF-9ADE-F0AAAD8C8E02}"/>
              </a:ext>
            </a:extLst>
          </p:cNvPr>
          <p:cNvSpPr txBox="1"/>
          <p:nvPr/>
        </p:nvSpPr>
        <p:spPr>
          <a:xfrm>
            <a:off x="1466760" y="1328250"/>
            <a:ext cx="319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Avg no. of calls per day = 5130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1A7B57-4EB3-CB1E-8BB4-6D68ABC72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49200"/>
              </p:ext>
            </p:extLst>
          </p:nvPr>
        </p:nvGraphicFramePr>
        <p:xfrm>
          <a:off x="1089978" y="2712166"/>
          <a:ext cx="2794997" cy="3012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857">
                  <a:extLst>
                    <a:ext uri="{9D8B030D-6E8A-4147-A177-3AD203B41FA5}">
                      <a16:colId xmlns:a16="http://schemas.microsoft.com/office/drawing/2014/main" val="3678788110"/>
                    </a:ext>
                  </a:extLst>
                </a:gridCol>
                <a:gridCol w="1291140">
                  <a:extLst>
                    <a:ext uri="{9D8B030D-6E8A-4147-A177-3AD203B41FA5}">
                      <a16:colId xmlns:a16="http://schemas.microsoft.com/office/drawing/2014/main" val="1982882044"/>
                    </a:ext>
                  </a:extLst>
                </a:gridCol>
              </a:tblGrid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Time_Bucket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count_calls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401612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9_10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052994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794032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11_12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558546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12_13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550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961419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722128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14_15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5563027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540090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367478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33325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57081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911760"/>
                  </a:ext>
                </a:extLst>
              </a:tr>
              <a:tr h="23176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29561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16E8896-4C2C-332F-65B9-9474DD490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74875"/>
              </p:ext>
            </p:extLst>
          </p:nvPr>
        </p:nvGraphicFramePr>
        <p:xfrm>
          <a:off x="4596493" y="2237014"/>
          <a:ext cx="7102928" cy="381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87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62B6-0DEC-2F5A-94AA-ECD933E2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6" y="-306805"/>
            <a:ext cx="9905998" cy="1478570"/>
          </a:xfrm>
        </p:spPr>
        <p:txBody>
          <a:bodyPr/>
          <a:lstStyle/>
          <a:p>
            <a:r>
              <a:rPr lang="en-US" dirty="0"/>
              <a:t>Manpower to answer 90% calls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3D17C-E820-C03D-A90D-794F33C5F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48595"/>
              </p:ext>
            </p:extLst>
          </p:nvPr>
        </p:nvGraphicFramePr>
        <p:xfrm>
          <a:off x="1414010" y="1003073"/>
          <a:ext cx="8652552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751">
                  <a:extLst>
                    <a:ext uri="{9D8B030D-6E8A-4147-A177-3AD203B41FA5}">
                      <a16:colId xmlns:a16="http://schemas.microsoft.com/office/drawing/2014/main" val="3785922279"/>
                    </a:ext>
                  </a:extLst>
                </a:gridCol>
                <a:gridCol w="1266582">
                  <a:extLst>
                    <a:ext uri="{9D8B030D-6E8A-4147-A177-3AD203B41FA5}">
                      <a16:colId xmlns:a16="http://schemas.microsoft.com/office/drawing/2014/main" val="3118707279"/>
                    </a:ext>
                  </a:extLst>
                </a:gridCol>
                <a:gridCol w="1266582">
                  <a:extLst>
                    <a:ext uri="{9D8B030D-6E8A-4147-A177-3AD203B41FA5}">
                      <a16:colId xmlns:a16="http://schemas.microsoft.com/office/drawing/2014/main" val="818477339"/>
                    </a:ext>
                  </a:extLst>
                </a:gridCol>
                <a:gridCol w="1688777">
                  <a:extLst>
                    <a:ext uri="{9D8B030D-6E8A-4147-A177-3AD203B41FA5}">
                      <a16:colId xmlns:a16="http://schemas.microsoft.com/office/drawing/2014/main" val="4101514203"/>
                    </a:ext>
                  </a:extLst>
                </a:gridCol>
                <a:gridCol w="1514075">
                  <a:extLst>
                    <a:ext uri="{9D8B030D-6E8A-4147-A177-3AD203B41FA5}">
                      <a16:colId xmlns:a16="http://schemas.microsoft.com/office/drawing/2014/main" val="1172581526"/>
                    </a:ext>
                  </a:extLst>
                </a:gridCol>
                <a:gridCol w="1358785">
                  <a:extLst>
                    <a:ext uri="{9D8B030D-6E8A-4147-A177-3AD203B41FA5}">
                      <a16:colId xmlns:a16="http://schemas.microsoft.com/office/drawing/2014/main" val="70045675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For each day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2705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err="1">
                          <a:effectLst/>
                        </a:rPr>
                        <a:t>Time_Bucket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count_calls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90% calls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Avg Call_time (s)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Call Time (Hrs)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man required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41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9_10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375.2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198.7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515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10_11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520.9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202.6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29.3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effectLst/>
                        </a:rPr>
                        <a:t>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5400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11_12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572.3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198.7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31.6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822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12_13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495.1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191.2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effectLst/>
                        </a:rPr>
                        <a:t>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183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13_14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452.4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193.3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24.3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09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14_15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413.3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192.0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22.0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524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15_16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398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358.4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195.9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4597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16_17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343.9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198.3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322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17_18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333.9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197.9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409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18_19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283.2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8194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</a:rPr>
                        <a:t>19_20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252.9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202.5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0045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20_21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215.4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202.5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547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550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Total men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56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0941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28ED78-867E-A867-2AD4-86CA23B6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73544"/>
              </p:ext>
            </p:extLst>
          </p:nvPr>
        </p:nvGraphicFramePr>
        <p:xfrm>
          <a:off x="4068875" y="5273901"/>
          <a:ext cx="3342822" cy="1478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42822">
                  <a:extLst>
                    <a:ext uri="{9D8B030D-6E8A-4147-A177-3AD203B41FA5}">
                      <a16:colId xmlns:a16="http://schemas.microsoft.com/office/drawing/2014/main" val="927597747"/>
                    </a:ext>
                  </a:extLst>
                </a:gridCol>
              </a:tblGrid>
              <a:tr h="1478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Assumption: Every agent attend calls for 4.5 hours in a day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24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8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0164-CC0B-5C60-D344-F6033AEE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8" y="-197910"/>
            <a:ext cx="9905998" cy="1478570"/>
          </a:xfrm>
        </p:spPr>
        <p:txBody>
          <a:bodyPr/>
          <a:lstStyle/>
          <a:p>
            <a:r>
              <a:rPr lang="en-US" dirty="0"/>
              <a:t>Manpower in night shift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468873-4270-39F8-2CE3-CF26B5E1E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9226"/>
              </p:ext>
            </p:extLst>
          </p:nvPr>
        </p:nvGraphicFramePr>
        <p:xfrm>
          <a:off x="431120" y="1100382"/>
          <a:ext cx="10753953" cy="1373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767">
                  <a:extLst>
                    <a:ext uri="{9D8B030D-6E8A-4147-A177-3AD203B41FA5}">
                      <a16:colId xmlns:a16="http://schemas.microsoft.com/office/drawing/2014/main" val="1908032177"/>
                    </a:ext>
                  </a:extLst>
                </a:gridCol>
                <a:gridCol w="870279">
                  <a:extLst>
                    <a:ext uri="{9D8B030D-6E8A-4147-A177-3AD203B41FA5}">
                      <a16:colId xmlns:a16="http://schemas.microsoft.com/office/drawing/2014/main" val="1018701198"/>
                    </a:ext>
                  </a:extLst>
                </a:gridCol>
                <a:gridCol w="890790">
                  <a:extLst>
                    <a:ext uri="{9D8B030D-6E8A-4147-A177-3AD203B41FA5}">
                      <a16:colId xmlns:a16="http://schemas.microsoft.com/office/drawing/2014/main" val="1165215278"/>
                    </a:ext>
                  </a:extLst>
                </a:gridCol>
                <a:gridCol w="914232">
                  <a:extLst>
                    <a:ext uri="{9D8B030D-6E8A-4147-A177-3AD203B41FA5}">
                      <a16:colId xmlns:a16="http://schemas.microsoft.com/office/drawing/2014/main" val="1297271756"/>
                    </a:ext>
                  </a:extLst>
                </a:gridCol>
                <a:gridCol w="984557">
                  <a:extLst>
                    <a:ext uri="{9D8B030D-6E8A-4147-A177-3AD203B41FA5}">
                      <a16:colId xmlns:a16="http://schemas.microsoft.com/office/drawing/2014/main" val="994198760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454885390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4048770915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079562891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30571660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1850605500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907783357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87059363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1861906593"/>
                    </a:ext>
                  </a:extLst>
                </a:gridCol>
              </a:tblGrid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Time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9pm - 10 pm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10pm-11 pm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11pm - 12am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12am-1am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1am-2am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2am-3am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3am-4am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4am-5am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5am-6am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6am-7am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7am-8am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8am-9am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4235704971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%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2583443633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No. of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809941113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90% calls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630691638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Call time(hrs)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735072151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Agents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0" marR="8120" marT="8120" marB="0" anchor="b"/>
                </a:tc>
                <a:extLst>
                  <a:ext uri="{0D108BD9-81ED-4DB2-BD59-A6C34878D82A}">
                    <a16:rowId xmlns:a16="http://schemas.microsoft.com/office/drawing/2014/main" val="38686052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28E078-BB4D-F7B2-A10B-BEB1173A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2802"/>
              </p:ext>
            </p:extLst>
          </p:nvPr>
        </p:nvGraphicFramePr>
        <p:xfrm>
          <a:off x="3590471" y="2978149"/>
          <a:ext cx="3210379" cy="317772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668612">
                  <a:extLst>
                    <a:ext uri="{9D8B030D-6E8A-4147-A177-3AD203B41FA5}">
                      <a16:colId xmlns:a16="http://schemas.microsoft.com/office/drawing/2014/main" val="4123184613"/>
                    </a:ext>
                  </a:extLst>
                </a:gridCol>
                <a:gridCol w="1541767">
                  <a:extLst>
                    <a:ext uri="{9D8B030D-6E8A-4147-A177-3AD203B41FA5}">
                      <a16:colId xmlns:a16="http://schemas.microsoft.com/office/drawing/2014/main" val="2355666166"/>
                    </a:ext>
                  </a:extLst>
                </a:gridCol>
              </a:tblGrid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228966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9pm - 10 pm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3333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10pm-11 pm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898359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11pm - 12am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896674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12am-1am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363034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1am-2am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506614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2am-3am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761772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3am-4am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231940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4am-5am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533040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5am-6am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831052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6am-7am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3911044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7am-8am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156514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8am-9am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275542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009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9F7AFC-77F6-9FB7-A017-7F462443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9967"/>
              </p:ext>
            </p:extLst>
          </p:nvPr>
        </p:nvGraphicFramePr>
        <p:xfrm>
          <a:off x="7775461" y="3706358"/>
          <a:ext cx="3342822" cy="14785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42822">
                  <a:extLst>
                    <a:ext uri="{9D8B030D-6E8A-4147-A177-3AD203B41FA5}">
                      <a16:colId xmlns:a16="http://schemas.microsoft.com/office/drawing/2014/main" val="927597747"/>
                    </a:ext>
                  </a:extLst>
                </a:gridCol>
              </a:tblGrid>
              <a:tr h="14785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Assumption: Every agent attend calls for 4.5 hours in a day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24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3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834</Words>
  <Application>Microsoft Macintosh PowerPoint</Application>
  <PresentationFormat>Widescreen</PresentationFormat>
  <Paragraphs>353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CALL_VOLUME TREND ANALYSIS </vt:lpstr>
      <vt:lpstr>Approach</vt:lpstr>
      <vt:lpstr>PowerPoint Presentation</vt:lpstr>
      <vt:lpstr>Dataset</vt:lpstr>
      <vt:lpstr>Avg call time/duration</vt:lpstr>
      <vt:lpstr>No. of calls in 23 days</vt:lpstr>
      <vt:lpstr>Avg No. of calls per day</vt:lpstr>
      <vt:lpstr>Manpower to answer 90% calls</vt:lpstr>
      <vt:lpstr>Manpower in night shift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CALL_VOLUME TREND ANALYSIS </dc:title>
  <dc:creator>Megha Gupta</dc:creator>
  <cp:lastModifiedBy>Megha Gupta</cp:lastModifiedBy>
  <cp:revision>5</cp:revision>
  <dcterms:created xsi:type="dcterms:W3CDTF">2023-04-14T12:16:06Z</dcterms:created>
  <dcterms:modified xsi:type="dcterms:W3CDTF">2023-04-16T11:20:07Z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2023-04-14T12:20:39Z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462a0a84-c50c-4a9f-a096-468602ca8b1b</vt:lpwstr>
  </property>
  <property fmtid="{D5CDD505-2E9C-101B-9397-08002B2CF9AE}" pid="8" name="MSIP_Label_b24820e8-223f-4ed2-bd95-81c83f641284_ContentBits">
    <vt:lpwstr>0</vt:lpwstr>
  </property>
</Properties>
</file>