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51"/>
    <p:restoredTop sz="96327"/>
  </p:normalViewPr>
  <p:slideViewPr>
    <p:cSldViewPr snapToGrid="0">
      <p:cViewPr varScale="1">
        <p:scale>
          <a:sx n="158" d="100"/>
          <a:sy n="158" d="100"/>
        </p:scale>
        <p:origin x="232" y="4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Users/m0g03u9/Downloads/IMDB_Movies.xls"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m0g03u9/Downloads/IMDB_Movies.xls"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m0g03u9/Downloads/IMDB_Movies.xls"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avg</a:t>
            </a:r>
            <a:r>
              <a:rPr lang="en-GB" baseline="0"/>
              <a:t> num_users_for_review</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'AVG user review'!$A$2:$A$31</c:f>
              <c:strCache>
                <c:ptCount val="30"/>
                <c:pt idx="0">
                  <c:v>Heather Donahue</c:v>
                </c:pt>
                <c:pt idx="1">
                  <c:v>Christo Jivkov</c:v>
                </c:pt>
                <c:pt idx="2">
                  <c:v>Steve Bastoni</c:v>
                </c:pt>
                <c:pt idx="3">
                  <c:v>Phaldut Sharma</c:v>
                </c:pt>
                <c:pt idx="4">
                  <c:v>Keir Dullea</c:v>
                </c:pt>
                <c:pt idx="5">
                  <c:v>Chen Chang</c:v>
                </c:pt>
                <c:pt idx="6">
                  <c:v>Nick Stahl</c:v>
                </c:pt>
                <c:pt idx="7">
                  <c:v>Kevin Rankin</c:v>
                </c:pt>
                <c:pt idx="8">
                  <c:v>Noah Huntley</c:v>
                </c:pt>
                <c:pt idx="9">
                  <c:v>Osama bin Laden</c:v>
                </c:pt>
                <c:pt idx="10">
                  <c:v>Seychelle Gabriel</c:v>
                </c:pt>
                <c:pt idx="11">
                  <c:v>Mathieu Kassovitz</c:v>
                </c:pt>
                <c:pt idx="12">
                  <c:v>Eva Green</c:v>
                </c:pt>
                <c:pt idx="13">
                  <c:v>Essie Davis</c:v>
                </c:pt>
                <c:pt idx="14">
                  <c:v>Sharlto Copley</c:v>
                </c:pt>
                <c:pt idx="15">
                  <c:v>Giancarlo Giannini</c:v>
                </c:pt>
                <c:pt idx="16">
                  <c:v>Orlando Bloom</c:v>
                </c:pt>
                <c:pt idx="17">
                  <c:v>Luenell</c:v>
                </c:pt>
                <c:pt idx="18">
                  <c:v>Micah Sloat</c:v>
                </c:pt>
                <c:pt idx="19">
                  <c:v>Fionnula Flanagan</c:v>
                </c:pt>
                <c:pt idx="20">
                  <c:v>Jim Meskimen</c:v>
                </c:pt>
                <c:pt idx="21">
                  <c:v>Ivana Baquero</c:v>
                </c:pt>
                <c:pt idx="22">
                  <c:v>Henry Cavill</c:v>
                </c:pt>
                <c:pt idx="23">
                  <c:v>Mhairi Calvey</c:v>
                </c:pt>
                <c:pt idx="24">
                  <c:v>Talulah Riley</c:v>
                </c:pt>
                <c:pt idx="25">
                  <c:v>Jake Busey</c:v>
                </c:pt>
                <c:pt idx="26">
                  <c:v>Scatman Crothers</c:v>
                </c:pt>
                <c:pt idx="27">
                  <c:v>Natalie Portman</c:v>
                </c:pt>
                <c:pt idx="28">
                  <c:v>Craig Stark</c:v>
                </c:pt>
                <c:pt idx="29">
                  <c:v>Albert Finney</c:v>
                </c:pt>
              </c:strCache>
            </c:strRef>
          </c:cat>
          <c:val>
            <c:numRef>
              <c:f>'AVG user review'!$B$2:$B$31</c:f>
              <c:numCache>
                <c:formatCode>General</c:formatCode>
                <c:ptCount val="30"/>
                <c:pt idx="0">
                  <c:v>3400</c:v>
                </c:pt>
                <c:pt idx="1">
                  <c:v>2814</c:v>
                </c:pt>
                <c:pt idx="2">
                  <c:v>2789</c:v>
                </c:pt>
                <c:pt idx="3">
                  <c:v>1885</c:v>
                </c:pt>
                <c:pt idx="4">
                  <c:v>1736</c:v>
                </c:pt>
                <c:pt idx="5">
                  <c:v>1641</c:v>
                </c:pt>
                <c:pt idx="6">
                  <c:v>1562</c:v>
                </c:pt>
                <c:pt idx="7">
                  <c:v>1445</c:v>
                </c:pt>
                <c:pt idx="8">
                  <c:v>1441</c:v>
                </c:pt>
                <c:pt idx="9">
                  <c:v>1416</c:v>
                </c:pt>
                <c:pt idx="10">
                  <c:v>1382</c:v>
                </c:pt>
                <c:pt idx="11">
                  <c:v>1314</c:v>
                </c:pt>
                <c:pt idx="12">
                  <c:v>1290</c:v>
                </c:pt>
                <c:pt idx="13">
                  <c:v>1285.5</c:v>
                </c:pt>
                <c:pt idx="14">
                  <c:v>1262</c:v>
                </c:pt>
                <c:pt idx="15">
                  <c:v>1243</c:v>
                </c:pt>
                <c:pt idx="16">
                  <c:v>1242.3333333333333</c:v>
                </c:pt>
                <c:pt idx="17">
                  <c:v>1198</c:v>
                </c:pt>
                <c:pt idx="18">
                  <c:v>1189</c:v>
                </c:pt>
                <c:pt idx="19">
                  <c:v>1109</c:v>
                </c:pt>
                <c:pt idx="20">
                  <c:v>1107</c:v>
                </c:pt>
                <c:pt idx="21">
                  <c:v>1083</c:v>
                </c:pt>
                <c:pt idx="22">
                  <c:v>1066.8571428571429</c:v>
                </c:pt>
                <c:pt idx="23">
                  <c:v>1065</c:v>
                </c:pt>
                <c:pt idx="24">
                  <c:v>1058</c:v>
                </c:pt>
                <c:pt idx="25">
                  <c:v>1049</c:v>
                </c:pt>
                <c:pt idx="26">
                  <c:v>1040</c:v>
                </c:pt>
                <c:pt idx="27">
                  <c:v>1031.9375</c:v>
                </c:pt>
                <c:pt idx="28">
                  <c:v>1018</c:v>
                </c:pt>
                <c:pt idx="29">
                  <c:v>1017.3333333333334</c:v>
                </c:pt>
              </c:numCache>
            </c:numRef>
          </c:val>
          <c:extLst>
            <c:ext xmlns:c16="http://schemas.microsoft.com/office/drawing/2014/chart" uri="{C3380CC4-5D6E-409C-BE32-E72D297353CC}">
              <c16:uniqueId val="{00000000-E32C-4A4B-98C1-BE9AD08886FB}"/>
            </c:ext>
          </c:extLst>
        </c:ser>
        <c:dLbls>
          <c:showLegendKey val="0"/>
          <c:showVal val="0"/>
          <c:showCatName val="0"/>
          <c:showSerName val="0"/>
          <c:showPercent val="0"/>
          <c:showBubbleSize val="0"/>
        </c:dLbls>
        <c:gapWidth val="219"/>
        <c:overlap val="-27"/>
        <c:axId val="1765475056"/>
        <c:axId val="1765455552"/>
      </c:barChart>
      <c:catAx>
        <c:axId val="176547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5455552"/>
        <c:crosses val="autoZero"/>
        <c:auto val="1"/>
        <c:lblAlgn val="ctr"/>
        <c:lblOffset val="100"/>
        <c:noMultiLvlLbl val="0"/>
      </c:catAx>
      <c:valAx>
        <c:axId val="17654555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54750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avg</a:t>
            </a:r>
            <a:r>
              <a:rPr lang="en-GB" baseline="0"/>
              <a:t> num_critic _for_review </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'avg critic review'!$A$2:$A$31</c:f>
              <c:strCache>
                <c:ptCount val="30"/>
                <c:pt idx="0">
                  <c:v>Phaldut Sharma</c:v>
                </c:pt>
                <c:pt idx="1">
                  <c:v>Peter Capaldi</c:v>
                </c:pt>
                <c:pt idx="2">
                  <c:v>Craig Stark</c:v>
                </c:pt>
                <c:pt idx="3">
                  <c:v>B√©r√©nice Bejo</c:v>
                </c:pt>
                <c:pt idx="4">
                  <c:v>Suraj Sharma</c:v>
                </c:pt>
                <c:pt idx="5">
                  <c:v>Ellar Coltrane</c:v>
                </c:pt>
                <c:pt idx="6">
                  <c:v>Mike Howard</c:v>
                </c:pt>
                <c:pt idx="7">
                  <c:v>Lou Taylor Pucci</c:v>
                </c:pt>
                <c:pt idx="8">
                  <c:v>Maika Monroe</c:v>
                </c:pt>
                <c:pt idx="9">
                  <c:v>Tim Holmes</c:v>
                </c:pt>
                <c:pt idx="10">
                  <c:v>Albert Finney</c:v>
                </c:pt>
                <c:pt idx="11">
                  <c:v>Elina Alminas</c:v>
                </c:pt>
                <c:pt idx="12">
                  <c:v>Kurt Fuller</c:v>
                </c:pt>
                <c:pt idx="13">
                  <c:v>Iko Uwais</c:v>
                </c:pt>
                <c:pt idx="14">
                  <c:v>Quvenzhan√© Wallis</c:v>
                </c:pt>
                <c:pt idx="15">
                  <c:v>Edgar Arreola</c:v>
                </c:pt>
                <c:pt idx="16">
                  <c:v>Sharlto Copley</c:v>
                </c:pt>
                <c:pt idx="17">
                  <c:v>Cory Hardrict</c:v>
                </c:pt>
                <c:pt idx="18">
                  <c:v>Aidan Turner</c:v>
                </c:pt>
                <c:pt idx="19">
                  <c:v>Elizabeth McGovern</c:v>
                </c:pt>
                <c:pt idx="20">
                  <c:v>Wood Harris</c:v>
                </c:pt>
                <c:pt idx="21">
                  <c:v>Anil Kapoor</c:v>
                </c:pt>
                <c:pt idx="22">
                  <c:v>Jessica Barden</c:v>
                </c:pt>
                <c:pt idx="23">
                  <c:v>Chris Hemsworth</c:v>
                </c:pt>
                <c:pt idx="24">
                  <c:v>Danielle Kotch</c:v>
                </c:pt>
                <c:pt idx="25">
                  <c:v>Micah Sloat</c:v>
                </c:pt>
                <c:pt idx="26">
                  <c:v>Christo Jivkov</c:v>
                </c:pt>
                <c:pt idx="27">
                  <c:v>Ivana Baquero</c:v>
                </c:pt>
                <c:pt idx="28">
                  <c:v>Seamus Davey-Fitzpatrick</c:v>
                </c:pt>
                <c:pt idx="29">
                  <c:v>Giancarlo Giannini</c:v>
                </c:pt>
              </c:strCache>
            </c:strRef>
          </c:cat>
          <c:val>
            <c:numRef>
              <c:f>'avg critic review'!$B$2:$B$31</c:f>
              <c:numCache>
                <c:formatCode>General</c:formatCode>
                <c:ptCount val="30"/>
                <c:pt idx="0">
                  <c:v>738</c:v>
                </c:pt>
                <c:pt idx="1">
                  <c:v>654</c:v>
                </c:pt>
                <c:pt idx="2">
                  <c:v>596</c:v>
                </c:pt>
                <c:pt idx="3">
                  <c:v>576</c:v>
                </c:pt>
                <c:pt idx="4">
                  <c:v>552</c:v>
                </c:pt>
                <c:pt idx="5">
                  <c:v>548</c:v>
                </c:pt>
                <c:pt idx="6">
                  <c:v>546</c:v>
                </c:pt>
                <c:pt idx="7">
                  <c:v>543</c:v>
                </c:pt>
                <c:pt idx="8">
                  <c:v>533</c:v>
                </c:pt>
                <c:pt idx="9">
                  <c:v>525</c:v>
                </c:pt>
                <c:pt idx="10">
                  <c:v>510</c:v>
                </c:pt>
                <c:pt idx="11">
                  <c:v>489</c:v>
                </c:pt>
                <c:pt idx="12">
                  <c:v>487</c:v>
                </c:pt>
                <c:pt idx="13">
                  <c:v>481</c:v>
                </c:pt>
                <c:pt idx="14">
                  <c:v>478.66666666666669</c:v>
                </c:pt>
                <c:pt idx="15">
                  <c:v>478</c:v>
                </c:pt>
                <c:pt idx="16">
                  <c:v>472</c:v>
                </c:pt>
                <c:pt idx="17">
                  <c:v>452</c:v>
                </c:pt>
                <c:pt idx="18">
                  <c:v>447</c:v>
                </c:pt>
                <c:pt idx="19">
                  <c:v>447</c:v>
                </c:pt>
                <c:pt idx="20">
                  <c:v>432</c:v>
                </c:pt>
                <c:pt idx="21">
                  <c:v>418</c:v>
                </c:pt>
                <c:pt idx="22">
                  <c:v>417</c:v>
                </c:pt>
                <c:pt idx="23">
                  <c:v>411.73333333333335</c:v>
                </c:pt>
                <c:pt idx="24">
                  <c:v>411</c:v>
                </c:pt>
                <c:pt idx="25">
                  <c:v>409</c:v>
                </c:pt>
                <c:pt idx="26">
                  <c:v>406</c:v>
                </c:pt>
                <c:pt idx="27">
                  <c:v>406</c:v>
                </c:pt>
                <c:pt idx="28">
                  <c:v>405</c:v>
                </c:pt>
                <c:pt idx="29">
                  <c:v>403</c:v>
                </c:pt>
              </c:numCache>
            </c:numRef>
          </c:val>
          <c:extLst>
            <c:ext xmlns:c16="http://schemas.microsoft.com/office/drawing/2014/chart" uri="{C3380CC4-5D6E-409C-BE32-E72D297353CC}">
              <c16:uniqueId val="{00000000-2158-1E49-854D-EB41497484F8}"/>
            </c:ext>
          </c:extLst>
        </c:ser>
        <c:dLbls>
          <c:showLegendKey val="0"/>
          <c:showVal val="0"/>
          <c:showCatName val="0"/>
          <c:showSerName val="0"/>
          <c:showPercent val="0"/>
          <c:showBubbleSize val="0"/>
        </c:dLbls>
        <c:gapWidth val="219"/>
        <c:overlap val="-27"/>
        <c:axId val="1761627664"/>
        <c:axId val="1761669792"/>
      </c:barChart>
      <c:catAx>
        <c:axId val="1761627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1669792"/>
        <c:crosses val="autoZero"/>
        <c:auto val="1"/>
        <c:lblAlgn val="ctr"/>
        <c:lblOffset val="100"/>
        <c:noMultiLvlLbl val="0"/>
      </c:catAx>
      <c:valAx>
        <c:axId val="1761669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16276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2072985398524029"/>
          <c:y val="0.11639934533551555"/>
          <c:w val="0.8515669584031017"/>
          <c:h val="0.73526299787169347"/>
        </c:manualLayout>
      </c:layout>
      <c:barChart>
        <c:barDir val="col"/>
        <c:grouping val="clustered"/>
        <c:varyColors val="0"/>
        <c:ser>
          <c:idx val="1"/>
          <c:order val="0"/>
          <c:tx>
            <c:strRef>
              <c:f>Decade!$F$1</c:f>
              <c:strCache>
                <c:ptCount val="1"/>
                <c:pt idx="0">
                  <c:v>df_by_decade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Decade!$E$2:$E$12</c:f>
              <c:numCache>
                <c:formatCode>General</c:formatCode>
                <c:ptCount val="11"/>
                <c:pt idx="0">
                  <c:v>1910</c:v>
                </c:pt>
                <c:pt idx="1">
                  <c:v>1920</c:v>
                </c:pt>
                <c:pt idx="2">
                  <c:v>1930</c:v>
                </c:pt>
                <c:pt idx="3">
                  <c:v>1940</c:v>
                </c:pt>
                <c:pt idx="4">
                  <c:v>1950</c:v>
                </c:pt>
                <c:pt idx="5">
                  <c:v>1960</c:v>
                </c:pt>
                <c:pt idx="6">
                  <c:v>1970</c:v>
                </c:pt>
                <c:pt idx="7">
                  <c:v>1980</c:v>
                </c:pt>
                <c:pt idx="8">
                  <c:v>1990</c:v>
                </c:pt>
                <c:pt idx="9">
                  <c:v>2000</c:v>
                </c:pt>
                <c:pt idx="10">
                  <c:v>2010</c:v>
                </c:pt>
              </c:numCache>
            </c:numRef>
          </c:cat>
          <c:val>
            <c:numRef>
              <c:f>Decade!$F$2:$F$12</c:f>
              <c:numCache>
                <c:formatCode>General</c:formatCode>
                <c:ptCount val="11"/>
                <c:pt idx="0">
                  <c:v>10718</c:v>
                </c:pt>
                <c:pt idx="1">
                  <c:v>128672</c:v>
                </c:pt>
                <c:pt idx="2">
                  <c:v>984397</c:v>
                </c:pt>
                <c:pt idx="3">
                  <c:v>1211888</c:v>
                </c:pt>
                <c:pt idx="4">
                  <c:v>1638504</c:v>
                </c:pt>
                <c:pt idx="5">
                  <c:v>5153052</c:v>
                </c:pt>
                <c:pt idx="6">
                  <c:v>11312705</c:v>
                </c:pt>
                <c:pt idx="7">
                  <c:v>23176169</c:v>
                </c:pt>
                <c:pt idx="8">
                  <c:v>70633270</c:v>
                </c:pt>
                <c:pt idx="9">
                  <c:v>178354686</c:v>
                </c:pt>
                <c:pt idx="10">
                  <c:v>126202706</c:v>
                </c:pt>
              </c:numCache>
            </c:numRef>
          </c:val>
          <c:extLst>
            <c:ext xmlns:c16="http://schemas.microsoft.com/office/drawing/2014/chart" uri="{C3380CC4-5D6E-409C-BE32-E72D297353CC}">
              <c16:uniqueId val="{00000000-EBB2-1940-A5B9-17CD2A7B4F49}"/>
            </c:ext>
          </c:extLst>
        </c:ser>
        <c:dLbls>
          <c:showLegendKey val="0"/>
          <c:showVal val="0"/>
          <c:showCatName val="0"/>
          <c:showSerName val="0"/>
          <c:showPercent val="0"/>
          <c:showBubbleSize val="0"/>
        </c:dLbls>
        <c:gapWidth val="100"/>
        <c:overlap val="-24"/>
        <c:axId val="434689120"/>
        <c:axId val="434691824"/>
      </c:barChart>
      <c:catAx>
        <c:axId val="43468912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34691824"/>
        <c:crosses val="autoZero"/>
        <c:auto val="1"/>
        <c:lblAlgn val="ctr"/>
        <c:lblOffset val="100"/>
        <c:noMultiLvlLbl val="0"/>
      </c:catAx>
      <c:valAx>
        <c:axId val="43469182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346891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869500-06E3-467B-AB9B-093BBA8914FF}"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B6C9E84E-682F-47D8-85C9-F98FC5373454}">
      <dgm:prSet/>
      <dgm:spPr/>
      <dgm:t>
        <a:bodyPr/>
        <a:lstStyle/>
        <a:p>
          <a:r>
            <a:rPr lang="en-US"/>
            <a:t>Dropped columns which are not needed for the analysis </a:t>
          </a:r>
        </a:p>
      </dgm:t>
    </dgm:pt>
    <dgm:pt modelId="{6E4D64C4-5B88-497C-9D8A-2AD20F684F6B}" type="parTrans" cxnId="{554AEC03-927B-446F-80EB-D06CC5B81E7A}">
      <dgm:prSet/>
      <dgm:spPr/>
      <dgm:t>
        <a:bodyPr/>
        <a:lstStyle/>
        <a:p>
          <a:endParaRPr lang="en-US"/>
        </a:p>
      </dgm:t>
    </dgm:pt>
    <dgm:pt modelId="{14E01F3F-A0EA-44E7-A8BC-4E773AAA9D80}" type="sibTrans" cxnId="{554AEC03-927B-446F-80EB-D06CC5B81E7A}">
      <dgm:prSet/>
      <dgm:spPr/>
      <dgm:t>
        <a:bodyPr/>
        <a:lstStyle/>
        <a:p>
          <a:endParaRPr lang="en-US"/>
        </a:p>
      </dgm:t>
    </dgm:pt>
    <dgm:pt modelId="{07A53E81-CA21-4F2A-93BB-AAB1BDC6B5A8}">
      <dgm:prSet/>
      <dgm:spPr/>
      <dgm:t>
        <a:bodyPr/>
        <a:lstStyle/>
        <a:p>
          <a:r>
            <a:rPr lang="en-US" dirty="0"/>
            <a:t>Replaced blanks with values like 0 or ’</a:t>
          </a:r>
          <a:r>
            <a:rPr lang="en-US" dirty="0" err="1"/>
            <a:t>zzz</a:t>
          </a:r>
          <a:r>
            <a:rPr lang="en-US" dirty="0"/>
            <a:t>’ so that they don’t interfere in analysis </a:t>
          </a:r>
        </a:p>
      </dgm:t>
    </dgm:pt>
    <dgm:pt modelId="{61545DCF-0DE2-4706-B1AA-7EDEB5039B52}" type="parTrans" cxnId="{EA82FCA3-A851-4C07-84D5-E76E3DE34CDD}">
      <dgm:prSet/>
      <dgm:spPr/>
      <dgm:t>
        <a:bodyPr/>
        <a:lstStyle/>
        <a:p>
          <a:endParaRPr lang="en-US"/>
        </a:p>
      </dgm:t>
    </dgm:pt>
    <dgm:pt modelId="{3EE75535-056B-46A7-B5FC-2B4283C9E3E2}" type="sibTrans" cxnId="{EA82FCA3-A851-4C07-84D5-E76E3DE34CDD}">
      <dgm:prSet/>
      <dgm:spPr/>
      <dgm:t>
        <a:bodyPr/>
        <a:lstStyle/>
        <a:p>
          <a:endParaRPr lang="en-US"/>
        </a:p>
      </dgm:t>
    </dgm:pt>
    <dgm:pt modelId="{68EC63CD-0AFF-4830-A855-B03276E9F649}">
      <dgm:prSet/>
      <dgm:spPr/>
      <dgm:t>
        <a:bodyPr/>
        <a:lstStyle/>
        <a:p>
          <a:r>
            <a:rPr lang="en-US" dirty="0"/>
            <a:t>After cleaning data set has these columns - </a:t>
          </a:r>
          <a:r>
            <a:rPr lang="en-US" dirty="0" err="1"/>
            <a:t>director_name</a:t>
          </a:r>
          <a:r>
            <a:rPr lang="en-US" dirty="0"/>
            <a:t>, </a:t>
          </a:r>
          <a:r>
            <a:rPr lang="en-US" dirty="0" err="1"/>
            <a:t>num_critic_for_reviews</a:t>
          </a:r>
          <a:r>
            <a:rPr lang="en-US" dirty="0"/>
            <a:t>, </a:t>
          </a:r>
          <a:r>
            <a:rPr lang="en-GB" dirty="0"/>
            <a:t>gross, genres, actor_1_name, </a:t>
          </a:r>
          <a:r>
            <a:rPr lang="en-GB" dirty="0" err="1"/>
            <a:t>movie_title</a:t>
          </a:r>
          <a:r>
            <a:rPr lang="en-GB" dirty="0"/>
            <a:t>, </a:t>
          </a:r>
          <a:r>
            <a:rPr lang="en-GB" dirty="0" err="1"/>
            <a:t>num_voted_users</a:t>
          </a:r>
          <a:r>
            <a:rPr lang="en-GB" dirty="0"/>
            <a:t>, </a:t>
          </a:r>
          <a:r>
            <a:rPr lang="en-GB" dirty="0" err="1"/>
            <a:t>num_user_for_reviews</a:t>
          </a:r>
          <a:r>
            <a:rPr lang="en-GB" dirty="0"/>
            <a:t>, language, budget, </a:t>
          </a:r>
          <a:r>
            <a:rPr lang="en-GB" dirty="0" err="1"/>
            <a:t>title_year</a:t>
          </a:r>
          <a:r>
            <a:rPr lang="en-GB" dirty="0"/>
            <a:t>, </a:t>
          </a:r>
          <a:r>
            <a:rPr lang="en-GB" dirty="0" err="1"/>
            <a:t>imdb_score</a:t>
          </a:r>
          <a:r>
            <a:rPr lang="en-GB" dirty="0"/>
            <a:t> </a:t>
          </a:r>
          <a:endParaRPr lang="en-US" dirty="0"/>
        </a:p>
      </dgm:t>
    </dgm:pt>
    <dgm:pt modelId="{DEFBA5CF-32E9-4346-B4A7-3E4E57F5C554}" type="parTrans" cxnId="{291C28E8-B15B-4068-8A33-A6612820EAF7}">
      <dgm:prSet/>
      <dgm:spPr/>
      <dgm:t>
        <a:bodyPr/>
        <a:lstStyle/>
        <a:p>
          <a:endParaRPr lang="en-US"/>
        </a:p>
      </dgm:t>
    </dgm:pt>
    <dgm:pt modelId="{595C03CE-AB7C-4D38-987A-556EB5E75A4F}" type="sibTrans" cxnId="{291C28E8-B15B-4068-8A33-A6612820EAF7}">
      <dgm:prSet/>
      <dgm:spPr/>
      <dgm:t>
        <a:bodyPr/>
        <a:lstStyle/>
        <a:p>
          <a:endParaRPr lang="en-US"/>
        </a:p>
      </dgm:t>
    </dgm:pt>
    <dgm:pt modelId="{29F8379E-65C9-E24E-96FA-5E19B0939971}" type="pres">
      <dgm:prSet presAssocID="{AE869500-06E3-467B-AB9B-093BBA8914FF}" presName="outerComposite" presStyleCnt="0">
        <dgm:presLayoutVars>
          <dgm:chMax val="5"/>
          <dgm:dir/>
          <dgm:resizeHandles val="exact"/>
        </dgm:presLayoutVars>
      </dgm:prSet>
      <dgm:spPr/>
    </dgm:pt>
    <dgm:pt modelId="{B7D5D068-883A-654D-8347-9BCC61CC9B31}" type="pres">
      <dgm:prSet presAssocID="{AE869500-06E3-467B-AB9B-093BBA8914FF}" presName="dummyMaxCanvas" presStyleCnt="0">
        <dgm:presLayoutVars/>
      </dgm:prSet>
      <dgm:spPr/>
    </dgm:pt>
    <dgm:pt modelId="{116CED22-4A6F-5B4E-9658-9659F0E7030E}" type="pres">
      <dgm:prSet presAssocID="{AE869500-06E3-467B-AB9B-093BBA8914FF}" presName="ThreeNodes_1" presStyleLbl="node1" presStyleIdx="0" presStyleCnt="3">
        <dgm:presLayoutVars>
          <dgm:bulletEnabled val="1"/>
        </dgm:presLayoutVars>
      </dgm:prSet>
      <dgm:spPr/>
    </dgm:pt>
    <dgm:pt modelId="{A936297A-5329-D445-BD3C-E973346F97F0}" type="pres">
      <dgm:prSet presAssocID="{AE869500-06E3-467B-AB9B-093BBA8914FF}" presName="ThreeNodes_2" presStyleLbl="node1" presStyleIdx="1" presStyleCnt="3">
        <dgm:presLayoutVars>
          <dgm:bulletEnabled val="1"/>
        </dgm:presLayoutVars>
      </dgm:prSet>
      <dgm:spPr/>
    </dgm:pt>
    <dgm:pt modelId="{19A76661-A8C7-C742-8625-99494219B331}" type="pres">
      <dgm:prSet presAssocID="{AE869500-06E3-467B-AB9B-093BBA8914FF}" presName="ThreeNodes_3" presStyleLbl="node1" presStyleIdx="2" presStyleCnt="3">
        <dgm:presLayoutVars>
          <dgm:bulletEnabled val="1"/>
        </dgm:presLayoutVars>
      </dgm:prSet>
      <dgm:spPr/>
    </dgm:pt>
    <dgm:pt modelId="{68F8C4F0-483A-1945-873E-45DA7186D2C9}" type="pres">
      <dgm:prSet presAssocID="{AE869500-06E3-467B-AB9B-093BBA8914FF}" presName="ThreeConn_1-2" presStyleLbl="fgAccFollowNode1" presStyleIdx="0" presStyleCnt="2">
        <dgm:presLayoutVars>
          <dgm:bulletEnabled val="1"/>
        </dgm:presLayoutVars>
      </dgm:prSet>
      <dgm:spPr/>
    </dgm:pt>
    <dgm:pt modelId="{3EBE4323-5B94-4D45-AF41-6D4A66E03DF5}" type="pres">
      <dgm:prSet presAssocID="{AE869500-06E3-467B-AB9B-093BBA8914FF}" presName="ThreeConn_2-3" presStyleLbl="fgAccFollowNode1" presStyleIdx="1" presStyleCnt="2">
        <dgm:presLayoutVars>
          <dgm:bulletEnabled val="1"/>
        </dgm:presLayoutVars>
      </dgm:prSet>
      <dgm:spPr/>
    </dgm:pt>
    <dgm:pt modelId="{B2475737-3895-584B-B59E-B926011F3B82}" type="pres">
      <dgm:prSet presAssocID="{AE869500-06E3-467B-AB9B-093BBA8914FF}" presName="ThreeNodes_1_text" presStyleLbl="node1" presStyleIdx="2" presStyleCnt="3">
        <dgm:presLayoutVars>
          <dgm:bulletEnabled val="1"/>
        </dgm:presLayoutVars>
      </dgm:prSet>
      <dgm:spPr/>
    </dgm:pt>
    <dgm:pt modelId="{DC510442-409A-1740-ABD0-95021F2A477F}" type="pres">
      <dgm:prSet presAssocID="{AE869500-06E3-467B-AB9B-093BBA8914FF}" presName="ThreeNodes_2_text" presStyleLbl="node1" presStyleIdx="2" presStyleCnt="3">
        <dgm:presLayoutVars>
          <dgm:bulletEnabled val="1"/>
        </dgm:presLayoutVars>
      </dgm:prSet>
      <dgm:spPr/>
    </dgm:pt>
    <dgm:pt modelId="{83B53954-BEA4-2F4E-920E-B8001FD2CD0E}" type="pres">
      <dgm:prSet presAssocID="{AE869500-06E3-467B-AB9B-093BBA8914FF}" presName="ThreeNodes_3_text" presStyleLbl="node1" presStyleIdx="2" presStyleCnt="3">
        <dgm:presLayoutVars>
          <dgm:bulletEnabled val="1"/>
        </dgm:presLayoutVars>
      </dgm:prSet>
      <dgm:spPr/>
    </dgm:pt>
  </dgm:ptLst>
  <dgm:cxnLst>
    <dgm:cxn modelId="{554AEC03-927B-446F-80EB-D06CC5B81E7A}" srcId="{AE869500-06E3-467B-AB9B-093BBA8914FF}" destId="{B6C9E84E-682F-47D8-85C9-F98FC5373454}" srcOrd="0" destOrd="0" parTransId="{6E4D64C4-5B88-497C-9D8A-2AD20F684F6B}" sibTransId="{14E01F3F-A0EA-44E7-A8BC-4E773AAA9D80}"/>
    <dgm:cxn modelId="{A7B5A92F-023F-4447-9EA5-C61491777698}" type="presOf" srcId="{07A53E81-CA21-4F2A-93BB-AAB1BDC6B5A8}" destId="{A936297A-5329-D445-BD3C-E973346F97F0}" srcOrd="0" destOrd="0" presId="urn:microsoft.com/office/officeart/2005/8/layout/vProcess5"/>
    <dgm:cxn modelId="{E12E583D-9DE4-AA4C-9719-9EDED697E845}" type="presOf" srcId="{07A53E81-CA21-4F2A-93BB-AAB1BDC6B5A8}" destId="{DC510442-409A-1740-ABD0-95021F2A477F}" srcOrd="1" destOrd="0" presId="urn:microsoft.com/office/officeart/2005/8/layout/vProcess5"/>
    <dgm:cxn modelId="{CBE2858A-756F-614B-9706-CA6EE574368F}" type="presOf" srcId="{68EC63CD-0AFF-4830-A855-B03276E9F649}" destId="{83B53954-BEA4-2F4E-920E-B8001FD2CD0E}" srcOrd="1" destOrd="0" presId="urn:microsoft.com/office/officeart/2005/8/layout/vProcess5"/>
    <dgm:cxn modelId="{45121790-5120-3F42-94B6-38E7EF4DA02B}" type="presOf" srcId="{3EE75535-056B-46A7-B5FC-2B4283C9E3E2}" destId="{3EBE4323-5B94-4D45-AF41-6D4A66E03DF5}" srcOrd="0" destOrd="0" presId="urn:microsoft.com/office/officeart/2005/8/layout/vProcess5"/>
    <dgm:cxn modelId="{EA82FCA3-A851-4C07-84D5-E76E3DE34CDD}" srcId="{AE869500-06E3-467B-AB9B-093BBA8914FF}" destId="{07A53E81-CA21-4F2A-93BB-AAB1BDC6B5A8}" srcOrd="1" destOrd="0" parTransId="{61545DCF-0DE2-4706-B1AA-7EDEB5039B52}" sibTransId="{3EE75535-056B-46A7-B5FC-2B4283C9E3E2}"/>
    <dgm:cxn modelId="{50C17EBC-6D12-3241-996E-3AC8D2378CA9}" type="presOf" srcId="{AE869500-06E3-467B-AB9B-093BBA8914FF}" destId="{29F8379E-65C9-E24E-96FA-5E19B0939971}" srcOrd="0" destOrd="0" presId="urn:microsoft.com/office/officeart/2005/8/layout/vProcess5"/>
    <dgm:cxn modelId="{02400ED4-53F3-6D4A-99E2-7C3C51BCFCE5}" type="presOf" srcId="{B6C9E84E-682F-47D8-85C9-F98FC5373454}" destId="{B2475737-3895-584B-B59E-B926011F3B82}" srcOrd="1" destOrd="0" presId="urn:microsoft.com/office/officeart/2005/8/layout/vProcess5"/>
    <dgm:cxn modelId="{780A40DF-03BB-C548-9429-3D139DC2117E}" type="presOf" srcId="{B6C9E84E-682F-47D8-85C9-F98FC5373454}" destId="{116CED22-4A6F-5B4E-9658-9659F0E7030E}" srcOrd="0" destOrd="0" presId="urn:microsoft.com/office/officeart/2005/8/layout/vProcess5"/>
    <dgm:cxn modelId="{69AE15E1-CEFC-F445-94E2-3E350C4B1E3C}" type="presOf" srcId="{14E01F3F-A0EA-44E7-A8BC-4E773AAA9D80}" destId="{68F8C4F0-483A-1945-873E-45DA7186D2C9}" srcOrd="0" destOrd="0" presId="urn:microsoft.com/office/officeart/2005/8/layout/vProcess5"/>
    <dgm:cxn modelId="{291C28E8-B15B-4068-8A33-A6612820EAF7}" srcId="{AE869500-06E3-467B-AB9B-093BBA8914FF}" destId="{68EC63CD-0AFF-4830-A855-B03276E9F649}" srcOrd="2" destOrd="0" parTransId="{DEFBA5CF-32E9-4346-B4A7-3E4E57F5C554}" sibTransId="{595C03CE-AB7C-4D38-987A-556EB5E75A4F}"/>
    <dgm:cxn modelId="{0EB514EE-9BCE-1D43-AD4E-D4B49BE009E3}" type="presOf" srcId="{68EC63CD-0AFF-4830-A855-B03276E9F649}" destId="{19A76661-A8C7-C742-8625-99494219B331}" srcOrd="0" destOrd="0" presId="urn:microsoft.com/office/officeart/2005/8/layout/vProcess5"/>
    <dgm:cxn modelId="{597737ED-9A83-324F-95E9-C98DFB19D01A}" type="presParOf" srcId="{29F8379E-65C9-E24E-96FA-5E19B0939971}" destId="{B7D5D068-883A-654D-8347-9BCC61CC9B31}" srcOrd="0" destOrd="0" presId="urn:microsoft.com/office/officeart/2005/8/layout/vProcess5"/>
    <dgm:cxn modelId="{CCF747C3-BA98-C841-9A84-828F081419FE}" type="presParOf" srcId="{29F8379E-65C9-E24E-96FA-5E19B0939971}" destId="{116CED22-4A6F-5B4E-9658-9659F0E7030E}" srcOrd="1" destOrd="0" presId="urn:microsoft.com/office/officeart/2005/8/layout/vProcess5"/>
    <dgm:cxn modelId="{6A4366B3-31BE-C141-AB35-59BDC254020B}" type="presParOf" srcId="{29F8379E-65C9-E24E-96FA-5E19B0939971}" destId="{A936297A-5329-D445-BD3C-E973346F97F0}" srcOrd="2" destOrd="0" presId="urn:microsoft.com/office/officeart/2005/8/layout/vProcess5"/>
    <dgm:cxn modelId="{978591E8-8787-B149-B9F5-73F9EBE35B58}" type="presParOf" srcId="{29F8379E-65C9-E24E-96FA-5E19B0939971}" destId="{19A76661-A8C7-C742-8625-99494219B331}" srcOrd="3" destOrd="0" presId="urn:microsoft.com/office/officeart/2005/8/layout/vProcess5"/>
    <dgm:cxn modelId="{968FCEA3-0F08-7949-8C6B-D6473C4A1D74}" type="presParOf" srcId="{29F8379E-65C9-E24E-96FA-5E19B0939971}" destId="{68F8C4F0-483A-1945-873E-45DA7186D2C9}" srcOrd="4" destOrd="0" presId="urn:microsoft.com/office/officeart/2005/8/layout/vProcess5"/>
    <dgm:cxn modelId="{5401987F-C961-6846-8CD0-C97E595FE7B7}" type="presParOf" srcId="{29F8379E-65C9-E24E-96FA-5E19B0939971}" destId="{3EBE4323-5B94-4D45-AF41-6D4A66E03DF5}" srcOrd="5" destOrd="0" presId="urn:microsoft.com/office/officeart/2005/8/layout/vProcess5"/>
    <dgm:cxn modelId="{1CC68D3C-839E-594A-8939-38D258CA6761}" type="presParOf" srcId="{29F8379E-65C9-E24E-96FA-5E19B0939971}" destId="{B2475737-3895-584B-B59E-B926011F3B82}" srcOrd="6" destOrd="0" presId="urn:microsoft.com/office/officeart/2005/8/layout/vProcess5"/>
    <dgm:cxn modelId="{A7828D5F-6751-8E49-9D0D-A3033C8C4602}" type="presParOf" srcId="{29F8379E-65C9-E24E-96FA-5E19B0939971}" destId="{DC510442-409A-1740-ABD0-95021F2A477F}" srcOrd="7" destOrd="0" presId="urn:microsoft.com/office/officeart/2005/8/layout/vProcess5"/>
    <dgm:cxn modelId="{8F2E5FAD-E17E-8A49-99D5-E6B91221C88E}" type="presParOf" srcId="{29F8379E-65C9-E24E-96FA-5E19B0939971}" destId="{83B53954-BEA4-2F4E-920E-B8001FD2CD0E}"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6CED22-4A6F-5B4E-9658-9659F0E7030E}">
      <dsp:nvSpPr>
        <dsp:cNvPr id="0" name=""/>
        <dsp:cNvSpPr/>
      </dsp:nvSpPr>
      <dsp:spPr>
        <a:xfrm>
          <a:off x="0" y="0"/>
          <a:ext cx="8420099" cy="106251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Dropped columns which are not needed for the analysis </a:t>
          </a:r>
        </a:p>
      </dsp:txBody>
      <dsp:txXfrm>
        <a:off x="31120" y="31120"/>
        <a:ext cx="7273563" cy="1000274"/>
      </dsp:txXfrm>
    </dsp:sp>
    <dsp:sp modelId="{A936297A-5329-D445-BD3C-E973346F97F0}">
      <dsp:nvSpPr>
        <dsp:cNvPr id="0" name=""/>
        <dsp:cNvSpPr/>
      </dsp:nvSpPr>
      <dsp:spPr>
        <a:xfrm>
          <a:off x="742949" y="1239599"/>
          <a:ext cx="8420099" cy="106251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Replaced blanks with values like 0 or ’</a:t>
          </a:r>
          <a:r>
            <a:rPr lang="en-US" sz="1700" kern="1200" dirty="0" err="1"/>
            <a:t>zzz</a:t>
          </a:r>
          <a:r>
            <a:rPr lang="en-US" sz="1700" kern="1200" dirty="0"/>
            <a:t>’ so that they don’t interfere in analysis </a:t>
          </a:r>
        </a:p>
      </dsp:txBody>
      <dsp:txXfrm>
        <a:off x="774069" y="1270719"/>
        <a:ext cx="6924274" cy="1000274"/>
      </dsp:txXfrm>
    </dsp:sp>
    <dsp:sp modelId="{19A76661-A8C7-C742-8625-99494219B331}">
      <dsp:nvSpPr>
        <dsp:cNvPr id="0" name=""/>
        <dsp:cNvSpPr/>
      </dsp:nvSpPr>
      <dsp:spPr>
        <a:xfrm>
          <a:off x="1485899" y="2479199"/>
          <a:ext cx="8420099" cy="106251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After cleaning data set has these columns - </a:t>
          </a:r>
          <a:r>
            <a:rPr lang="en-US" sz="1700" kern="1200" dirty="0" err="1"/>
            <a:t>director_name</a:t>
          </a:r>
          <a:r>
            <a:rPr lang="en-US" sz="1700" kern="1200" dirty="0"/>
            <a:t>, </a:t>
          </a:r>
          <a:r>
            <a:rPr lang="en-US" sz="1700" kern="1200" dirty="0" err="1"/>
            <a:t>num_critic_for_reviews</a:t>
          </a:r>
          <a:r>
            <a:rPr lang="en-US" sz="1700" kern="1200" dirty="0"/>
            <a:t>, </a:t>
          </a:r>
          <a:r>
            <a:rPr lang="en-GB" sz="1700" kern="1200" dirty="0"/>
            <a:t>gross, genres, actor_1_name, </a:t>
          </a:r>
          <a:r>
            <a:rPr lang="en-GB" sz="1700" kern="1200" dirty="0" err="1"/>
            <a:t>movie_title</a:t>
          </a:r>
          <a:r>
            <a:rPr lang="en-GB" sz="1700" kern="1200" dirty="0"/>
            <a:t>, </a:t>
          </a:r>
          <a:r>
            <a:rPr lang="en-GB" sz="1700" kern="1200" dirty="0" err="1"/>
            <a:t>num_voted_users</a:t>
          </a:r>
          <a:r>
            <a:rPr lang="en-GB" sz="1700" kern="1200" dirty="0"/>
            <a:t>, </a:t>
          </a:r>
          <a:r>
            <a:rPr lang="en-GB" sz="1700" kern="1200" dirty="0" err="1"/>
            <a:t>num_user_for_reviews</a:t>
          </a:r>
          <a:r>
            <a:rPr lang="en-GB" sz="1700" kern="1200" dirty="0"/>
            <a:t>, language, budget, </a:t>
          </a:r>
          <a:r>
            <a:rPr lang="en-GB" sz="1700" kern="1200" dirty="0" err="1"/>
            <a:t>title_year</a:t>
          </a:r>
          <a:r>
            <a:rPr lang="en-GB" sz="1700" kern="1200" dirty="0"/>
            <a:t>, </a:t>
          </a:r>
          <a:r>
            <a:rPr lang="en-GB" sz="1700" kern="1200" dirty="0" err="1"/>
            <a:t>imdb_score</a:t>
          </a:r>
          <a:r>
            <a:rPr lang="en-GB" sz="1700" kern="1200" dirty="0"/>
            <a:t> </a:t>
          </a:r>
          <a:endParaRPr lang="en-US" sz="1700" kern="1200" dirty="0"/>
        </a:p>
      </dsp:txBody>
      <dsp:txXfrm>
        <a:off x="1517019" y="2510319"/>
        <a:ext cx="6924274" cy="1000274"/>
      </dsp:txXfrm>
    </dsp:sp>
    <dsp:sp modelId="{68F8C4F0-483A-1945-873E-45DA7186D2C9}">
      <dsp:nvSpPr>
        <dsp:cNvPr id="0" name=""/>
        <dsp:cNvSpPr/>
      </dsp:nvSpPr>
      <dsp:spPr>
        <a:xfrm>
          <a:off x="7729464" y="805739"/>
          <a:ext cx="690634" cy="690634"/>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7884857" y="805739"/>
        <a:ext cx="379848" cy="519702"/>
      </dsp:txXfrm>
    </dsp:sp>
    <dsp:sp modelId="{3EBE4323-5B94-4D45-AF41-6D4A66E03DF5}">
      <dsp:nvSpPr>
        <dsp:cNvPr id="0" name=""/>
        <dsp:cNvSpPr/>
      </dsp:nvSpPr>
      <dsp:spPr>
        <a:xfrm>
          <a:off x="8472414" y="2038256"/>
          <a:ext cx="690634" cy="690634"/>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8627807" y="2038256"/>
        <a:ext cx="379848" cy="51970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4/16/23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4/16/23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B9491-695C-5D16-D327-B66F9897CF47}"/>
              </a:ext>
            </a:extLst>
          </p:cNvPr>
          <p:cNvSpPr>
            <a:spLocks noGrp="1"/>
          </p:cNvSpPr>
          <p:nvPr>
            <p:ph type="ctrTitle"/>
          </p:nvPr>
        </p:nvSpPr>
        <p:spPr>
          <a:xfrm>
            <a:off x="2779497" y="1291754"/>
            <a:ext cx="8791575" cy="2387600"/>
          </a:xfrm>
        </p:spPr>
        <p:txBody>
          <a:bodyPr>
            <a:normAutofit/>
          </a:bodyPr>
          <a:lstStyle/>
          <a:p>
            <a:r>
              <a:rPr lang="en-US" sz="5400" dirty="0"/>
              <a:t>IMDB MOVIE ANALYSIS</a:t>
            </a:r>
          </a:p>
        </p:txBody>
      </p:sp>
    </p:spTree>
    <p:extLst>
      <p:ext uri="{BB962C8B-B14F-4D97-AF65-F5344CB8AC3E}">
        <p14:creationId xmlns:p14="http://schemas.microsoft.com/office/powerpoint/2010/main" val="1716440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201A1-FDBA-B1B1-63D9-DD0C7C9E2810}"/>
              </a:ext>
            </a:extLst>
          </p:cNvPr>
          <p:cNvSpPr>
            <a:spLocks noGrp="1"/>
          </p:cNvSpPr>
          <p:nvPr>
            <p:ph type="title"/>
          </p:nvPr>
        </p:nvSpPr>
        <p:spPr/>
        <p:txBody>
          <a:bodyPr/>
          <a:lstStyle/>
          <a:p>
            <a:r>
              <a:rPr lang="en-US" dirty="0"/>
              <a:t>d. Top 10 directors by </a:t>
            </a:r>
            <a:r>
              <a:rPr lang="en-US" dirty="0" err="1"/>
              <a:t>imdb</a:t>
            </a:r>
            <a:r>
              <a:rPr lang="en-US" dirty="0"/>
              <a:t> rating  </a:t>
            </a:r>
          </a:p>
        </p:txBody>
      </p:sp>
      <p:pic>
        <p:nvPicPr>
          <p:cNvPr id="4" name="Content Placeholder 3">
            <a:extLst>
              <a:ext uri="{FF2B5EF4-FFF2-40B4-BE49-F238E27FC236}">
                <a16:creationId xmlns:a16="http://schemas.microsoft.com/office/drawing/2014/main" id="{DFC45AB9-C0CB-7006-8CE3-B0B4C85BE97B}"/>
              </a:ext>
            </a:extLst>
          </p:cNvPr>
          <p:cNvPicPr>
            <a:picLocks noGrp="1" noChangeAspect="1"/>
          </p:cNvPicPr>
          <p:nvPr>
            <p:ph idx="1"/>
          </p:nvPr>
        </p:nvPicPr>
        <p:blipFill>
          <a:blip r:embed="rId2"/>
          <a:stretch>
            <a:fillRect/>
          </a:stretch>
        </p:blipFill>
        <p:spPr>
          <a:xfrm>
            <a:off x="329673" y="1771693"/>
            <a:ext cx="5482431" cy="3671565"/>
          </a:xfrm>
          <a:prstGeom prst="rect">
            <a:avLst/>
          </a:prstGeom>
        </p:spPr>
      </p:pic>
      <p:pic>
        <p:nvPicPr>
          <p:cNvPr id="5" name="Picture 4">
            <a:extLst>
              <a:ext uri="{FF2B5EF4-FFF2-40B4-BE49-F238E27FC236}">
                <a16:creationId xmlns:a16="http://schemas.microsoft.com/office/drawing/2014/main" id="{CB110490-700E-0630-B0D2-52DE7EFEB0F7}"/>
              </a:ext>
            </a:extLst>
          </p:cNvPr>
          <p:cNvPicPr>
            <a:picLocks noChangeAspect="1"/>
          </p:cNvPicPr>
          <p:nvPr/>
        </p:nvPicPr>
        <p:blipFill>
          <a:blip r:embed="rId3"/>
          <a:stretch>
            <a:fillRect/>
          </a:stretch>
        </p:blipFill>
        <p:spPr>
          <a:xfrm>
            <a:off x="6416733" y="1771693"/>
            <a:ext cx="5442417" cy="3671565"/>
          </a:xfrm>
          <a:prstGeom prst="rect">
            <a:avLst/>
          </a:prstGeom>
        </p:spPr>
      </p:pic>
      <p:sp>
        <p:nvSpPr>
          <p:cNvPr id="6" name="TextBox 5">
            <a:extLst>
              <a:ext uri="{FF2B5EF4-FFF2-40B4-BE49-F238E27FC236}">
                <a16:creationId xmlns:a16="http://schemas.microsoft.com/office/drawing/2014/main" id="{6FC6D8FA-7446-B05A-4381-7DC7224ADC82}"/>
              </a:ext>
            </a:extLst>
          </p:cNvPr>
          <p:cNvSpPr txBox="1"/>
          <p:nvPr/>
        </p:nvSpPr>
        <p:spPr>
          <a:xfrm>
            <a:off x="3179805" y="5870150"/>
            <a:ext cx="5703934" cy="369332"/>
          </a:xfrm>
          <a:prstGeom prst="rect">
            <a:avLst/>
          </a:prstGeom>
          <a:noFill/>
        </p:spPr>
        <p:txBody>
          <a:bodyPr wrap="none" rtlCol="0">
            <a:spAutoFit/>
          </a:bodyPr>
          <a:lstStyle/>
          <a:p>
            <a:r>
              <a:rPr lang="en-US" dirty="0"/>
              <a:t>Best director is John Blanchard having 9.5 avg. IMDB rating.</a:t>
            </a:r>
          </a:p>
        </p:txBody>
      </p:sp>
    </p:spTree>
    <p:extLst>
      <p:ext uri="{BB962C8B-B14F-4D97-AF65-F5344CB8AC3E}">
        <p14:creationId xmlns:p14="http://schemas.microsoft.com/office/powerpoint/2010/main" val="2558083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242E4-E22B-3C1A-EF4F-4B4451A927C3}"/>
              </a:ext>
            </a:extLst>
          </p:cNvPr>
          <p:cNvSpPr>
            <a:spLocks noGrp="1"/>
          </p:cNvSpPr>
          <p:nvPr>
            <p:ph type="title"/>
          </p:nvPr>
        </p:nvSpPr>
        <p:spPr/>
        <p:txBody>
          <a:bodyPr/>
          <a:lstStyle/>
          <a:p>
            <a:r>
              <a:rPr lang="en-US" dirty="0"/>
              <a:t>e. Popular genres by </a:t>
            </a:r>
            <a:r>
              <a:rPr lang="en-US" dirty="0" err="1"/>
              <a:t>imdb</a:t>
            </a:r>
            <a:r>
              <a:rPr lang="en-US" dirty="0"/>
              <a:t> rating  </a:t>
            </a:r>
          </a:p>
        </p:txBody>
      </p:sp>
      <p:pic>
        <p:nvPicPr>
          <p:cNvPr id="4" name="Content Placeholder 3">
            <a:extLst>
              <a:ext uri="{FF2B5EF4-FFF2-40B4-BE49-F238E27FC236}">
                <a16:creationId xmlns:a16="http://schemas.microsoft.com/office/drawing/2014/main" id="{E523C68E-3191-19CE-D11A-8AA14BDEFE3A}"/>
              </a:ext>
            </a:extLst>
          </p:cNvPr>
          <p:cNvPicPr>
            <a:picLocks noGrp="1" noChangeAspect="1"/>
          </p:cNvPicPr>
          <p:nvPr>
            <p:ph idx="1"/>
          </p:nvPr>
        </p:nvPicPr>
        <p:blipFill>
          <a:blip r:embed="rId2"/>
          <a:stretch>
            <a:fillRect/>
          </a:stretch>
        </p:blipFill>
        <p:spPr>
          <a:xfrm>
            <a:off x="6314390" y="1909734"/>
            <a:ext cx="5459626" cy="3971829"/>
          </a:xfrm>
          <a:prstGeom prst="rect">
            <a:avLst/>
          </a:prstGeom>
        </p:spPr>
      </p:pic>
      <p:pic>
        <p:nvPicPr>
          <p:cNvPr id="5" name="Picture 4">
            <a:extLst>
              <a:ext uri="{FF2B5EF4-FFF2-40B4-BE49-F238E27FC236}">
                <a16:creationId xmlns:a16="http://schemas.microsoft.com/office/drawing/2014/main" id="{1C96F1BF-1439-4FC9-1680-A80F79AEF088}"/>
              </a:ext>
            </a:extLst>
          </p:cNvPr>
          <p:cNvPicPr>
            <a:picLocks noChangeAspect="1"/>
          </p:cNvPicPr>
          <p:nvPr/>
        </p:nvPicPr>
        <p:blipFill>
          <a:blip r:embed="rId3"/>
          <a:stretch>
            <a:fillRect/>
          </a:stretch>
        </p:blipFill>
        <p:spPr>
          <a:xfrm>
            <a:off x="636374" y="1931608"/>
            <a:ext cx="5459626" cy="3949956"/>
          </a:xfrm>
          <a:prstGeom prst="rect">
            <a:avLst/>
          </a:prstGeom>
        </p:spPr>
      </p:pic>
    </p:spTree>
    <p:extLst>
      <p:ext uri="{BB962C8B-B14F-4D97-AF65-F5344CB8AC3E}">
        <p14:creationId xmlns:p14="http://schemas.microsoft.com/office/powerpoint/2010/main" val="3492624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ED51D-CF27-3796-091F-FA047C41F27F}"/>
              </a:ext>
            </a:extLst>
          </p:cNvPr>
          <p:cNvSpPr>
            <a:spLocks noGrp="1"/>
          </p:cNvSpPr>
          <p:nvPr>
            <p:ph type="title"/>
          </p:nvPr>
        </p:nvSpPr>
        <p:spPr/>
        <p:txBody>
          <a:bodyPr/>
          <a:lstStyle/>
          <a:p>
            <a:r>
              <a:rPr lang="en-US" dirty="0"/>
              <a:t>f. popular actors </a:t>
            </a:r>
          </a:p>
        </p:txBody>
      </p:sp>
      <p:pic>
        <p:nvPicPr>
          <p:cNvPr id="4" name="Picture 3">
            <a:extLst>
              <a:ext uri="{FF2B5EF4-FFF2-40B4-BE49-F238E27FC236}">
                <a16:creationId xmlns:a16="http://schemas.microsoft.com/office/drawing/2014/main" id="{E903DB05-98A0-A1B5-AF72-A5AF2AF83BFB}"/>
              </a:ext>
            </a:extLst>
          </p:cNvPr>
          <p:cNvPicPr>
            <a:picLocks noChangeAspect="1"/>
          </p:cNvPicPr>
          <p:nvPr/>
        </p:nvPicPr>
        <p:blipFill>
          <a:blip r:embed="rId2"/>
          <a:stretch>
            <a:fillRect/>
          </a:stretch>
        </p:blipFill>
        <p:spPr>
          <a:xfrm>
            <a:off x="1237735" y="1868085"/>
            <a:ext cx="7772400" cy="4371397"/>
          </a:xfrm>
          <a:prstGeom prst="rect">
            <a:avLst/>
          </a:prstGeom>
        </p:spPr>
      </p:pic>
    </p:spTree>
    <p:extLst>
      <p:ext uri="{BB962C8B-B14F-4D97-AF65-F5344CB8AC3E}">
        <p14:creationId xmlns:p14="http://schemas.microsoft.com/office/powerpoint/2010/main" val="831298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FCF09-037C-5686-4F9A-F601C8D07AC0}"/>
              </a:ext>
            </a:extLst>
          </p:cNvPr>
          <p:cNvSpPr>
            <a:spLocks noGrp="1"/>
          </p:cNvSpPr>
          <p:nvPr>
            <p:ph type="title"/>
          </p:nvPr>
        </p:nvSpPr>
        <p:spPr/>
        <p:txBody>
          <a:bodyPr/>
          <a:lstStyle/>
          <a:p>
            <a:r>
              <a:rPr lang="en-US" dirty="0"/>
              <a:t>Audience favorite actors</a:t>
            </a:r>
          </a:p>
        </p:txBody>
      </p:sp>
      <p:graphicFrame>
        <p:nvGraphicFramePr>
          <p:cNvPr id="4" name="Content Placeholder 3">
            <a:extLst>
              <a:ext uri="{FF2B5EF4-FFF2-40B4-BE49-F238E27FC236}">
                <a16:creationId xmlns:a16="http://schemas.microsoft.com/office/drawing/2014/main" id="{C277A5C8-2216-5BE4-69B1-D1147E4E6498}"/>
              </a:ext>
            </a:extLst>
          </p:cNvPr>
          <p:cNvGraphicFramePr>
            <a:graphicFrameLocks noGrp="1"/>
          </p:cNvGraphicFramePr>
          <p:nvPr>
            <p:ph idx="1"/>
            <p:extLst>
              <p:ext uri="{D42A27DB-BD31-4B8C-83A1-F6EECF244321}">
                <p14:modId xmlns:p14="http://schemas.microsoft.com/office/powerpoint/2010/main" val="4275694521"/>
              </p:ext>
            </p:extLst>
          </p:nvPr>
        </p:nvGraphicFramePr>
        <p:xfrm>
          <a:off x="1141413" y="2249488"/>
          <a:ext cx="9906000" cy="35417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93408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D2CC0-4BD9-6665-6749-13E988A66A49}"/>
              </a:ext>
            </a:extLst>
          </p:cNvPr>
          <p:cNvSpPr>
            <a:spLocks noGrp="1"/>
          </p:cNvSpPr>
          <p:nvPr>
            <p:ph type="title"/>
          </p:nvPr>
        </p:nvSpPr>
        <p:spPr/>
        <p:txBody>
          <a:bodyPr/>
          <a:lstStyle/>
          <a:p>
            <a:r>
              <a:rPr lang="en-US" dirty="0"/>
              <a:t>Critic favorite actors </a:t>
            </a:r>
          </a:p>
        </p:txBody>
      </p:sp>
      <p:graphicFrame>
        <p:nvGraphicFramePr>
          <p:cNvPr id="7" name="Content Placeholder 6">
            <a:extLst>
              <a:ext uri="{FF2B5EF4-FFF2-40B4-BE49-F238E27FC236}">
                <a16:creationId xmlns:a16="http://schemas.microsoft.com/office/drawing/2014/main" id="{C2E0CDA2-7F4D-8A7B-C9D6-7996831D83CF}"/>
              </a:ext>
            </a:extLst>
          </p:cNvPr>
          <p:cNvGraphicFramePr>
            <a:graphicFrameLocks noGrp="1"/>
          </p:cNvGraphicFramePr>
          <p:nvPr>
            <p:ph idx="1"/>
            <p:extLst>
              <p:ext uri="{D42A27DB-BD31-4B8C-83A1-F6EECF244321}">
                <p14:modId xmlns:p14="http://schemas.microsoft.com/office/powerpoint/2010/main" val="2415460518"/>
              </p:ext>
            </p:extLst>
          </p:nvPr>
        </p:nvGraphicFramePr>
        <p:xfrm>
          <a:off x="1141413" y="2249488"/>
          <a:ext cx="9906000" cy="35417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60309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DEDA1-9384-34BB-3029-191CD2464D2D}"/>
              </a:ext>
            </a:extLst>
          </p:cNvPr>
          <p:cNvSpPr>
            <a:spLocks noGrp="1"/>
          </p:cNvSpPr>
          <p:nvPr>
            <p:ph type="title"/>
          </p:nvPr>
        </p:nvSpPr>
        <p:spPr/>
        <p:txBody>
          <a:bodyPr/>
          <a:lstStyle/>
          <a:p>
            <a:r>
              <a:rPr lang="en-US" dirty="0"/>
              <a:t>Sum of users voted in each decade</a:t>
            </a:r>
          </a:p>
        </p:txBody>
      </p:sp>
      <p:graphicFrame>
        <p:nvGraphicFramePr>
          <p:cNvPr id="5" name="Content Placeholder 4">
            <a:extLst>
              <a:ext uri="{FF2B5EF4-FFF2-40B4-BE49-F238E27FC236}">
                <a16:creationId xmlns:a16="http://schemas.microsoft.com/office/drawing/2014/main" id="{67FF6064-CA1D-94FE-AC03-8936D4ED76F3}"/>
              </a:ext>
            </a:extLst>
          </p:cNvPr>
          <p:cNvGraphicFramePr>
            <a:graphicFrameLocks noGrp="1"/>
          </p:cNvGraphicFramePr>
          <p:nvPr>
            <p:ph idx="1"/>
            <p:extLst>
              <p:ext uri="{D42A27DB-BD31-4B8C-83A1-F6EECF244321}">
                <p14:modId xmlns:p14="http://schemas.microsoft.com/office/powerpoint/2010/main" val="2434897779"/>
              </p:ext>
            </p:extLst>
          </p:nvPr>
        </p:nvGraphicFramePr>
        <p:xfrm>
          <a:off x="5260333" y="2233012"/>
          <a:ext cx="5630090" cy="3286339"/>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id="{DD7A7D75-9F08-E504-BF8B-5A3CD3EA4A63}"/>
              </a:ext>
            </a:extLst>
          </p:cNvPr>
          <p:cNvPicPr>
            <a:picLocks noChangeAspect="1"/>
          </p:cNvPicPr>
          <p:nvPr/>
        </p:nvPicPr>
        <p:blipFill>
          <a:blip r:embed="rId3"/>
          <a:stretch>
            <a:fillRect/>
          </a:stretch>
        </p:blipFill>
        <p:spPr>
          <a:xfrm>
            <a:off x="1532238" y="1998233"/>
            <a:ext cx="2940908" cy="3690781"/>
          </a:xfrm>
          <a:prstGeom prst="rect">
            <a:avLst/>
          </a:prstGeom>
        </p:spPr>
      </p:pic>
      <p:sp>
        <p:nvSpPr>
          <p:cNvPr id="8" name="TextBox 7">
            <a:extLst>
              <a:ext uri="{FF2B5EF4-FFF2-40B4-BE49-F238E27FC236}">
                <a16:creationId xmlns:a16="http://schemas.microsoft.com/office/drawing/2014/main" id="{957CA090-D9DD-3044-C84F-7E30FA14D3B4}"/>
              </a:ext>
            </a:extLst>
          </p:cNvPr>
          <p:cNvSpPr txBox="1"/>
          <p:nvPr/>
        </p:nvSpPr>
        <p:spPr>
          <a:xfrm>
            <a:off x="1828801" y="5977237"/>
            <a:ext cx="8847422" cy="369332"/>
          </a:xfrm>
          <a:prstGeom prst="rect">
            <a:avLst/>
          </a:prstGeom>
          <a:noFill/>
        </p:spPr>
        <p:txBody>
          <a:bodyPr wrap="none" rtlCol="0">
            <a:spAutoFit/>
          </a:bodyPr>
          <a:lstStyle/>
          <a:p>
            <a:r>
              <a:rPr lang="en-US" dirty="0"/>
              <a:t>From 1910s to 2000s, no. of users voted have increased but their number decreased in 2010s.</a:t>
            </a:r>
          </a:p>
        </p:txBody>
      </p:sp>
    </p:spTree>
    <p:extLst>
      <p:ext uri="{BB962C8B-B14F-4D97-AF65-F5344CB8AC3E}">
        <p14:creationId xmlns:p14="http://schemas.microsoft.com/office/powerpoint/2010/main" val="3918473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42403-AA64-308C-6B07-D579E4D4636A}"/>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C85C4594-18F0-EFBF-56DA-0A67F3E25101}"/>
              </a:ext>
            </a:extLst>
          </p:cNvPr>
          <p:cNvSpPr>
            <a:spLocks noGrp="1"/>
          </p:cNvSpPr>
          <p:nvPr>
            <p:ph idx="1"/>
          </p:nvPr>
        </p:nvSpPr>
        <p:spPr>
          <a:xfrm>
            <a:off x="1141412" y="1804644"/>
            <a:ext cx="9905999" cy="3541714"/>
          </a:xfrm>
        </p:spPr>
        <p:txBody>
          <a:bodyPr/>
          <a:lstStyle/>
          <a:p>
            <a:r>
              <a:rPr lang="en-US" dirty="0"/>
              <a:t>Using Microsoft excel, I analyzed IMDB movie dataset and I find out that on average, low budget movies have more possibility to earn good profits whereas very few high budget movies can earn high profits.</a:t>
            </a:r>
          </a:p>
          <a:p>
            <a:r>
              <a:rPr lang="en-US" dirty="0"/>
              <a:t>I listed out top directors, movies, popular actors and genres according to IMDB rating.</a:t>
            </a:r>
          </a:p>
          <a:p>
            <a:r>
              <a:rPr lang="en-US" dirty="0"/>
              <a:t>As the years pass by, a greater number of users voted for movies, and we get more correct ratings.</a:t>
            </a:r>
          </a:p>
        </p:txBody>
      </p:sp>
    </p:spTree>
    <p:extLst>
      <p:ext uri="{BB962C8B-B14F-4D97-AF65-F5344CB8AC3E}">
        <p14:creationId xmlns:p14="http://schemas.microsoft.com/office/powerpoint/2010/main" val="3615593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E82B2-BC93-D9E8-E376-F8C5CE3F5392}"/>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BB25FE98-4253-4663-C42C-543EEE2AADAF}"/>
              </a:ext>
            </a:extLst>
          </p:cNvPr>
          <p:cNvSpPr>
            <a:spLocks noGrp="1"/>
          </p:cNvSpPr>
          <p:nvPr>
            <p:ph idx="1"/>
          </p:nvPr>
        </p:nvSpPr>
        <p:spPr/>
        <p:txBody>
          <a:bodyPr/>
          <a:lstStyle/>
          <a:p>
            <a:r>
              <a:rPr lang="en-US" dirty="0"/>
              <a:t>Given dataset of IMDB movies having information about movie actors, directors, critics, audience, genre, rating, </a:t>
            </a:r>
            <a:r>
              <a:rPr lang="en-US" dirty="0" err="1"/>
              <a:t>facebook</a:t>
            </a:r>
            <a:r>
              <a:rPr lang="en-US" dirty="0"/>
              <a:t> likes etc.</a:t>
            </a:r>
          </a:p>
          <a:p>
            <a:r>
              <a:rPr lang="en-US" dirty="0"/>
              <a:t>Our task is to </a:t>
            </a:r>
            <a:r>
              <a:rPr lang="en-US" dirty="0" err="1"/>
              <a:t>analyse</a:t>
            </a:r>
            <a:r>
              <a:rPr lang="en-US" dirty="0"/>
              <a:t> the data and find major trends, popular movies, genres, directors and give insights on the basis of given dataset.</a:t>
            </a:r>
          </a:p>
          <a:p>
            <a:endParaRPr lang="en-US" dirty="0"/>
          </a:p>
        </p:txBody>
      </p:sp>
    </p:spTree>
    <p:extLst>
      <p:ext uri="{BB962C8B-B14F-4D97-AF65-F5344CB8AC3E}">
        <p14:creationId xmlns:p14="http://schemas.microsoft.com/office/powerpoint/2010/main" val="171719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784B5-8B42-BE61-582F-2738D79198B2}"/>
              </a:ext>
            </a:extLst>
          </p:cNvPr>
          <p:cNvSpPr>
            <a:spLocks noGrp="1"/>
          </p:cNvSpPr>
          <p:nvPr>
            <p:ph type="title"/>
          </p:nvPr>
        </p:nvSpPr>
        <p:spPr>
          <a:xfrm>
            <a:off x="1141413" y="1350184"/>
            <a:ext cx="9905998" cy="600682"/>
          </a:xfrm>
        </p:spPr>
        <p:txBody>
          <a:bodyPr>
            <a:normAutofit/>
          </a:bodyPr>
          <a:lstStyle/>
          <a:p>
            <a:r>
              <a:rPr lang="en-US" sz="2800" dirty="0"/>
              <a:t>APPROACH</a:t>
            </a:r>
          </a:p>
        </p:txBody>
      </p:sp>
      <p:sp>
        <p:nvSpPr>
          <p:cNvPr id="3" name="Content Placeholder 2">
            <a:extLst>
              <a:ext uri="{FF2B5EF4-FFF2-40B4-BE49-F238E27FC236}">
                <a16:creationId xmlns:a16="http://schemas.microsoft.com/office/drawing/2014/main" id="{936DF8CB-7A55-B799-3785-D636F67AF9C1}"/>
              </a:ext>
            </a:extLst>
          </p:cNvPr>
          <p:cNvSpPr>
            <a:spLocks noGrp="1"/>
          </p:cNvSpPr>
          <p:nvPr>
            <p:ph idx="1"/>
          </p:nvPr>
        </p:nvSpPr>
        <p:spPr>
          <a:xfrm>
            <a:off x="1191298" y="2117681"/>
            <a:ext cx="9905999" cy="2042426"/>
          </a:xfrm>
        </p:spPr>
        <p:txBody>
          <a:bodyPr>
            <a:normAutofit/>
          </a:bodyPr>
          <a:lstStyle/>
          <a:p>
            <a:pPr marL="0" indent="0">
              <a:buNone/>
            </a:pPr>
            <a:r>
              <a:rPr lang="en-IN" sz="2000" dirty="0">
                <a:solidFill>
                  <a:srgbClr val="FFFFFF"/>
                </a:solidFill>
                <a:effectLst/>
                <a:latin typeface="ArialMT"/>
              </a:rPr>
              <a:t>• </a:t>
            </a:r>
            <a:r>
              <a:rPr lang="en-IN" sz="2000" dirty="0">
                <a:solidFill>
                  <a:srgbClr val="FFFFFF"/>
                </a:solidFill>
                <a:effectLst/>
                <a:latin typeface="TwCenMT"/>
              </a:rPr>
              <a:t>Understanding the data</a:t>
            </a:r>
            <a:br>
              <a:rPr lang="en-IN" sz="2000" dirty="0">
                <a:solidFill>
                  <a:srgbClr val="FFFFFF"/>
                </a:solidFill>
                <a:effectLst/>
                <a:latin typeface="TwCenMT"/>
              </a:rPr>
            </a:br>
            <a:r>
              <a:rPr lang="en-IN" sz="2000" dirty="0">
                <a:solidFill>
                  <a:srgbClr val="FFFFFF"/>
                </a:solidFill>
                <a:effectLst/>
                <a:latin typeface="ArialMT"/>
              </a:rPr>
              <a:t>• </a:t>
            </a:r>
            <a:r>
              <a:rPr lang="en-IN" sz="2000" dirty="0">
                <a:solidFill>
                  <a:srgbClr val="FFFFFF"/>
                </a:solidFill>
                <a:effectLst/>
                <a:latin typeface="TwCenMT"/>
              </a:rPr>
              <a:t>Getting familiar with the data values and attributes</a:t>
            </a:r>
            <a:br>
              <a:rPr lang="en-IN" sz="2000" dirty="0">
                <a:solidFill>
                  <a:srgbClr val="FFFFFF"/>
                </a:solidFill>
                <a:effectLst/>
                <a:latin typeface="TwCenMT"/>
              </a:rPr>
            </a:br>
            <a:r>
              <a:rPr lang="en-IN" sz="2000" dirty="0">
                <a:solidFill>
                  <a:srgbClr val="FFFFFF"/>
                </a:solidFill>
                <a:effectLst/>
                <a:latin typeface="ArialMT"/>
              </a:rPr>
              <a:t>• </a:t>
            </a:r>
            <a:r>
              <a:rPr lang="en-IN" sz="2000" dirty="0">
                <a:solidFill>
                  <a:srgbClr val="FFFFFF"/>
                </a:solidFill>
                <a:effectLst/>
                <a:latin typeface="TwCenMT"/>
              </a:rPr>
              <a:t>Analysing the data by applying filters and formulas</a:t>
            </a:r>
            <a:br>
              <a:rPr lang="en-IN" sz="2000" dirty="0">
                <a:solidFill>
                  <a:srgbClr val="FFFFFF"/>
                </a:solidFill>
                <a:effectLst/>
                <a:latin typeface="TwCenMT"/>
              </a:rPr>
            </a:br>
            <a:r>
              <a:rPr lang="en-IN" sz="2000" dirty="0">
                <a:solidFill>
                  <a:srgbClr val="FFFFFF"/>
                </a:solidFill>
                <a:effectLst/>
                <a:latin typeface="ArialMT"/>
              </a:rPr>
              <a:t>• </a:t>
            </a:r>
            <a:r>
              <a:rPr lang="en-IN" sz="2000" dirty="0">
                <a:solidFill>
                  <a:srgbClr val="FFFFFF"/>
                </a:solidFill>
                <a:effectLst/>
                <a:latin typeface="TwCenMT"/>
              </a:rPr>
              <a:t>Visualise the data with graph/ charts to get better understanding </a:t>
            </a:r>
            <a:endParaRPr lang="en-IN" sz="2000" dirty="0"/>
          </a:p>
          <a:p>
            <a:endParaRPr lang="en-US" dirty="0"/>
          </a:p>
        </p:txBody>
      </p:sp>
      <p:sp>
        <p:nvSpPr>
          <p:cNvPr id="4" name="TextBox 3">
            <a:extLst>
              <a:ext uri="{FF2B5EF4-FFF2-40B4-BE49-F238E27FC236}">
                <a16:creationId xmlns:a16="http://schemas.microsoft.com/office/drawing/2014/main" id="{FBA2A0F0-DB20-222A-2B7A-CF0D06F9AB30}"/>
              </a:ext>
            </a:extLst>
          </p:cNvPr>
          <p:cNvSpPr txBox="1"/>
          <p:nvPr/>
        </p:nvSpPr>
        <p:spPr>
          <a:xfrm>
            <a:off x="1141413" y="4022124"/>
            <a:ext cx="2846548" cy="523220"/>
          </a:xfrm>
          <a:prstGeom prst="rect">
            <a:avLst/>
          </a:prstGeom>
          <a:noFill/>
        </p:spPr>
        <p:txBody>
          <a:bodyPr wrap="none" rtlCol="0">
            <a:spAutoFit/>
          </a:bodyPr>
          <a:lstStyle/>
          <a:p>
            <a:r>
              <a:rPr lang="en-US" sz="2800" dirty="0"/>
              <a:t>TECH STACK USED</a:t>
            </a:r>
          </a:p>
        </p:txBody>
      </p:sp>
      <p:sp>
        <p:nvSpPr>
          <p:cNvPr id="5" name="TextBox 4">
            <a:extLst>
              <a:ext uri="{FF2B5EF4-FFF2-40B4-BE49-F238E27FC236}">
                <a16:creationId xmlns:a16="http://schemas.microsoft.com/office/drawing/2014/main" id="{4FD55662-3452-E6DB-8F9B-D550BF347FD5}"/>
              </a:ext>
            </a:extLst>
          </p:cNvPr>
          <p:cNvSpPr txBox="1"/>
          <p:nvPr/>
        </p:nvSpPr>
        <p:spPr>
          <a:xfrm>
            <a:off x="1330883" y="4712159"/>
            <a:ext cx="1668149" cy="646331"/>
          </a:xfrm>
          <a:prstGeom prst="rect">
            <a:avLst/>
          </a:prstGeom>
          <a:noFill/>
        </p:spPr>
        <p:txBody>
          <a:bodyPr wrap="none" rtlCol="0">
            <a:spAutoFit/>
          </a:bodyPr>
          <a:lstStyle/>
          <a:p>
            <a:r>
              <a:rPr lang="en-IN" sz="1800" dirty="0">
                <a:solidFill>
                  <a:srgbClr val="FFFFFF"/>
                </a:solidFill>
                <a:effectLst/>
                <a:latin typeface="TwCenMT"/>
              </a:rPr>
              <a:t>Microsoft Excel </a:t>
            </a:r>
            <a:endParaRPr lang="en-IN" dirty="0"/>
          </a:p>
          <a:p>
            <a:endParaRPr lang="en-US" dirty="0"/>
          </a:p>
        </p:txBody>
      </p:sp>
    </p:spTree>
    <p:extLst>
      <p:ext uri="{BB962C8B-B14F-4D97-AF65-F5344CB8AC3E}">
        <p14:creationId xmlns:p14="http://schemas.microsoft.com/office/powerpoint/2010/main" val="1055972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D8346-BEC1-C9D2-3BDC-728153C18AA1}"/>
              </a:ext>
            </a:extLst>
          </p:cNvPr>
          <p:cNvSpPr>
            <a:spLocks noGrp="1"/>
          </p:cNvSpPr>
          <p:nvPr>
            <p:ph type="title"/>
          </p:nvPr>
        </p:nvSpPr>
        <p:spPr/>
        <p:txBody>
          <a:bodyPr/>
          <a:lstStyle/>
          <a:p>
            <a:r>
              <a:rPr lang="en-US" dirty="0"/>
              <a:t>A. CLEANING THE DATA</a:t>
            </a:r>
          </a:p>
        </p:txBody>
      </p:sp>
      <p:graphicFrame>
        <p:nvGraphicFramePr>
          <p:cNvPr id="5" name="Content Placeholder 2">
            <a:extLst>
              <a:ext uri="{FF2B5EF4-FFF2-40B4-BE49-F238E27FC236}">
                <a16:creationId xmlns:a16="http://schemas.microsoft.com/office/drawing/2014/main" id="{B431FFC9-18F1-96EF-A210-7B45877F78E7}"/>
              </a:ext>
            </a:extLst>
          </p:cNvPr>
          <p:cNvGraphicFramePr>
            <a:graphicFrameLocks noGrp="1"/>
          </p:cNvGraphicFramePr>
          <p:nvPr>
            <p:ph idx="1"/>
            <p:extLst>
              <p:ext uri="{D42A27DB-BD31-4B8C-83A1-F6EECF244321}">
                <p14:modId xmlns:p14="http://schemas.microsoft.com/office/powerpoint/2010/main" val="3321428718"/>
              </p:ext>
            </p:extLst>
          </p:nvPr>
        </p:nvGraphicFramePr>
        <p:xfrm>
          <a:off x="1141412" y="2249487"/>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8290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29" name="Rectangle 8">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0"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A17C92CA-0372-D6CD-AB28-BE468F0FE80B}"/>
              </a:ext>
            </a:extLst>
          </p:cNvPr>
          <p:cNvSpPr>
            <a:spLocks noGrp="1"/>
          </p:cNvSpPr>
          <p:nvPr>
            <p:ph type="title"/>
          </p:nvPr>
        </p:nvSpPr>
        <p:spPr>
          <a:xfrm>
            <a:off x="1141413" y="618518"/>
            <a:ext cx="4459286" cy="1478570"/>
          </a:xfrm>
        </p:spPr>
        <p:txBody>
          <a:bodyPr>
            <a:normAutofit/>
          </a:bodyPr>
          <a:lstStyle/>
          <a:p>
            <a:r>
              <a:rPr lang="en-US" sz="3200" dirty="0"/>
              <a:t>b. Movies with highest profit </a:t>
            </a:r>
          </a:p>
        </p:txBody>
      </p:sp>
      <p:sp>
        <p:nvSpPr>
          <p:cNvPr id="3" name="Content Placeholder 2">
            <a:extLst>
              <a:ext uri="{FF2B5EF4-FFF2-40B4-BE49-F238E27FC236}">
                <a16:creationId xmlns:a16="http://schemas.microsoft.com/office/drawing/2014/main" id="{573F6CA9-2C41-7134-54FD-5CA03DC99E0A}"/>
              </a:ext>
            </a:extLst>
          </p:cNvPr>
          <p:cNvSpPr>
            <a:spLocks noGrp="1"/>
          </p:cNvSpPr>
          <p:nvPr>
            <p:ph idx="1"/>
          </p:nvPr>
        </p:nvSpPr>
        <p:spPr>
          <a:xfrm>
            <a:off x="1141412" y="2249487"/>
            <a:ext cx="4459287" cy="3965046"/>
          </a:xfrm>
        </p:spPr>
        <p:txBody>
          <a:bodyPr>
            <a:normAutofit/>
          </a:bodyPr>
          <a:lstStyle/>
          <a:p>
            <a:pPr marL="0" indent="0">
              <a:buNone/>
            </a:pPr>
            <a:r>
              <a:rPr lang="en-US" sz="2000" dirty="0"/>
              <a:t>Profit – budget chart of top 1000 movies according to profit   </a:t>
            </a:r>
          </a:p>
          <a:p>
            <a:r>
              <a:rPr lang="en-US" sz="2000" dirty="0"/>
              <a:t>Y axis – profit </a:t>
            </a:r>
          </a:p>
          <a:p>
            <a:r>
              <a:rPr lang="en-US" sz="2000" dirty="0"/>
              <a:t>X axis – budget </a:t>
            </a:r>
          </a:p>
        </p:txBody>
      </p:sp>
      <p:pic>
        <p:nvPicPr>
          <p:cNvPr id="4" name="Picture 3" descr="Chart, scatter chart&#10;&#10;Description automatically generated">
            <a:extLst>
              <a:ext uri="{FF2B5EF4-FFF2-40B4-BE49-F238E27FC236}">
                <a16:creationId xmlns:a16="http://schemas.microsoft.com/office/drawing/2014/main" id="{B979E572-A4A6-4307-5841-F0176FEB9EBB}"/>
              </a:ext>
            </a:extLst>
          </p:cNvPr>
          <p:cNvPicPr>
            <a:picLocks noChangeAspect="1"/>
          </p:cNvPicPr>
          <p:nvPr/>
        </p:nvPicPr>
        <p:blipFill>
          <a:blip r:embed="rId4"/>
          <a:stretch>
            <a:fillRect/>
          </a:stretch>
        </p:blipFill>
        <p:spPr>
          <a:xfrm>
            <a:off x="5494638" y="2352408"/>
            <a:ext cx="5850903" cy="375920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3" name="Group 12">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1"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6" name="TextBox 5">
            <a:extLst>
              <a:ext uri="{FF2B5EF4-FFF2-40B4-BE49-F238E27FC236}">
                <a16:creationId xmlns:a16="http://schemas.microsoft.com/office/drawing/2014/main" id="{73440CF7-5F49-AAB0-53DB-8440E38D108F}"/>
              </a:ext>
            </a:extLst>
          </p:cNvPr>
          <p:cNvSpPr txBox="1"/>
          <p:nvPr/>
        </p:nvSpPr>
        <p:spPr>
          <a:xfrm>
            <a:off x="1116012" y="4164737"/>
            <a:ext cx="3935714" cy="1754326"/>
          </a:xfrm>
          <a:prstGeom prst="rect">
            <a:avLst/>
          </a:prstGeom>
          <a:noFill/>
        </p:spPr>
        <p:txBody>
          <a:bodyPr wrap="square" rtlCol="0">
            <a:spAutoFit/>
          </a:bodyPr>
          <a:lstStyle/>
          <a:p>
            <a:r>
              <a:rPr lang="en-US" dirty="0"/>
              <a:t>From this graph we can infer that most of the movies which are low budget are able to earn low to medium range profits. On the other hand, there are few movies which are high budget and are able to earn very high profits.</a:t>
            </a:r>
          </a:p>
        </p:txBody>
      </p:sp>
    </p:spTree>
    <p:extLst>
      <p:ext uri="{BB962C8B-B14F-4D97-AF65-F5344CB8AC3E}">
        <p14:creationId xmlns:p14="http://schemas.microsoft.com/office/powerpoint/2010/main" val="3901907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7"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2"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4"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68" name="Rectangle 67">
            <a:extLst>
              <a:ext uri="{FF2B5EF4-FFF2-40B4-BE49-F238E27FC236}">
                <a16:creationId xmlns:a16="http://schemas.microsoft.com/office/drawing/2014/main" id="{D706AE2E-B17B-43A3-84F8-9C0FE9466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2003"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CEFFB8CF-3E94-42D7-849C-841E7744B2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1" name="Rectangle 5">
              <a:extLst>
                <a:ext uri="{FF2B5EF4-FFF2-40B4-BE49-F238E27FC236}">
                  <a16:creationId xmlns:a16="http://schemas.microsoft.com/office/drawing/2014/main" id="{C274DE9A-4502-4454-911E-B7FE9ED6DE3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2" name="Freeform 6">
              <a:extLst>
                <a:ext uri="{FF2B5EF4-FFF2-40B4-BE49-F238E27FC236}">
                  <a16:creationId xmlns:a16="http://schemas.microsoft.com/office/drawing/2014/main" id="{76AFCF59-7BED-416B-ACD9-EA099C9B29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7">
              <a:extLst>
                <a:ext uri="{FF2B5EF4-FFF2-40B4-BE49-F238E27FC236}">
                  <a16:creationId xmlns:a16="http://schemas.microsoft.com/office/drawing/2014/main" id="{8EEECEBC-B149-42E5-8164-EE5456F062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Rectangle 8">
              <a:extLst>
                <a:ext uri="{FF2B5EF4-FFF2-40B4-BE49-F238E27FC236}">
                  <a16:creationId xmlns:a16="http://schemas.microsoft.com/office/drawing/2014/main" id="{03B49256-D2D8-436B-8F29-0C7E53366F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5" name="Freeform 9">
              <a:extLst>
                <a:ext uri="{FF2B5EF4-FFF2-40B4-BE49-F238E27FC236}">
                  <a16:creationId xmlns:a16="http://schemas.microsoft.com/office/drawing/2014/main" id="{4045E56F-B537-408E-B346-B9B15C39A5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0">
              <a:extLst>
                <a:ext uri="{FF2B5EF4-FFF2-40B4-BE49-F238E27FC236}">
                  <a16:creationId xmlns:a16="http://schemas.microsoft.com/office/drawing/2014/main" id="{904BDB2F-0893-4AD7-A871-C808C9651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1">
              <a:extLst>
                <a:ext uri="{FF2B5EF4-FFF2-40B4-BE49-F238E27FC236}">
                  <a16:creationId xmlns:a16="http://schemas.microsoft.com/office/drawing/2014/main" id="{512D8C6F-C154-4928-9891-DDCF50DA6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12">
              <a:extLst>
                <a:ext uri="{FF2B5EF4-FFF2-40B4-BE49-F238E27FC236}">
                  <a16:creationId xmlns:a16="http://schemas.microsoft.com/office/drawing/2014/main" id="{7E2BBA63-D694-4AD5-976F-4F1CDB204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13">
              <a:extLst>
                <a:ext uri="{FF2B5EF4-FFF2-40B4-BE49-F238E27FC236}">
                  <a16:creationId xmlns:a16="http://schemas.microsoft.com/office/drawing/2014/main" id="{394F9847-4F95-42E8-AE7E-8DD8A0E27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14">
              <a:extLst>
                <a:ext uri="{FF2B5EF4-FFF2-40B4-BE49-F238E27FC236}">
                  <a16:creationId xmlns:a16="http://schemas.microsoft.com/office/drawing/2014/main" id="{48CE4CA3-085D-44AC-996B-9F347B7BC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15">
              <a:extLst>
                <a:ext uri="{FF2B5EF4-FFF2-40B4-BE49-F238E27FC236}">
                  <a16:creationId xmlns:a16="http://schemas.microsoft.com/office/drawing/2014/main" id="{0D7459AE-7E00-4707-B574-1D3636BB46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6">
              <a:extLst>
                <a:ext uri="{FF2B5EF4-FFF2-40B4-BE49-F238E27FC236}">
                  <a16:creationId xmlns:a16="http://schemas.microsoft.com/office/drawing/2014/main" id="{EF95E020-0C4A-4BD5-84BE-6DF8B8BCAB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17">
              <a:extLst>
                <a:ext uri="{FF2B5EF4-FFF2-40B4-BE49-F238E27FC236}">
                  <a16:creationId xmlns:a16="http://schemas.microsoft.com/office/drawing/2014/main" id="{18CC4862-B9BB-4E63-9630-AA5241E68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18">
              <a:extLst>
                <a:ext uri="{FF2B5EF4-FFF2-40B4-BE49-F238E27FC236}">
                  <a16:creationId xmlns:a16="http://schemas.microsoft.com/office/drawing/2014/main" id="{156A0508-DDAB-4BFB-824D-CA9D3D833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19">
              <a:extLst>
                <a:ext uri="{FF2B5EF4-FFF2-40B4-BE49-F238E27FC236}">
                  <a16:creationId xmlns:a16="http://schemas.microsoft.com/office/drawing/2014/main" id="{E3B0103B-60DE-4385-B84E-53694FB9A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0">
              <a:extLst>
                <a:ext uri="{FF2B5EF4-FFF2-40B4-BE49-F238E27FC236}">
                  <a16:creationId xmlns:a16="http://schemas.microsoft.com/office/drawing/2014/main" id="{C8C1C0D4-C36E-4251-A97F-436AFA3797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1">
              <a:extLst>
                <a:ext uri="{FF2B5EF4-FFF2-40B4-BE49-F238E27FC236}">
                  <a16:creationId xmlns:a16="http://schemas.microsoft.com/office/drawing/2014/main" id="{550D7341-7849-4B72-A2D7-68B7161D43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22">
              <a:extLst>
                <a:ext uri="{FF2B5EF4-FFF2-40B4-BE49-F238E27FC236}">
                  <a16:creationId xmlns:a16="http://schemas.microsoft.com/office/drawing/2014/main" id="{C9E742C7-3FF2-4931-B087-46AAA6C33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23">
              <a:extLst>
                <a:ext uri="{FF2B5EF4-FFF2-40B4-BE49-F238E27FC236}">
                  <a16:creationId xmlns:a16="http://schemas.microsoft.com/office/drawing/2014/main" id="{424AF1DB-9264-4B94-9F0D-EF37F12D47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24">
              <a:extLst>
                <a:ext uri="{FF2B5EF4-FFF2-40B4-BE49-F238E27FC236}">
                  <a16:creationId xmlns:a16="http://schemas.microsoft.com/office/drawing/2014/main" id="{766E43D2-CF93-4468-9B12-FFB234513D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25">
              <a:extLst>
                <a:ext uri="{FF2B5EF4-FFF2-40B4-BE49-F238E27FC236}">
                  <a16:creationId xmlns:a16="http://schemas.microsoft.com/office/drawing/2014/main" id="{AC24EC38-E0E5-4A4E-A64D-359DD4A55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26">
              <a:extLst>
                <a:ext uri="{FF2B5EF4-FFF2-40B4-BE49-F238E27FC236}">
                  <a16:creationId xmlns:a16="http://schemas.microsoft.com/office/drawing/2014/main" id="{338D8FE1-6073-44CF-857C-9273A16075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27">
              <a:extLst>
                <a:ext uri="{FF2B5EF4-FFF2-40B4-BE49-F238E27FC236}">
                  <a16:creationId xmlns:a16="http://schemas.microsoft.com/office/drawing/2014/main" id="{39BAF819-1ABF-4754-B2E6-8C023A3B9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28">
              <a:extLst>
                <a:ext uri="{FF2B5EF4-FFF2-40B4-BE49-F238E27FC236}">
                  <a16:creationId xmlns:a16="http://schemas.microsoft.com/office/drawing/2014/main" id="{2B5FE77A-C8CA-4E0E-BA89-53BA982E6A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29">
              <a:extLst>
                <a:ext uri="{FF2B5EF4-FFF2-40B4-BE49-F238E27FC236}">
                  <a16:creationId xmlns:a16="http://schemas.microsoft.com/office/drawing/2014/main" id="{264169FF-BB01-4F56-812A-738BE4AAC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30">
              <a:extLst>
                <a:ext uri="{FF2B5EF4-FFF2-40B4-BE49-F238E27FC236}">
                  <a16:creationId xmlns:a16="http://schemas.microsoft.com/office/drawing/2014/main" id="{831BA8DD-49DA-443B-AD7A-1680CD2875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31">
              <a:extLst>
                <a:ext uri="{FF2B5EF4-FFF2-40B4-BE49-F238E27FC236}">
                  <a16:creationId xmlns:a16="http://schemas.microsoft.com/office/drawing/2014/main" id="{15B5FD47-B408-4DD0-BA9C-76C3F6814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32">
              <a:extLst>
                <a:ext uri="{FF2B5EF4-FFF2-40B4-BE49-F238E27FC236}">
                  <a16:creationId xmlns:a16="http://schemas.microsoft.com/office/drawing/2014/main" id="{2432FB6B-FBB2-438F-A3BC-0392CA9448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Rectangle 33">
              <a:extLst>
                <a:ext uri="{FF2B5EF4-FFF2-40B4-BE49-F238E27FC236}">
                  <a16:creationId xmlns:a16="http://schemas.microsoft.com/office/drawing/2014/main" id="{A9E1CA69-4810-4E1D-A227-EA4EF0151FF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00" name="Freeform 34">
              <a:extLst>
                <a:ext uri="{FF2B5EF4-FFF2-40B4-BE49-F238E27FC236}">
                  <a16:creationId xmlns:a16="http://schemas.microsoft.com/office/drawing/2014/main" id="{978653C5-EFDF-4617-9A6A-E810A9C22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35">
              <a:extLst>
                <a:ext uri="{FF2B5EF4-FFF2-40B4-BE49-F238E27FC236}">
                  <a16:creationId xmlns:a16="http://schemas.microsoft.com/office/drawing/2014/main" id="{F1B9F231-1E6A-4122-81B0-043E2A5F5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36">
              <a:extLst>
                <a:ext uri="{FF2B5EF4-FFF2-40B4-BE49-F238E27FC236}">
                  <a16:creationId xmlns:a16="http://schemas.microsoft.com/office/drawing/2014/main" id="{DF2B6BD0-0057-43BC-8681-9FAC9FC53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37">
              <a:extLst>
                <a:ext uri="{FF2B5EF4-FFF2-40B4-BE49-F238E27FC236}">
                  <a16:creationId xmlns:a16="http://schemas.microsoft.com/office/drawing/2014/main" id="{6D7D7117-2276-4EB9-882B-A44A2DB066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38">
              <a:extLst>
                <a:ext uri="{FF2B5EF4-FFF2-40B4-BE49-F238E27FC236}">
                  <a16:creationId xmlns:a16="http://schemas.microsoft.com/office/drawing/2014/main" id="{98AD68EB-6444-4B28-8F06-C0B6111AC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39">
              <a:extLst>
                <a:ext uri="{FF2B5EF4-FFF2-40B4-BE49-F238E27FC236}">
                  <a16:creationId xmlns:a16="http://schemas.microsoft.com/office/drawing/2014/main" id="{438FA125-C459-48A2-913F-F5D04E160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40">
              <a:extLst>
                <a:ext uri="{FF2B5EF4-FFF2-40B4-BE49-F238E27FC236}">
                  <a16:creationId xmlns:a16="http://schemas.microsoft.com/office/drawing/2014/main" id="{18E796D1-6480-436F-947D-550CCE516E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41">
              <a:extLst>
                <a:ext uri="{FF2B5EF4-FFF2-40B4-BE49-F238E27FC236}">
                  <a16:creationId xmlns:a16="http://schemas.microsoft.com/office/drawing/2014/main" id="{4549B300-4F89-4E35-B5E7-53E3C6A54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42">
              <a:extLst>
                <a:ext uri="{FF2B5EF4-FFF2-40B4-BE49-F238E27FC236}">
                  <a16:creationId xmlns:a16="http://schemas.microsoft.com/office/drawing/2014/main" id="{D8DA6C40-62DD-4FB3-8D06-5A599E3823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43">
              <a:extLst>
                <a:ext uri="{FF2B5EF4-FFF2-40B4-BE49-F238E27FC236}">
                  <a16:creationId xmlns:a16="http://schemas.microsoft.com/office/drawing/2014/main" id="{28EE2B35-9D3D-4925-8DA9-9DF0E40BC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Freeform 44">
              <a:extLst>
                <a:ext uri="{FF2B5EF4-FFF2-40B4-BE49-F238E27FC236}">
                  <a16:creationId xmlns:a16="http://schemas.microsoft.com/office/drawing/2014/main" id="{9DB82611-4043-4758-81EC-2239619803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Rectangle 45">
              <a:extLst>
                <a:ext uri="{FF2B5EF4-FFF2-40B4-BE49-F238E27FC236}">
                  <a16:creationId xmlns:a16="http://schemas.microsoft.com/office/drawing/2014/main" id="{A8210AB3-0776-4F74-9227-5E448D1AFA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2" name="Freeform 46">
              <a:extLst>
                <a:ext uri="{FF2B5EF4-FFF2-40B4-BE49-F238E27FC236}">
                  <a16:creationId xmlns:a16="http://schemas.microsoft.com/office/drawing/2014/main" id="{002C10AB-E300-481E-AFA5-410481B16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47">
              <a:extLst>
                <a:ext uri="{FF2B5EF4-FFF2-40B4-BE49-F238E27FC236}">
                  <a16:creationId xmlns:a16="http://schemas.microsoft.com/office/drawing/2014/main" id="{11F47C5E-0453-4EF5-B969-A8263DC6AF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48">
              <a:extLst>
                <a:ext uri="{FF2B5EF4-FFF2-40B4-BE49-F238E27FC236}">
                  <a16:creationId xmlns:a16="http://schemas.microsoft.com/office/drawing/2014/main" id="{D0CFDC87-55E8-40E1-BD98-4E1EA2C09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49">
              <a:extLst>
                <a:ext uri="{FF2B5EF4-FFF2-40B4-BE49-F238E27FC236}">
                  <a16:creationId xmlns:a16="http://schemas.microsoft.com/office/drawing/2014/main" id="{C1151505-8A7F-41D8-AE03-AD172E38C0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50">
              <a:extLst>
                <a:ext uri="{FF2B5EF4-FFF2-40B4-BE49-F238E27FC236}">
                  <a16:creationId xmlns:a16="http://schemas.microsoft.com/office/drawing/2014/main" id="{918DAD20-1F9F-41A7-B9D0-EE92F9B32D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51">
              <a:extLst>
                <a:ext uri="{FF2B5EF4-FFF2-40B4-BE49-F238E27FC236}">
                  <a16:creationId xmlns:a16="http://schemas.microsoft.com/office/drawing/2014/main" id="{D303B51B-ADCC-43C9-AE4F-0168CFA63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52">
              <a:extLst>
                <a:ext uri="{FF2B5EF4-FFF2-40B4-BE49-F238E27FC236}">
                  <a16:creationId xmlns:a16="http://schemas.microsoft.com/office/drawing/2014/main" id="{5621B409-0B0A-4827-81F9-684C335EE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53">
              <a:extLst>
                <a:ext uri="{FF2B5EF4-FFF2-40B4-BE49-F238E27FC236}">
                  <a16:creationId xmlns:a16="http://schemas.microsoft.com/office/drawing/2014/main" id="{FCA6910E-A4EC-464B-B285-5F1E40AEFF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54">
              <a:extLst>
                <a:ext uri="{FF2B5EF4-FFF2-40B4-BE49-F238E27FC236}">
                  <a16:creationId xmlns:a16="http://schemas.microsoft.com/office/drawing/2014/main" id="{7D0C75DF-4953-4E72-B34A-2F8BD05235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55">
              <a:extLst>
                <a:ext uri="{FF2B5EF4-FFF2-40B4-BE49-F238E27FC236}">
                  <a16:creationId xmlns:a16="http://schemas.microsoft.com/office/drawing/2014/main" id="{998A65EA-C434-41FF-B792-2BDC11501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56">
              <a:extLst>
                <a:ext uri="{FF2B5EF4-FFF2-40B4-BE49-F238E27FC236}">
                  <a16:creationId xmlns:a16="http://schemas.microsoft.com/office/drawing/2014/main" id="{3A6D2AE4-7ABD-4946-BE69-5FD3C1A1D6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57">
              <a:extLst>
                <a:ext uri="{FF2B5EF4-FFF2-40B4-BE49-F238E27FC236}">
                  <a16:creationId xmlns:a16="http://schemas.microsoft.com/office/drawing/2014/main" id="{833A81DC-8A3A-4141-A713-A2FE1C572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4" name="Freeform 58">
              <a:extLst>
                <a:ext uri="{FF2B5EF4-FFF2-40B4-BE49-F238E27FC236}">
                  <a16:creationId xmlns:a16="http://schemas.microsoft.com/office/drawing/2014/main" id="{47BB7FFD-57DB-41BD-8D42-9FB58174B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126" name="Picture 2">
            <a:extLst>
              <a:ext uri="{FF2B5EF4-FFF2-40B4-BE49-F238E27FC236}">
                <a16:creationId xmlns:a16="http://schemas.microsoft.com/office/drawing/2014/main" id="{3631D3C9-4C1D-4B3A-A737-E6E7800424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4" name="Title 1">
            <a:extLst>
              <a:ext uri="{FF2B5EF4-FFF2-40B4-BE49-F238E27FC236}">
                <a16:creationId xmlns:a16="http://schemas.microsoft.com/office/drawing/2014/main" id="{6CEE5256-0ECC-3DC1-5A85-56A63A67437F}"/>
              </a:ext>
            </a:extLst>
          </p:cNvPr>
          <p:cNvSpPr txBox="1">
            <a:spLocks/>
          </p:cNvSpPr>
          <p:nvPr/>
        </p:nvSpPr>
        <p:spPr>
          <a:xfrm>
            <a:off x="8057397" y="1113282"/>
            <a:ext cx="3489569" cy="239668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Aft>
                <a:spcPts val="600"/>
              </a:spcAft>
            </a:pPr>
            <a:r>
              <a:rPr lang="en-US" sz="4100">
                <a:solidFill>
                  <a:srgbClr val="FFFFFF"/>
                </a:solidFill>
              </a:rPr>
              <a:t>TOP 20 Movies with highest profit </a:t>
            </a:r>
          </a:p>
        </p:txBody>
      </p:sp>
      <p:sp useBgFill="1">
        <p:nvSpPr>
          <p:cNvPr id="128" name="Round Diagonal Corner Rectangle 6">
            <a:extLst>
              <a:ext uri="{FF2B5EF4-FFF2-40B4-BE49-F238E27FC236}">
                <a16:creationId xmlns:a16="http://schemas.microsoft.com/office/drawing/2014/main" id="{5B986EF0-8540-483D-9DDE-1F168FAAC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bar chart&#10;&#10;Description automatically generated">
            <a:extLst>
              <a:ext uri="{FF2B5EF4-FFF2-40B4-BE49-F238E27FC236}">
                <a16:creationId xmlns:a16="http://schemas.microsoft.com/office/drawing/2014/main" id="{B685BFC5-D86C-E5AC-9360-F3A793BAB9AA}"/>
              </a:ext>
            </a:extLst>
          </p:cNvPr>
          <p:cNvPicPr>
            <a:picLocks noChangeAspect="1"/>
          </p:cNvPicPr>
          <p:nvPr/>
        </p:nvPicPr>
        <p:blipFill>
          <a:blip r:embed="rId3"/>
          <a:stretch>
            <a:fillRect/>
          </a:stretch>
        </p:blipFill>
        <p:spPr>
          <a:xfrm>
            <a:off x="1375609" y="1136606"/>
            <a:ext cx="5599140" cy="4577297"/>
          </a:xfrm>
          <a:prstGeom prst="rect">
            <a:avLst/>
          </a:prstGeom>
        </p:spPr>
      </p:pic>
      <p:sp>
        <p:nvSpPr>
          <p:cNvPr id="8" name="TextBox 7">
            <a:extLst>
              <a:ext uri="{FF2B5EF4-FFF2-40B4-BE49-F238E27FC236}">
                <a16:creationId xmlns:a16="http://schemas.microsoft.com/office/drawing/2014/main" id="{88019B52-EAE0-BF31-0891-66120CF75791}"/>
              </a:ext>
            </a:extLst>
          </p:cNvPr>
          <p:cNvSpPr txBox="1"/>
          <p:nvPr/>
        </p:nvSpPr>
        <p:spPr>
          <a:xfrm>
            <a:off x="8122156" y="3669397"/>
            <a:ext cx="3788856" cy="646331"/>
          </a:xfrm>
          <a:prstGeom prst="rect">
            <a:avLst/>
          </a:prstGeom>
          <a:noFill/>
        </p:spPr>
        <p:txBody>
          <a:bodyPr wrap="square" rtlCol="0">
            <a:spAutoFit/>
          </a:bodyPr>
          <a:lstStyle/>
          <a:p>
            <a:r>
              <a:rPr lang="en-US" dirty="0">
                <a:solidFill>
                  <a:schemeClr val="bg1"/>
                </a:solidFill>
              </a:rPr>
              <a:t>‘Avatar’ is the most profitable movie according to given dataset.  </a:t>
            </a:r>
          </a:p>
        </p:txBody>
      </p:sp>
    </p:spTree>
    <p:extLst>
      <p:ext uri="{BB962C8B-B14F-4D97-AF65-F5344CB8AC3E}">
        <p14:creationId xmlns:p14="http://schemas.microsoft.com/office/powerpoint/2010/main" val="24280661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76" name="Rectangle 8">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F0D18F0F-9985-3020-A67C-295A39D85D5F}"/>
              </a:ext>
            </a:extLst>
          </p:cNvPr>
          <p:cNvSpPr>
            <a:spLocks noGrp="1"/>
          </p:cNvSpPr>
          <p:nvPr>
            <p:ph type="title"/>
          </p:nvPr>
        </p:nvSpPr>
        <p:spPr>
          <a:xfrm>
            <a:off x="1141413" y="618518"/>
            <a:ext cx="4459286" cy="1478570"/>
          </a:xfrm>
        </p:spPr>
        <p:txBody>
          <a:bodyPr>
            <a:normAutofit/>
          </a:bodyPr>
          <a:lstStyle/>
          <a:p>
            <a:r>
              <a:rPr lang="en-US" sz="3200" dirty="0"/>
              <a:t>C. TOP 250 MOVIES WITH HIGHEST IMDB RATING</a:t>
            </a:r>
          </a:p>
        </p:txBody>
      </p:sp>
      <p:sp>
        <p:nvSpPr>
          <p:cNvPr id="3" name="Content Placeholder 2">
            <a:extLst>
              <a:ext uri="{FF2B5EF4-FFF2-40B4-BE49-F238E27FC236}">
                <a16:creationId xmlns:a16="http://schemas.microsoft.com/office/drawing/2014/main" id="{1D841A98-5083-0F68-D8B7-E5243DEC9868}"/>
              </a:ext>
            </a:extLst>
          </p:cNvPr>
          <p:cNvSpPr>
            <a:spLocks noGrp="1"/>
          </p:cNvSpPr>
          <p:nvPr>
            <p:ph idx="1"/>
          </p:nvPr>
        </p:nvSpPr>
        <p:spPr>
          <a:xfrm>
            <a:off x="1141412" y="2249487"/>
            <a:ext cx="4459287" cy="3965046"/>
          </a:xfrm>
        </p:spPr>
        <p:txBody>
          <a:bodyPr>
            <a:normAutofit/>
          </a:bodyPr>
          <a:lstStyle/>
          <a:p>
            <a:r>
              <a:rPr lang="en-US" sz="2000" dirty="0"/>
              <a:t>NUMBER OF VOTED USERS &gt; 25000</a:t>
            </a:r>
          </a:p>
          <a:p>
            <a:r>
              <a:rPr lang="en-US" sz="2000" dirty="0"/>
              <a:t>Highest IMDB rating movie is ‘The Shawshank Redemption’ having 9.3 IMDB rating, in English language.</a:t>
            </a:r>
          </a:p>
        </p:txBody>
      </p:sp>
      <p:pic>
        <p:nvPicPr>
          <p:cNvPr id="4" name="Picture 3" descr="Table&#10;&#10;Description automatically generated">
            <a:extLst>
              <a:ext uri="{FF2B5EF4-FFF2-40B4-BE49-F238E27FC236}">
                <a16:creationId xmlns:a16="http://schemas.microsoft.com/office/drawing/2014/main" id="{4E8A940D-7D93-0B8A-6EF4-2CAF8EBEABF8}"/>
              </a:ext>
            </a:extLst>
          </p:cNvPr>
          <p:cNvPicPr>
            <a:picLocks noChangeAspect="1"/>
          </p:cNvPicPr>
          <p:nvPr/>
        </p:nvPicPr>
        <p:blipFill>
          <a:blip r:embed="rId4"/>
          <a:stretch>
            <a:fillRect/>
          </a:stretch>
        </p:blipFill>
        <p:spPr>
          <a:xfrm>
            <a:off x="6309283" y="180269"/>
            <a:ext cx="4550800" cy="627696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3" name="Group 12">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1"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317216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2BC6BCA-EE81-B843-5A86-73C32EB9179A}"/>
              </a:ext>
            </a:extLst>
          </p:cNvPr>
          <p:cNvSpPr>
            <a:spLocks noGrp="1"/>
          </p:cNvSpPr>
          <p:nvPr>
            <p:ph type="title"/>
          </p:nvPr>
        </p:nvSpPr>
        <p:spPr/>
        <p:txBody>
          <a:bodyPr>
            <a:normAutofit/>
          </a:bodyPr>
          <a:lstStyle/>
          <a:p>
            <a:r>
              <a:rPr lang="en-US" sz="3200" dirty="0"/>
              <a:t>TOP 250 MOVIES WITH HIGHEST IMDB RATING</a:t>
            </a:r>
          </a:p>
        </p:txBody>
      </p:sp>
      <p:pic>
        <p:nvPicPr>
          <p:cNvPr id="5" name="Picture 4">
            <a:extLst>
              <a:ext uri="{FF2B5EF4-FFF2-40B4-BE49-F238E27FC236}">
                <a16:creationId xmlns:a16="http://schemas.microsoft.com/office/drawing/2014/main" id="{B82685BF-7B48-F3DF-8077-2C45FA30DBF9}"/>
              </a:ext>
            </a:extLst>
          </p:cNvPr>
          <p:cNvPicPr>
            <a:picLocks noChangeAspect="1"/>
          </p:cNvPicPr>
          <p:nvPr/>
        </p:nvPicPr>
        <p:blipFill>
          <a:blip r:embed="rId2"/>
          <a:stretch>
            <a:fillRect/>
          </a:stretch>
        </p:blipFill>
        <p:spPr>
          <a:xfrm>
            <a:off x="441754" y="1888321"/>
            <a:ext cx="11308492" cy="4351161"/>
          </a:xfrm>
          <a:prstGeom prst="rect">
            <a:avLst/>
          </a:prstGeom>
        </p:spPr>
      </p:pic>
    </p:spTree>
    <p:extLst>
      <p:ext uri="{BB962C8B-B14F-4D97-AF65-F5344CB8AC3E}">
        <p14:creationId xmlns:p14="http://schemas.microsoft.com/office/powerpoint/2010/main" val="2454385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8F115-0D71-B7B7-727D-5492360AC4AE}"/>
              </a:ext>
            </a:extLst>
          </p:cNvPr>
          <p:cNvSpPr>
            <a:spLocks noGrp="1"/>
          </p:cNvSpPr>
          <p:nvPr>
            <p:ph type="title"/>
          </p:nvPr>
        </p:nvSpPr>
        <p:spPr>
          <a:xfrm>
            <a:off x="1668634" y="-167244"/>
            <a:ext cx="9905998" cy="1478570"/>
          </a:xfrm>
        </p:spPr>
        <p:txBody>
          <a:bodyPr/>
          <a:lstStyle/>
          <a:p>
            <a:r>
              <a:rPr lang="en-US" dirty="0"/>
              <a:t>Top Foreign language films</a:t>
            </a:r>
          </a:p>
        </p:txBody>
      </p:sp>
      <p:pic>
        <p:nvPicPr>
          <p:cNvPr id="4" name="Picture 3">
            <a:extLst>
              <a:ext uri="{FF2B5EF4-FFF2-40B4-BE49-F238E27FC236}">
                <a16:creationId xmlns:a16="http://schemas.microsoft.com/office/drawing/2014/main" id="{988F9953-0D54-8662-DC81-EB8BC7FB7E1C}"/>
              </a:ext>
            </a:extLst>
          </p:cNvPr>
          <p:cNvPicPr>
            <a:picLocks noChangeAspect="1"/>
          </p:cNvPicPr>
          <p:nvPr/>
        </p:nvPicPr>
        <p:blipFill>
          <a:blip r:embed="rId2"/>
          <a:stretch>
            <a:fillRect/>
          </a:stretch>
        </p:blipFill>
        <p:spPr>
          <a:xfrm>
            <a:off x="387564" y="1048539"/>
            <a:ext cx="4604565" cy="5237420"/>
          </a:xfrm>
          <a:prstGeom prst="rect">
            <a:avLst/>
          </a:prstGeom>
        </p:spPr>
      </p:pic>
      <p:pic>
        <p:nvPicPr>
          <p:cNvPr id="5" name="Picture 4">
            <a:extLst>
              <a:ext uri="{FF2B5EF4-FFF2-40B4-BE49-F238E27FC236}">
                <a16:creationId xmlns:a16="http://schemas.microsoft.com/office/drawing/2014/main" id="{0FCD58E1-E523-3643-E9FB-D8371BCAB30C}"/>
              </a:ext>
            </a:extLst>
          </p:cNvPr>
          <p:cNvPicPr>
            <a:picLocks noChangeAspect="1"/>
          </p:cNvPicPr>
          <p:nvPr/>
        </p:nvPicPr>
        <p:blipFill>
          <a:blip r:embed="rId3"/>
          <a:stretch>
            <a:fillRect/>
          </a:stretch>
        </p:blipFill>
        <p:spPr>
          <a:xfrm>
            <a:off x="5354593" y="1728580"/>
            <a:ext cx="6627725" cy="3137223"/>
          </a:xfrm>
          <a:prstGeom prst="rect">
            <a:avLst/>
          </a:prstGeom>
        </p:spPr>
      </p:pic>
      <p:sp>
        <p:nvSpPr>
          <p:cNvPr id="6" name="TextBox 5">
            <a:extLst>
              <a:ext uri="{FF2B5EF4-FFF2-40B4-BE49-F238E27FC236}">
                <a16:creationId xmlns:a16="http://schemas.microsoft.com/office/drawing/2014/main" id="{B232F05A-1C59-A69D-363A-A4D0EEEA0F13}"/>
              </a:ext>
            </a:extLst>
          </p:cNvPr>
          <p:cNvSpPr txBox="1"/>
          <p:nvPr/>
        </p:nvSpPr>
        <p:spPr>
          <a:xfrm>
            <a:off x="5478163" y="5379308"/>
            <a:ext cx="5824152" cy="923330"/>
          </a:xfrm>
          <a:prstGeom prst="rect">
            <a:avLst/>
          </a:prstGeom>
          <a:noFill/>
        </p:spPr>
        <p:txBody>
          <a:bodyPr wrap="square" rtlCol="0">
            <a:spAutoFit/>
          </a:bodyPr>
          <a:lstStyle/>
          <a:p>
            <a:r>
              <a:rPr lang="en-US" dirty="0"/>
              <a:t>Highest IMDB rated foreign language movie is ‘The Good, the Bad and the Ugly’ having 8.9 rating in Italian language. Overall rank of this movie is 9</a:t>
            </a:r>
            <a:r>
              <a:rPr lang="en-US" baseline="30000" dirty="0"/>
              <a:t>th</a:t>
            </a:r>
            <a:r>
              <a:rPr lang="en-US" dirty="0"/>
              <a:t>.</a:t>
            </a:r>
          </a:p>
        </p:txBody>
      </p:sp>
    </p:spTree>
    <p:extLst>
      <p:ext uri="{BB962C8B-B14F-4D97-AF65-F5344CB8AC3E}">
        <p14:creationId xmlns:p14="http://schemas.microsoft.com/office/powerpoint/2010/main" val="13185384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370</TotalTime>
  <Words>517</Words>
  <Application>Microsoft Macintosh PowerPoint</Application>
  <PresentationFormat>Widescreen</PresentationFormat>
  <Paragraphs>40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ArialMT</vt:lpstr>
      <vt:lpstr>Tw Cen MT</vt:lpstr>
      <vt:lpstr>TwCenMT</vt:lpstr>
      <vt:lpstr>Circuit</vt:lpstr>
      <vt:lpstr>IMDB MOVIE ANALYSIS</vt:lpstr>
      <vt:lpstr>PROJECT DESCRIPTION</vt:lpstr>
      <vt:lpstr>APPROACH</vt:lpstr>
      <vt:lpstr>A. CLEANING THE DATA</vt:lpstr>
      <vt:lpstr>b. Movies with highest profit </vt:lpstr>
      <vt:lpstr>PowerPoint Presentation</vt:lpstr>
      <vt:lpstr>C. TOP 250 MOVIES WITH HIGHEST IMDB RATING</vt:lpstr>
      <vt:lpstr>TOP 250 MOVIES WITH HIGHEST IMDB RATING</vt:lpstr>
      <vt:lpstr>Top Foreign language films</vt:lpstr>
      <vt:lpstr>d. Top 10 directors by imdb rating  </vt:lpstr>
      <vt:lpstr>e. Popular genres by imdb rating  </vt:lpstr>
      <vt:lpstr>f. popular actors </vt:lpstr>
      <vt:lpstr>Audience favorite actors</vt:lpstr>
      <vt:lpstr>Critic favorite actors </vt:lpstr>
      <vt:lpstr>Sum of users voted in each decade</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MOVIE ANALYSIS</dc:title>
  <dc:creator>Megha Gupta</dc:creator>
  <cp:lastModifiedBy>Megha Gupta</cp:lastModifiedBy>
  <cp:revision>3</cp:revision>
  <dcterms:created xsi:type="dcterms:W3CDTF">2023-03-13T11:04:08Z</dcterms:created>
  <dcterms:modified xsi:type="dcterms:W3CDTF">2023-04-16T08:22:32Z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24820e8-223f-4ed2-bd95-81c83f641284_Enabled">
    <vt:lpwstr>true</vt:lpwstr>
  </property>
  <property fmtid="{D5CDD505-2E9C-101B-9397-08002B2CF9AE}" pid="3" name="MSIP_Label_b24820e8-223f-4ed2-bd95-81c83f641284_SetDate">
    <vt:lpwstr>2023-04-16T08:22:32Z</vt:lpwstr>
  </property>
  <property fmtid="{D5CDD505-2E9C-101B-9397-08002B2CF9AE}" pid="4" name="MSIP_Label_b24820e8-223f-4ed2-bd95-81c83f641284_Method">
    <vt:lpwstr>Standard</vt:lpwstr>
  </property>
  <property fmtid="{D5CDD505-2E9C-101B-9397-08002B2CF9AE}" pid="5" name="MSIP_Label_b24820e8-223f-4ed2-bd95-81c83f641284_Name">
    <vt:lpwstr>b24820e8-223f-4ed2-bd95-81c83f641284</vt:lpwstr>
  </property>
  <property fmtid="{D5CDD505-2E9C-101B-9397-08002B2CF9AE}" pid="6" name="MSIP_Label_b24820e8-223f-4ed2-bd95-81c83f641284_SiteId">
    <vt:lpwstr>3cbcc3d3-094d-4006-9849-0d11d61f484d</vt:lpwstr>
  </property>
  <property fmtid="{D5CDD505-2E9C-101B-9397-08002B2CF9AE}" pid="7" name="MSIP_Label_b24820e8-223f-4ed2-bd95-81c83f641284_ActionId">
    <vt:lpwstr>f919d4ab-3350-407b-8746-7a19979451a9</vt:lpwstr>
  </property>
  <property fmtid="{D5CDD505-2E9C-101B-9397-08002B2CF9AE}" pid="8" name="MSIP_Label_b24820e8-223f-4ed2-bd95-81c83f641284_ContentBits">
    <vt:lpwstr>0</vt:lpwstr>
  </property>
</Properties>
</file>