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61" r:id="rId6"/>
    <p:sldId id="264"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Rohan" userId="8631af819d07fb5f" providerId="LiveId" clId="{543F16A4-20FE-4D26-A3E4-94722B479C9E}"/>
    <pc:docChg chg="undo custSel addSld modSld">
      <pc:chgData name="Rohan Rohan" userId="8631af819d07fb5f" providerId="LiveId" clId="{543F16A4-20FE-4D26-A3E4-94722B479C9E}" dt="2024-01-21T21:19:27.880" v="297" actId="1076"/>
      <pc:docMkLst>
        <pc:docMk/>
      </pc:docMkLst>
      <pc:sldChg chg="modSp mod">
        <pc:chgData name="Rohan Rohan" userId="8631af819d07fb5f" providerId="LiveId" clId="{543F16A4-20FE-4D26-A3E4-94722B479C9E}" dt="2024-01-21T19:01:49.856" v="126" actId="5793"/>
        <pc:sldMkLst>
          <pc:docMk/>
          <pc:sldMk cId="4242411909" sldId="258"/>
        </pc:sldMkLst>
        <pc:spChg chg="mod">
          <ac:chgData name="Rohan Rohan" userId="8631af819d07fb5f" providerId="LiveId" clId="{543F16A4-20FE-4D26-A3E4-94722B479C9E}" dt="2024-01-21T19:01:49.856" v="126" actId="5793"/>
          <ac:spMkLst>
            <pc:docMk/>
            <pc:sldMk cId="4242411909" sldId="258"/>
            <ac:spMk id="3" creationId="{3971F35B-CACE-5AE0-2BE4-676EC6CAAE55}"/>
          </ac:spMkLst>
        </pc:spChg>
      </pc:sldChg>
      <pc:sldChg chg="addSp modSp mod">
        <pc:chgData name="Rohan Rohan" userId="8631af819d07fb5f" providerId="LiveId" clId="{543F16A4-20FE-4D26-A3E4-94722B479C9E}" dt="2024-01-20T17:19:23.528" v="72" actId="1076"/>
        <pc:sldMkLst>
          <pc:docMk/>
          <pc:sldMk cId="2161943302" sldId="263"/>
        </pc:sldMkLst>
        <pc:spChg chg="mod">
          <ac:chgData name="Rohan Rohan" userId="8631af819d07fb5f" providerId="LiveId" clId="{543F16A4-20FE-4D26-A3E4-94722B479C9E}" dt="2024-01-20T17:17:43.950" v="65" actId="20577"/>
          <ac:spMkLst>
            <pc:docMk/>
            <pc:sldMk cId="2161943302" sldId="263"/>
            <ac:spMk id="3" creationId="{38C388DB-E85F-B7C1-0269-645EED940147}"/>
          </ac:spMkLst>
        </pc:spChg>
        <pc:picChg chg="mod">
          <ac:chgData name="Rohan Rohan" userId="8631af819d07fb5f" providerId="LiveId" clId="{543F16A4-20FE-4D26-A3E4-94722B479C9E}" dt="2024-01-20T17:19:23.528" v="72" actId="1076"/>
          <ac:picMkLst>
            <pc:docMk/>
            <pc:sldMk cId="2161943302" sldId="263"/>
            <ac:picMk id="5" creationId="{07408F11-7E7B-82C6-1678-61E5195B752A}"/>
          </ac:picMkLst>
        </pc:picChg>
        <pc:picChg chg="add mod">
          <ac:chgData name="Rohan Rohan" userId="8631af819d07fb5f" providerId="LiveId" clId="{543F16A4-20FE-4D26-A3E4-94722B479C9E}" dt="2024-01-20T17:19:17.497" v="71" actId="1076"/>
          <ac:picMkLst>
            <pc:docMk/>
            <pc:sldMk cId="2161943302" sldId="263"/>
            <ac:picMk id="7" creationId="{290E0B20-1CB4-6727-511C-1A4446FA3D93}"/>
          </ac:picMkLst>
        </pc:picChg>
      </pc:sldChg>
      <pc:sldChg chg="addSp modSp new mod">
        <pc:chgData name="Rohan Rohan" userId="8631af819d07fb5f" providerId="LiveId" clId="{543F16A4-20FE-4D26-A3E4-94722B479C9E}" dt="2024-01-21T11:54:32.016" v="104" actId="1076"/>
        <pc:sldMkLst>
          <pc:docMk/>
          <pc:sldMk cId="2327467791" sldId="264"/>
        </pc:sldMkLst>
        <pc:spChg chg="mod">
          <ac:chgData name="Rohan Rohan" userId="8631af819d07fb5f" providerId="LiveId" clId="{543F16A4-20FE-4D26-A3E4-94722B479C9E}" dt="2024-01-21T11:53:32.669" v="97" actId="1076"/>
          <ac:spMkLst>
            <pc:docMk/>
            <pc:sldMk cId="2327467791" sldId="264"/>
            <ac:spMk id="2" creationId="{7A0AC7FD-9DA4-7767-BC07-C69549CE2E7F}"/>
          </ac:spMkLst>
        </pc:spChg>
        <pc:spChg chg="mod">
          <ac:chgData name="Rohan Rohan" userId="8631af819d07fb5f" providerId="LiveId" clId="{543F16A4-20FE-4D26-A3E4-94722B479C9E}" dt="2024-01-21T11:53:46.858" v="100" actId="20577"/>
          <ac:spMkLst>
            <pc:docMk/>
            <pc:sldMk cId="2327467791" sldId="264"/>
            <ac:spMk id="3" creationId="{6F9E8162-2399-A48F-4009-6AEE7E4D293B}"/>
          </ac:spMkLst>
        </pc:spChg>
        <pc:picChg chg="add mod">
          <ac:chgData name="Rohan Rohan" userId="8631af819d07fb5f" providerId="LiveId" clId="{543F16A4-20FE-4D26-A3E4-94722B479C9E}" dt="2024-01-21T11:54:32.016" v="104" actId="1076"/>
          <ac:picMkLst>
            <pc:docMk/>
            <pc:sldMk cId="2327467791" sldId="264"/>
            <ac:picMk id="5" creationId="{7161D000-15B3-A808-5EDD-31D51D85FBD1}"/>
          </ac:picMkLst>
        </pc:picChg>
      </pc:sldChg>
      <pc:sldChg chg="modSp new mod">
        <pc:chgData name="Rohan Rohan" userId="8631af819d07fb5f" providerId="LiveId" clId="{543F16A4-20FE-4D26-A3E4-94722B479C9E}" dt="2024-01-21T19:01:26.837" v="125" actId="1076"/>
        <pc:sldMkLst>
          <pc:docMk/>
          <pc:sldMk cId="903946451" sldId="265"/>
        </pc:sldMkLst>
        <pc:spChg chg="mod">
          <ac:chgData name="Rohan Rohan" userId="8631af819d07fb5f" providerId="LiveId" clId="{543F16A4-20FE-4D26-A3E4-94722B479C9E}" dt="2024-01-21T19:01:26.837" v="125" actId="1076"/>
          <ac:spMkLst>
            <pc:docMk/>
            <pc:sldMk cId="903946451" sldId="265"/>
            <ac:spMk id="2" creationId="{778FFDC0-0513-378B-04B5-34F946269B97}"/>
          </ac:spMkLst>
        </pc:spChg>
        <pc:spChg chg="mod">
          <ac:chgData name="Rohan Rohan" userId="8631af819d07fb5f" providerId="LiveId" clId="{543F16A4-20FE-4D26-A3E4-94722B479C9E}" dt="2024-01-21T19:01:19.978" v="124" actId="1076"/>
          <ac:spMkLst>
            <pc:docMk/>
            <pc:sldMk cId="903946451" sldId="265"/>
            <ac:spMk id="3" creationId="{10F9ADE4-7A2C-59F4-008D-3E5E56FB4058}"/>
          </ac:spMkLst>
        </pc:spChg>
      </pc:sldChg>
      <pc:sldChg chg="addSp modSp new mod">
        <pc:chgData name="Rohan Rohan" userId="8631af819d07fb5f" providerId="LiveId" clId="{543F16A4-20FE-4D26-A3E4-94722B479C9E}" dt="2024-01-21T19:06:10.785" v="165" actId="14100"/>
        <pc:sldMkLst>
          <pc:docMk/>
          <pc:sldMk cId="1000710072" sldId="266"/>
        </pc:sldMkLst>
        <pc:spChg chg="mod">
          <ac:chgData name="Rohan Rohan" userId="8631af819d07fb5f" providerId="LiveId" clId="{543F16A4-20FE-4D26-A3E4-94722B479C9E}" dt="2024-01-21T19:05:06.266" v="161" actId="1076"/>
          <ac:spMkLst>
            <pc:docMk/>
            <pc:sldMk cId="1000710072" sldId="266"/>
            <ac:spMk id="2" creationId="{E9567866-6966-0883-87EA-9A4608C27302}"/>
          </ac:spMkLst>
        </pc:spChg>
        <pc:spChg chg="mod">
          <ac:chgData name="Rohan Rohan" userId="8631af819d07fb5f" providerId="LiveId" clId="{543F16A4-20FE-4D26-A3E4-94722B479C9E}" dt="2024-01-21T19:05:14.419" v="162" actId="1076"/>
          <ac:spMkLst>
            <pc:docMk/>
            <pc:sldMk cId="1000710072" sldId="266"/>
            <ac:spMk id="3" creationId="{7AC4B26A-0243-C1FA-13C2-D063DCFBF47F}"/>
          </ac:spMkLst>
        </pc:spChg>
        <pc:picChg chg="add mod">
          <ac:chgData name="Rohan Rohan" userId="8631af819d07fb5f" providerId="LiveId" clId="{543F16A4-20FE-4D26-A3E4-94722B479C9E}" dt="2024-01-21T19:06:10.785" v="165" actId="14100"/>
          <ac:picMkLst>
            <pc:docMk/>
            <pc:sldMk cId="1000710072" sldId="266"/>
            <ac:picMk id="5" creationId="{776A9CE6-5133-6395-C0B9-37059D80CA9E}"/>
          </ac:picMkLst>
        </pc:picChg>
      </pc:sldChg>
      <pc:sldChg chg="addSp delSp modSp new mod">
        <pc:chgData name="Rohan Rohan" userId="8631af819d07fb5f" providerId="LiveId" clId="{543F16A4-20FE-4D26-A3E4-94722B479C9E}" dt="2024-01-21T19:18:23.122" v="233" actId="20577"/>
        <pc:sldMkLst>
          <pc:docMk/>
          <pc:sldMk cId="2409201750" sldId="267"/>
        </pc:sldMkLst>
        <pc:spChg chg="mod">
          <ac:chgData name="Rohan Rohan" userId="8631af819d07fb5f" providerId="LiveId" clId="{543F16A4-20FE-4D26-A3E4-94722B479C9E}" dt="2024-01-21T19:06:46.976" v="169" actId="1076"/>
          <ac:spMkLst>
            <pc:docMk/>
            <pc:sldMk cId="2409201750" sldId="267"/>
            <ac:spMk id="2" creationId="{75F6050E-A812-793C-61EB-0AB6A2BB9EBC}"/>
          </ac:spMkLst>
        </pc:spChg>
        <pc:spChg chg="mod">
          <ac:chgData name="Rohan Rohan" userId="8631af819d07fb5f" providerId="LiveId" clId="{543F16A4-20FE-4D26-A3E4-94722B479C9E}" dt="2024-01-21T19:18:23.122" v="233" actId="20577"/>
          <ac:spMkLst>
            <pc:docMk/>
            <pc:sldMk cId="2409201750" sldId="267"/>
            <ac:spMk id="3" creationId="{4A4395D6-86B9-4D1D-465E-CF27C33AF168}"/>
          </ac:spMkLst>
        </pc:spChg>
        <pc:picChg chg="add del mod">
          <ac:chgData name="Rohan Rohan" userId="8631af819d07fb5f" providerId="LiveId" clId="{543F16A4-20FE-4D26-A3E4-94722B479C9E}" dt="2024-01-21T19:17:59.702" v="203" actId="478"/>
          <ac:picMkLst>
            <pc:docMk/>
            <pc:sldMk cId="2409201750" sldId="267"/>
            <ac:picMk id="5" creationId="{39E1B4D1-EE03-A0D8-9BA0-7E499CE58C14}"/>
          </ac:picMkLst>
        </pc:picChg>
        <pc:picChg chg="add mod">
          <ac:chgData name="Rohan Rohan" userId="8631af819d07fb5f" providerId="LiveId" clId="{543F16A4-20FE-4D26-A3E4-94722B479C9E}" dt="2024-01-21T19:18:02.733" v="205" actId="1076"/>
          <ac:picMkLst>
            <pc:docMk/>
            <pc:sldMk cId="2409201750" sldId="267"/>
            <ac:picMk id="7" creationId="{D8EB8EF5-F534-081D-8553-C2AB1AE47DC2}"/>
          </ac:picMkLst>
        </pc:picChg>
      </pc:sldChg>
      <pc:sldChg chg="addSp modSp new mod">
        <pc:chgData name="Rohan Rohan" userId="8631af819d07fb5f" providerId="LiveId" clId="{543F16A4-20FE-4D26-A3E4-94722B479C9E}" dt="2024-01-21T20:58:46.762" v="264" actId="1076"/>
        <pc:sldMkLst>
          <pc:docMk/>
          <pc:sldMk cId="197112573" sldId="268"/>
        </pc:sldMkLst>
        <pc:spChg chg="mod">
          <ac:chgData name="Rohan Rohan" userId="8631af819d07fb5f" providerId="LiveId" clId="{543F16A4-20FE-4D26-A3E4-94722B479C9E}" dt="2024-01-21T20:56:50.959" v="259" actId="1076"/>
          <ac:spMkLst>
            <pc:docMk/>
            <pc:sldMk cId="197112573" sldId="268"/>
            <ac:spMk id="2" creationId="{ACF8FCB6-6B0A-97F8-E121-DFBFB3030209}"/>
          </ac:spMkLst>
        </pc:spChg>
        <pc:spChg chg="mod">
          <ac:chgData name="Rohan Rohan" userId="8631af819d07fb5f" providerId="LiveId" clId="{543F16A4-20FE-4D26-A3E4-94722B479C9E}" dt="2024-01-21T20:56:57.178" v="260" actId="1076"/>
          <ac:spMkLst>
            <pc:docMk/>
            <pc:sldMk cId="197112573" sldId="268"/>
            <ac:spMk id="3" creationId="{6FD01C9C-5FDF-E5C0-7E45-C495AE6643ED}"/>
          </ac:spMkLst>
        </pc:spChg>
        <pc:picChg chg="add mod">
          <ac:chgData name="Rohan Rohan" userId="8631af819d07fb5f" providerId="LiveId" clId="{543F16A4-20FE-4D26-A3E4-94722B479C9E}" dt="2024-01-21T20:58:46.762" v="264" actId="1076"/>
          <ac:picMkLst>
            <pc:docMk/>
            <pc:sldMk cId="197112573" sldId="268"/>
            <ac:picMk id="5" creationId="{CCA39CA6-6B66-650F-3F1A-8B4FC1DCF0CC}"/>
          </ac:picMkLst>
        </pc:picChg>
      </pc:sldChg>
      <pc:sldChg chg="addSp modSp new mod">
        <pc:chgData name="Rohan Rohan" userId="8631af819d07fb5f" providerId="LiveId" clId="{543F16A4-20FE-4D26-A3E4-94722B479C9E}" dt="2024-01-21T21:19:27.880" v="297" actId="1076"/>
        <pc:sldMkLst>
          <pc:docMk/>
          <pc:sldMk cId="1797699951" sldId="269"/>
        </pc:sldMkLst>
        <pc:spChg chg="mod">
          <ac:chgData name="Rohan Rohan" userId="8631af819d07fb5f" providerId="LiveId" clId="{543F16A4-20FE-4D26-A3E4-94722B479C9E}" dt="2024-01-21T21:18:25.318" v="292" actId="1076"/>
          <ac:spMkLst>
            <pc:docMk/>
            <pc:sldMk cId="1797699951" sldId="269"/>
            <ac:spMk id="2" creationId="{C0EEBADD-3428-2E4D-5476-CED46CF8D9E3}"/>
          </ac:spMkLst>
        </pc:spChg>
        <pc:spChg chg="mod">
          <ac:chgData name="Rohan Rohan" userId="8631af819d07fb5f" providerId="LiveId" clId="{543F16A4-20FE-4D26-A3E4-94722B479C9E}" dt="2024-01-21T21:18:33.197" v="293" actId="1076"/>
          <ac:spMkLst>
            <pc:docMk/>
            <pc:sldMk cId="1797699951" sldId="269"/>
            <ac:spMk id="3" creationId="{0CBE73C1-B2C5-24D5-3509-CFC9191691A2}"/>
          </ac:spMkLst>
        </pc:spChg>
        <pc:picChg chg="add mod">
          <ac:chgData name="Rohan Rohan" userId="8631af819d07fb5f" providerId="LiveId" clId="{543F16A4-20FE-4D26-A3E4-94722B479C9E}" dt="2024-01-21T21:19:27.880" v="297" actId="1076"/>
          <ac:picMkLst>
            <pc:docMk/>
            <pc:sldMk cId="1797699951" sldId="269"/>
            <ac:picMk id="5" creationId="{07B041EE-001E-FCE0-2848-4DFA5BFB937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D772-F338-F02F-399B-AE2A61106CB7}"/>
              </a:ext>
            </a:extLst>
          </p:cNvPr>
          <p:cNvSpPr>
            <a:spLocks noGrp="1"/>
          </p:cNvSpPr>
          <p:nvPr>
            <p:ph type="ctrTitle"/>
          </p:nvPr>
        </p:nvSpPr>
        <p:spPr>
          <a:xfrm>
            <a:off x="2229350" y="2235200"/>
            <a:ext cx="8791575" cy="2387600"/>
          </a:xfrm>
        </p:spPr>
        <p:txBody>
          <a:bodyPr/>
          <a:lstStyle/>
          <a:p>
            <a:r>
              <a:rPr lang="en-US" b="1" i="0" dirty="0">
                <a:effectLst/>
                <a:latin typeface="Manrope"/>
              </a:rPr>
              <a:t>Operation Analytics and Investigating Metric Spike</a:t>
            </a:r>
            <a:br>
              <a:rPr lang="en-US" b="1" i="0" dirty="0">
                <a:effectLst/>
                <a:latin typeface="Manrope"/>
              </a:rPr>
            </a:br>
            <a:endParaRPr lang="en-IN" dirty="0"/>
          </a:p>
        </p:txBody>
      </p:sp>
    </p:spTree>
    <p:extLst>
      <p:ext uri="{BB962C8B-B14F-4D97-AF65-F5344CB8AC3E}">
        <p14:creationId xmlns:p14="http://schemas.microsoft.com/office/powerpoint/2010/main" val="2593226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7866-6966-0883-87EA-9A4608C27302}"/>
              </a:ext>
            </a:extLst>
          </p:cNvPr>
          <p:cNvSpPr>
            <a:spLocks noGrp="1"/>
          </p:cNvSpPr>
          <p:nvPr>
            <p:ph type="title"/>
          </p:nvPr>
        </p:nvSpPr>
        <p:spPr>
          <a:xfrm>
            <a:off x="932865" y="0"/>
            <a:ext cx="9905998" cy="1478570"/>
          </a:xfrm>
        </p:spPr>
        <p:txBody>
          <a:bodyPr/>
          <a:lstStyle/>
          <a:p>
            <a:r>
              <a:rPr lang="en-IN" b="1" i="0" dirty="0">
                <a:effectLst/>
                <a:latin typeface="Manrope"/>
              </a:rPr>
              <a:t>Weekly User Engagement</a:t>
            </a:r>
            <a:endParaRPr lang="en-IN" dirty="0"/>
          </a:p>
        </p:txBody>
      </p:sp>
      <p:sp>
        <p:nvSpPr>
          <p:cNvPr id="3" name="Content Placeholder 2">
            <a:extLst>
              <a:ext uri="{FF2B5EF4-FFF2-40B4-BE49-F238E27FC236}">
                <a16:creationId xmlns:a16="http://schemas.microsoft.com/office/drawing/2014/main" id="{7AC4B26A-0243-C1FA-13C2-D063DCFBF47F}"/>
              </a:ext>
            </a:extLst>
          </p:cNvPr>
          <p:cNvSpPr>
            <a:spLocks noGrp="1"/>
          </p:cNvSpPr>
          <p:nvPr>
            <p:ph idx="1"/>
          </p:nvPr>
        </p:nvSpPr>
        <p:spPr>
          <a:xfrm>
            <a:off x="1029117" y="1038309"/>
            <a:ext cx="9905999" cy="3541714"/>
          </a:xfrm>
        </p:spPr>
        <p:txBody>
          <a:bodyPr/>
          <a:lstStyle/>
          <a:p>
            <a:pPr marL="0" indent="0">
              <a:buNone/>
            </a:pPr>
            <a:r>
              <a:rPr lang="en-US" b="0" i="0" dirty="0">
                <a:effectLst/>
                <a:latin typeface="Manrope"/>
              </a:rPr>
              <a:t>Calculate the weekly user engagement.</a:t>
            </a:r>
          </a:p>
          <a:p>
            <a:pPr marL="0" indent="0">
              <a:buNone/>
            </a:pPr>
            <a:r>
              <a:rPr lang="en-US" dirty="0">
                <a:latin typeface="Manrope"/>
              </a:rPr>
              <a:t>SQL Query :- </a:t>
            </a:r>
            <a:r>
              <a:rPr lang="en-US" dirty="0">
                <a:solidFill>
                  <a:schemeClr val="bg1"/>
                </a:solidFill>
                <a:highlight>
                  <a:srgbClr val="FFFF00"/>
                </a:highlight>
                <a:latin typeface="Manrope"/>
              </a:rPr>
              <a:t>select YEARWEEK(</a:t>
            </a:r>
            <a:r>
              <a:rPr lang="en-US" dirty="0" err="1">
                <a:solidFill>
                  <a:schemeClr val="bg1"/>
                </a:solidFill>
                <a:highlight>
                  <a:srgbClr val="FFFF00"/>
                </a:highlight>
                <a:latin typeface="Manrope"/>
              </a:rPr>
              <a:t>occurred_at</a:t>
            </a:r>
            <a:r>
              <a:rPr lang="en-US" dirty="0">
                <a:solidFill>
                  <a:schemeClr val="bg1"/>
                </a:solidFill>
                <a:highlight>
                  <a:srgbClr val="FFFF00"/>
                </a:highlight>
                <a:latin typeface="Manrope"/>
              </a:rPr>
              <a:t>) </a:t>
            </a:r>
            <a:r>
              <a:rPr lang="en-US" dirty="0" err="1">
                <a:solidFill>
                  <a:schemeClr val="bg1"/>
                </a:solidFill>
                <a:highlight>
                  <a:srgbClr val="FFFF00"/>
                </a:highlight>
                <a:latin typeface="Manrope"/>
              </a:rPr>
              <a:t>week,count</a:t>
            </a:r>
            <a:r>
              <a:rPr lang="en-US" dirty="0">
                <a:solidFill>
                  <a:schemeClr val="bg1"/>
                </a:solidFill>
                <a:highlight>
                  <a:srgbClr val="FFFF00"/>
                </a:highlight>
                <a:latin typeface="Manrope"/>
              </a:rPr>
              <a:t>(distinct </a:t>
            </a:r>
            <a:r>
              <a:rPr lang="en-US" dirty="0" err="1">
                <a:solidFill>
                  <a:schemeClr val="bg1"/>
                </a:solidFill>
                <a:highlight>
                  <a:srgbClr val="FFFF00"/>
                </a:highlight>
                <a:latin typeface="Manrope"/>
              </a:rPr>
              <a:t>user_id</a:t>
            </a:r>
            <a:r>
              <a:rPr lang="en-US" dirty="0">
                <a:solidFill>
                  <a:schemeClr val="bg1"/>
                </a:solidFill>
                <a:highlight>
                  <a:srgbClr val="FFFF00"/>
                </a:highlight>
                <a:latin typeface="Manrope"/>
              </a:rPr>
              <a:t>) from events where </a:t>
            </a:r>
            <a:r>
              <a:rPr lang="en-US" dirty="0" err="1">
                <a:solidFill>
                  <a:schemeClr val="bg1"/>
                </a:solidFill>
                <a:highlight>
                  <a:srgbClr val="FFFF00"/>
                </a:highlight>
                <a:latin typeface="Manrope"/>
              </a:rPr>
              <a:t>event_type</a:t>
            </a:r>
            <a:r>
              <a:rPr lang="en-US" dirty="0">
                <a:solidFill>
                  <a:schemeClr val="bg1"/>
                </a:solidFill>
                <a:highlight>
                  <a:srgbClr val="FFFF00"/>
                </a:highlight>
                <a:latin typeface="Manrope"/>
              </a:rPr>
              <a:t> = 'engagement' group by week ;</a:t>
            </a:r>
            <a:endParaRPr lang="en-IN" dirty="0">
              <a:solidFill>
                <a:schemeClr val="bg1"/>
              </a:solidFill>
              <a:highlight>
                <a:srgbClr val="FFFF00"/>
              </a:highlight>
            </a:endParaRPr>
          </a:p>
        </p:txBody>
      </p:sp>
      <p:pic>
        <p:nvPicPr>
          <p:cNvPr id="5" name="Picture 4">
            <a:extLst>
              <a:ext uri="{FF2B5EF4-FFF2-40B4-BE49-F238E27FC236}">
                <a16:creationId xmlns:a16="http://schemas.microsoft.com/office/drawing/2014/main" id="{776A9CE6-5133-6395-C0B9-37059D80CA9E}"/>
              </a:ext>
            </a:extLst>
          </p:cNvPr>
          <p:cNvPicPr>
            <a:picLocks noChangeAspect="1"/>
          </p:cNvPicPr>
          <p:nvPr/>
        </p:nvPicPr>
        <p:blipFill>
          <a:blip r:embed="rId2"/>
          <a:stretch>
            <a:fillRect/>
          </a:stretch>
        </p:blipFill>
        <p:spPr>
          <a:xfrm>
            <a:off x="4998058" y="2717384"/>
            <a:ext cx="1603268" cy="3917174"/>
          </a:xfrm>
          <a:prstGeom prst="rect">
            <a:avLst/>
          </a:prstGeom>
        </p:spPr>
      </p:pic>
    </p:spTree>
    <p:extLst>
      <p:ext uri="{BB962C8B-B14F-4D97-AF65-F5344CB8AC3E}">
        <p14:creationId xmlns:p14="http://schemas.microsoft.com/office/powerpoint/2010/main" val="100071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050E-A812-793C-61EB-0AB6A2BB9EBC}"/>
              </a:ext>
            </a:extLst>
          </p:cNvPr>
          <p:cNvSpPr>
            <a:spLocks noGrp="1"/>
          </p:cNvSpPr>
          <p:nvPr>
            <p:ph type="title"/>
          </p:nvPr>
        </p:nvSpPr>
        <p:spPr>
          <a:xfrm>
            <a:off x="1141413" y="0"/>
            <a:ext cx="9905998" cy="1478570"/>
          </a:xfrm>
        </p:spPr>
        <p:txBody>
          <a:bodyPr/>
          <a:lstStyle/>
          <a:p>
            <a:r>
              <a:rPr lang="en-IN" b="1" i="0" dirty="0">
                <a:effectLst/>
                <a:latin typeface="Manrope"/>
              </a:rPr>
              <a:t>User Growth Analysis</a:t>
            </a:r>
            <a:endParaRPr lang="en-IN" dirty="0"/>
          </a:p>
        </p:txBody>
      </p:sp>
      <p:sp>
        <p:nvSpPr>
          <p:cNvPr id="3" name="Content Placeholder 2">
            <a:extLst>
              <a:ext uri="{FF2B5EF4-FFF2-40B4-BE49-F238E27FC236}">
                <a16:creationId xmlns:a16="http://schemas.microsoft.com/office/drawing/2014/main" id="{4A4395D6-86B9-4D1D-465E-CF27C33AF168}"/>
              </a:ext>
            </a:extLst>
          </p:cNvPr>
          <p:cNvSpPr>
            <a:spLocks noGrp="1"/>
          </p:cNvSpPr>
          <p:nvPr>
            <p:ph idx="1"/>
          </p:nvPr>
        </p:nvSpPr>
        <p:spPr>
          <a:xfrm>
            <a:off x="1141412" y="1319046"/>
            <a:ext cx="9905999" cy="3541714"/>
          </a:xfrm>
        </p:spPr>
        <p:txBody>
          <a:bodyPr/>
          <a:lstStyle/>
          <a:p>
            <a:pPr marL="0" indent="0">
              <a:buNone/>
            </a:pPr>
            <a:r>
              <a:rPr lang="en-US" dirty="0">
                <a:latin typeface="Manrope"/>
              </a:rPr>
              <a:t>C</a:t>
            </a:r>
            <a:r>
              <a:rPr lang="en-US" b="0" i="0" dirty="0">
                <a:effectLst/>
                <a:latin typeface="Manrope"/>
              </a:rPr>
              <a:t>alculate the user growth for the product.</a:t>
            </a:r>
          </a:p>
          <a:p>
            <a:pPr marL="0" indent="0">
              <a:buNone/>
            </a:pPr>
            <a:r>
              <a:rPr lang="en-US" dirty="0">
                <a:latin typeface="Manrope"/>
              </a:rPr>
              <a:t>SQL Query :- </a:t>
            </a:r>
            <a:r>
              <a:rPr lang="en-US" dirty="0">
                <a:solidFill>
                  <a:schemeClr val="bg1"/>
                </a:solidFill>
                <a:highlight>
                  <a:srgbClr val="FFFF00"/>
                </a:highlight>
                <a:latin typeface="Manrope"/>
              </a:rPr>
              <a:t>select year(</a:t>
            </a:r>
            <a:r>
              <a:rPr lang="en-US" dirty="0" err="1">
                <a:solidFill>
                  <a:schemeClr val="bg1"/>
                </a:solidFill>
                <a:highlight>
                  <a:srgbClr val="FFFF00"/>
                </a:highlight>
                <a:latin typeface="Manrope"/>
              </a:rPr>
              <a:t>created_at</a:t>
            </a:r>
            <a:r>
              <a:rPr lang="en-US" dirty="0">
                <a:solidFill>
                  <a:schemeClr val="bg1"/>
                </a:solidFill>
                <a:highlight>
                  <a:srgbClr val="FFFF00"/>
                </a:highlight>
                <a:latin typeface="Manrope"/>
              </a:rPr>
              <a:t>) year, month(</a:t>
            </a:r>
            <a:r>
              <a:rPr lang="en-US" dirty="0" err="1">
                <a:solidFill>
                  <a:schemeClr val="bg1"/>
                </a:solidFill>
                <a:highlight>
                  <a:srgbClr val="FFFF00"/>
                </a:highlight>
                <a:latin typeface="Manrope"/>
              </a:rPr>
              <a:t>created_at</a:t>
            </a:r>
            <a:r>
              <a:rPr lang="en-US" dirty="0">
                <a:solidFill>
                  <a:schemeClr val="bg1"/>
                </a:solidFill>
                <a:highlight>
                  <a:srgbClr val="FFFF00"/>
                </a:highlight>
                <a:latin typeface="Manrope"/>
              </a:rPr>
              <a:t>) </a:t>
            </a:r>
            <a:r>
              <a:rPr lang="en-US" dirty="0" err="1">
                <a:solidFill>
                  <a:schemeClr val="bg1"/>
                </a:solidFill>
                <a:highlight>
                  <a:srgbClr val="FFFF00"/>
                </a:highlight>
                <a:latin typeface="Manrope"/>
              </a:rPr>
              <a:t>month,count</a:t>
            </a:r>
            <a:r>
              <a:rPr lang="en-US" dirty="0">
                <a:solidFill>
                  <a:schemeClr val="bg1"/>
                </a:solidFill>
                <a:highlight>
                  <a:srgbClr val="FFFF00"/>
                </a:highlight>
                <a:latin typeface="Manrope"/>
              </a:rPr>
              <a:t>(*) </a:t>
            </a:r>
            <a:r>
              <a:rPr lang="en-US" dirty="0" err="1">
                <a:solidFill>
                  <a:schemeClr val="bg1"/>
                </a:solidFill>
                <a:highlight>
                  <a:srgbClr val="FFFF00"/>
                </a:highlight>
                <a:latin typeface="Manrope"/>
              </a:rPr>
              <a:t>user_per_month</a:t>
            </a:r>
            <a:r>
              <a:rPr lang="en-US" dirty="0">
                <a:solidFill>
                  <a:schemeClr val="bg1"/>
                </a:solidFill>
                <a:highlight>
                  <a:srgbClr val="FFFF00"/>
                </a:highlight>
                <a:latin typeface="Manrope"/>
              </a:rPr>
              <a:t> from users group by </a:t>
            </a:r>
            <a:r>
              <a:rPr lang="en-US" dirty="0" err="1">
                <a:solidFill>
                  <a:schemeClr val="bg1"/>
                </a:solidFill>
                <a:highlight>
                  <a:srgbClr val="FFFF00"/>
                </a:highlight>
                <a:latin typeface="Manrope"/>
              </a:rPr>
              <a:t>year,month</a:t>
            </a:r>
            <a:r>
              <a:rPr lang="en-US" dirty="0">
                <a:solidFill>
                  <a:schemeClr val="bg1"/>
                </a:solidFill>
                <a:highlight>
                  <a:srgbClr val="FFFF00"/>
                </a:highlight>
                <a:latin typeface="Manrope"/>
              </a:rPr>
              <a:t>;</a:t>
            </a:r>
            <a:endParaRPr lang="en-IN" dirty="0">
              <a:solidFill>
                <a:schemeClr val="bg1"/>
              </a:solidFill>
              <a:highlight>
                <a:srgbClr val="FFFF00"/>
              </a:highlight>
            </a:endParaRPr>
          </a:p>
        </p:txBody>
      </p:sp>
      <p:pic>
        <p:nvPicPr>
          <p:cNvPr id="7" name="Picture 6">
            <a:extLst>
              <a:ext uri="{FF2B5EF4-FFF2-40B4-BE49-F238E27FC236}">
                <a16:creationId xmlns:a16="http://schemas.microsoft.com/office/drawing/2014/main" id="{D8EB8EF5-F534-081D-8553-C2AB1AE47DC2}"/>
              </a:ext>
            </a:extLst>
          </p:cNvPr>
          <p:cNvPicPr>
            <a:picLocks noChangeAspect="1"/>
          </p:cNvPicPr>
          <p:nvPr/>
        </p:nvPicPr>
        <p:blipFill>
          <a:blip r:embed="rId2"/>
          <a:stretch>
            <a:fillRect/>
          </a:stretch>
        </p:blipFill>
        <p:spPr>
          <a:xfrm>
            <a:off x="4729732" y="2935153"/>
            <a:ext cx="1882303" cy="3490262"/>
          </a:xfrm>
          <a:prstGeom prst="rect">
            <a:avLst/>
          </a:prstGeom>
        </p:spPr>
      </p:pic>
    </p:spTree>
    <p:extLst>
      <p:ext uri="{BB962C8B-B14F-4D97-AF65-F5344CB8AC3E}">
        <p14:creationId xmlns:p14="http://schemas.microsoft.com/office/powerpoint/2010/main" val="240920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FCB6-6B0A-97F8-E121-DFBFB3030209}"/>
              </a:ext>
            </a:extLst>
          </p:cNvPr>
          <p:cNvSpPr>
            <a:spLocks noGrp="1"/>
          </p:cNvSpPr>
          <p:nvPr>
            <p:ph type="title"/>
          </p:nvPr>
        </p:nvSpPr>
        <p:spPr>
          <a:xfrm>
            <a:off x="1141412" y="177360"/>
            <a:ext cx="9905998" cy="1478570"/>
          </a:xfrm>
        </p:spPr>
        <p:txBody>
          <a:bodyPr/>
          <a:lstStyle/>
          <a:p>
            <a:r>
              <a:rPr lang="en-IN" b="1" i="0" dirty="0">
                <a:effectLst/>
                <a:latin typeface="Manrope"/>
              </a:rPr>
              <a:t>Weekly Engagement Per Device</a:t>
            </a:r>
            <a:endParaRPr lang="en-IN" dirty="0"/>
          </a:p>
        </p:txBody>
      </p:sp>
      <p:sp>
        <p:nvSpPr>
          <p:cNvPr id="3" name="Content Placeholder 2">
            <a:extLst>
              <a:ext uri="{FF2B5EF4-FFF2-40B4-BE49-F238E27FC236}">
                <a16:creationId xmlns:a16="http://schemas.microsoft.com/office/drawing/2014/main" id="{6FD01C9C-5FDF-E5C0-7E45-C495AE6643ED}"/>
              </a:ext>
            </a:extLst>
          </p:cNvPr>
          <p:cNvSpPr>
            <a:spLocks noGrp="1"/>
          </p:cNvSpPr>
          <p:nvPr>
            <p:ph idx="1"/>
          </p:nvPr>
        </p:nvSpPr>
        <p:spPr>
          <a:xfrm>
            <a:off x="1141412" y="1254876"/>
            <a:ext cx="9905999" cy="3541714"/>
          </a:xfrm>
        </p:spPr>
        <p:txBody>
          <a:bodyPr/>
          <a:lstStyle/>
          <a:p>
            <a:pPr marL="0" indent="0">
              <a:buNone/>
            </a:pPr>
            <a:r>
              <a:rPr lang="en-US" b="0" i="0" dirty="0">
                <a:effectLst/>
                <a:latin typeface="Manrope"/>
              </a:rPr>
              <a:t>calculate the weekly engagement per device.</a:t>
            </a:r>
          </a:p>
          <a:p>
            <a:pPr marL="0" indent="0">
              <a:buNone/>
            </a:pPr>
            <a:r>
              <a:rPr lang="en-US" dirty="0">
                <a:latin typeface="Manrope"/>
              </a:rPr>
              <a:t>SQL Query :- </a:t>
            </a:r>
            <a:r>
              <a:rPr lang="en-US" dirty="0">
                <a:solidFill>
                  <a:schemeClr val="bg1"/>
                </a:solidFill>
                <a:highlight>
                  <a:srgbClr val="FFFF00"/>
                </a:highlight>
              </a:rPr>
              <a:t>select </a:t>
            </a:r>
            <a:r>
              <a:rPr lang="en-US" dirty="0" err="1">
                <a:solidFill>
                  <a:schemeClr val="bg1"/>
                </a:solidFill>
                <a:highlight>
                  <a:srgbClr val="FFFF00"/>
                </a:highlight>
              </a:rPr>
              <a:t>yearweek</a:t>
            </a:r>
            <a:r>
              <a:rPr lang="en-US" dirty="0">
                <a:solidFill>
                  <a:schemeClr val="bg1"/>
                </a:solidFill>
                <a:highlight>
                  <a:srgbClr val="FFFF00"/>
                </a:highlight>
              </a:rPr>
              <a:t>(</a:t>
            </a:r>
            <a:r>
              <a:rPr lang="en-US" dirty="0" err="1">
                <a:solidFill>
                  <a:schemeClr val="bg1"/>
                </a:solidFill>
                <a:highlight>
                  <a:srgbClr val="FFFF00"/>
                </a:highlight>
              </a:rPr>
              <a:t>occurred_at</a:t>
            </a:r>
            <a:r>
              <a:rPr lang="en-US" dirty="0">
                <a:solidFill>
                  <a:schemeClr val="bg1"/>
                </a:solidFill>
                <a:highlight>
                  <a:srgbClr val="FFFF00"/>
                </a:highlight>
              </a:rPr>
              <a:t>) week, count(distinct </a:t>
            </a:r>
            <a:r>
              <a:rPr lang="en-US" dirty="0" err="1">
                <a:solidFill>
                  <a:schemeClr val="bg1"/>
                </a:solidFill>
                <a:highlight>
                  <a:srgbClr val="FFFF00"/>
                </a:highlight>
              </a:rPr>
              <a:t>user_id</a:t>
            </a:r>
            <a:r>
              <a:rPr lang="en-US" dirty="0">
                <a:solidFill>
                  <a:schemeClr val="bg1"/>
                </a:solidFill>
                <a:highlight>
                  <a:srgbClr val="FFFF00"/>
                </a:highlight>
              </a:rPr>
              <a:t>), device from events where </a:t>
            </a:r>
            <a:r>
              <a:rPr lang="en-US" dirty="0" err="1">
                <a:solidFill>
                  <a:schemeClr val="bg1"/>
                </a:solidFill>
                <a:highlight>
                  <a:srgbClr val="FFFF00"/>
                </a:highlight>
              </a:rPr>
              <a:t>event_type</a:t>
            </a:r>
            <a:r>
              <a:rPr lang="en-US" dirty="0">
                <a:solidFill>
                  <a:schemeClr val="bg1"/>
                </a:solidFill>
                <a:highlight>
                  <a:srgbClr val="FFFF00"/>
                </a:highlight>
              </a:rPr>
              <a:t> ='engagement' group by </a:t>
            </a:r>
            <a:r>
              <a:rPr lang="en-US" dirty="0" err="1">
                <a:solidFill>
                  <a:schemeClr val="bg1"/>
                </a:solidFill>
                <a:highlight>
                  <a:srgbClr val="FFFF00"/>
                </a:highlight>
              </a:rPr>
              <a:t>week,device</a:t>
            </a:r>
            <a:r>
              <a:rPr lang="en-US" dirty="0">
                <a:solidFill>
                  <a:schemeClr val="bg1"/>
                </a:solidFill>
                <a:highlight>
                  <a:srgbClr val="FFFF00"/>
                </a:highlight>
              </a:rPr>
              <a:t>;</a:t>
            </a:r>
            <a:endParaRPr lang="en-IN" dirty="0">
              <a:solidFill>
                <a:schemeClr val="bg1"/>
              </a:solidFill>
              <a:highlight>
                <a:srgbClr val="FFFF00"/>
              </a:highlight>
            </a:endParaRPr>
          </a:p>
        </p:txBody>
      </p:sp>
      <p:pic>
        <p:nvPicPr>
          <p:cNvPr id="5" name="Picture 4">
            <a:extLst>
              <a:ext uri="{FF2B5EF4-FFF2-40B4-BE49-F238E27FC236}">
                <a16:creationId xmlns:a16="http://schemas.microsoft.com/office/drawing/2014/main" id="{CCA39CA6-6B66-650F-3F1A-8B4FC1DCF0CC}"/>
              </a:ext>
            </a:extLst>
          </p:cNvPr>
          <p:cNvPicPr>
            <a:picLocks noChangeAspect="1"/>
          </p:cNvPicPr>
          <p:nvPr/>
        </p:nvPicPr>
        <p:blipFill>
          <a:blip r:embed="rId2"/>
          <a:stretch>
            <a:fillRect/>
          </a:stretch>
        </p:blipFill>
        <p:spPr>
          <a:xfrm>
            <a:off x="3787213" y="2907430"/>
            <a:ext cx="3977166" cy="3524982"/>
          </a:xfrm>
          <a:prstGeom prst="rect">
            <a:avLst/>
          </a:prstGeom>
        </p:spPr>
      </p:pic>
    </p:spTree>
    <p:extLst>
      <p:ext uri="{BB962C8B-B14F-4D97-AF65-F5344CB8AC3E}">
        <p14:creationId xmlns:p14="http://schemas.microsoft.com/office/powerpoint/2010/main" val="19711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BADD-3428-2E4D-5476-CED46CF8D9E3}"/>
              </a:ext>
            </a:extLst>
          </p:cNvPr>
          <p:cNvSpPr>
            <a:spLocks noGrp="1"/>
          </p:cNvSpPr>
          <p:nvPr>
            <p:ph type="title"/>
          </p:nvPr>
        </p:nvSpPr>
        <p:spPr>
          <a:xfrm>
            <a:off x="1069222" y="177361"/>
            <a:ext cx="9905998" cy="1478570"/>
          </a:xfrm>
        </p:spPr>
        <p:txBody>
          <a:bodyPr/>
          <a:lstStyle/>
          <a:p>
            <a:r>
              <a:rPr lang="en-IN" b="1" i="0" dirty="0">
                <a:effectLst/>
                <a:latin typeface="Manrope"/>
              </a:rPr>
              <a:t>Email Engagement Analysis</a:t>
            </a:r>
            <a:endParaRPr lang="en-IN" dirty="0"/>
          </a:p>
        </p:txBody>
      </p:sp>
      <p:sp>
        <p:nvSpPr>
          <p:cNvPr id="3" name="Content Placeholder 2">
            <a:extLst>
              <a:ext uri="{FF2B5EF4-FFF2-40B4-BE49-F238E27FC236}">
                <a16:creationId xmlns:a16="http://schemas.microsoft.com/office/drawing/2014/main" id="{0CBE73C1-B2C5-24D5-3509-CFC9191691A2}"/>
              </a:ext>
            </a:extLst>
          </p:cNvPr>
          <p:cNvSpPr>
            <a:spLocks noGrp="1"/>
          </p:cNvSpPr>
          <p:nvPr>
            <p:ph idx="1"/>
          </p:nvPr>
        </p:nvSpPr>
        <p:spPr>
          <a:xfrm>
            <a:off x="1069222" y="1262897"/>
            <a:ext cx="9905999" cy="3541714"/>
          </a:xfrm>
        </p:spPr>
        <p:txBody>
          <a:bodyPr/>
          <a:lstStyle/>
          <a:p>
            <a:pPr marL="0" indent="0">
              <a:buNone/>
            </a:pPr>
            <a:r>
              <a:rPr lang="en-IN" dirty="0">
                <a:latin typeface="Manrope"/>
              </a:rPr>
              <a:t>C</a:t>
            </a:r>
            <a:r>
              <a:rPr lang="en-IN" b="0" i="0" dirty="0">
                <a:effectLst/>
                <a:latin typeface="Manrope"/>
              </a:rPr>
              <a:t>alculate the email engagement metrics.</a:t>
            </a:r>
          </a:p>
          <a:p>
            <a:pPr marL="0" indent="0">
              <a:buNone/>
            </a:pPr>
            <a:r>
              <a:rPr lang="en-IN" dirty="0">
                <a:latin typeface="Manrope"/>
              </a:rPr>
              <a:t>SQL Query :- </a:t>
            </a:r>
            <a:r>
              <a:rPr lang="en-US" dirty="0">
                <a:solidFill>
                  <a:schemeClr val="bg1"/>
                </a:solidFill>
                <a:highlight>
                  <a:srgbClr val="FFFF00"/>
                </a:highlight>
                <a:latin typeface="Manrope"/>
              </a:rPr>
              <a:t>select month(</a:t>
            </a:r>
            <a:r>
              <a:rPr lang="en-US" dirty="0" err="1">
                <a:solidFill>
                  <a:schemeClr val="bg1"/>
                </a:solidFill>
                <a:highlight>
                  <a:srgbClr val="FFFF00"/>
                </a:highlight>
                <a:latin typeface="Manrope"/>
              </a:rPr>
              <a:t>occurred_at</a:t>
            </a:r>
            <a:r>
              <a:rPr lang="en-US" dirty="0">
                <a:solidFill>
                  <a:schemeClr val="bg1"/>
                </a:solidFill>
                <a:highlight>
                  <a:srgbClr val="FFFF00"/>
                </a:highlight>
                <a:latin typeface="Manrope"/>
              </a:rPr>
              <a:t>) </a:t>
            </a:r>
            <a:r>
              <a:rPr lang="en-US" dirty="0" err="1">
                <a:solidFill>
                  <a:schemeClr val="bg1"/>
                </a:solidFill>
                <a:highlight>
                  <a:srgbClr val="FFFF00"/>
                </a:highlight>
                <a:latin typeface="Manrope"/>
              </a:rPr>
              <a:t>month,action,count</a:t>
            </a:r>
            <a:r>
              <a:rPr lang="en-US" dirty="0">
                <a:solidFill>
                  <a:schemeClr val="bg1"/>
                </a:solidFill>
                <a:highlight>
                  <a:srgbClr val="FFFF00"/>
                </a:highlight>
                <a:latin typeface="Manrope"/>
              </a:rPr>
              <a:t>(distinct </a:t>
            </a:r>
            <a:r>
              <a:rPr lang="en-US" dirty="0" err="1">
                <a:solidFill>
                  <a:schemeClr val="bg1"/>
                </a:solidFill>
                <a:highlight>
                  <a:srgbClr val="FFFF00"/>
                </a:highlight>
                <a:latin typeface="Manrope"/>
              </a:rPr>
              <a:t>user_id</a:t>
            </a:r>
            <a:r>
              <a:rPr lang="en-US" dirty="0">
                <a:solidFill>
                  <a:schemeClr val="bg1"/>
                </a:solidFill>
                <a:highlight>
                  <a:srgbClr val="FFFF00"/>
                </a:highlight>
                <a:latin typeface="Manrope"/>
              </a:rPr>
              <a:t>) from </a:t>
            </a:r>
            <a:r>
              <a:rPr lang="en-US" dirty="0" err="1">
                <a:solidFill>
                  <a:schemeClr val="bg1"/>
                </a:solidFill>
                <a:highlight>
                  <a:srgbClr val="FFFF00"/>
                </a:highlight>
                <a:latin typeface="Manrope"/>
              </a:rPr>
              <a:t>emailevents</a:t>
            </a:r>
            <a:r>
              <a:rPr lang="en-US" dirty="0">
                <a:solidFill>
                  <a:schemeClr val="bg1"/>
                </a:solidFill>
                <a:highlight>
                  <a:srgbClr val="FFFF00"/>
                </a:highlight>
                <a:latin typeface="Manrope"/>
              </a:rPr>
              <a:t> group by </a:t>
            </a:r>
            <a:r>
              <a:rPr lang="en-US" dirty="0" err="1">
                <a:solidFill>
                  <a:schemeClr val="bg1"/>
                </a:solidFill>
                <a:highlight>
                  <a:srgbClr val="FFFF00"/>
                </a:highlight>
                <a:latin typeface="Manrope"/>
              </a:rPr>
              <a:t>month,action</a:t>
            </a:r>
            <a:r>
              <a:rPr lang="en-US" dirty="0">
                <a:solidFill>
                  <a:schemeClr val="bg1"/>
                </a:solidFill>
                <a:highlight>
                  <a:srgbClr val="FFFF00"/>
                </a:highlight>
                <a:latin typeface="Manrope"/>
              </a:rPr>
              <a:t>;</a:t>
            </a:r>
            <a:endParaRPr lang="en-IN" dirty="0">
              <a:solidFill>
                <a:schemeClr val="bg1"/>
              </a:solidFill>
              <a:highlight>
                <a:srgbClr val="FFFF00"/>
              </a:highlight>
            </a:endParaRPr>
          </a:p>
        </p:txBody>
      </p:sp>
      <p:pic>
        <p:nvPicPr>
          <p:cNvPr id="5" name="Picture 4">
            <a:extLst>
              <a:ext uri="{FF2B5EF4-FFF2-40B4-BE49-F238E27FC236}">
                <a16:creationId xmlns:a16="http://schemas.microsoft.com/office/drawing/2014/main" id="{07B041EE-001E-FCE0-2848-4DFA5BFB9378}"/>
              </a:ext>
            </a:extLst>
          </p:cNvPr>
          <p:cNvPicPr>
            <a:picLocks noChangeAspect="1"/>
          </p:cNvPicPr>
          <p:nvPr/>
        </p:nvPicPr>
        <p:blipFill>
          <a:blip r:embed="rId2"/>
          <a:stretch>
            <a:fillRect/>
          </a:stretch>
        </p:blipFill>
        <p:spPr>
          <a:xfrm>
            <a:off x="3762141" y="2831692"/>
            <a:ext cx="3593164" cy="3771929"/>
          </a:xfrm>
          <a:prstGeom prst="rect">
            <a:avLst/>
          </a:prstGeom>
        </p:spPr>
      </p:pic>
    </p:spTree>
    <p:extLst>
      <p:ext uri="{BB962C8B-B14F-4D97-AF65-F5344CB8AC3E}">
        <p14:creationId xmlns:p14="http://schemas.microsoft.com/office/powerpoint/2010/main" val="179769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5B4-960B-CD39-6597-677AF24B73B0}"/>
              </a:ext>
            </a:extLst>
          </p:cNvPr>
          <p:cNvSpPr>
            <a:spLocks noGrp="1"/>
          </p:cNvSpPr>
          <p:nvPr>
            <p:ph type="title"/>
          </p:nvPr>
        </p:nvSpPr>
        <p:spPr>
          <a:xfrm>
            <a:off x="919621" y="618518"/>
            <a:ext cx="9566692" cy="809229"/>
          </a:xfrm>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A22FC8DE-7941-EF44-9375-6A7DF858EBEB}"/>
              </a:ext>
            </a:extLst>
          </p:cNvPr>
          <p:cNvSpPr>
            <a:spLocks noGrp="1"/>
          </p:cNvSpPr>
          <p:nvPr>
            <p:ph idx="1"/>
          </p:nvPr>
        </p:nvSpPr>
        <p:spPr>
          <a:xfrm>
            <a:off x="919621" y="1427747"/>
            <a:ext cx="10775074" cy="4620127"/>
          </a:xfrm>
        </p:spPr>
        <p:txBody>
          <a:bodyPr>
            <a:normAutofit fontScale="77500" lnSpcReduction="20000"/>
          </a:bodyPr>
          <a:lstStyle/>
          <a:p>
            <a:pPr marL="0" indent="0">
              <a:buNone/>
            </a:pPr>
            <a:r>
              <a:rPr lang="en-US" b="0" i="0" dirty="0">
                <a:effectLst/>
                <a:latin typeface="Manrope"/>
              </a:rPr>
              <a:t>Operational Analytics is a crucial process that involves analyzing a company's end-to-end operations. This analysis helps identify areas for improvement within the company. As a Data Analyst, you'll work closely with various teams, such as operations, support, and marketing, helping them derive valuable insights from the data they collect.</a:t>
            </a:r>
            <a:br>
              <a:rPr lang="en-US" dirty="0"/>
            </a:br>
            <a:br>
              <a:rPr lang="en-US" dirty="0"/>
            </a:br>
            <a:r>
              <a:rPr lang="en-US" b="0" i="0" dirty="0">
                <a:effectLst/>
                <a:latin typeface="Manrope"/>
              </a:rPr>
              <a:t>One of the key aspects of Operational Analytics is investigating metric spikes. This involves understanding and explaining sudden changes in key metrics, such as a dip in daily user engagement or a drop in sales. As a Data Analyst, you'll need to answer these questions daily, making it crucial to understand how to investigate these metric spikes.</a:t>
            </a:r>
            <a:br>
              <a:rPr lang="en-US" dirty="0"/>
            </a:br>
            <a:br>
              <a:rPr lang="en-US" dirty="0"/>
            </a:br>
            <a:r>
              <a:rPr lang="en-US" b="0" i="0" dirty="0">
                <a:effectLst/>
                <a:latin typeface="Manrope"/>
              </a:rPr>
              <a:t>In this project, you'll take on the role of a Lead Data Analyst at a company like Microsoft. You'll be provided with various datasets and tables, and your task will be to derive insights from this data to answer questions posed by different departments within the company. Your goal is to use your advanced SQL skills to analyze the data and provide valuable insights that can help improve the company's operations and understand sudden changes in key metrics.</a:t>
            </a:r>
            <a:endParaRPr lang="en-IN" dirty="0"/>
          </a:p>
        </p:txBody>
      </p:sp>
    </p:spTree>
    <p:extLst>
      <p:ext uri="{BB962C8B-B14F-4D97-AF65-F5344CB8AC3E}">
        <p14:creationId xmlns:p14="http://schemas.microsoft.com/office/powerpoint/2010/main" val="175949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5B6E-0F91-3DD2-81E6-CB5521578BCA}"/>
              </a:ext>
            </a:extLst>
          </p:cNvPr>
          <p:cNvSpPr>
            <a:spLocks noGrp="1"/>
          </p:cNvSpPr>
          <p:nvPr>
            <p:ph type="title"/>
          </p:nvPr>
        </p:nvSpPr>
        <p:spPr>
          <a:xfrm>
            <a:off x="1549627" y="63346"/>
            <a:ext cx="9905998" cy="1478570"/>
          </a:xfrm>
        </p:spPr>
        <p:txBody>
          <a:bodyPr/>
          <a:lstStyle/>
          <a:p>
            <a:r>
              <a:rPr lang="en-US" dirty="0"/>
              <a:t>Approach</a:t>
            </a:r>
          </a:p>
        </p:txBody>
      </p:sp>
      <p:sp>
        <p:nvSpPr>
          <p:cNvPr id="3" name="Content Placeholder 2">
            <a:extLst>
              <a:ext uri="{FF2B5EF4-FFF2-40B4-BE49-F238E27FC236}">
                <a16:creationId xmlns:a16="http://schemas.microsoft.com/office/drawing/2014/main" id="{70B30DB1-A69D-3059-FD49-28BADC66B6CB}"/>
              </a:ext>
            </a:extLst>
          </p:cNvPr>
          <p:cNvSpPr>
            <a:spLocks noGrp="1"/>
          </p:cNvSpPr>
          <p:nvPr>
            <p:ph idx="1"/>
          </p:nvPr>
        </p:nvSpPr>
        <p:spPr>
          <a:xfrm>
            <a:off x="1389205" y="1155196"/>
            <a:ext cx="9905999" cy="1828636"/>
          </a:xfrm>
        </p:spPr>
        <p:txBody>
          <a:bodyPr>
            <a:normAutofit/>
          </a:bodyPr>
          <a:lstStyle/>
          <a:p>
            <a:pPr marL="0" indent="0">
              <a:buNone/>
            </a:pPr>
            <a:r>
              <a:rPr lang="en-IN" sz="1800" dirty="0">
                <a:solidFill>
                  <a:srgbClr val="FFFFFF"/>
                </a:solidFill>
                <a:effectLst/>
                <a:latin typeface="Calibri" panose="020F0502020204030204" pitchFamily="34" charset="0"/>
                <a:cs typeface="Calibri" panose="020F0502020204030204" pitchFamily="34" charset="0"/>
              </a:rPr>
              <a:t>• Understanding the data</a:t>
            </a:r>
            <a:br>
              <a:rPr lang="en-IN" sz="1800" dirty="0">
                <a:solidFill>
                  <a:srgbClr val="FFFFFF"/>
                </a:solidFill>
                <a:effectLst/>
                <a:latin typeface="Calibri" panose="020F0502020204030204" pitchFamily="34" charset="0"/>
                <a:cs typeface="Calibri" panose="020F0502020204030204" pitchFamily="34" charset="0"/>
              </a:rPr>
            </a:br>
            <a:r>
              <a:rPr lang="en-IN" sz="1800" dirty="0">
                <a:solidFill>
                  <a:srgbClr val="FFFFFF"/>
                </a:solidFill>
                <a:effectLst/>
                <a:latin typeface="Calibri" panose="020F0502020204030204" pitchFamily="34" charset="0"/>
                <a:cs typeface="Calibri" panose="020F0502020204030204" pitchFamily="34" charset="0"/>
              </a:rPr>
              <a:t>• Getting familiar with the data values and attributes</a:t>
            </a:r>
            <a:br>
              <a:rPr lang="en-IN" sz="1800" dirty="0">
                <a:solidFill>
                  <a:srgbClr val="FFFFFF"/>
                </a:solidFill>
                <a:effectLst/>
                <a:latin typeface="Calibri" panose="020F0502020204030204" pitchFamily="34" charset="0"/>
                <a:cs typeface="Calibri" panose="020F0502020204030204" pitchFamily="34" charset="0"/>
              </a:rPr>
            </a:br>
            <a:r>
              <a:rPr lang="en-IN" sz="1800" dirty="0">
                <a:solidFill>
                  <a:srgbClr val="FFFFFF"/>
                </a:solidFill>
                <a:effectLst/>
                <a:latin typeface="Calibri" panose="020F0502020204030204" pitchFamily="34" charset="0"/>
                <a:cs typeface="Calibri" panose="020F0502020204030204" pitchFamily="34" charset="0"/>
              </a:rPr>
              <a:t>• </a:t>
            </a:r>
            <a:r>
              <a:rPr lang="en-US" sz="1800" dirty="0">
                <a:solidFill>
                  <a:srgbClr val="FFFFFF"/>
                </a:solidFill>
                <a:effectLst/>
                <a:latin typeface="Calibri" panose="020F0502020204030204" pitchFamily="34" charset="0"/>
                <a:cs typeface="Calibri" panose="020F0502020204030204" pitchFamily="34" charset="0"/>
              </a:rPr>
              <a:t>For doing analysis, I have been given datasets for each case study. These tables have data related to different metrics. I will be running SQL queries on these tables to find the required information.</a:t>
            </a:r>
            <a:endParaRPr lang="en-US" dirty="0"/>
          </a:p>
        </p:txBody>
      </p:sp>
      <p:sp>
        <p:nvSpPr>
          <p:cNvPr id="4" name="TextBox 3">
            <a:extLst>
              <a:ext uri="{FF2B5EF4-FFF2-40B4-BE49-F238E27FC236}">
                <a16:creationId xmlns:a16="http://schemas.microsoft.com/office/drawing/2014/main" id="{AFAF9BF8-DB43-45C4-5860-7EB21B2B922D}"/>
              </a:ext>
            </a:extLst>
          </p:cNvPr>
          <p:cNvSpPr txBox="1"/>
          <p:nvPr/>
        </p:nvSpPr>
        <p:spPr>
          <a:xfrm>
            <a:off x="1389205" y="2782669"/>
            <a:ext cx="3536096" cy="646331"/>
          </a:xfrm>
          <a:prstGeom prst="rect">
            <a:avLst/>
          </a:prstGeom>
          <a:noFill/>
        </p:spPr>
        <p:txBody>
          <a:bodyPr wrap="none" rtlCol="0">
            <a:spAutoFit/>
          </a:bodyPr>
          <a:lstStyle/>
          <a:p>
            <a:r>
              <a:rPr lang="en-US" sz="3600" dirty="0"/>
              <a:t>TECH STACK Used</a:t>
            </a:r>
          </a:p>
        </p:txBody>
      </p:sp>
      <p:sp>
        <p:nvSpPr>
          <p:cNvPr id="5" name="TextBox 4">
            <a:extLst>
              <a:ext uri="{FF2B5EF4-FFF2-40B4-BE49-F238E27FC236}">
                <a16:creationId xmlns:a16="http://schemas.microsoft.com/office/drawing/2014/main" id="{90B19589-C8A1-1859-B73E-4E21AAE12041}"/>
              </a:ext>
            </a:extLst>
          </p:cNvPr>
          <p:cNvSpPr txBox="1"/>
          <p:nvPr/>
        </p:nvSpPr>
        <p:spPr>
          <a:xfrm>
            <a:off x="1489104" y="3668162"/>
            <a:ext cx="2664447" cy="923330"/>
          </a:xfrm>
          <a:prstGeom prst="rect">
            <a:avLst/>
          </a:prstGeom>
          <a:noFill/>
        </p:spPr>
        <p:txBody>
          <a:bodyPr wrap="none" rtlCol="0">
            <a:spAutoFit/>
          </a:bodyPr>
          <a:lstStyle/>
          <a:p>
            <a:pPr marL="285750" indent="-285750">
              <a:buFont typeface="Arial" panose="020B0604020202020204" pitchFamily="34" charset="0"/>
              <a:buChar char="•"/>
            </a:pPr>
            <a:r>
              <a:rPr lang="en-IN" sz="1800" dirty="0">
                <a:solidFill>
                  <a:srgbClr val="FFFFFF"/>
                </a:solidFill>
                <a:effectLst/>
                <a:latin typeface="Calibri" panose="020F0502020204030204" pitchFamily="34" charset="0"/>
              </a:rPr>
              <a:t>Microsoft Excel</a:t>
            </a:r>
          </a:p>
          <a:p>
            <a:pPr marL="285750" indent="-285750">
              <a:buFont typeface="Arial" panose="020B0604020202020204" pitchFamily="34" charset="0"/>
              <a:buChar char="•"/>
            </a:pPr>
            <a:r>
              <a:rPr lang="en-IN" sz="1800" dirty="0">
                <a:solidFill>
                  <a:srgbClr val="FFFFFF"/>
                </a:solidFill>
                <a:effectLst/>
                <a:latin typeface="Calibri" panose="020F0502020204030204" pitchFamily="34" charset="0"/>
              </a:rPr>
              <a:t>MySQL 8.0 Workbench </a:t>
            </a:r>
            <a:endParaRPr lang="en-IN" dirty="0"/>
          </a:p>
          <a:p>
            <a:endParaRPr lang="en-US" dirty="0"/>
          </a:p>
        </p:txBody>
      </p:sp>
    </p:spTree>
    <p:extLst>
      <p:ext uri="{BB962C8B-B14F-4D97-AF65-F5344CB8AC3E}">
        <p14:creationId xmlns:p14="http://schemas.microsoft.com/office/powerpoint/2010/main" val="46864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1F35B-CACE-5AE0-2BE4-676EC6CAAE55}"/>
              </a:ext>
            </a:extLst>
          </p:cNvPr>
          <p:cNvSpPr>
            <a:spLocks noGrp="1"/>
          </p:cNvSpPr>
          <p:nvPr>
            <p:ph idx="1"/>
          </p:nvPr>
        </p:nvSpPr>
        <p:spPr>
          <a:xfrm>
            <a:off x="1094874" y="765592"/>
            <a:ext cx="10888579" cy="4873208"/>
          </a:xfrm>
        </p:spPr>
        <p:txBody>
          <a:bodyPr>
            <a:normAutofit lnSpcReduction="10000"/>
          </a:bodyPr>
          <a:lstStyle/>
          <a:p>
            <a:pPr marL="0" indent="0" algn="l">
              <a:buNone/>
            </a:pPr>
            <a:r>
              <a:rPr lang="en-US" sz="3200" b="1" i="0" dirty="0">
                <a:solidFill>
                  <a:schemeClr val="bg1"/>
                </a:solidFill>
                <a:effectLst/>
                <a:latin typeface="Manrope"/>
              </a:rPr>
              <a:t>Case Study 1: Job Data Analysis</a:t>
            </a:r>
          </a:p>
          <a:p>
            <a:pPr marL="0" indent="0" algn="l">
              <a:buNone/>
            </a:pPr>
            <a:r>
              <a:rPr lang="en-US" b="1" dirty="0">
                <a:latin typeface="Manrope"/>
              </a:rPr>
              <a:t>I</a:t>
            </a:r>
            <a:r>
              <a:rPr lang="en-US" b="1" i="0" dirty="0">
                <a:effectLst/>
                <a:latin typeface="Manrope"/>
              </a:rPr>
              <a:t> will be working with a table named </a:t>
            </a:r>
            <a:r>
              <a:rPr lang="en-US" b="1" i="0" dirty="0" err="1">
                <a:effectLst/>
                <a:latin typeface="Manrope"/>
              </a:rPr>
              <a:t>job_data</a:t>
            </a:r>
            <a:r>
              <a:rPr lang="en-US" b="1" i="0" dirty="0">
                <a:effectLst/>
                <a:latin typeface="Manrope"/>
              </a:rPr>
              <a:t> with the following columns:</a:t>
            </a:r>
            <a:endParaRPr lang="en-US" b="0" i="0" dirty="0">
              <a:effectLst/>
              <a:latin typeface="Manrope"/>
            </a:endParaRPr>
          </a:p>
          <a:p>
            <a:pPr algn="l">
              <a:buFont typeface="Arial" panose="020B0604020202020204" pitchFamily="34" charset="0"/>
              <a:buChar char="•"/>
            </a:pPr>
            <a:r>
              <a:rPr lang="en-US" b="1" i="0" dirty="0" err="1">
                <a:solidFill>
                  <a:schemeClr val="bg1"/>
                </a:solidFill>
                <a:effectLst/>
                <a:latin typeface="Manrope"/>
              </a:rPr>
              <a:t>job_id</a:t>
            </a:r>
            <a:r>
              <a:rPr lang="en-US" b="1" i="0" dirty="0">
                <a:solidFill>
                  <a:schemeClr val="bg1"/>
                </a:solidFill>
                <a:effectLst/>
                <a:latin typeface="Manrope"/>
              </a:rPr>
              <a:t> </a:t>
            </a:r>
            <a:r>
              <a:rPr lang="en-US" b="1" i="0" dirty="0">
                <a:effectLst/>
                <a:latin typeface="Manrope"/>
              </a:rPr>
              <a:t>: </a:t>
            </a:r>
            <a:r>
              <a:rPr lang="en-US" b="0" i="0" dirty="0">
                <a:effectLst/>
                <a:latin typeface="Manrope"/>
              </a:rPr>
              <a:t>Unique identifier of jobs</a:t>
            </a:r>
          </a:p>
          <a:p>
            <a:pPr algn="l">
              <a:buFont typeface="Arial" panose="020B0604020202020204" pitchFamily="34" charset="0"/>
              <a:buChar char="•"/>
            </a:pPr>
            <a:r>
              <a:rPr lang="en-US" b="1" i="0" dirty="0" err="1">
                <a:solidFill>
                  <a:schemeClr val="bg1"/>
                </a:solidFill>
                <a:effectLst/>
                <a:latin typeface="Manrope"/>
              </a:rPr>
              <a:t>actor_id</a:t>
            </a:r>
            <a:r>
              <a:rPr lang="en-US" b="1" i="0" dirty="0">
                <a:solidFill>
                  <a:schemeClr val="bg1"/>
                </a:solidFill>
                <a:effectLst/>
                <a:latin typeface="Manrope"/>
              </a:rPr>
              <a:t> </a:t>
            </a:r>
            <a:r>
              <a:rPr lang="en-US" b="1" i="0" dirty="0">
                <a:effectLst/>
                <a:latin typeface="Manrope"/>
              </a:rPr>
              <a:t>: </a:t>
            </a:r>
            <a:r>
              <a:rPr lang="en-US" b="0" i="0" dirty="0">
                <a:effectLst/>
                <a:latin typeface="Manrope"/>
              </a:rPr>
              <a:t>Unique identifier of actor</a:t>
            </a:r>
          </a:p>
          <a:p>
            <a:pPr algn="l">
              <a:buFont typeface="Arial" panose="020B0604020202020204" pitchFamily="34" charset="0"/>
              <a:buChar char="•"/>
            </a:pPr>
            <a:r>
              <a:rPr lang="en-US" b="1" i="0" dirty="0">
                <a:solidFill>
                  <a:schemeClr val="bg1"/>
                </a:solidFill>
                <a:effectLst/>
                <a:latin typeface="Manrope"/>
              </a:rPr>
              <a:t>Event </a:t>
            </a:r>
            <a:r>
              <a:rPr lang="en-US" b="1" i="0" dirty="0">
                <a:effectLst/>
                <a:latin typeface="Manrope"/>
              </a:rPr>
              <a:t>: </a:t>
            </a:r>
            <a:r>
              <a:rPr lang="en-US" b="0" i="0" dirty="0">
                <a:effectLst/>
                <a:latin typeface="Manrope"/>
              </a:rPr>
              <a:t>The type of event (decision/skip/transfer).</a:t>
            </a:r>
          </a:p>
          <a:p>
            <a:pPr algn="l">
              <a:buFont typeface="Arial" panose="020B0604020202020204" pitchFamily="34" charset="0"/>
              <a:buChar char="•"/>
            </a:pPr>
            <a:r>
              <a:rPr lang="en-US" b="1" i="0" dirty="0">
                <a:solidFill>
                  <a:schemeClr val="bg1"/>
                </a:solidFill>
                <a:effectLst/>
                <a:latin typeface="Manrope"/>
              </a:rPr>
              <a:t>Language</a:t>
            </a:r>
            <a:r>
              <a:rPr lang="en-US" b="1" i="0" dirty="0">
                <a:effectLst/>
                <a:latin typeface="Manrope"/>
              </a:rPr>
              <a:t> : </a:t>
            </a:r>
            <a:r>
              <a:rPr lang="en-US" b="0" i="0" dirty="0">
                <a:effectLst/>
                <a:latin typeface="Manrope"/>
              </a:rPr>
              <a:t>The Language of the content</a:t>
            </a:r>
          </a:p>
          <a:p>
            <a:pPr algn="l">
              <a:buFont typeface="Arial" panose="020B0604020202020204" pitchFamily="34" charset="0"/>
              <a:buChar char="•"/>
            </a:pPr>
            <a:r>
              <a:rPr lang="en-US" b="1" i="0" dirty="0" err="1">
                <a:solidFill>
                  <a:schemeClr val="bg1"/>
                </a:solidFill>
                <a:effectLst/>
                <a:latin typeface="Manrope"/>
              </a:rPr>
              <a:t>time_spent</a:t>
            </a:r>
            <a:r>
              <a:rPr lang="en-US" b="1" i="0" dirty="0">
                <a:solidFill>
                  <a:schemeClr val="bg1"/>
                </a:solidFill>
                <a:effectLst/>
                <a:latin typeface="Manrope"/>
              </a:rPr>
              <a:t> </a:t>
            </a:r>
            <a:r>
              <a:rPr lang="en-US" b="1" i="0" dirty="0">
                <a:effectLst/>
                <a:latin typeface="Manrope"/>
              </a:rPr>
              <a:t>: </a:t>
            </a:r>
            <a:r>
              <a:rPr lang="en-US" b="0" i="0" dirty="0">
                <a:effectLst/>
                <a:latin typeface="Manrope"/>
              </a:rPr>
              <a:t>Time spent to review the job in seconds.</a:t>
            </a:r>
          </a:p>
          <a:p>
            <a:pPr algn="l">
              <a:buFont typeface="Arial" panose="020B0604020202020204" pitchFamily="34" charset="0"/>
              <a:buChar char="•"/>
            </a:pPr>
            <a:r>
              <a:rPr lang="en-US" b="1" i="0" dirty="0">
                <a:solidFill>
                  <a:schemeClr val="bg1"/>
                </a:solidFill>
                <a:effectLst/>
                <a:latin typeface="Manrope"/>
              </a:rPr>
              <a:t>Org</a:t>
            </a:r>
            <a:r>
              <a:rPr lang="en-US" b="1" i="0" dirty="0">
                <a:effectLst/>
                <a:latin typeface="Manrope"/>
              </a:rPr>
              <a:t> : </a:t>
            </a:r>
            <a:r>
              <a:rPr lang="en-US" b="0" i="0" dirty="0">
                <a:effectLst/>
                <a:latin typeface="Manrope"/>
              </a:rPr>
              <a:t>The Organization of the actor</a:t>
            </a:r>
          </a:p>
          <a:p>
            <a:pPr algn="l">
              <a:buFont typeface="Arial" panose="020B0604020202020204" pitchFamily="34" charset="0"/>
              <a:buChar char="•"/>
            </a:pPr>
            <a:r>
              <a:rPr lang="en-US" b="1" i="0" dirty="0">
                <a:solidFill>
                  <a:schemeClr val="bg1"/>
                </a:solidFill>
                <a:effectLst/>
                <a:latin typeface="Manrope"/>
              </a:rPr>
              <a:t>Ds</a:t>
            </a:r>
            <a:r>
              <a:rPr lang="en-US" b="1" i="0" dirty="0">
                <a:effectLst/>
                <a:latin typeface="Manrope"/>
              </a:rPr>
              <a:t> : </a:t>
            </a:r>
            <a:r>
              <a:rPr lang="en-US" b="0" i="0" dirty="0">
                <a:effectLst/>
                <a:latin typeface="Manrope"/>
              </a:rPr>
              <a:t>The date in the format </a:t>
            </a:r>
            <a:r>
              <a:rPr lang="en-US" b="0" i="0" dirty="0" err="1">
                <a:effectLst/>
                <a:latin typeface="Manrope"/>
              </a:rPr>
              <a:t>yyyy</a:t>
            </a:r>
            <a:r>
              <a:rPr lang="en-US" b="0" i="0" dirty="0">
                <a:effectLst/>
                <a:latin typeface="Manrope"/>
              </a:rPr>
              <a:t>/mm/dd (stored as text).</a:t>
            </a:r>
          </a:p>
          <a:p>
            <a:endParaRPr lang="en-IN" dirty="0"/>
          </a:p>
        </p:txBody>
      </p:sp>
    </p:spTree>
    <p:extLst>
      <p:ext uri="{BB962C8B-B14F-4D97-AF65-F5344CB8AC3E}">
        <p14:creationId xmlns:p14="http://schemas.microsoft.com/office/powerpoint/2010/main" val="424241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DA40-FFAE-4029-BA7A-DAE236852EBA}"/>
              </a:ext>
            </a:extLst>
          </p:cNvPr>
          <p:cNvSpPr>
            <a:spLocks noGrp="1"/>
          </p:cNvSpPr>
          <p:nvPr>
            <p:ph type="title"/>
          </p:nvPr>
        </p:nvSpPr>
        <p:spPr>
          <a:xfrm>
            <a:off x="1237666" y="177360"/>
            <a:ext cx="9905998" cy="1478570"/>
          </a:xfrm>
        </p:spPr>
        <p:txBody>
          <a:bodyPr/>
          <a:lstStyle/>
          <a:p>
            <a:r>
              <a:rPr lang="en-IN" b="1" i="0" dirty="0">
                <a:effectLst/>
                <a:latin typeface="Manrope"/>
              </a:rPr>
              <a:t>Jobs Reviewed Over Time</a:t>
            </a:r>
            <a:endParaRPr lang="en-IN" dirty="0"/>
          </a:p>
        </p:txBody>
      </p:sp>
      <p:sp>
        <p:nvSpPr>
          <p:cNvPr id="3" name="Content Placeholder 2">
            <a:extLst>
              <a:ext uri="{FF2B5EF4-FFF2-40B4-BE49-F238E27FC236}">
                <a16:creationId xmlns:a16="http://schemas.microsoft.com/office/drawing/2014/main" id="{BD604796-A8FA-6298-7EFC-D8351DE03278}"/>
              </a:ext>
            </a:extLst>
          </p:cNvPr>
          <p:cNvSpPr>
            <a:spLocks noGrp="1"/>
          </p:cNvSpPr>
          <p:nvPr>
            <p:ph idx="1"/>
          </p:nvPr>
        </p:nvSpPr>
        <p:spPr>
          <a:xfrm>
            <a:off x="780465" y="1503529"/>
            <a:ext cx="9905999" cy="3541714"/>
          </a:xfrm>
        </p:spPr>
        <p:txBody>
          <a:bodyPr/>
          <a:lstStyle/>
          <a:p>
            <a:pPr marL="457200" lvl="1" indent="0" algn="l">
              <a:buNone/>
            </a:pPr>
            <a:r>
              <a:rPr lang="en-US" b="0" i="0" dirty="0">
                <a:effectLst/>
                <a:latin typeface="Manrope"/>
              </a:rPr>
              <a:t>Calculate the number of jobs reviewed per hour for each day in November 2020</a:t>
            </a:r>
          </a:p>
          <a:p>
            <a:pPr marL="457200" lvl="1" indent="0" algn="l">
              <a:buNone/>
            </a:pPr>
            <a:r>
              <a:rPr lang="en-US" dirty="0">
                <a:latin typeface="Manrope"/>
              </a:rPr>
              <a:t>SQL Query :- </a:t>
            </a:r>
            <a:r>
              <a:rPr lang="en-US" dirty="0">
                <a:solidFill>
                  <a:schemeClr val="bg1"/>
                </a:solidFill>
                <a:highlight>
                  <a:srgbClr val="FFFF00"/>
                </a:highlight>
                <a:latin typeface="Manrope"/>
              </a:rPr>
              <a:t>select *, round(3600/ </a:t>
            </a:r>
            <a:r>
              <a:rPr lang="en-US" dirty="0" err="1">
                <a:solidFill>
                  <a:schemeClr val="bg1"/>
                </a:solidFill>
                <a:highlight>
                  <a:srgbClr val="FFFF00"/>
                </a:highlight>
                <a:latin typeface="Manrope"/>
              </a:rPr>
              <a:t>time_spent</a:t>
            </a:r>
            <a:r>
              <a:rPr lang="en-US" dirty="0">
                <a:solidFill>
                  <a:schemeClr val="bg1"/>
                </a:solidFill>
                <a:highlight>
                  <a:srgbClr val="FFFF00"/>
                </a:highlight>
                <a:latin typeface="Manrope"/>
              </a:rPr>
              <a:t>) </a:t>
            </a:r>
            <a:r>
              <a:rPr lang="en-US" dirty="0" err="1">
                <a:solidFill>
                  <a:schemeClr val="bg1"/>
                </a:solidFill>
                <a:highlight>
                  <a:srgbClr val="FFFF00"/>
                </a:highlight>
                <a:latin typeface="Manrope"/>
              </a:rPr>
              <a:t>no_Jobs_per_Hour</a:t>
            </a:r>
            <a:r>
              <a:rPr lang="en-US" dirty="0">
                <a:solidFill>
                  <a:schemeClr val="bg1"/>
                </a:solidFill>
                <a:highlight>
                  <a:srgbClr val="FFFF00"/>
                </a:highlight>
                <a:latin typeface="Manrope"/>
              </a:rPr>
              <a:t> from </a:t>
            </a:r>
            <a:r>
              <a:rPr lang="en-US" dirty="0" err="1">
                <a:solidFill>
                  <a:schemeClr val="bg1"/>
                </a:solidFill>
                <a:highlight>
                  <a:srgbClr val="FFFF00"/>
                </a:highlight>
                <a:latin typeface="Manrope"/>
              </a:rPr>
              <a:t>job_data</a:t>
            </a:r>
            <a:r>
              <a:rPr lang="en-US" dirty="0">
                <a:solidFill>
                  <a:schemeClr val="bg1"/>
                </a:solidFill>
                <a:highlight>
                  <a:srgbClr val="FFFF00"/>
                </a:highlight>
                <a:latin typeface="Manrope"/>
              </a:rPr>
              <a:t>;</a:t>
            </a:r>
            <a:endParaRPr lang="en-US" b="0" i="0" dirty="0">
              <a:solidFill>
                <a:schemeClr val="bg1"/>
              </a:solidFill>
              <a:effectLst/>
              <a:highlight>
                <a:srgbClr val="FFFF00"/>
              </a:highlight>
              <a:latin typeface="Manrope"/>
            </a:endParaRPr>
          </a:p>
          <a:p>
            <a:pPr marL="0" indent="0">
              <a:buNone/>
            </a:pPr>
            <a:br>
              <a:rPr lang="en-US" dirty="0"/>
            </a:br>
            <a:endParaRPr lang="en-IN" dirty="0"/>
          </a:p>
        </p:txBody>
      </p:sp>
      <p:pic>
        <p:nvPicPr>
          <p:cNvPr id="5" name="Picture 4">
            <a:extLst>
              <a:ext uri="{FF2B5EF4-FFF2-40B4-BE49-F238E27FC236}">
                <a16:creationId xmlns:a16="http://schemas.microsoft.com/office/drawing/2014/main" id="{4926C23F-2DA5-EBEA-2EEE-531491F41BBE}"/>
              </a:ext>
            </a:extLst>
          </p:cNvPr>
          <p:cNvPicPr>
            <a:picLocks noChangeAspect="1"/>
          </p:cNvPicPr>
          <p:nvPr/>
        </p:nvPicPr>
        <p:blipFill>
          <a:blip r:embed="rId2"/>
          <a:stretch>
            <a:fillRect/>
          </a:stretch>
        </p:blipFill>
        <p:spPr>
          <a:xfrm>
            <a:off x="1315640" y="2673147"/>
            <a:ext cx="8535355" cy="2805233"/>
          </a:xfrm>
          <a:prstGeom prst="rect">
            <a:avLst/>
          </a:prstGeom>
        </p:spPr>
      </p:pic>
    </p:spTree>
    <p:extLst>
      <p:ext uri="{BB962C8B-B14F-4D97-AF65-F5344CB8AC3E}">
        <p14:creationId xmlns:p14="http://schemas.microsoft.com/office/powerpoint/2010/main" val="259735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7FD-9DA4-7767-BC07-C69549CE2E7F}"/>
              </a:ext>
            </a:extLst>
          </p:cNvPr>
          <p:cNvSpPr>
            <a:spLocks noGrp="1"/>
          </p:cNvSpPr>
          <p:nvPr>
            <p:ph type="title"/>
          </p:nvPr>
        </p:nvSpPr>
        <p:spPr>
          <a:xfrm>
            <a:off x="1141413" y="233507"/>
            <a:ext cx="9905998" cy="1138093"/>
          </a:xfrm>
        </p:spPr>
        <p:txBody>
          <a:bodyPr/>
          <a:lstStyle/>
          <a:p>
            <a:r>
              <a:rPr lang="en-IN" b="1" i="0" dirty="0">
                <a:effectLst/>
                <a:latin typeface="Manrope"/>
              </a:rPr>
              <a:t>Throughput Analysis</a:t>
            </a:r>
            <a:endParaRPr lang="en-IN" dirty="0"/>
          </a:p>
        </p:txBody>
      </p:sp>
      <p:sp>
        <p:nvSpPr>
          <p:cNvPr id="3" name="Content Placeholder 2">
            <a:extLst>
              <a:ext uri="{FF2B5EF4-FFF2-40B4-BE49-F238E27FC236}">
                <a16:creationId xmlns:a16="http://schemas.microsoft.com/office/drawing/2014/main" id="{6F9E8162-2399-A48F-4009-6AEE7E4D293B}"/>
              </a:ext>
            </a:extLst>
          </p:cNvPr>
          <p:cNvSpPr>
            <a:spLocks noGrp="1"/>
          </p:cNvSpPr>
          <p:nvPr>
            <p:ph idx="1"/>
          </p:nvPr>
        </p:nvSpPr>
        <p:spPr>
          <a:xfrm>
            <a:off x="1141413" y="1102476"/>
            <a:ext cx="9905999" cy="3541714"/>
          </a:xfrm>
        </p:spPr>
        <p:txBody>
          <a:bodyPr/>
          <a:lstStyle/>
          <a:p>
            <a:pPr marL="0" indent="0">
              <a:buNone/>
            </a:pPr>
            <a:r>
              <a:rPr lang="en-US" dirty="0">
                <a:latin typeface="Manrope"/>
              </a:rPr>
              <a:t>C</a:t>
            </a:r>
            <a:r>
              <a:rPr lang="en-US" b="0" i="0" dirty="0">
                <a:effectLst/>
                <a:latin typeface="Manrope"/>
              </a:rPr>
              <a:t>alculate the 7-day rolling average of throughput.</a:t>
            </a:r>
          </a:p>
          <a:p>
            <a:pPr marL="0" indent="0">
              <a:buNone/>
            </a:pPr>
            <a:r>
              <a:rPr lang="en-US" dirty="0">
                <a:latin typeface="Manrope"/>
              </a:rPr>
              <a:t>SQL Query :- </a:t>
            </a:r>
            <a:r>
              <a:rPr lang="en-US" dirty="0">
                <a:solidFill>
                  <a:schemeClr val="bg1"/>
                </a:solidFill>
                <a:highlight>
                  <a:srgbClr val="FFFF00"/>
                </a:highlight>
              </a:rPr>
              <a:t>select *, count(</a:t>
            </a:r>
            <a:r>
              <a:rPr lang="en-US" dirty="0" err="1">
                <a:solidFill>
                  <a:schemeClr val="bg1"/>
                </a:solidFill>
                <a:highlight>
                  <a:srgbClr val="FFFF00"/>
                </a:highlight>
              </a:rPr>
              <a:t>job_id</a:t>
            </a:r>
            <a:r>
              <a:rPr lang="en-US" dirty="0">
                <a:solidFill>
                  <a:schemeClr val="bg1"/>
                </a:solidFill>
                <a:highlight>
                  <a:srgbClr val="FFFF00"/>
                </a:highlight>
              </a:rPr>
              <a:t>) over(order by ds) </a:t>
            </a:r>
            <a:r>
              <a:rPr lang="en-US" dirty="0" err="1">
                <a:solidFill>
                  <a:schemeClr val="bg1"/>
                </a:solidFill>
                <a:highlight>
                  <a:srgbClr val="FFFF00"/>
                </a:highlight>
              </a:rPr>
              <a:t>Rolling_job_count</a:t>
            </a:r>
            <a:r>
              <a:rPr lang="en-US" dirty="0">
                <a:solidFill>
                  <a:schemeClr val="bg1"/>
                </a:solidFill>
                <a:highlight>
                  <a:srgbClr val="FFFF00"/>
                </a:highlight>
              </a:rPr>
              <a:t>, sum(</a:t>
            </a:r>
            <a:r>
              <a:rPr lang="en-US" dirty="0" err="1">
                <a:solidFill>
                  <a:schemeClr val="bg1"/>
                </a:solidFill>
                <a:highlight>
                  <a:srgbClr val="FFFF00"/>
                </a:highlight>
              </a:rPr>
              <a:t>time_spent</a:t>
            </a:r>
            <a:r>
              <a:rPr lang="en-US" dirty="0">
                <a:solidFill>
                  <a:schemeClr val="bg1"/>
                </a:solidFill>
                <a:highlight>
                  <a:srgbClr val="FFFF00"/>
                </a:highlight>
              </a:rPr>
              <a:t>) over(order by ds) </a:t>
            </a:r>
            <a:r>
              <a:rPr lang="en-US" dirty="0" err="1">
                <a:solidFill>
                  <a:schemeClr val="bg1"/>
                </a:solidFill>
                <a:highlight>
                  <a:srgbClr val="FFFF00"/>
                </a:highlight>
              </a:rPr>
              <a:t>time_sum</a:t>
            </a:r>
            <a:r>
              <a:rPr lang="en-US" dirty="0">
                <a:solidFill>
                  <a:schemeClr val="bg1"/>
                </a:solidFill>
                <a:highlight>
                  <a:srgbClr val="FFFF00"/>
                </a:highlight>
              </a:rPr>
              <a:t>, round (count(</a:t>
            </a:r>
            <a:r>
              <a:rPr lang="en-US" dirty="0" err="1">
                <a:solidFill>
                  <a:schemeClr val="bg1"/>
                </a:solidFill>
                <a:highlight>
                  <a:srgbClr val="FFFF00"/>
                </a:highlight>
              </a:rPr>
              <a:t>job_id</a:t>
            </a:r>
            <a:r>
              <a:rPr lang="en-US" dirty="0">
                <a:solidFill>
                  <a:schemeClr val="bg1"/>
                </a:solidFill>
                <a:highlight>
                  <a:srgbClr val="FFFF00"/>
                </a:highlight>
              </a:rPr>
              <a:t>) over(order by ds) /sum(</a:t>
            </a:r>
            <a:r>
              <a:rPr lang="en-US" dirty="0" err="1">
                <a:solidFill>
                  <a:schemeClr val="bg1"/>
                </a:solidFill>
                <a:highlight>
                  <a:srgbClr val="FFFF00"/>
                </a:highlight>
              </a:rPr>
              <a:t>time_spent</a:t>
            </a:r>
            <a:r>
              <a:rPr lang="en-US" dirty="0">
                <a:solidFill>
                  <a:schemeClr val="bg1"/>
                </a:solidFill>
                <a:highlight>
                  <a:srgbClr val="FFFF00"/>
                </a:highlight>
              </a:rPr>
              <a:t>) over(order by ds) ,3) </a:t>
            </a:r>
            <a:r>
              <a:rPr lang="en-US" dirty="0" err="1">
                <a:solidFill>
                  <a:schemeClr val="bg1"/>
                </a:solidFill>
                <a:highlight>
                  <a:srgbClr val="FFFF00"/>
                </a:highlight>
              </a:rPr>
              <a:t>Jobs_per_sec</a:t>
            </a:r>
            <a:r>
              <a:rPr lang="en-US" dirty="0">
                <a:solidFill>
                  <a:schemeClr val="bg1"/>
                </a:solidFill>
                <a:highlight>
                  <a:srgbClr val="FFFF00"/>
                </a:highlight>
              </a:rPr>
              <a:t> from </a:t>
            </a:r>
            <a:r>
              <a:rPr lang="en-US" dirty="0" err="1">
                <a:solidFill>
                  <a:schemeClr val="bg1"/>
                </a:solidFill>
                <a:highlight>
                  <a:srgbClr val="FFFF00"/>
                </a:highlight>
              </a:rPr>
              <a:t>job_data</a:t>
            </a:r>
            <a:r>
              <a:rPr lang="en-US" dirty="0">
                <a:solidFill>
                  <a:schemeClr val="bg1"/>
                </a:solidFill>
                <a:highlight>
                  <a:srgbClr val="FFFF00"/>
                </a:highlight>
              </a:rPr>
              <a:t>; </a:t>
            </a:r>
            <a:endParaRPr lang="en-IN" dirty="0">
              <a:solidFill>
                <a:schemeClr val="bg1"/>
              </a:solidFill>
              <a:highlight>
                <a:srgbClr val="FFFF00"/>
              </a:highlight>
            </a:endParaRPr>
          </a:p>
        </p:txBody>
      </p:sp>
      <p:pic>
        <p:nvPicPr>
          <p:cNvPr id="5" name="Picture 4">
            <a:extLst>
              <a:ext uri="{FF2B5EF4-FFF2-40B4-BE49-F238E27FC236}">
                <a16:creationId xmlns:a16="http://schemas.microsoft.com/office/drawing/2014/main" id="{7161D000-15B3-A808-5EDD-31D51D85FBD1}"/>
              </a:ext>
            </a:extLst>
          </p:cNvPr>
          <p:cNvPicPr>
            <a:picLocks noChangeAspect="1"/>
          </p:cNvPicPr>
          <p:nvPr/>
        </p:nvPicPr>
        <p:blipFill>
          <a:blip r:embed="rId2"/>
          <a:stretch>
            <a:fillRect/>
          </a:stretch>
        </p:blipFill>
        <p:spPr>
          <a:xfrm>
            <a:off x="1141413" y="3371597"/>
            <a:ext cx="9310810" cy="2383927"/>
          </a:xfrm>
          <a:prstGeom prst="rect">
            <a:avLst/>
          </a:prstGeom>
        </p:spPr>
      </p:pic>
    </p:spTree>
    <p:extLst>
      <p:ext uri="{BB962C8B-B14F-4D97-AF65-F5344CB8AC3E}">
        <p14:creationId xmlns:p14="http://schemas.microsoft.com/office/powerpoint/2010/main" val="232746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1C80-6540-5486-1BBB-ACC7752438DE}"/>
              </a:ext>
            </a:extLst>
          </p:cNvPr>
          <p:cNvSpPr>
            <a:spLocks noGrp="1"/>
          </p:cNvSpPr>
          <p:nvPr>
            <p:ph type="title"/>
          </p:nvPr>
        </p:nvSpPr>
        <p:spPr>
          <a:xfrm>
            <a:off x="1143001" y="0"/>
            <a:ext cx="9905998" cy="1478570"/>
          </a:xfrm>
        </p:spPr>
        <p:txBody>
          <a:bodyPr>
            <a:normAutofit/>
          </a:bodyPr>
          <a:lstStyle/>
          <a:p>
            <a:r>
              <a:rPr lang="en-IN" b="1" i="0" dirty="0">
                <a:effectLst/>
                <a:latin typeface="Manrope"/>
              </a:rPr>
              <a:t>Language Share Analysis</a:t>
            </a:r>
            <a:endParaRPr lang="en-IN" dirty="0"/>
          </a:p>
        </p:txBody>
      </p:sp>
      <p:sp>
        <p:nvSpPr>
          <p:cNvPr id="3" name="Content Placeholder 2">
            <a:extLst>
              <a:ext uri="{FF2B5EF4-FFF2-40B4-BE49-F238E27FC236}">
                <a16:creationId xmlns:a16="http://schemas.microsoft.com/office/drawing/2014/main" id="{EBBB7F5C-B3BF-D0EE-4054-AF2B85533B68}"/>
              </a:ext>
            </a:extLst>
          </p:cNvPr>
          <p:cNvSpPr>
            <a:spLocks noGrp="1"/>
          </p:cNvSpPr>
          <p:nvPr>
            <p:ph idx="1"/>
          </p:nvPr>
        </p:nvSpPr>
        <p:spPr>
          <a:xfrm>
            <a:off x="692232" y="1163053"/>
            <a:ext cx="10585367" cy="5277852"/>
          </a:xfrm>
        </p:spPr>
        <p:txBody>
          <a:bodyPr>
            <a:normAutofit/>
          </a:bodyPr>
          <a:lstStyle/>
          <a:p>
            <a:pPr marL="457200" lvl="1" indent="0" algn="l">
              <a:buNone/>
            </a:pPr>
            <a:r>
              <a:rPr lang="en-US" dirty="0">
                <a:latin typeface="Manrope"/>
              </a:rPr>
              <a:t>C</a:t>
            </a:r>
            <a:r>
              <a:rPr lang="en-US" b="0" i="0" dirty="0">
                <a:effectLst/>
                <a:latin typeface="Manrope"/>
              </a:rPr>
              <a:t>alculate the percentage share of each language over the last 30 days.</a:t>
            </a:r>
          </a:p>
          <a:p>
            <a:pPr marL="457200" lvl="1" indent="0" algn="l">
              <a:buNone/>
            </a:pPr>
            <a:r>
              <a:rPr lang="en-US" dirty="0">
                <a:latin typeface="Manrope"/>
              </a:rPr>
              <a:t>SQL Query :-  </a:t>
            </a:r>
            <a:r>
              <a:rPr lang="en-US" dirty="0">
                <a:solidFill>
                  <a:schemeClr val="bg1"/>
                </a:solidFill>
                <a:highlight>
                  <a:srgbClr val="FFFF00"/>
                </a:highlight>
                <a:latin typeface="Manrope"/>
              </a:rPr>
              <a:t>select round(count(*)*100/c,1) </a:t>
            </a:r>
            <a:r>
              <a:rPr lang="en-US" dirty="0" err="1">
                <a:solidFill>
                  <a:schemeClr val="bg1"/>
                </a:solidFill>
                <a:highlight>
                  <a:srgbClr val="FFFF00"/>
                </a:highlight>
                <a:latin typeface="Manrope"/>
              </a:rPr>
              <a:t>percent_share</a:t>
            </a:r>
            <a:r>
              <a:rPr lang="en-US" dirty="0">
                <a:solidFill>
                  <a:schemeClr val="bg1"/>
                </a:solidFill>
                <a:highlight>
                  <a:srgbClr val="FFFF00"/>
                </a:highlight>
                <a:latin typeface="Manrope"/>
              </a:rPr>
              <a:t>, language from  </a:t>
            </a:r>
            <a:r>
              <a:rPr lang="en-US" dirty="0" err="1">
                <a:solidFill>
                  <a:schemeClr val="bg1"/>
                </a:solidFill>
                <a:highlight>
                  <a:srgbClr val="FFFF00"/>
                </a:highlight>
                <a:latin typeface="Manrope"/>
              </a:rPr>
              <a:t>job_data</a:t>
            </a:r>
            <a:r>
              <a:rPr lang="en-US" dirty="0">
                <a:solidFill>
                  <a:schemeClr val="bg1"/>
                </a:solidFill>
                <a:highlight>
                  <a:srgbClr val="FFFF00"/>
                </a:highlight>
                <a:latin typeface="Manrope"/>
              </a:rPr>
              <a:t> cross join (select count(*) c from </a:t>
            </a:r>
            <a:r>
              <a:rPr lang="en-US" dirty="0" err="1">
                <a:solidFill>
                  <a:schemeClr val="bg1"/>
                </a:solidFill>
                <a:highlight>
                  <a:srgbClr val="FFFF00"/>
                </a:highlight>
                <a:latin typeface="Manrope"/>
              </a:rPr>
              <a:t>job_data</a:t>
            </a:r>
            <a:r>
              <a:rPr lang="en-US" dirty="0">
                <a:solidFill>
                  <a:schemeClr val="bg1"/>
                </a:solidFill>
                <a:highlight>
                  <a:srgbClr val="FFFF00"/>
                </a:highlight>
                <a:latin typeface="Manrope"/>
              </a:rPr>
              <a:t>) a group by </a:t>
            </a:r>
            <a:r>
              <a:rPr lang="en-US" dirty="0" err="1">
                <a:solidFill>
                  <a:schemeClr val="bg1"/>
                </a:solidFill>
                <a:highlight>
                  <a:srgbClr val="FFFF00"/>
                </a:highlight>
                <a:latin typeface="Manrope"/>
              </a:rPr>
              <a:t>language,c</a:t>
            </a:r>
            <a:r>
              <a:rPr lang="en-US" dirty="0">
                <a:solidFill>
                  <a:schemeClr val="bg1"/>
                </a:solidFill>
                <a:highlight>
                  <a:srgbClr val="FFFF00"/>
                </a:highlight>
                <a:latin typeface="Manrope"/>
              </a:rPr>
              <a:t> ;</a:t>
            </a:r>
          </a:p>
          <a:p>
            <a:pPr marL="457200" lvl="1" indent="0" algn="l">
              <a:buNone/>
            </a:pPr>
            <a:endParaRPr lang="en-US" b="0" i="0" dirty="0">
              <a:solidFill>
                <a:schemeClr val="bg1"/>
              </a:solidFill>
              <a:effectLst/>
              <a:highlight>
                <a:srgbClr val="FFFF00"/>
              </a:highlight>
              <a:latin typeface="Manrope"/>
            </a:endParaRPr>
          </a:p>
          <a:p>
            <a:pPr marL="457200" lvl="1" indent="0" algn="l">
              <a:buNone/>
            </a:pPr>
            <a:r>
              <a:rPr lang="en-US" b="0" i="0" dirty="0">
                <a:solidFill>
                  <a:schemeClr val="bg1"/>
                </a:solidFill>
                <a:effectLst/>
                <a:highlight>
                  <a:srgbClr val="FFFF00"/>
                </a:highlight>
                <a:latin typeface="Manrope"/>
              </a:rPr>
              <a:t>select distinct language, count(*) over(),count(*) over(partition by language),round(count(*) over(partition by language) *100/count(*) over(),1) </a:t>
            </a:r>
            <a:r>
              <a:rPr lang="en-US" b="0" i="0" dirty="0" err="1">
                <a:solidFill>
                  <a:schemeClr val="bg1"/>
                </a:solidFill>
                <a:effectLst/>
                <a:highlight>
                  <a:srgbClr val="FFFF00"/>
                </a:highlight>
                <a:latin typeface="Manrope"/>
              </a:rPr>
              <a:t>per_share</a:t>
            </a:r>
            <a:r>
              <a:rPr lang="en-US" b="0" i="0" dirty="0">
                <a:solidFill>
                  <a:schemeClr val="bg1"/>
                </a:solidFill>
                <a:effectLst/>
                <a:highlight>
                  <a:srgbClr val="FFFF00"/>
                </a:highlight>
                <a:latin typeface="Manrope"/>
              </a:rPr>
              <a:t>  from </a:t>
            </a:r>
            <a:r>
              <a:rPr lang="en-US" b="0" i="0" dirty="0" err="1">
                <a:solidFill>
                  <a:schemeClr val="bg1"/>
                </a:solidFill>
                <a:effectLst/>
                <a:highlight>
                  <a:srgbClr val="FFFF00"/>
                </a:highlight>
                <a:latin typeface="Manrope"/>
              </a:rPr>
              <a:t>job_data</a:t>
            </a:r>
            <a:r>
              <a:rPr lang="en-US" b="0" i="0" dirty="0">
                <a:solidFill>
                  <a:schemeClr val="bg1"/>
                </a:solidFill>
                <a:effectLst/>
                <a:highlight>
                  <a:srgbClr val="FFFF00"/>
                </a:highlight>
                <a:latin typeface="Manrope"/>
              </a:rPr>
              <a:t>;</a:t>
            </a:r>
          </a:p>
          <a:p>
            <a:pPr marL="0" indent="0">
              <a:buNone/>
            </a:pPr>
            <a:endParaRPr lang="en-US" dirty="0">
              <a:solidFill>
                <a:schemeClr val="bg1"/>
              </a:solidFill>
              <a:highlight>
                <a:srgbClr val="FFFF00"/>
              </a:highlight>
            </a:endParaRPr>
          </a:p>
          <a:p>
            <a:pPr marL="0" indent="0">
              <a:buNone/>
            </a:pPr>
            <a:br>
              <a:rPr lang="en-US" dirty="0">
                <a:solidFill>
                  <a:schemeClr val="bg1"/>
                </a:solidFill>
                <a:highlight>
                  <a:srgbClr val="FFFF00"/>
                </a:highlight>
              </a:rPr>
            </a:br>
            <a:endParaRPr lang="en-IN" dirty="0">
              <a:solidFill>
                <a:schemeClr val="bg1"/>
              </a:solidFill>
              <a:highlight>
                <a:srgbClr val="FFFF00"/>
              </a:highlight>
            </a:endParaRPr>
          </a:p>
        </p:txBody>
      </p:sp>
      <p:pic>
        <p:nvPicPr>
          <p:cNvPr id="5" name="Picture 4">
            <a:extLst>
              <a:ext uri="{FF2B5EF4-FFF2-40B4-BE49-F238E27FC236}">
                <a16:creationId xmlns:a16="http://schemas.microsoft.com/office/drawing/2014/main" id="{CB46BA2E-A319-66A4-33B5-224FD49EBD72}"/>
              </a:ext>
            </a:extLst>
          </p:cNvPr>
          <p:cNvPicPr>
            <a:picLocks noChangeAspect="1"/>
          </p:cNvPicPr>
          <p:nvPr/>
        </p:nvPicPr>
        <p:blipFill>
          <a:blip r:embed="rId2"/>
          <a:stretch>
            <a:fillRect/>
          </a:stretch>
        </p:blipFill>
        <p:spPr>
          <a:xfrm>
            <a:off x="2421978" y="3843954"/>
            <a:ext cx="6680457" cy="2540804"/>
          </a:xfrm>
          <a:prstGeom prst="rect">
            <a:avLst/>
          </a:prstGeom>
        </p:spPr>
      </p:pic>
    </p:spTree>
    <p:extLst>
      <p:ext uri="{BB962C8B-B14F-4D97-AF65-F5344CB8AC3E}">
        <p14:creationId xmlns:p14="http://schemas.microsoft.com/office/powerpoint/2010/main" val="236235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83E3-D20F-FBFD-BFF2-E73C911FF252}"/>
              </a:ext>
            </a:extLst>
          </p:cNvPr>
          <p:cNvSpPr>
            <a:spLocks noGrp="1"/>
          </p:cNvSpPr>
          <p:nvPr>
            <p:ph type="title"/>
          </p:nvPr>
        </p:nvSpPr>
        <p:spPr>
          <a:xfrm>
            <a:off x="1061203" y="722793"/>
            <a:ext cx="8780629" cy="1106008"/>
          </a:xfrm>
        </p:spPr>
        <p:txBody>
          <a:bodyPr/>
          <a:lstStyle/>
          <a:p>
            <a:r>
              <a:rPr lang="en-IN" b="1" dirty="0" err="1">
                <a:latin typeface="Manrope"/>
              </a:rPr>
              <a:t>DuplicatE</a:t>
            </a:r>
            <a:r>
              <a:rPr lang="en-IN" b="1" dirty="0">
                <a:latin typeface="Manrope"/>
              </a:rPr>
              <a:t> Rows Detection</a:t>
            </a:r>
            <a:endParaRPr lang="en-IN" dirty="0"/>
          </a:p>
        </p:txBody>
      </p:sp>
      <p:sp>
        <p:nvSpPr>
          <p:cNvPr id="3" name="Content Placeholder 2">
            <a:extLst>
              <a:ext uri="{FF2B5EF4-FFF2-40B4-BE49-F238E27FC236}">
                <a16:creationId xmlns:a16="http://schemas.microsoft.com/office/drawing/2014/main" id="{38C388DB-E85F-B7C1-0269-645EED940147}"/>
              </a:ext>
            </a:extLst>
          </p:cNvPr>
          <p:cNvSpPr>
            <a:spLocks noGrp="1"/>
          </p:cNvSpPr>
          <p:nvPr>
            <p:ph idx="1"/>
          </p:nvPr>
        </p:nvSpPr>
        <p:spPr>
          <a:xfrm>
            <a:off x="1061203" y="1828801"/>
            <a:ext cx="10184312" cy="4106778"/>
          </a:xfrm>
        </p:spPr>
        <p:txBody>
          <a:bodyPr/>
          <a:lstStyle/>
          <a:p>
            <a:pPr marL="0" indent="0">
              <a:buNone/>
            </a:pPr>
            <a:r>
              <a:rPr lang="en-US" dirty="0">
                <a:latin typeface="Manrope"/>
              </a:rPr>
              <a:t>D</a:t>
            </a:r>
            <a:r>
              <a:rPr lang="en-US" b="0" i="0" dirty="0">
                <a:effectLst/>
                <a:latin typeface="Manrope"/>
              </a:rPr>
              <a:t>isplay duplicate rows from the </a:t>
            </a:r>
            <a:r>
              <a:rPr lang="en-US" b="0" i="0" dirty="0" err="1">
                <a:effectLst/>
                <a:latin typeface="Manrope"/>
              </a:rPr>
              <a:t>job_data</a:t>
            </a:r>
            <a:r>
              <a:rPr lang="en-US" b="0" i="0" dirty="0">
                <a:effectLst/>
                <a:latin typeface="Manrope"/>
              </a:rPr>
              <a:t> table.</a:t>
            </a:r>
          </a:p>
          <a:p>
            <a:pPr marL="0" indent="0">
              <a:buNone/>
            </a:pPr>
            <a:r>
              <a:rPr lang="en-US" dirty="0">
                <a:latin typeface="Manrope"/>
              </a:rPr>
              <a:t>SQL Query:- </a:t>
            </a:r>
            <a:r>
              <a:rPr lang="en-US" dirty="0">
                <a:solidFill>
                  <a:schemeClr val="bg1"/>
                </a:solidFill>
                <a:highlight>
                  <a:srgbClr val="FFFF00"/>
                </a:highlight>
                <a:latin typeface="Manrope"/>
              </a:rPr>
              <a:t>select ds, count(ds) from </a:t>
            </a:r>
            <a:r>
              <a:rPr lang="en-US" dirty="0" err="1">
                <a:solidFill>
                  <a:schemeClr val="bg1"/>
                </a:solidFill>
                <a:highlight>
                  <a:srgbClr val="FFFF00"/>
                </a:highlight>
                <a:latin typeface="Manrope"/>
              </a:rPr>
              <a:t>job_data</a:t>
            </a:r>
            <a:r>
              <a:rPr lang="en-US" dirty="0">
                <a:solidFill>
                  <a:schemeClr val="bg1"/>
                </a:solidFill>
                <a:highlight>
                  <a:srgbClr val="FFFF00"/>
                </a:highlight>
                <a:latin typeface="Manrope"/>
              </a:rPr>
              <a:t> group by ds having count(ds) &gt; 1;</a:t>
            </a:r>
          </a:p>
          <a:p>
            <a:pPr marL="0" indent="0">
              <a:buNone/>
            </a:pPr>
            <a:endParaRPr lang="en-US" dirty="0">
              <a:solidFill>
                <a:schemeClr val="bg1"/>
              </a:solidFill>
              <a:highlight>
                <a:srgbClr val="FFFF00"/>
              </a:highlight>
              <a:latin typeface="Manrope"/>
            </a:endParaRPr>
          </a:p>
          <a:p>
            <a:pPr marL="0" indent="0">
              <a:buNone/>
            </a:pPr>
            <a:r>
              <a:rPr lang="en-US" dirty="0">
                <a:solidFill>
                  <a:schemeClr val="bg1"/>
                </a:solidFill>
                <a:highlight>
                  <a:srgbClr val="FFFF00"/>
                </a:highlight>
                <a:latin typeface="Manrope"/>
              </a:rPr>
              <a:t>select * from (select *,(</a:t>
            </a:r>
            <a:r>
              <a:rPr lang="en-US" dirty="0" err="1">
                <a:solidFill>
                  <a:schemeClr val="bg1"/>
                </a:solidFill>
                <a:highlight>
                  <a:srgbClr val="FFFF00"/>
                </a:highlight>
                <a:latin typeface="Manrope"/>
              </a:rPr>
              <a:t>row_number</a:t>
            </a:r>
            <a:r>
              <a:rPr lang="en-US" dirty="0">
                <a:solidFill>
                  <a:schemeClr val="bg1"/>
                </a:solidFill>
                <a:highlight>
                  <a:srgbClr val="FFFF00"/>
                </a:highlight>
                <a:latin typeface="Manrope"/>
              </a:rPr>
              <a:t>() over(partition by ds)) b from </a:t>
            </a:r>
            <a:r>
              <a:rPr lang="en-US" dirty="0" err="1">
                <a:solidFill>
                  <a:schemeClr val="bg1"/>
                </a:solidFill>
                <a:highlight>
                  <a:srgbClr val="FFFF00"/>
                </a:highlight>
                <a:latin typeface="Manrope"/>
              </a:rPr>
              <a:t>job_data</a:t>
            </a:r>
            <a:r>
              <a:rPr lang="en-US" dirty="0">
                <a:solidFill>
                  <a:schemeClr val="bg1"/>
                </a:solidFill>
                <a:highlight>
                  <a:srgbClr val="FFFF00"/>
                </a:highlight>
                <a:latin typeface="Manrope"/>
              </a:rPr>
              <a:t>) a where b &gt; 1  ;;</a:t>
            </a:r>
            <a:endParaRPr lang="en-IN" dirty="0">
              <a:solidFill>
                <a:schemeClr val="bg1"/>
              </a:solidFill>
              <a:highlight>
                <a:srgbClr val="FFFF00"/>
              </a:highlight>
            </a:endParaRPr>
          </a:p>
        </p:txBody>
      </p:sp>
      <p:pic>
        <p:nvPicPr>
          <p:cNvPr id="5" name="Picture 4">
            <a:extLst>
              <a:ext uri="{FF2B5EF4-FFF2-40B4-BE49-F238E27FC236}">
                <a16:creationId xmlns:a16="http://schemas.microsoft.com/office/drawing/2014/main" id="{07408F11-7E7B-82C6-1678-61E5195B752A}"/>
              </a:ext>
            </a:extLst>
          </p:cNvPr>
          <p:cNvPicPr>
            <a:picLocks noChangeAspect="1"/>
          </p:cNvPicPr>
          <p:nvPr/>
        </p:nvPicPr>
        <p:blipFill>
          <a:blip r:embed="rId2"/>
          <a:stretch>
            <a:fillRect/>
          </a:stretch>
        </p:blipFill>
        <p:spPr>
          <a:xfrm>
            <a:off x="7510247" y="4313029"/>
            <a:ext cx="3454532" cy="1360333"/>
          </a:xfrm>
          <a:prstGeom prst="rect">
            <a:avLst/>
          </a:prstGeom>
        </p:spPr>
      </p:pic>
      <p:pic>
        <p:nvPicPr>
          <p:cNvPr id="7" name="Picture 6">
            <a:extLst>
              <a:ext uri="{FF2B5EF4-FFF2-40B4-BE49-F238E27FC236}">
                <a16:creationId xmlns:a16="http://schemas.microsoft.com/office/drawing/2014/main" id="{290E0B20-1CB4-6727-511C-1A4446FA3D93}"/>
              </a:ext>
            </a:extLst>
          </p:cNvPr>
          <p:cNvPicPr>
            <a:picLocks noChangeAspect="1"/>
          </p:cNvPicPr>
          <p:nvPr/>
        </p:nvPicPr>
        <p:blipFill>
          <a:blip r:embed="rId3"/>
          <a:stretch>
            <a:fillRect/>
          </a:stretch>
        </p:blipFill>
        <p:spPr>
          <a:xfrm>
            <a:off x="867120" y="4567355"/>
            <a:ext cx="6362391" cy="1106007"/>
          </a:xfrm>
          <a:prstGeom prst="rect">
            <a:avLst/>
          </a:prstGeom>
        </p:spPr>
      </p:pic>
    </p:spTree>
    <p:extLst>
      <p:ext uri="{BB962C8B-B14F-4D97-AF65-F5344CB8AC3E}">
        <p14:creationId xmlns:p14="http://schemas.microsoft.com/office/powerpoint/2010/main" val="21619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FDC0-0513-378B-04B5-34F946269B97}"/>
              </a:ext>
            </a:extLst>
          </p:cNvPr>
          <p:cNvSpPr>
            <a:spLocks noGrp="1"/>
          </p:cNvSpPr>
          <p:nvPr>
            <p:ph type="title"/>
          </p:nvPr>
        </p:nvSpPr>
        <p:spPr>
          <a:xfrm>
            <a:off x="1013076" y="1406827"/>
            <a:ext cx="9905998" cy="737040"/>
          </a:xfrm>
        </p:spPr>
        <p:txBody>
          <a:bodyPr>
            <a:normAutofit fontScale="90000"/>
          </a:bodyPr>
          <a:lstStyle/>
          <a:p>
            <a:r>
              <a:rPr lang="en-US" b="1" i="0" dirty="0">
                <a:solidFill>
                  <a:srgbClr val="3C4858"/>
                </a:solidFill>
                <a:effectLst/>
                <a:latin typeface="Manrope"/>
              </a:rPr>
              <a:t>Case Study 2: Investigating Metric Spike</a:t>
            </a:r>
            <a:br>
              <a:rPr lang="en-US" b="1" i="0" dirty="0">
                <a:solidFill>
                  <a:srgbClr val="3C4858"/>
                </a:solidFill>
                <a:effectLst/>
                <a:latin typeface="Manrope"/>
              </a:rPr>
            </a:br>
            <a:br>
              <a:rPr lang="en-US" dirty="0"/>
            </a:br>
            <a:endParaRPr lang="en-IN" dirty="0"/>
          </a:p>
        </p:txBody>
      </p:sp>
      <p:sp>
        <p:nvSpPr>
          <p:cNvPr id="3" name="Content Placeholder 2">
            <a:extLst>
              <a:ext uri="{FF2B5EF4-FFF2-40B4-BE49-F238E27FC236}">
                <a16:creationId xmlns:a16="http://schemas.microsoft.com/office/drawing/2014/main" id="{10F9ADE4-7A2C-59F4-008D-3E5E56FB4058}"/>
              </a:ext>
            </a:extLst>
          </p:cNvPr>
          <p:cNvSpPr>
            <a:spLocks noGrp="1"/>
          </p:cNvSpPr>
          <p:nvPr>
            <p:ph idx="1"/>
          </p:nvPr>
        </p:nvSpPr>
        <p:spPr>
          <a:xfrm>
            <a:off x="1013076" y="1909459"/>
            <a:ext cx="9905999" cy="3541714"/>
          </a:xfrm>
        </p:spPr>
        <p:txBody>
          <a:bodyPr/>
          <a:lstStyle/>
          <a:p>
            <a:pPr marL="0" indent="0" algn="l">
              <a:buNone/>
            </a:pPr>
            <a:r>
              <a:rPr lang="en-US" b="1" dirty="0">
                <a:latin typeface="Manrope"/>
              </a:rPr>
              <a:t>I</a:t>
            </a:r>
            <a:r>
              <a:rPr lang="en-US" b="1" i="0" dirty="0">
                <a:effectLst/>
                <a:latin typeface="Manrope"/>
              </a:rPr>
              <a:t> will be working with three tables:</a:t>
            </a:r>
            <a:endParaRPr lang="en-US" b="0" i="0" dirty="0">
              <a:effectLst/>
              <a:latin typeface="Manrope"/>
            </a:endParaRPr>
          </a:p>
          <a:p>
            <a:pPr algn="l">
              <a:buFont typeface="Arial" panose="020B0604020202020204" pitchFamily="34" charset="0"/>
              <a:buChar char="•"/>
            </a:pPr>
            <a:r>
              <a:rPr lang="en-US" b="1" i="0" dirty="0">
                <a:solidFill>
                  <a:schemeClr val="bg1"/>
                </a:solidFill>
                <a:effectLst/>
                <a:latin typeface="Manrope"/>
              </a:rPr>
              <a:t>users</a:t>
            </a:r>
            <a:r>
              <a:rPr lang="en-US" b="0" i="0" dirty="0">
                <a:solidFill>
                  <a:srgbClr val="8492A6"/>
                </a:solidFill>
                <a:effectLst/>
                <a:latin typeface="Manrope"/>
              </a:rPr>
              <a:t>: </a:t>
            </a:r>
            <a:r>
              <a:rPr lang="en-US" b="0" i="0" dirty="0">
                <a:effectLst/>
                <a:latin typeface="Manrope"/>
              </a:rPr>
              <a:t>Contains one row per user, with descriptive information about that user’s account</a:t>
            </a:r>
            <a:r>
              <a:rPr lang="en-US" b="0" i="0" dirty="0">
                <a:solidFill>
                  <a:srgbClr val="8492A6"/>
                </a:solidFill>
                <a:effectLst/>
                <a:latin typeface="Manrope"/>
              </a:rPr>
              <a:t>.</a:t>
            </a:r>
          </a:p>
          <a:p>
            <a:pPr algn="l">
              <a:buFont typeface="Arial" panose="020B0604020202020204" pitchFamily="34" charset="0"/>
              <a:buChar char="•"/>
            </a:pPr>
            <a:r>
              <a:rPr lang="en-US" b="1" i="0" dirty="0">
                <a:solidFill>
                  <a:schemeClr val="bg1"/>
                </a:solidFill>
                <a:effectLst/>
                <a:latin typeface="Manrope"/>
              </a:rPr>
              <a:t>events</a:t>
            </a:r>
            <a:r>
              <a:rPr lang="en-US" b="0" i="0" dirty="0">
                <a:solidFill>
                  <a:srgbClr val="8492A6"/>
                </a:solidFill>
                <a:effectLst/>
                <a:latin typeface="Manrope"/>
              </a:rPr>
              <a:t>: </a:t>
            </a:r>
            <a:r>
              <a:rPr lang="en-US" b="0" i="0" dirty="0">
                <a:effectLst/>
                <a:latin typeface="Manrope"/>
              </a:rPr>
              <a:t>Contains one row per event, where an event is an action that a user has taken (e.g., login, messaging, search).</a:t>
            </a:r>
          </a:p>
          <a:p>
            <a:pPr algn="l">
              <a:buFont typeface="Arial" panose="020B0604020202020204" pitchFamily="34" charset="0"/>
              <a:buChar char="•"/>
            </a:pPr>
            <a:r>
              <a:rPr lang="en-US" b="1" i="0" dirty="0" err="1">
                <a:solidFill>
                  <a:schemeClr val="bg1"/>
                </a:solidFill>
                <a:effectLst/>
                <a:latin typeface="Manrope"/>
              </a:rPr>
              <a:t>email_events</a:t>
            </a:r>
            <a:r>
              <a:rPr lang="en-US" b="0" i="0" dirty="0">
                <a:solidFill>
                  <a:srgbClr val="8492A6"/>
                </a:solidFill>
                <a:effectLst/>
                <a:latin typeface="Manrope"/>
              </a:rPr>
              <a:t>: </a:t>
            </a:r>
            <a:r>
              <a:rPr lang="en-US" b="0" i="0" dirty="0">
                <a:effectLst/>
                <a:latin typeface="Manrope"/>
              </a:rPr>
              <a:t>Contains events specific to the sending of emails.</a:t>
            </a:r>
          </a:p>
          <a:p>
            <a:endParaRPr lang="en-IN" dirty="0"/>
          </a:p>
        </p:txBody>
      </p:sp>
    </p:spTree>
    <p:extLst>
      <p:ext uri="{BB962C8B-B14F-4D97-AF65-F5344CB8AC3E}">
        <p14:creationId xmlns:p14="http://schemas.microsoft.com/office/powerpoint/2010/main" val="903946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1967</TotalTime>
  <Words>922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Manrope</vt:lpstr>
      <vt:lpstr>Tw Cen MT</vt:lpstr>
      <vt:lpstr>Circuit</vt:lpstr>
      <vt:lpstr>Operation Analytics and Investigating Metric Spike </vt:lpstr>
      <vt:lpstr>Description</vt:lpstr>
      <vt:lpstr>Approach</vt:lpstr>
      <vt:lpstr>PowerPoint Presentation</vt:lpstr>
      <vt:lpstr>Jobs Reviewed Over Time</vt:lpstr>
      <vt:lpstr>Throughput Analysis</vt:lpstr>
      <vt:lpstr>Language Share Analysis</vt:lpstr>
      <vt:lpstr>DuplicatE Rows Detection</vt:lpstr>
      <vt:lpstr>Case Study 2: Investigating Metric Spike  </vt:lpstr>
      <vt:lpstr>Weekly User Engagement</vt:lpstr>
      <vt:lpstr>User Growth Analysis</vt:lpstr>
      <vt:lpstr>Weekly Engagement Per Device</vt:lpstr>
      <vt:lpstr>Email Engagement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and Investigating Metric Spike </dc:title>
  <dc:creator>Rohan Rohan</dc:creator>
  <cp:lastModifiedBy>Rohan Rohan</cp:lastModifiedBy>
  <cp:revision>1</cp:revision>
  <dcterms:created xsi:type="dcterms:W3CDTF">2024-01-20T12:31:40Z</dcterms:created>
  <dcterms:modified xsi:type="dcterms:W3CDTF">2024-01-21T21:19:31Z</dcterms:modified>
</cp:coreProperties>
</file>