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58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0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57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9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0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20" y="2397422"/>
            <a:ext cx="6071696" cy="2379960"/>
          </a:xfrm>
        </p:spPr>
        <p:txBody>
          <a:bodyPr/>
          <a:lstStyle/>
          <a:p>
            <a:r>
              <a:rPr dirty="0"/>
              <a:t>Introduction </a:t>
            </a:r>
            <a:r>
              <a:rPr lang="en-US" dirty="0"/>
              <a:t>Of</a:t>
            </a:r>
            <a:r>
              <a:rPr dirty="0"/>
              <a:t> Node.js</a:t>
            </a:r>
          </a:p>
        </p:txBody>
      </p:sp>
      <p:pic>
        <p:nvPicPr>
          <p:cNvPr id="5" name="Picture 4" descr="A logo with black and green letters&#10;&#10;AI-generated content may be incorrect.">
            <a:extLst>
              <a:ext uri="{FF2B5EF4-FFF2-40B4-BE49-F238E27FC236}">
                <a16:creationId xmlns:a16="http://schemas.microsoft.com/office/drawing/2014/main" id="{8B2C4608-1671-8D7D-7C21-6D0DD52D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20" y="2397422"/>
            <a:ext cx="2379960" cy="237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Corporate Support &amp; </a:t>
            </a:r>
            <a:r>
              <a:rPr lang="en-US" b="1" dirty="0" err="1"/>
              <a:t>Joyent</a:t>
            </a:r>
            <a:r>
              <a:rPr lang="en-US" b="1" dirty="0"/>
              <a:t> (2011–2014)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Joyent</a:t>
            </a:r>
            <a:r>
              <a:rPr lang="en-US" dirty="0"/>
              <a:t>, a cloud computing company, hired Ryan Dahl and took over stewardship of Node.js.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Dahl later stepped away from the project (2012), and </a:t>
            </a:r>
            <a:r>
              <a:rPr lang="en-US" b="1" dirty="0"/>
              <a:t>Isaac Schlueter</a:t>
            </a:r>
            <a:r>
              <a:rPr lang="en-US" dirty="0"/>
              <a:t> and others continued the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 kept growing, but as more developers joined, issues began to appear: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Slow release cycles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Lack of transparency in decision-making.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Frustration in the open-source community about governance</a:t>
            </a:r>
          </a:p>
        </p:txBody>
      </p:sp>
    </p:spTree>
    <p:extLst>
      <p:ext uri="{BB962C8B-B14F-4D97-AF65-F5344CB8AC3E}">
        <p14:creationId xmlns:p14="http://schemas.microsoft.com/office/powerpoint/2010/main" val="12398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io.js Fork (2014)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b="1" dirty="0"/>
              <a:t>December 2014</a:t>
            </a:r>
            <a:r>
              <a:rPr lang="en-US" dirty="0"/>
              <a:t>, due to disagreements with </a:t>
            </a:r>
            <a:r>
              <a:rPr lang="en-US" dirty="0" err="1"/>
              <a:t>Joyent’s</a:t>
            </a:r>
            <a:r>
              <a:rPr lang="en-US" dirty="0"/>
              <a:t> management of Node.js, a group of developers forked the project and created </a:t>
            </a:r>
            <a:r>
              <a:rPr lang="en-US" b="1" dirty="0"/>
              <a:t>io.js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io.js goals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Faster and more transparent release cycles.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Use of the latest features of the V8 engine (e.g., ES6/ES2015 support).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More open governance.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io.js quickly gained popularity and active contributors.</a:t>
            </a:r>
          </a:p>
        </p:txBody>
      </p:sp>
    </p:spTree>
    <p:extLst>
      <p:ext uri="{BB962C8B-B14F-4D97-AF65-F5344CB8AC3E}">
        <p14:creationId xmlns:p14="http://schemas.microsoft.com/office/powerpoint/2010/main" val="362831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Merger (2015)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split between Node.js and io.js confused the developer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resolve this, the </a:t>
            </a:r>
            <a:r>
              <a:rPr lang="en-US" b="1" dirty="0"/>
              <a:t>Node.js Foundation</a:t>
            </a:r>
            <a:r>
              <a:rPr lang="en-US" dirty="0"/>
              <a:t> (under the Linux Foundation) was formed in </a:t>
            </a:r>
            <a:r>
              <a:rPr lang="en-US" b="1" dirty="0"/>
              <a:t>2015</a:t>
            </a:r>
            <a:r>
              <a:rPr lang="en-US" dirty="0"/>
              <a:t> to manage the project with an open governance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b="1" dirty="0"/>
              <a:t>September 2015</a:t>
            </a:r>
            <a:r>
              <a:rPr lang="en-US" dirty="0"/>
              <a:t>, io.js officially </a:t>
            </a:r>
            <a:r>
              <a:rPr lang="en-US" b="1" dirty="0"/>
              <a:t>merged back into Node.js</a:t>
            </a:r>
            <a:r>
              <a:rPr lang="en-US" dirty="0"/>
              <a:t>, combining the strengths of both projects.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adopted a </a:t>
            </a:r>
            <a:r>
              <a:rPr lang="en-US" b="1" dirty="0"/>
              <a:t>neutral foundation governance model</a:t>
            </a:r>
            <a:r>
              <a:rPr lang="en-US" dirty="0"/>
              <a:t>, ensuring that no single company controlled Node.js.</a:t>
            </a:r>
          </a:p>
        </p:txBody>
      </p:sp>
    </p:spTree>
    <p:extLst>
      <p:ext uri="{BB962C8B-B14F-4D97-AF65-F5344CB8AC3E}">
        <p14:creationId xmlns:p14="http://schemas.microsoft.com/office/powerpoint/2010/main" val="140006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3"/>
            <a:ext cx="7907122" cy="3639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OpenJS</a:t>
            </a:r>
            <a:r>
              <a:rPr lang="en-US" b="1" dirty="0"/>
              <a:t> Foundation (2019 – Present)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</a:t>
            </a:r>
            <a:r>
              <a:rPr lang="en-US" b="1" dirty="0"/>
              <a:t>2019</a:t>
            </a:r>
            <a:r>
              <a:rPr lang="en-US" dirty="0"/>
              <a:t>, the </a:t>
            </a:r>
            <a:r>
              <a:rPr lang="en-US" b="1" dirty="0"/>
              <a:t>Node.js Foundation</a:t>
            </a:r>
            <a:r>
              <a:rPr lang="en-US" dirty="0"/>
              <a:t> merged with the </a:t>
            </a:r>
            <a:r>
              <a:rPr lang="en-US" b="1" dirty="0"/>
              <a:t>JS Foundation</a:t>
            </a:r>
            <a:r>
              <a:rPr lang="en-US" dirty="0"/>
              <a:t> to create the </a:t>
            </a:r>
            <a:r>
              <a:rPr lang="en-US" b="1" dirty="0" err="1"/>
              <a:t>OpenJS</a:t>
            </a:r>
            <a:r>
              <a:rPr lang="en-US" b="1" dirty="0"/>
              <a:t> Foundation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err="1"/>
              <a:t>OpenJS</a:t>
            </a:r>
            <a:r>
              <a:rPr lang="en-US" dirty="0"/>
              <a:t> Foundation is now responsible for maintaining and growing Node.js, along with other popular JavaScript projects like jQuery, Electron, webpack,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Today, Node.js is one of the </a:t>
            </a:r>
            <a:r>
              <a:rPr lang="en-US" b="1" dirty="0"/>
              <a:t>most widely used back-end technologies</a:t>
            </a:r>
            <a:r>
              <a:rPr lang="en-US" dirty="0"/>
              <a:t>, supported by major companies like Google, Microsoft, IBM, and PayPal.</a:t>
            </a:r>
          </a:p>
        </p:txBody>
      </p:sp>
    </p:spTree>
    <p:extLst>
      <p:ext uri="{BB962C8B-B14F-4D97-AF65-F5344CB8AC3E}">
        <p14:creationId xmlns:p14="http://schemas.microsoft.com/office/powerpoint/2010/main" val="22905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4953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Timeline of Node.js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2009 (May):</a:t>
            </a:r>
            <a:r>
              <a:rPr lang="en-IN" dirty="0"/>
              <a:t> Ryan Dahl creates Node.js, first release.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2010:</a:t>
            </a:r>
            <a:r>
              <a:rPr lang="en-IN" dirty="0"/>
              <a:t> </a:t>
            </a:r>
            <a:r>
              <a:rPr lang="en-IN" dirty="0" err="1"/>
              <a:t>npm</a:t>
            </a:r>
            <a:r>
              <a:rPr lang="en-IN" dirty="0"/>
              <a:t> launched by Isaac Schlueter.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2011:</a:t>
            </a:r>
            <a:r>
              <a:rPr lang="en-IN" dirty="0"/>
              <a:t> </a:t>
            </a:r>
            <a:r>
              <a:rPr lang="en-IN" dirty="0" err="1"/>
              <a:t>Joyent</a:t>
            </a:r>
            <a:r>
              <a:rPr lang="en-IN" dirty="0"/>
              <a:t> takes stewardship, LinkedIn adopts Node.js.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2012:</a:t>
            </a:r>
            <a:r>
              <a:rPr lang="en-IN" dirty="0"/>
              <a:t> Ryan Dahl steps back from Node.js.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2014:</a:t>
            </a:r>
            <a:r>
              <a:rPr lang="en-IN" dirty="0"/>
              <a:t> io.js fork created due to governance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2015:</a:t>
            </a:r>
            <a:r>
              <a:rPr lang="en-IN" dirty="0"/>
              <a:t> io.js merges back → Node.js Foundation 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2019:</a:t>
            </a:r>
            <a:r>
              <a:rPr lang="en-IN" dirty="0"/>
              <a:t> Node.js Foundation + JS Foundation merge → </a:t>
            </a:r>
            <a:r>
              <a:rPr lang="en-IN" dirty="0" err="1"/>
              <a:t>OpenJS</a:t>
            </a:r>
            <a:r>
              <a:rPr lang="en-IN" dirty="0"/>
              <a:t> Foundation.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2025 (Today):</a:t>
            </a:r>
            <a:r>
              <a:rPr lang="en-IN" dirty="0"/>
              <a:t> Node.js remains one of the most important technologies in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9370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Asynchronous and event-driven.</a:t>
            </a:r>
          </a:p>
          <a:p>
            <a:r>
              <a:t>Fast execution with V8 engine.</a:t>
            </a:r>
          </a:p>
          <a:p>
            <a:r>
              <a:t>Single-threaded but handles multiple requests using event loop.</a:t>
            </a:r>
          </a:p>
          <a:p>
            <a:r>
              <a:t>Rich package ecosystem via npm (Node Package Manager).</a:t>
            </a:r>
          </a:p>
          <a:p>
            <a:r>
              <a:t>Cross-platform support.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Express.js – Minimal and flexible web application framework.</a:t>
            </a:r>
          </a:p>
          <a:p>
            <a:r>
              <a:t>NestJS – Progressive Node.js framework for building efficient apps.</a:t>
            </a:r>
          </a:p>
          <a:p>
            <a:r>
              <a:t>Koa.js – Lightweight and modern web framework.</a:t>
            </a:r>
          </a:p>
          <a:p>
            <a:r>
              <a:t>Meteor.js – Full-stack framework for real-time apps.</a:t>
            </a:r>
          </a:p>
          <a:p>
            <a:r>
              <a:t>Sails.js – MVC framework for Node.js.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performance for real-time applications.</a:t>
            </a:r>
          </a:p>
          <a:p>
            <a:r>
              <a:t>Scalability with non-blocking I/O.</a:t>
            </a:r>
          </a:p>
          <a:p>
            <a:r>
              <a:t>Single programming language (JavaScript) for frontend and backend.</a:t>
            </a:r>
          </a:p>
          <a:p>
            <a:r>
              <a:t>Large and active community.</a:t>
            </a:r>
          </a:p>
          <a:p>
            <a:r>
              <a:t>Rich ecosystem of libraries and tools.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595725"/>
            <a:ext cx="6711654" cy="4195481"/>
          </a:xfrm>
        </p:spPr>
        <p:txBody>
          <a:bodyPr/>
          <a:lstStyle/>
          <a:p>
            <a:endParaRPr dirty="0"/>
          </a:p>
          <a:p>
            <a:r>
              <a:rPr dirty="0"/>
              <a:t>Real-time chat applications.</a:t>
            </a:r>
          </a:p>
          <a:p>
            <a:r>
              <a:rPr dirty="0"/>
              <a:t>Streaming applications.</a:t>
            </a:r>
          </a:p>
          <a:p>
            <a:r>
              <a:rPr dirty="0"/>
              <a:t>Single-page applications (SPAs).</a:t>
            </a:r>
          </a:p>
          <a:p>
            <a:r>
              <a:rPr dirty="0"/>
              <a:t>APIs and microservices.</a:t>
            </a:r>
          </a:p>
          <a:p>
            <a:r>
              <a:rPr dirty="0"/>
              <a:t>IoT applications.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941656"/>
            <a:ext cx="7055380" cy="977876"/>
          </a:xfrm>
        </p:spPr>
        <p:txBody>
          <a:bodyPr/>
          <a:lstStyle/>
          <a:p>
            <a:r>
              <a:rPr lang="en-IN" dirty="0"/>
              <a:t>Why Use Node.js?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927DFC-FBE1-0F06-C693-847DB0467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506" y="2073519"/>
            <a:ext cx="806557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Fast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Thanks to the V8 engine.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Same Language for Client &amp; 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Developers don’t need to switch between languages.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Suitable for real-time apps like chat applications, gaming servers, and streaming services.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Large Ecosystem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Node.js has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npm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(Node Package Manager)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contains millions of reusable packages and libraries.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Node.js is an open-source, cross-platform JavaScript runtime environment.</a:t>
            </a:r>
          </a:p>
          <a:p>
            <a:r>
              <a:rPr dirty="0"/>
              <a:t>It executes JavaScript code outside a web browser.</a:t>
            </a:r>
          </a:p>
          <a:p>
            <a:r>
              <a:rPr dirty="0"/>
              <a:t>Built on Chrome's V8 JavaScript engine.</a:t>
            </a:r>
          </a:p>
          <a:p>
            <a:r>
              <a:rPr dirty="0"/>
              <a:t>Allows developers to use JavaScript for server-side programming.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3630"/>
          </a:xfrm>
        </p:spPr>
        <p:txBody>
          <a:bodyPr/>
          <a:lstStyle/>
          <a:p>
            <a:r>
              <a:t>Installing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735261"/>
            <a:ext cx="6711654" cy="4195481"/>
          </a:xfrm>
        </p:spPr>
        <p:txBody>
          <a:bodyPr/>
          <a:lstStyle/>
          <a:p>
            <a:endParaRPr dirty="0"/>
          </a:p>
          <a:p>
            <a:r>
              <a:rPr dirty="0"/>
              <a:t>Step 1: Visit official website https://nodejs.org</a:t>
            </a:r>
          </a:p>
          <a:p>
            <a:r>
              <a:rPr dirty="0"/>
              <a:t>Step 2: Download the LTS (Long Term Support) version.</a:t>
            </a:r>
          </a:p>
          <a:p>
            <a:r>
              <a:rPr dirty="0"/>
              <a:t>Step 3: Run the installer and follow installation steps.</a:t>
            </a:r>
          </a:p>
          <a:p>
            <a:r>
              <a:rPr dirty="0"/>
              <a:t>Step 4: Verify installation using command: node -v and </a:t>
            </a:r>
            <a:r>
              <a:rPr dirty="0" err="1"/>
              <a:t>npm</a:t>
            </a:r>
            <a:r>
              <a:rPr dirty="0"/>
              <a:t> -v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a Basic Node.js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Open a text editor (e.g., VS Code).</a:t>
            </a:r>
          </a:p>
          <a:p>
            <a:r>
              <a:t>2. Create a file named app.js</a:t>
            </a:r>
          </a:p>
          <a:p>
            <a:r>
              <a:t>3. Write code: console.log('Hello Node.js');</a:t>
            </a:r>
          </a:p>
          <a:p>
            <a:r>
              <a:t>4. Open terminal and navigate to file location.</a:t>
            </a:r>
          </a:p>
          <a:p>
            <a:r>
              <a:t>5. Run command: node app.js</a:t>
            </a:r>
          </a:p>
          <a:p>
            <a:r>
              <a:t>6. Output will be displayed in terminal.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870897"/>
            <a:ext cx="6711654" cy="2848588"/>
          </a:xfrm>
        </p:spPr>
        <p:txBody>
          <a:bodyPr/>
          <a:lstStyle/>
          <a:p>
            <a:endParaRPr dirty="0"/>
          </a:p>
          <a:p>
            <a:r>
              <a:rPr dirty="0"/>
              <a:t>Variables are containers for storing data values.</a:t>
            </a:r>
          </a:p>
          <a:p>
            <a:r>
              <a:rPr dirty="0"/>
              <a:t>Declaration keywords: var, let, const</a:t>
            </a:r>
          </a:p>
          <a:p>
            <a:r>
              <a:rPr dirty="0"/>
              <a:t>Example: let name = 'John';</a:t>
            </a:r>
          </a:p>
          <a:p>
            <a:r>
              <a:rPr dirty="0"/>
              <a:t>Best practice: Use let and const (avoid var).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Primitive Types: String, Number, Boolean, Undefined, Null, Symbol, BigInt.</a:t>
            </a:r>
          </a:p>
          <a:p>
            <a:r>
              <a:t>Non-Primitive: Object, Array, Function.</a:t>
            </a:r>
          </a:p>
          <a:p>
            <a:r>
              <a:t>Example: let num = 10; let arr = [1,2,3]; let obj = {name: 'John'};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Arithmetic Operators: +, -, *, /, %</a:t>
            </a:r>
          </a:p>
          <a:p>
            <a:r>
              <a:t>Assignment Operators: =, +=, -=, *=, /=</a:t>
            </a:r>
          </a:p>
          <a:p>
            <a:r>
              <a:t>Comparison Operators: ==, ===, !=, &gt;, &lt;, &gt;=, &lt;=</a:t>
            </a:r>
          </a:p>
          <a:p>
            <a:r>
              <a:t>Logical Operators: &amp;&amp;, ||, !</a:t>
            </a:r>
          </a:p>
          <a:p>
            <a:r>
              <a:t>Type Operators: typeof, instanceof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Difference: JavaScript vs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JavaScript is mainly used for client-side scripting in browsers.</a:t>
            </a:r>
          </a:p>
          <a:p>
            <a:r>
              <a:t>Node.js is a runtime environment to run JavaScript on the server.</a:t>
            </a:r>
          </a:p>
          <a:p>
            <a:r>
              <a:t>JS has access to DOM, Node.js does not.</a:t>
            </a:r>
          </a:p>
          <a:p>
            <a:r>
              <a:t>Node.js provides modules like fs, http, path for backend tasks.</a:t>
            </a:r>
          </a:p>
          <a:p>
            <a:r>
              <a:t>JS runs in browser; Node.js runs on server-side.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Variables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 JavaScript (browser):</a:t>
            </a:r>
          </a:p>
          <a:p>
            <a:r>
              <a:t> - window is the global object.</a:t>
            </a:r>
          </a:p>
          <a:p>
            <a:r>
              <a:t> - this refers to window object in global scope.</a:t>
            </a:r>
          </a:p>
          <a:p>
            <a:r>
              <a:t> - Example: console.log(this) → window.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Variables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 Node.js:</a:t>
            </a:r>
          </a:p>
          <a:p>
            <a:r>
              <a:t> - global is the global object (not window).</a:t>
            </a:r>
          </a:p>
          <a:p>
            <a:r>
              <a:t> - this refers to module.exports in global scope.</a:t>
            </a:r>
          </a:p>
          <a:p>
            <a:r>
              <a:t> - __dirname: path of current directory.</a:t>
            </a:r>
          </a:p>
          <a:p>
            <a:r>
              <a:t> - __filename: file name with path.</a:t>
            </a:r>
          </a:p>
          <a:p>
            <a:r>
              <a:t> - process: provides info about current Node.js process.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704013"/>
            <a:ext cx="7565923" cy="413634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entury Gothic (Headings)"/>
              </a:rPr>
              <a:t>Node.js is an </a:t>
            </a:r>
            <a:r>
              <a:rPr lang="en-US" b="1" dirty="0">
                <a:latin typeface="Century Gothic (Headings)"/>
              </a:rPr>
              <a:t>open-source, cross-platform JavaScript runtime environment</a:t>
            </a:r>
            <a:r>
              <a:rPr lang="en-US" dirty="0">
                <a:latin typeface="Century Gothic (Headings)"/>
              </a:rPr>
              <a:t> that allows developers to run JavaScript code </a:t>
            </a:r>
            <a:r>
              <a:rPr lang="en-US" b="1" dirty="0">
                <a:latin typeface="Century Gothic (Headings)"/>
              </a:rPr>
              <a:t>outside of a web browser</a:t>
            </a:r>
            <a:r>
              <a:rPr lang="en-US" dirty="0">
                <a:latin typeface="Century Gothic (Headings)"/>
              </a:rPr>
              <a:t>. Traditionally, JavaScript was used only inside browsers (like Chrome, Firefox, Edge) to make websites interactive. But with Node.js, developers can use JavaScript for </a:t>
            </a:r>
            <a:r>
              <a:rPr lang="en-US" b="1" dirty="0">
                <a:latin typeface="Century Gothic (Headings)"/>
              </a:rPr>
              <a:t>server-side programming</a:t>
            </a:r>
            <a:r>
              <a:rPr lang="en-US" dirty="0">
                <a:latin typeface="Century Gothic (Headings)"/>
              </a:rPr>
              <a:t> as well. This means the same language can be used for both </a:t>
            </a:r>
            <a:r>
              <a:rPr lang="en-US" b="1" dirty="0">
                <a:latin typeface="Century Gothic (Headings)"/>
              </a:rPr>
              <a:t>frontend</a:t>
            </a:r>
            <a:r>
              <a:rPr lang="en-US" dirty="0">
                <a:latin typeface="Century Gothic (Headings)"/>
              </a:rPr>
              <a:t> and </a:t>
            </a:r>
            <a:r>
              <a:rPr lang="en-US" b="1" dirty="0">
                <a:latin typeface="Century Gothic (Headings)"/>
              </a:rPr>
              <a:t>backend</a:t>
            </a:r>
            <a:r>
              <a:rPr lang="en-US" dirty="0">
                <a:latin typeface="Century Gothic (Headings)"/>
              </a:rPr>
              <a:t> development, making development faster and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47715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417535" cy="1400530"/>
          </a:xfrm>
        </p:spPr>
        <p:txBody>
          <a:bodyPr/>
          <a:lstStyle/>
          <a:p>
            <a:r>
              <a:rPr lang="en-US" dirty="0"/>
              <a:t>Open Source Means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704013"/>
            <a:ext cx="7565923" cy="42100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we say Node.js is </a:t>
            </a:r>
            <a:r>
              <a:rPr lang="en-US" b="1" dirty="0"/>
              <a:t>open-source</a:t>
            </a:r>
            <a:r>
              <a:rPr lang="en-US" dirty="0"/>
              <a:t>, it means: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Its </a:t>
            </a:r>
            <a:r>
              <a:rPr lang="en-US" b="1" dirty="0"/>
              <a:t>source code is publicly available</a:t>
            </a:r>
            <a:r>
              <a:rPr lang="en-US" dirty="0"/>
              <a:t> for anyone to view, modify, and contribute.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large community of developers around the world contributes to improving Node.js by fixing bugs, adding new features, and enhancing performance.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maintained by the </a:t>
            </a:r>
            <a:r>
              <a:rPr lang="en-US" b="1" dirty="0" err="1"/>
              <a:t>OpenJS</a:t>
            </a:r>
            <a:r>
              <a:rPr lang="en-US" b="1" dirty="0"/>
              <a:t> Foundation</a:t>
            </a:r>
            <a:r>
              <a:rPr lang="en-US" dirty="0"/>
              <a:t>, which ensures its long-term development and stability.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Open-source software is usually </a:t>
            </a:r>
            <a:r>
              <a:rPr lang="en-US" b="1" dirty="0"/>
              <a:t>free to use</a:t>
            </a:r>
            <a:r>
              <a:rPr lang="en-US" dirty="0"/>
              <a:t>, making it accessible to individuals, startups, and enterprises.</a:t>
            </a:r>
          </a:p>
        </p:txBody>
      </p:sp>
    </p:spTree>
    <p:extLst>
      <p:ext uri="{BB962C8B-B14F-4D97-AF65-F5344CB8AC3E}">
        <p14:creationId xmlns:p14="http://schemas.microsoft.com/office/powerpoint/2010/main" val="36137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417535" cy="1400530"/>
          </a:xfrm>
        </p:spPr>
        <p:txBody>
          <a:bodyPr/>
          <a:lstStyle/>
          <a:p>
            <a:r>
              <a:rPr lang="en-IN" dirty="0"/>
              <a:t>Cross-Platform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704013"/>
            <a:ext cx="7565923" cy="33007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 is </a:t>
            </a:r>
            <a:r>
              <a:rPr lang="en-US" b="1" dirty="0"/>
              <a:t>cross-platform</a:t>
            </a:r>
            <a:r>
              <a:rPr lang="en-US" dirty="0"/>
              <a:t>, meaning it works on multiple operating systems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Linux</a:t>
            </a:r>
            <a:br>
              <a:rPr lang="en-US" dirty="0"/>
            </a:br>
            <a:r>
              <a:rPr lang="en-US" dirty="0"/>
              <a:t>This allows developers to write applications once and run them on different systems without rewriting code for each platform.</a:t>
            </a:r>
          </a:p>
        </p:txBody>
      </p:sp>
    </p:spTree>
    <p:extLst>
      <p:ext uri="{BB962C8B-B14F-4D97-AF65-F5344CB8AC3E}">
        <p14:creationId xmlns:p14="http://schemas.microsoft.com/office/powerpoint/2010/main" val="2167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6417535" cy="1400530"/>
          </a:xfrm>
        </p:spPr>
        <p:txBody>
          <a:bodyPr/>
          <a:lstStyle/>
          <a:p>
            <a:r>
              <a:rPr lang="en-IN" dirty="0"/>
              <a:t>Chrome’s V8 JavaScript Engine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998981"/>
            <a:ext cx="7565923" cy="33007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 the heart of Node.js is </a:t>
            </a:r>
            <a:r>
              <a:rPr lang="en-US" b="1" dirty="0"/>
              <a:t>Google’s V8 engine</a:t>
            </a:r>
            <a:r>
              <a:rPr lang="en-US" dirty="0"/>
              <a:t>, which is the same engine used in the Chrome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V8 engine</a:t>
            </a:r>
            <a:r>
              <a:rPr lang="en-US" dirty="0"/>
              <a:t> is an open-source JavaScript engine developed by Google.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Its main job is to </a:t>
            </a:r>
            <a:r>
              <a:rPr lang="en-US" b="1" dirty="0"/>
              <a:t>convert JavaScript code into machine code</a:t>
            </a:r>
            <a:r>
              <a:rPr lang="en-US" dirty="0"/>
              <a:t> that your computer’s CPU can understand.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Unlike traditional interpreters that read code line by line, V8 </a:t>
            </a:r>
            <a:r>
              <a:rPr lang="en-US" b="1" dirty="0"/>
              <a:t>compiles JavaScript into highly optimized machine code</a:t>
            </a:r>
            <a:r>
              <a:rPr lang="en-US" dirty="0"/>
              <a:t>, making it extremely fast.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why Node.js is known for </a:t>
            </a:r>
            <a:r>
              <a:rPr lang="en-US" b="1" dirty="0"/>
              <a:t>high performance</a:t>
            </a:r>
            <a:r>
              <a:rPr lang="en-US" dirty="0"/>
              <a:t> and can handle a large number of requests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76115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The Beginning (2009)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Creator</a:t>
            </a:r>
            <a:r>
              <a:rPr lang="en-US" dirty="0"/>
              <a:t>: Node.js was created by </a:t>
            </a:r>
            <a:r>
              <a:rPr lang="en-US" b="1" dirty="0"/>
              <a:t>Ryan Dahl</a:t>
            </a:r>
            <a:r>
              <a:rPr lang="en-US" dirty="0"/>
              <a:t>, an American software engineer.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Reason for creation</a:t>
            </a:r>
            <a:r>
              <a:rPr lang="en-US" dirty="0"/>
              <a:t>: At the time, web servers (like Apache) followed a </a:t>
            </a:r>
            <a:r>
              <a:rPr lang="en-US" b="1" dirty="0"/>
              <a:t>multi-threaded blocking model</a:t>
            </a:r>
            <a:r>
              <a:rPr lang="en-US" dirty="0"/>
              <a:t>, which wasn’t efficient for handling thousands of concurrent connections.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Ryan Dahl wanted to build a lightweight, efficient system that could handle </a:t>
            </a:r>
            <a:r>
              <a:rPr lang="en-US" b="1" dirty="0"/>
              <a:t>asynchronous, non-blocking I/O operations</a:t>
            </a:r>
            <a:r>
              <a:rPr lang="en-US" dirty="0"/>
              <a:t>, making it ideal for </a:t>
            </a:r>
            <a:r>
              <a:rPr lang="en-US" b="1" dirty="0"/>
              <a:t>real-time, scalable applications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First release</a:t>
            </a:r>
            <a:r>
              <a:rPr lang="en-US" dirty="0"/>
              <a:t>: Node.js was released in </a:t>
            </a:r>
            <a:r>
              <a:rPr lang="en-US" b="1" dirty="0"/>
              <a:t>May 2009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Core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Built on </a:t>
            </a:r>
            <a:r>
              <a:rPr lang="en-US" b="1" dirty="0"/>
              <a:t>Google Chrome’s V8 JavaScript Engine</a:t>
            </a:r>
            <a:r>
              <a:rPr lang="en-US" dirty="0"/>
              <a:t>, which compiles JavaScript into machine code for high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Introduced an </a:t>
            </a:r>
            <a:r>
              <a:rPr lang="en-US" b="1" dirty="0"/>
              <a:t>event-driven, non-blocking I/O model</a:t>
            </a:r>
            <a:r>
              <a:rPr lang="en-US" dirty="0"/>
              <a:t>, making it efficient and scalable for real-time applications like chat servers, APIs, and streaming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design made Node.js very different from traditional server-side technologies like PHP, Ruby on Rails, or Java-based servers.</a:t>
            </a:r>
          </a:p>
        </p:txBody>
      </p:sp>
    </p:spTree>
    <p:extLst>
      <p:ext uri="{BB962C8B-B14F-4D97-AF65-F5344CB8AC3E}">
        <p14:creationId xmlns:p14="http://schemas.microsoft.com/office/powerpoint/2010/main" val="127601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36732"/>
            <a:ext cx="790712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Early Adoption (2010–2012)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Node.js quickly gained popularity among developers because it allowed them to use </a:t>
            </a:r>
            <a:r>
              <a:rPr lang="en-US" b="1" dirty="0"/>
              <a:t>JavaScript on both the client and server side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npm</a:t>
            </a:r>
            <a:r>
              <a:rPr lang="en-US" b="1" dirty="0"/>
              <a:t> (Node Package Manager)</a:t>
            </a:r>
            <a:r>
              <a:rPr lang="en-US" dirty="0"/>
              <a:t> was introduced in </a:t>
            </a:r>
            <a:r>
              <a:rPr lang="en-US" b="1" dirty="0"/>
              <a:t>2010</a:t>
            </a:r>
            <a:r>
              <a:rPr lang="en-US" dirty="0"/>
              <a:t> by Isaac Schlueter, which made Node.js even more powerful.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provided a massive ecosystem of open-source packages that developers could use instead of building everything from scratch.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b="1" dirty="0"/>
              <a:t>2011</a:t>
            </a:r>
            <a:r>
              <a:rPr lang="en-US" dirty="0"/>
              <a:t>, companies like LinkedIn and Uber adopted Node.js for their applications due to its scalability.</a:t>
            </a:r>
          </a:p>
        </p:txBody>
      </p:sp>
    </p:spTree>
    <p:extLst>
      <p:ext uri="{BB962C8B-B14F-4D97-AF65-F5344CB8AC3E}">
        <p14:creationId xmlns:p14="http://schemas.microsoft.com/office/powerpoint/2010/main" val="249761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1778</Words>
  <Application>Microsoft Office PowerPoint</Application>
  <PresentationFormat>On-screen Show (4:3)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Century Gothic</vt:lpstr>
      <vt:lpstr>Century Gothic (Headings)</vt:lpstr>
      <vt:lpstr>Wingdings</vt:lpstr>
      <vt:lpstr>Wingdings 3</vt:lpstr>
      <vt:lpstr>Ion</vt:lpstr>
      <vt:lpstr>Introduction Of Node.js</vt:lpstr>
      <vt:lpstr>What is Node.js?</vt:lpstr>
      <vt:lpstr>What is Node.js?</vt:lpstr>
      <vt:lpstr>Open Source Means</vt:lpstr>
      <vt:lpstr>Cross-Platform</vt:lpstr>
      <vt:lpstr>Chrome’s V8 JavaScript Engine</vt:lpstr>
      <vt:lpstr>History of Node.js</vt:lpstr>
      <vt:lpstr>History of Node.js</vt:lpstr>
      <vt:lpstr>History of Node.js</vt:lpstr>
      <vt:lpstr>History of Node.js</vt:lpstr>
      <vt:lpstr>History of Node.js</vt:lpstr>
      <vt:lpstr>History of Node.js</vt:lpstr>
      <vt:lpstr>History of Node.js</vt:lpstr>
      <vt:lpstr>History of Node.js</vt:lpstr>
      <vt:lpstr>Features of Node.js</vt:lpstr>
      <vt:lpstr>Frameworks in Node.js</vt:lpstr>
      <vt:lpstr>Benefits of Node.js</vt:lpstr>
      <vt:lpstr>Use Cases of Node.js</vt:lpstr>
      <vt:lpstr>Why Use Node.js?</vt:lpstr>
      <vt:lpstr>Installing Node.js</vt:lpstr>
      <vt:lpstr>Running a Basic Node.js Program</vt:lpstr>
      <vt:lpstr>Variables in Node.js</vt:lpstr>
      <vt:lpstr>Data Types in Node.js</vt:lpstr>
      <vt:lpstr>Operators in Node.js</vt:lpstr>
      <vt:lpstr>Difference: JavaScript vs Node.js</vt:lpstr>
      <vt:lpstr>Global Variables in JavaScript</vt:lpstr>
      <vt:lpstr>Global Variables in Node.js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Prajapati</cp:lastModifiedBy>
  <cp:revision>9</cp:revision>
  <dcterms:created xsi:type="dcterms:W3CDTF">2013-01-27T09:14:16Z</dcterms:created>
  <dcterms:modified xsi:type="dcterms:W3CDTF">2025-09-16T15:29:23Z</dcterms:modified>
  <cp:category/>
</cp:coreProperties>
</file>